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6.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8.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9.xml" ContentType="application/vnd.openxmlformats-officedocument.presentationml.notesSlide+xml"/>
  <Override PartName="/ppt/media/image4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6" r:id="rId2"/>
    <p:sldId id="320" r:id="rId3"/>
    <p:sldId id="321" r:id="rId4"/>
    <p:sldId id="322" r:id="rId5"/>
    <p:sldId id="319" r:id="rId6"/>
    <p:sldId id="323" r:id="rId7"/>
    <p:sldId id="326" r:id="rId8"/>
    <p:sldId id="327" r:id="rId9"/>
    <p:sldId id="324" r:id="rId10"/>
  </p:sldIdLst>
  <p:sldSz cx="10969625" cy="6170613"/>
  <p:notesSz cx="6858000" cy="9144000"/>
  <p:custDataLst>
    <p:tags r:id="rId12"/>
  </p:custDataLst>
  <p:defaultTextStyle>
    <a:defPPr>
      <a:defRPr lang="en-US"/>
    </a:defPPr>
    <a:lvl1pPr marL="0" algn="l" defTabSz="914400" rtl="0" eaLnBrk="1" latinLnBrk="0" hangingPunct="1">
      <a:buFontTx/>
      <a:buNone/>
      <a:defRPr lang="en-GB"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213" userDrawn="1">
          <p15:clr>
            <a:srgbClr val="A4A3A4"/>
          </p15:clr>
        </p15:guide>
        <p15:guide id="6" pos="66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93904" autoAdjust="0"/>
  </p:normalViewPr>
  <p:slideViewPr>
    <p:cSldViewPr snapToGrid="0">
      <p:cViewPr varScale="1">
        <p:scale>
          <a:sx n="96" d="100"/>
          <a:sy n="96" d="100"/>
        </p:scale>
        <p:origin x="588" y="78"/>
      </p:cViewPr>
      <p:guideLst>
        <p:guide orient="horz" pos="160"/>
        <p:guide orient="horz" pos="656"/>
        <p:guide orient="horz" pos="816"/>
        <p:guide orient="horz" pos="3440"/>
        <p:guide pos="213"/>
        <p:guide pos="66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AF099-2ACB-4161-B6B9-D5D6F8DA6385}" type="datetimeFigureOut">
              <a:rPr lang="en-GB" smtClean="0"/>
              <a:t>05/10/2016</a:t>
            </a:fld>
            <a:endParaRPr lang="en-GB" dirty="0"/>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BC735-5A6B-4C80-8BCD-28D7262C86AF}" type="slidenum">
              <a:rPr lang="en-GB" smtClean="0"/>
              <a:t>‹#›</a:t>
            </a:fld>
            <a:endParaRPr lang="en-GB" dirty="0"/>
          </a:p>
        </p:txBody>
      </p:sp>
    </p:spTree>
    <p:extLst>
      <p:ext uri="{BB962C8B-B14F-4D97-AF65-F5344CB8AC3E}">
        <p14:creationId xmlns:p14="http://schemas.microsoft.com/office/powerpoint/2010/main" val="200209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1</a:t>
            </a:fld>
            <a:endParaRPr lang="en-GB" dirty="0"/>
          </a:p>
        </p:txBody>
      </p:sp>
    </p:spTree>
    <p:extLst>
      <p:ext uri="{BB962C8B-B14F-4D97-AF65-F5344CB8AC3E}">
        <p14:creationId xmlns:p14="http://schemas.microsoft.com/office/powerpoint/2010/main" val="210173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2</a:t>
            </a:fld>
            <a:endParaRPr lang="en-GB" dirty="0"/>
          </a:p>
        </p:txBody>
      </p:sp>
    </p:spTree>
    <p:extLst>
      <p:ext uri="{BB962C8B-B14F-4D97-AF65-F5344CB8AC3E}">
        <p14:creationId xmlns:p14="http://schemas.microsoft.com/office/powerpoint/2010/main" val="409056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3</a:t>
            </a:fld>
            <a:endParaRPr lang="en-GB" dirty="0"/>
          </a:p>
        </p:txBody>
      </p:sp>
    </p:spTree>
    <p:extLst>
      <p:ext uri="{BB962C8B-B14F-4D97-AF65-F5344CB8AC3E}">
        <p14:creationId xmlns:p14="http://schemas.microsoft.com/office/powerpoint/2010/main" val="414634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4</a:t>
            </a:fld>
            <a:endParaRPr lang="en-GB" dirty="0"/>
          </a:p>
        </p:txBody>
      </p:sp>
    </p:spTree>
    <p:extLst>
      <p:ext uri="{BB962C8B-B14F-4D97-AF65-F5344CB8AC3E}">
        <p14:creationId xmlns:p14="http://schemas.microsoft.com/office/powerpoint/2010/main" val="349544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5</a:t>
            </a:fld>
            <a:endParaRPr lang="en-GB" dirty="0"/>
          </a:p>
        </p:txBody>
      </p:sp>
    </p:spTree>
    <p:extLst>
      <p:ext uri="{BB962C8B-B14F-4D97-AF65-F5344CB8AC3E}">
        <p14:creationId xmlns:p14="http://schemas.microsoft.com/office/powerpoint/2010/main" val="113045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6</a:t>
            </a:fld>
            <a:endParaRPr lang="en-GB" dirty="0"/>
          </a:p>
        </p:txBody>
      </p:sp>
    </p:spTree>
    <p:extLst>
      <p:ext uri="{BB962C8B-B14F-4D97-AF65-F5344CB8AC3E}">
        <p14:creationId xmlns:p14="http://schemas.microsoft.com/office/powerpoint/2010/main" val="253296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7</a:t>
            </a:fld>
            <a:endParaRPr lang="en-GB" dirty="0"/>
          </a:p>
        </p:txBody>
      </p:sp>
    </p:spTree>
    <p:extLst>
      <p:ext uri="{BB962C8B-B14F-4D97-AF65-F5344CB8AC3E}">
        <p14:creationId xmlns:p14="http://schemas.microsoft.com/office/powerpoint/2010/main" val="381939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8</a:t>
            </a:fld>
            <a:endParaRPr lang="en-GB" dirty="0"/>
          </a:p>
        </p:txBody>
      </p:sp>
    </p:spTree>
    <p:extLst>
      <p:ext uri="{BB962C8B-B14F-4D97-AF65-F5344CB8AC3E}">
        <p14:creationId xmlns:p14="http://schemas.microsoft.com/office/powerpoint/2010/main" val="3887623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AAABC735-5A6B-4C80-8BCD-28D7262C86AF}" type="slidenum">
              <a:rPr lang="en-GB" smtClean="0"/>
              <a:t>9</a:t>
            </a:fld>
            <a:endParaRPr lang="en-GB" dirty="0"/>
          </a:p>
        </p:txBody>
      </p:sp>
    </p:spTree>
    <p:extLst>
      <p:ext uri="{BB962C8B-B14F-4D97-AF65-F5344CB8AC3E}">
        <p14:creationId xmlns:p14="http://schemas.microsoft.com/office/powerpoint/2010/main" val="64359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5435" y="259069"/>
            <a:ext cx="10295833" cy="473797"/>
          </a:xfrm>
        </p:spPr>
        <p:txBody>
          <a:bodyPr>
            <a:noAutofit/>
          </a:bodyPr>
          <a:lstStyle>
            <a:lvl1pPr algn="l">
              <a:buFontTx/>
              <a:buNone/>
              <a:defRPr sz="1800" b="0" i="0" u="none">
                <a:latin typeface="Bosch Office Sans"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45435" y="4020931"/>
            <a:ext cx="10295833" cy="1439419"/>
          </a:xfrm>
        </p:spPr>
        <p:txBody>
          <a:bodyPr/>
          <a:lstStyle>
            <a:lvl1pPr marL="0" indent="0" algn="l">
              <a:lnSpc>
                <a:spcPts val="2300"/>
              </a:lnSpc>
              <a:spcBef>
                <a:spcPts val="500"/>
              </a:spcBef>
              <a:buClrTx/>
              <a:buSzPct val="100000"/>
              <a:buFontTx/>
              <a:buNone/>
              <a:defRPr sz="1800" b="0" i="0" u="none">
                <a:solidFill>
                  <a:schemeClr val="tx1">
                    <a:tint val="75000"/>
                  </a:schemeClr>
                </a:solidFill>
                <a:latin typeface="Bosch Office Sans" panose="020B0604020202020204" pitchFamily="34" charset="0"/>
              </a:defRPr>
            </a:lvl1pPr>
            <a:lvl2pPr marL="277599" indent="0" algn="ctr">
              <a:buNone/>
              <a:defRPr>
                <a:solidFill>
                  <a:schemeClr val="tx1">
                    <a:tint val="75000"/>
                  </a:schemeClr>
                </a:solidFill>
              </a:defRPr>
            </a:lvl2pPr>
            <a:lvl3pPr marL="555198" indent="0" algn="ctr">
              <a:buNone/>
              <a:defRPr>
                <a:solidFill>
                  <a:schemeClr val="tx1">
                    <a:tint val="75000"/>
                  </a:schemeClr>
                </a:solidFill>
              </a:defRPr>
            </a:lvl3pPr>
            <a:lvl4pPr marL="832798" indent="0" algn="ctr">
              <a:buNone/>
              <a:defRPr>
                <a:solidFill>
                  <a:schemeClr val="tx1">
                    <a:tint val="75000"/>
                  </a:schemeClr>
                </a:solidFill>
              </a:defRPr>
            </a:lvl4pPr>
            <a:lvl5pPr marL="1110397" indent="0" algn="ctr">
              <a:buNone/>
              <a:defRPr>
                <a:solidFill>
                  <a:schemeClr val="tx1">
                    <a:tint val="75000"/>
                  </a:schemeClr>
                </a:solidFill>
              </a:defRPr>
            </a:lvl5pPr>
            <a:lvl6pPr marL="1387996" indent="0" algn="ctr">
              <a:buNone/>
              <a:defRPr>
                <a:solidFill>
                  <a:schemeClr val="tx1">
                    <a:tint val="75000"/>
                  </a:schemeClr>
                </a:solidFill>
              </a:defRPr>
            </a:lvl6pPr>
            <a:lvl7pPr marL="1665595" indent="0" algn="ctr">
              <a:buNone/>
              <a:defRPr>
                <a:solidFill>
                  <a:schemeClr val="tx1">
                    <a:tint val="75000"/>
                  </a:schemeClr>
                </a:solidFill>
              </a:defRPr>
            </a:lvl7pPr>
            <a:lvl8pPr marL="1943194" indent="0" algn="ctr">
              <a:buNone/>
              <a:defRPr>
                <a:solidFill>
                  <a:schemeClr val="tx1">
                    <a:tint val="75000"/>
                  </a:schemeClr>
                </a:solidFill>
              </a:defRPr>
            </a:lvl8pPr>
            <a:lvl9pPr marL="2220794"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6503482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Textplatzhalt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362699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041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5436" y="1295334"/>
            <a:ext cx="4844916" cy="4166656"/>
          </a:xfrm>
        </p:spPr>
        <p:txBody>
          <a:bodyPr/>
          <a:lstStyle>
            <a:lvl1pPr>
              <a:defRPr sz="1214"/>
            </a:lvl1pPr>
            <a:lvl2pPr>
              <a:defRPr sz="1079"/>
            </a:lvl2pPr>
            <a:lvl3pPr>
              <a:defRPr sz="944"/>
            </a:lvl3pPr>
            <a:lvl4pPr>
              <a:defRPr sz="877"/>
            </a:lvl4pPr>
            <a:lvl5pPr>
              <a:defRPr sz="877"/>
            </a:lvl5pPr>
            <a:lvl6pPr>
              <a:defRPr sz="877"/>
            </a:lvl6pPr>
            <a:lvl7pPr>
              <a:defRPr sz="877"/>
            </a:lvl7pPr>
            <a:lvl8pPr>
              <a:defRPr sz="877" baseline="0"/>
            </a:lvl8pPr>
            <a:lvl9pPr>
              <a:defRPr sz="87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747631" y="1295334"/>
            <a:ext cx="4844916" cy="4166656"/>
          </a:xfrm>
        </p:spPr>
        <p:txBody>
          <a:bodyPr/>
          <a:lstStyle>
            <a:lvl1pPr>
              <a:defRPr sz="1214"/>
            </a:lvl1pPr>
            <a:lvl2pPr>
              <a:defRPr sz="1079"/>
            </a:lvl2pPr>
            <a:lvl3pPr>
              <a:defRPr sz="944"/>
            </a:lvl3pPr>
            <a:lvl4pPr>
              <a:defRPr sz="877"/>
            </a:lvl4pPr>
            <a:lvl5pPr>
              <a:defRPr sz="877"/>
            </a:lvl5pPr>
            <a:lvl6pPr>
              <a:defRPr sz="877" baseline="0"/>
            </a:lvl6pPr>
            <a:lvl7pPr>
              <a:defRPr sz="877" baseline="0"/>
            </a:lvl7pPr>
            <a:lvl8pPr>
              <a:defRPr sz="877" baseline="0"/>
            </a:lvl8pPr>
            <a:lvl9pPr>
              <a:defRPr sz="8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66024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213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488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US" smtClean="0"/>
              <a:t>Click to edit Master title style</a:t>
            </a:r>
            <a:endParaRPr lang="en-GB"/>
          </a:p>
        </p:txBody>
      </p:sp>
      <p:sp>
        <p:nvSpPr>
          <p:cNvPr id="3" name="Content Placeholder 2"/>
          <p:cNvSpPr>
            <a:spLocks noGrp="1"/>
          </p:cNvSpPr>
          <p:nvPr>
            <p:ph sz="quarter" idx="1"/>
          </p:nvPr>
        </p:nvSpPr>
        <p:spPr>
          <a:xfrm>
            <a:off x="344984" y="1295400"/>
            <a:ext cx="5037180" cy="200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585345" y="1295400"/>
            <a:ext cx="5037180" cy="200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344984" y="3454400"/>
            <a:ext cx="5037180" cy="2008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5585345" y="3454400"/>
            <a:ext cx="5037180" cy="2008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594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9"/>
            </p:custDataLst>
          </p:nvPr>
        </p:nvSpPr>
        <p:spPr bwMode="auto">
          <a:xfrm>
            <a:off x="333161" y="259133"/>
            <a:ext cx="8981458" cy="777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
        <p:nvSpPr>
          <p:cNvPr id="2" name="Rectangle 3"/>
          <p:cNvSpPr>
            <a:spLocks noGrp="1" noChangeArrowheads="1"/>
          </p:cNvSpPr>
          <p:nvPr>
            <p:ph type="body" idx="1"/>
            <p:custDataLst>
              <p:tags r:id="rId10"/>
            </p:custDataLst>
          </p:nvPr>
        </p:nvSpPr>
        <p:spPr bwMode="auto">
          <a:xfrm>
            <a:off x="345433" y="1295334"/>
            <a:ext cx="10276643" cy="4166656"/>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p>
        </p:txBody>
      </p:sp>
      <p:sp>
        <p:nvSpPr>
          <p:cNvPr id="4" name="TextBox 3"/>
          <p:cNvSpPr txBox="1"/>
          <p:nvPr/>
        </p:nvSpPr>
        <p:spPr>
          <a:xfrm>
            <a:off x="2797810" y="5172467"/>
            <a:ext cx="2591038" cy="647739"/>
          </a:xfrm>
          <a:prstGeom prst="rect">
            <a:avLst/>
          </a:prstGeom>
          <a:noFill/>
        </p:spPr>
        <p:txBody>
          <a:bodyPr wrap="square" lIns="0" tIns="0" rIns="0" bIns="0" rtlCol="0">
            <a:noAutofit/>
          </a:bodyPr>
          <a:lstStyle/>
          <a:p>
            <a:pPr marL="169990" indent="-169990">
              <a:spcBef>
                <a:spcPts val="337"/>
              </a:spcBef>
              <a:buFont typeface="Wingdings 3" pitchFamily="18" charset="2"/>
              <a:buChar char=""/>
            </a:pPr>
            <a:endParaRPr lang="en-US" sz="1214" dirty="0" smtClean="0"/>
          </a:p>
        </p:txBody>
      </p:sp>
      <p:pic>
        <p:nvPicPr>
          <p:cNvPr id="5" name="Picture 4"/>
          <p:cNvPicPr>
            <a:picLocks/>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9337832" y="5464810"/>
            <a:ext cx="1459512"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userDrawn="1">
            <p:custDataLst>
              <p:tags r:id="rId12"/>
            </p:custDataLst>
          </p:nvPr>
        </p:nvPicPr>
        <p:blipFill>
          <a:blip r:embed="rId14">
            <a:extLst>
              <a:ext uri="{28A0092B-C50C-407E-A947-70E740481C1C}">
                <a14:useLocalDpi xmlns:a14="http://schemas.microsoft.com/office/drawing/2010/main" val="0"/>
              </a:ext>
            </a:extLst>
          </a:blip>
          <a:stretch>
            <a:fillRect/>
          </a:stretch>
        </p:blipFill>
        <p:spPr>
          <a:xfrm>
            <a:off x="0" y="6041390"/>
            <a:ext cx="10970048"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381701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lnSpc>
          <a:spcPts val="2023"/>
        </a:lnSpc>
        <a:spcBef>
          <a:spcPct val="0"/>
        </a:spcBef>
        <a:spcAft>
          <a:spcPct val="0"/>
        </a:spcAft>
        <a:buFontTx/>
        <a:buNone/>
        <a:defRPr sz="1800" b="0" i="0" u="none">
          <a:solidFill>
            <a:srgbClr val="000000"/>
          </a:solidFill>
          <a:latin typeface="Bosch Office Sans" panose="020B0604020202020204" pitchFamily="34" charset="0"/>
          <a:ea typeface="+mj-ea"/>
          <a:cs typeface="Arial" pitchFamily="34" charset="0"/>
        </a:defRPr>
      </a:lvl1pPr>
      <a:lvl2pPr algn="l" rtl="0" eaLnBrk="1" fontAlgn="base" hangingPunct="1">
        <a:lnSpc>
          <a:spcPct val="111000"/>
        </a:lnSpc>
        <a:spcBef>
          <a:spcPct val="0"/>
        </a:spcBef>
        <a:spcAft>
          <a:spcPct val="0"/>
        </a:spcAft>
        <a:defRPr sz="1822">
          <a:solidFill>
            <a:srgbClr val="000000"/>
          </a:solidFill>
          <a:latin typeface="Bosch Office Sans"/>
        </a:defRPr>
      </a:lvl2pPr>
      <a:lvl3pPr algn="l" rtl="0" eaLnBrk="1" fontAlgn="base" hangingPunct="1">
        <a:lnSpc>
          <a:spcPct val="111000"/>
        </a:lnSpc>
        <a:spcBef>
          <a:spcPct val="0"/>
        </a:spcBef>
        <a:spcAft>
          <a:spcPct val="0"/>
        </a:spcAft>
        <a:defRPr sz="1822">
          <a:solidFill>
            <a:srgbClr val="000000"/>
          </a:solidFill>
          <a:latin typeface="Bosch Office Sans"/>
        </a:defRPr>
      </a:lvl3pPr>
      <a:lvl4pPr algn="l" rtl="0" eaLnBrk="1" fontAlgn="base" hangingPunct="1">
        <a:lnSpc>
          <a:spcPct val="111000"/>
        </a:lnSpc>
        <a:spcBef>
          <a:spcPct val="0"/>
        </a:spcBef>
        <a:spcAft>
          <a:spcPct val="0"/>
        </a:spcAft>
        <a:defRPr sz="1822">
          <a:solidFill>
            <a:srgbClr val="000000"/>
          </a:solidFill>
          <a:latin typeface="Bosch Office Sans"/>
        </a:defRPr>
      </a:lvl4pPr>
      <a:lvl5pPr algn="l" rtl="0" eaLnBrk="1" fontAlgn="base" hangingPunct="1">
        <a:lnSpc>
          <a:spcPct val="111000"/>
        </a:lnSpc>
        <a:spcBef>
          <a:spcPct val="0"/>
        </a:spcBef>
        <a:spcAft>
          <a:spcPct val="0"/>
        </a:spcAft>
        <a:defRPr sz="1822">
          <a:solidFill>
            <a:srgbClr val="000000"/>
          </a:solidFill>
          <a:latin typeface="Bosch Office Sans"/>
        </a:defRPr>
      </a:lvl5pPr>
      <a:lvl6pPr marL="308410" algn="l" rtl="0" eaLnBrk="1" fontAlgn="base" hangingPunct="1">
        <a:lnSpc>
          <a:spcPct val="111000"/>
        </a:lnSpc>
        <a:spcBef>
          <a:spcPct val="0"/>
        </a:spcBef>
        <a:spcAft>
          <a:spcPct val="0"/>
        </a:spcAft>
        <a:defRPr sz="1822">
          <a:solidFill>
            <a:srgbClr val="000000"/>
          </a:solidFill>
          <a:latin typeface="Bosch Office Sans"/>
        </a:defRPr>
      </a:lvl6pPr>
      <a:lvl7pPr marL="616819" algn="l" rtl="0" eaLnBrk="1" fontAlgn="base" hangingPunct="1">
        <a:lnSpc>
          <a:spcPct val="111000"/>
        </a:lnSpc>
        <a:spcBef>
          <a:spcPct val="0"/>
        </a:spcBef>
        <a:spcAft>
          <a:spcPct val="0"/>
        </a:spcAft>
        <a:defRPr sz="1822">
          <a:solidFill>
            <a:srgbClr val="000000"/>
          </a:solidFill>
          <a:latin typeface="Bosch Office Sans"/>
        </a:defRPr>
      </a:lvl7pPr>
      <a:lvl8pPr marL="925228" algn="l" rtl="0" eaLnBrk="1" fontAlgn="base" hangingPunct="1">
        <a:lnSpc>
          <a:spcPct val="111000"/>
        </a:lnSpc>
        <a:spcBef>
          <a:spcPct val="0"/>
        </a:spcBef>
        <a:spcAft>
          <a:spcPct val="0"/>
        </a:spcAft>
        <a:defRPr sz="1822">
          <a:solidFill>
            <a:srgbClr val="000000"/>
          </a:solidFill>
          <a:latin typeface="Bosch Office Sans"/>
        </a:defRPr>
      </a:lvl8pPr>
      <a:lvl9pPr marL="1233638" algn="l" rtl="0" eaLnBrk="1" fontAlgn="base" hangingPunct="1">
        <a:lnSpc>
          <a:spcPct val="111000"/>
        </a:lnSpc>
        <a:spcBef>
          <a:spcPct val="0"/>
        </a:spcBef>
        <a:spcAft>
          <a:spcPct val="0"/>
        </a:spcAft>
        <a:defRPr sz="1822">
          <a:solidFill>
            <a:srgbClr val="000000"/>
          </a:solidFill>
          <a:latin typeface="Bosch Office Sans"/>
        </a:defRPr>
      </a:lvl9pPr>
    </p:titleStyle>
    <p:bodyStyle>
      <a:lvl1pPr marL="251460" indent="-251460" algn="l" rtl="0" eaLnBrk="1" fontAlgn="base" hangingPunct="1">
        <a:lnSpc>
          <a:spcPts val="2300"/>
        </a:lnSpc>
        <a:spcBef>
          <a:spcPts val="500"/>
        </a:spcBef>
        <a:spcAft>
          <a:spcPct val="0"/>
        </a:spcAft>
        <a:buClrTx/>
        <a:buSzPct val="100000"/>
        <a:buFontTx/>
        <a:buNone/>
        <a:defRPr sz="1800"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600"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1400"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9pPr>
    </p:bodyStyle>
    <p:otherStyle>
      <a:defPPr>
        <a:defRPr lang="de-DE"/>
      </a:defPPr>
      <a:lvl1pPr marL="0" algn="l" defTabSz="616819" rtl="0" eaLnBrk="1" latinLnBrk="0" hangingPunct="1">
        <a:defRPr sz="1214" kern="1200">
          <a:solidFill>
            <a:schemeClr val="tx1"/>
          </a:solidFill>
          <a:latin typeface="+mn-lt"/>
          <a:ea typeface="+mn-ea"/>
          <a:cs typeface="+mn-cs"/>
        </a:defRPr>
      </a:lvl1pPr>
      <a:lvl2pPr marL="308410" algn="l" defTabSz="616819" rtl="0" eaLnBrk="1" latinLnBrk="0" hangingPunct="1">
        <a:defRPr sz="1214" kern="1200">
          <a:solidFill>
            <a:schemeClr val="tx1"/>
          </a:solidFill>
          <a:latin typeface="+mn-lt"/>
          <a:ea typeface="+mn-ea"/>
          <a:cs typeface="+mn-cs"/>
        </a:defRPr>
      </a:lvl2pPr>
      <a:lvl3pPr marL="616819" algn="l" defTabSz="616819" rtl="0" eaLnBrk="1" latinLnBrk="0" hangingPunct="1">
        <a:defRPr sz="1214" kern="1200">
          <a:solidFill>
            <a:schemeClr val="tx1"/>
          </a:solidFill>
          <a:latin typeface="+mn-lt"/>
          <a:ea typeface="+mn-ea"/>
          <a:cs typeface="+mn-cs"/>
        </a:defRPr>
      </a:lvl3pPr>
      <a:lvl4pPr marL="925228" algn="l" defTabSz="616819" rtl="0" eaLnBrk="1" latinLnBrk="0" hangingPunct="1">
        <a:defRPr sz="1214" kern="1200">
          <a:solidFill>
            <a:schemeClr val="tx1"/>
          </a:solidFill>
          <a:latin typeface="+mn-lt"/>
          <a:ea typeface="+mn-ea"/>
          <a:cs typeface="+mn-cs"/>
        </a:defRPr>
      </a:lvl4pPr>
      <a:lvl5pPr marL="1233638" algn="l" defTabSz="616819" rtl="0" eaLnBrk="1" latinLnBrk="0" hangingPunct="1">
        <a:defRPr sz="1214" kern="1200">
          <a:solidFill>
            <a:schemeClr val="tx1"/>
          </a:solidFill>
          <a:latin typeface="+mn-lt"/>
          <a:ea typeface="+mn-ea"/>
          <a:cs typeface="+mn-cs"/>
        </a:defRPr>
      </a:lvl5pPr>
      <a:lvl6pPr marL="1542047" algn="l" defTabSz="616819" rtl="0" eaLnBrk="1" latinLnBrk="0" hangingPunct="1">
        <a:defRPr sz="1214" kern="1200">
          <a:solidFill>
            <a:schemeClr val="tx1"/>
          </a:solidFill>
          <a:latin typeface="+mn-lt"/>
          <a:ea typeface="+mn-ea"/>
          <a:cs typeface="+mn-cs"/>
        </a:defRPr>
      </a:lvl6pPr>
      <a:lvl7pPr marL="1850456" algn="l" defTabSz="616819" rtl="0" eaLnBrk="1" latinLnBrk="0" hangingPunct="1">
        <a:defRPr sz="1214" kern="1200">
          <a:solidFill>
            <a:schemeClr val="tx1"/>
          </a:solidFill>
          <a:latin typeface="+mn-lt"/>
          <a:ea typeface="+mn-ea"/>
          <a:cs typeface="+mn-cs"/>
        </a:defRPr>
      </a:lvl7pPr>
      <a:lvl8pPr marL="2158865" algn="l" defTabSz="616819" rtl="0" eaLnBrk="1" latinLnBrk="0" hangingPunct="1">
        <a:defRPr sz="1214" kern="1200">
          <a:solidFill>
            <a:schemeClr val="tx1"/>
          </a:solidFill>
          <a:latin typeface="+mn-lt"/>
          <a:ea typeface="+mn-ea"/>
          <a:cs typeface="+mn-cs"/>
        </a:defRPr>
      </a:lvl8pPr>
      <a:lvl9pPr marL="2467274" algn="l" defTabSz="616819" rtl="0" eaLnBrk="1" latinLnBrk="0" hangingPunct="1">
        <a:defRPr sz="12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8.xml"/><Relationship Id="rId7"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tags" Target="../tags/tag37.xml"/><Relationship Id="rId3" Type="http://schemas.openxmlformats.org/officeDocument/2006/relationships/tags" Target="../tags/tag14.xml"/><Relationship Id="rId21" Type="http://schemas.openxmlformats.org/officeDocument/2006/relationships/tags" Target="../tags/tag32.xml"/><Relationship Id="rId34" Type="http://schemas.openxmlformats.org/officeDocument/2006/relationships/image" Target="../media/image5.png"/><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33" Type="http://schemas.openxmlformats.org/officeDocument/2006/relationships/image" Target="../media/image4.png"/><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29" Type="http://schemas.openxmlformats.org/officeDocument/2006/relationships/tags" Target="../tags/tag40.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32" Type="http://schemas.openxmlformats.org/officeDocument/2006/relationships/image" Target="../media/image3.png"/><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tags" Target="../tags/tag39.xml"/><Relationship Id="rId36" Type="http://schemas.openxmlformats.org/officeDocument/2006/relationships/image" Target="../media/image7.png"/><Relationship Id="rId10" Type="http://schemas.openxmlformats.org/officeDocument/2006/relationships/tags" Target="../tags/tag21.xml"/><Relationship Id="rId19" Type="http://schemas.openxmlformats.org/officeDocument/2006/relationships/tags" Target="../tags/tag30.xml"/><Relationship Id="rId31" Type="http://schemas.openxmlformats.org/officeDocument/2006/relationships/notesSlide" Target="../notesSlides/notesSlide2.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tags" Target="../tags/tag38.xml"/><Relationship Id="rId30" Type="http://schemas.openxmlformats.org/officeDocument/2006/relationships/slideLayout" Target="../slideLayouts/slideLayout3.xml"/><Relationship Id="rId35"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43.xml"/><Relationship Id="rId7"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9.jpg"/><Relationship Id="rId4" Type="http://schemas.openxmlformats.org/officeDocument/2006/relationships/tags" Target="../tags/tag50.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image" Target="../media/image10.png"/><Relationship Id="rId3" Type="http://schemas.openxmlformats.org/officeDocument/2006/relationships/tags" Target="../tags/tag56.xml"/><Relationship Id="rId21" Type="http://schemas.openxmlformats.org/officeDocument/2006/relationships/image" Target="../media/image13.png"/><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notesSlide" Target="../notesSlides/notesSlide5.xml"/><Relationship Id="rId2" Type="http://schemas.openxmlformats.org/officeDocument/2006/relationships/tags" Target="../tags/tag55.xml"/><Relationship Id="rId16" Type="http://schemas.openxmlformats.org/officeDocument/2006/relationships/slideLayout" Target="../slideLayouts/slideLayout3.xml"/><Relationship Id="rId20" Type="http://schemas.openxmlformats.org/officeDocument/2006/relationships/image" Target="../media/image12.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19" Type="http://schemas.openxmlformats.org/officeDocument/2006/relationships/image" Target="../media/image11.pn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3.xml"/><Relationship Id="rId3" Type="http://schemas.openxmlformats.org/officeDocument/2006/relationships/tags" Target="../tags/tag71.xml"/><Relationship Id="rId21" Type="http://schemas.openxmlformats.org/officeDocument/2006/relationships/image" Target="../media/image16.png"/><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5" Type="http://schemas.openxmlformats.org/officeDocument/2006/relationships/image" Target="../media/image20.png"/><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image" Target="../media/image15.jpeg"/><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image" Target="../media/image19.png"/><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image" Target="../media/image18.png"/><Relationship Id="rId10" Type="http://schemas.openxmlformats.org/officeDocument/2006/relationships/tags" Target="../tags/tag78.xml"/><Relationship Id="rId19" Type="http://schemas.openxmlformats.org/officeDocument/2006/relationships/notesSlide" Target="../notesSlides/notesSlide6.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image" Target="../media/image25.png"/><Relationship Id="rId3" Type="http://schemas.openxmlformats.org/officeDocument/2006/relationships/tags" Target="../tags/tag88.xml"/><Relationship Id="rId21" Type="http://schemas.openxmlformats.org/officeDocument/2006/relationships/notesSlide" Target="../notesSlides/notesSlide7.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image" Target="../media/image24.png"/><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slideLayout" Target="../slideLayouts/slideLayout3.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image" Target="../media/image23.png"/><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image" Target="../media/image22.png"/><Relationship Id="rId28" Type="http://schemas.openxmlformats.org/officeDocument/2006/relationships/image" Target="../media/image27.jpeg"/><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image" Target="../media/image21.png"/><Relationship Id="rId27" Type="http://schemas.openxmlformats.org/officeDocument/2006/relationships/image" Target="../media/image26.gif"/></Relationships>
</file>

<file path=ppt/slides/_rels/slide8.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26" Type="http://schemas.openxmlformats.org/officeDocument/2006/relationships/tags" Target="../tags/tag130.xml"/><Relationship Id="rId3" Type="http://schemas.openxmlformats.org/officeDocument/2006/relationships/tags" Target="../tags/tag107.xml"/><Relationship Id="rId21" Type="http://schemas.openxmlformats.org/officeDocument/2006/relationships/tags" Target="../tags/tag125.xml"/><Relationship Id="rId34" Type="http://schemas.openxmlformats.org/officeDocument/2006/relationships/image" Target="../media/image31.png"/><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5" Type="http://schemas.openxmlformats.org/officeDocument/2006/relationships/tags" Target="../tags/tag129.xml"/><Relationship Id="rId33" Type="http://schemas.openxmlformats.org/officeDocument/2006/relationships/image" Target="../media/image30.png"/><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29" Type="http://schemas.openxmlformats.org/officeDocument/2006/relationships/slideLayout" Target="../slideLayouts/slideLayout3.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24" Type="http://schemas.openxmlformats.org/officeDocument/2006/relationships/tags" Target="../tags/tag128.xml"/><Relationship Id="rId32" Type="http://schemas.openxmlformats.org/officeDocument/2006/relationships/image" Target="../media/image29.png"/><Relationship Id="rId5" Type="http://schemas.openxmlformats.org/officeDocument/2006/relationships/tags" Target="../tags/tag109.xml"/><Relationship Id="rId15" Type="http://schemas.openxmlformats.org/officeDocument/2006/relationships/tags" Target="../tags/tag119.xml"/><Relationship Id="rId23" Type="http://schemas.openxmlformats.org/officeDocument/2006/relationships/tags" Target="../tags/tag127.xml"/><Relationship Id="rId28" Type="http://schemas.openxmlformats.org/officeDocument/2006/relationships/tags" Target="../tags/tag132.xml"/><Relationship Id="rId10" Type="http://schemas.openxmlformats.org/officeDocument/2006/relationships/tags" Target="../tags/tag114.xml"/><Relationship Id="rId19" Type="http://schemas.openxmlformats.org/officeDocument/2006/relationships/tags" Target="../tags/tag123.xml"/><Relationship Id="rId31" Type="http://schemas.openxmlformats.org/officeDocument/2006/relationships/image" Target="../media/image28.png"/><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 Id="rId22" Type="http://schemas.openxmlformats.org/officeDocument/2006/relationships/tags" Target="../tags/tag126.xml"/><Relationship Id="rId27" Type="http://schemas.openxmlformats.org/officeDocument/2006/relationships/tags" Target="../tags/tag131.xml"/><Relationship Id="rId30" Type="http://schemas.openxmlformats.org/officeDocument/2006/relationships/notesSlide" Target="../notesSlides/notesSlide8.xml"/><Relationship Id="rId35" Type="http://schemas.openxmlformats.org/officeDocument/2006/relationships/image" Target="../media/image20.png"/></Relationships>
</file>

<file path=ppt/slides/_rels/slide9.xml.rels><?xml version="1.0" encoding="UTF-8" standalone="yes"?>
<Relationships xmlns="http://schemas.openxmlformats.org/package/2006/relationships"><Relationship Id="rId13" Type="http://schemas.openxmlformats.org/officeDocument/2006/relationships/tags" Target="../tags/tag145.xml"/><Relationship Id="rId18" Type="http://schemas.openxmlformats.org/officeDocument/2006/relationships/tags" Target="../tags/tag150.xml"/><Relationship Id="rId26" Type="http://schemas.openxmlformats.org/officeDocument/2006/relationships/tags" Target="../tags/tag158.xml"/><Relationship Id="rId39" Type="http://schemas.openxmlformats.org/officeDocument/2006/relationships/tags" Target="../tags/tag171.xml"/><Relationship Id="rId21" Type="http://schemas.openxmlformats.org/officeDocument/2006/relationships/tags" Target="../tags/tag153.xml"/><Relationship Id="rId34" Type="http://schemas.openxmlformats.org/officeDocument/2006/relationships/tags" Target="../tags/tag166.xml"/><Relationship Id="rId42" Type="http://schemas.openxmlformats.org/officeDocument/2006/relationships/tags" Target="../tags/tag174.xml"/><Relationship Id="rId47" Type="http://schemas.openxmlformats.org/officeDocument/2006/relationships/tags" Target="../tags/tag179.xml"/><Relationship Id="rId50" Type="http://schemas.openxmlformats.org/officeDocument/2006/relationships/tags" Target="../tags/tag182.xml"/><Relationship Id="rId55" Type="http://schemas.openxmlformats.org/officeDocument/2006/relationships/image" Target="../media/image32.png"/><Relationship Id="rId63" Type="http://schemas.openxmlformats.org/officeDocument/2006/relationships/image" Target="../media/image39.png"/><Relationship Id="rId7" Type="http://schemas.openxmlformats.org/officeDocument/2006/relationships/tags" Target="../tags/tag139.xml"/><Relationship Id="rId2" Type="http://schemas.openxmlformats.org/officeDocument/2006/relationships/tags" Target="../tags/tag134.xml"/><Relationship Id="rId16" Type="http://schemas.openxmlformats.org/officeDocument/2006/relationships/tags" Target="../tags/tag148.xml"/><Relationship Id="rId20" Type="http://schemas.openxmlformats.org/officeDocument/2006/relationships/tags" Target="../tags/tag152.xml"/><Relationship Id="rId29" Type="http://schemas.openxmlformats.org/officeDocument/2006/relationships/tags" Target="../tags/tag161.xml"/><Relationship Id="rId41" Type="http://schemas.openxmlformats.org/officeDocument/2006/relationships/tags" Target="../tags/tag173.xml"/><Relationship Id="rId54" Type="http://schemas.openxmlformats.org/officeDocument/2006/relationships/image" Target="../media/image14.png"/><Relationship Id="rId62" Type="http://schemas.openxmlformats.org/officeDocument/2006/relationships/image" Target="../media/image38.png"/><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24" Type="http://schemas.openxmlformats.org/officeDocument/2006/relationships/tags" Target="../tags/tag156.xml"/><Relationship Id="rId32" Type="http://schemas.openxmlformats.org/officeDocument/2006/relationships/tags" Target="../tags/tag164.xml"/><Relationship Id="rId37" Type="http://schemas.openxmlformats.org/officeDocument/2006/relationships/tags" Target="../tags/tag169.xml"/><Relationship Id="rId40" Type="http://schemas.openxmlformats.org/officeDocument/2006/relationships/tags" Target="../tags/tag172.xml"/><Relationship Id="rId45" Type="http://schemas.openxmlformats.org/officeDocument/2006/relationships/tags" Target="../tags/tag177.xml"/><Relationship Id="rId53" Type="http://schemas.openxmlformats.org/officeDocument/2006/relationships/notesSlide" Target="../notesSlides/notesSlide9.xml"/><Relationship Id="rId58" Type="http://schemas.openxmlformats.org/officeDocument/2006/relationships/image" Target="../media/image35.png"/><Relationship Id="rId5" Type="http://schemas.openxmlformats.org/officeDocument/2006/relationships/tags" Target="../tags/tag137.xml"/><Relationship Id="rId15" Type="http://schemas.openxmlformats.org/officeDocument/2006/relationships/tags" Target="../tags/tag147.xml"/><Relationship Id="rId23" Type="http://schemas.openxmlformats.org/officeDocument/2006/relationships/tags" Target="../tags/tag155.xml"/><Relationship Id="rId28" Type="http://schemas.openxmlformats.org/officeDocument/2006/relationships/tags" Target="../tags/tag160.xml"/><Relationship Id="rId36" Type="http://schemas.openxmlformats.org/officeDocument/2006/relationships/tags" Target="../tags/tag168.xml"/><Relationship Id="rId49" Type="http://schemas.openxmlformats.org/officeDocument/2006/relationships/tags" Target="../tags/tag181.xml"/><Relationship Id="rId57" Type="http://schemas.openxmlformats.org/officeDocument/2006/relationships/image" Target="../media/image34.png"/><Relationship Id="rId61" Type="http://schemas.openxmlformats.org/officeDocument/2006/relationships/image" Target="../media/image37.png"/><Relationship Id="rId10" Type="http://schemas.openxmlformats.org/officeDocument/2006/relationships/tags" Target="../tags/tag142.xml"/><Relationship Id="rId19" Type="http://schemas.openxmlformats.org/officeDocument/2006/relationships/tags" Target="../tags/tag151.xml"/><Relationship Id="rId31" Type="http://schemas.openxmlformats.org/officeDocument/2006/relationships/tags" Target="../tags/tag163.xml"/><Relationship Id="rId44" Type="http://schemas.openxmlformats.org/officeDocument/2006/relationships/tags" Target="../tags/tag176.xml"/><Relationship Id="rId52" Type="http://schemas.openxmlformats.org/officeDocument/2006/relationships/slideLayout" Target="../slideLayouts/slideLayout3.xml"/><Relationship Id="rId60" Type="http://schemas.openxmlformats.org/officeDocument/2006/relationships/image" Target="../media/image26.gif"/><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 Id="rId22" Type="http://schemas.openxmlformats.org/officeDocument/2006/relationships/tags" Target="../tags/tag154.xml"/><Relationship Id="rId27" Type="http://schemas.openxmlformats.org/officeDocument/2006/relationships/tags" Target="../tags/tag159.xml"/><Relationship Id="rId30" Type="http://schemas.openxmlformats.org/officeDocument/2006/relationships/tags" Target="../tags/tag162.xml"/><Relationship Id="rId35" Type="http://schemas.openxmlformats.org/officeDocument/2006/relationships/tags" Target="../tags/tag167.xml"/><Relationship Id="rId43" Type="http://schemas.openxmlformats.org/officeDocument/2006/relationships/tags" Target="../tags/tag175.xml"/><Relationship Id="rId48" Type="http://schemas.openxmlformats.org/officeDocument/2006/relationships/tags" Target="../tags/tag180.xml"/><Relationship Id="rId56" Type="http://schemas.openxmlformats.org/officeDocument/2006/relationships/image" Target="../media/image33.png"/><Relationship Id="rId64" Type="http://schemas.openxmlformats.org/officeDocument/2006/relationships/image" Target="../media/image40.jpg"/><Relationship Id="rId8" Type="http://schemas.openxmlformats.org/officeDocument/2006/relationships/tags" Target="../tags/tag140.xml"/><Relationship Id="rId51" Type="http://schemas.openxmlformats.org/officeDocument/2006/relationships/tags" Target="../tags/tag183.xml"/><Relationship Id="rId3" Type="http://schemas.openxmlformats.org/officeDocument/2006/relationships/tags" Target="../tags/tag135.xml"/><Relationship Id="rId12" Type="http://schemas.openxmlformats.org/officeDocument/2006/relationships/tags" Target="../tags/tag144.xml"/><Relationship Id="rId17" Type="http://schemas.openxmlformats.org/officeDocument/2006/relationships/tags" Target="../tags/tag149.xml"/><Relationship Id="rId25" Type="http://schemas.openxmlformats.org/officeDocument/2006/relationships/tags" Target="../tags/tag157.xml"/><Relationship Id="rId33" Type="http://schemas.openxmlformats.org/officeDocument/2006/relationships/tags" Target="../tags/tag165.xml"/><Relationship Id="rId38" Type="http://schemas.openxmlformats.org/officeDocument/2006/relationships/tags" Target="../tags/tag170.xml"/><Relationship Id="rId46" Type="http://schemas.openxmlformats.org/officeDocument/2006/relationships/tags" Target="../tags/tag178.xml"/><Relationship Id="rId5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dirty="0">
                <a:solidFill>
                  <a:srgbClr val="999FA6"/>
                </a:solidFill>
              </a:rPr>
              <a:t>1</a:t>
            </a:r>
          </a:p>
        </p:txBody>
      </p:sp>
      <p:sp>
        <p:nvSpPr>
          <p:cNvPr id="12" name="TextBox 11"/>
          <p:cNvSpPr txBox="1"/>
          <p:nvPr>
            <p:custDataLst>
              <p:tags r:id="rId5"/>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sz="2400" dirty="0" smtClean="0">
                <a:solidFill>
                  <a:srgbClr val="C00000"/>
                </a:solidFill>
              </a:rPr>
              <a:t>Index</a:t>
            </a:r>
          </a:p>
        </p:txBody>
      </p:sp>
      <p:sp>
        <p:nvSpPr>
          <p:cNvPr id="8" name="TextBox 7"/>
          <p:cNvSpPr txBox="1"/>
          <p:nvPr>
            <p:custDataLst>
              <p:tags r:id="rId6"/>
            </p:custDataLst>
          </p:nvPr>
        </p:nvSpPr>
        <p:spPr>
          <a:xfrm>
            <a:off x="266698" y="808686"/>
            <a:ext cx="10368171" cy="4608140"/>
          </a:xfrm>
          <a:prstGeom prst="rect">
            <a:avLst/>
          </a:prstGeom>
          <a:noFill/>
        </p:spPr>
        <p:txBody>
          <a:bodyPr wrap="square" lIns="0" tIns="0" rIns="0" bIns="0" rtlCol="0">
            <a:noAutofit/>
          </a:bodyPr>
          <a:lstStyle/>
          <a:p>
            <a:pPr marL="171450" indent="-171450">
              <a:spcBef>
                <a:spcPts val="500"/>
              </a:spcBef>
              <a:buFont typeface="Arial" panose="020B0604020202020204" pitchFamily="34" charset="0"/>
              <a:buChar char="•"/>
            </a:pPr>
            <a:r>
              <a:rPr lang="en-GB" sz="1600" dirty="0" smtClean="0"/>
              <a:t>Introduction to Blockchain Technology</a:t>
            </a:r>
          </a:p>
          <a:p>
            <a:pPr marL="171450" indent="-171450">
              <a:spcBef>
                <a:spcPts val="500"/>
              </a:spcBef>
              <a:buFont typeface="Arial" panose="020B0604020202020204" pitchFamily="34" charset="0"/>
              <a:buChar char="•"/>
            </a:pPr>
            <a:endParaRPr lang="en-GB" sz="1600" dirty="0"/>
          </a:p>
          <a:p>
            <a:pPr marL="171450" indent="-171450">
              <a:spcBef>
                <a:spcPts val="500"/>
              </a:spcBef>
              <a:buFont typeface="Arial" panose="020B0604020202020204" pitchFamily="34" charset="0"/>
              <a:buChar char="•"/>
            </a:pPr>
            <a:r>
              <a:rPr lang="en-GB" sz="1600" dirty="0" smtClean="0"/>
              <a:t>How Blockchain Technology Works</a:t>
            </a:r>
          </a:p>
          <a:p>
            <a:pPr marL="171450" indent="-171450">
              <a:spcBef>
                <a:spcPts val="500"/>
              </a:spcBef>
              <a:buFont typeface="Arial" panose="020B0604020202020204" pitchFamily="34" charset="0"/>
              <a:buChar char="•"/>
            </a:pPr>
            <a:endParaRPr lang="en-GB" sz="1600" dirty="0"/>
          </a:p>
          <a:p>
            <a:pPr marL="171450" indent="-171450">
              <a:spcBef>
                <a:spcPts val="500"/>
              </a:spcBef>
              <a:buFont typeface="Arial" panose="020B0604020202020204" pitchFamily="34" charset="0"/>
              <a:buChar char="•"/>
            </a:pPr>
            <a:r>
              <a:rPr lang="en-GB" sz="1600" dirty="0" smtClean="0"/>
              <a:t>Current Scenario of the Logistics Industry</a:t>
            </a:r>
          </a:p>
          <a:p>
            <a:pPr marL="171450" indent="-171450">
              <a:spcBef>
                <a:spcPts val="500"/>
              </a:spcBef>
              <a:buFont typeface="Arial" panose="020B0604020202020204" pitchFamily="34" charset="0"/>
              <a:buChar char="•"/>
            </a:pPr>
            <a:endParaRPr lang="en-GB" sz="1600" dirty="0"/>
          </a:p>
          <a:p>
            <a:pPr marL="171450" indent="-171450">
              <a:spcBef>
                <a:spcPts val="500"/>
              </a:spcBef>
              <a:buFont typeface="Arial" panose="020B0604020202020204" pitchFamily="34" charset="0"/>
              <a:buChar char="•"/>
            </a:pPr>
            <a:r>
              <a:rPr lang="en-GB" sz="1600" dirty="0" smtClean="0"/>
              <a:t>How can Blockchain Technology benefit the logistics industry</a:t>
            </a:r>
          </a:p>
          <a:p>
            <a:pPr marL="171450" indent="-171450">
              <a:spcBef>
                <a:spcPts val="500"/>
              </a:spcBef>
              <a:buFont typeface="Arial" panose="020B0604020202020204" pitchFamily="34" charset="0"/>
              <a:buChar char="•"/>
            </a:pPr>
            <a:endParaRPr lang="en-GB" sz="1600" dirty="0"/>
          </a:p>
          <a:p>
            <a:pPr marL="171450" indent="-171450">
              <a:spcBef>
                <a:spcPts val="500"/>
              </a:spcBef>
              <a:buFont typeface="Arial" panose="020B0604020202020204" pitchFamily="34" charset="0"/>
              <a:buChar char="•"/>
            </a:pPr>
            <a:r>
              <a:rPr lang="en-GB" sz="1600" dirty="0" smtClean="0"/>
              <a:t>Our Idea</a:t>
            </a:r>
          </a:p>
          <a:p>
            <a:pPr marL="171450" indent="-171450">
              <a:spcBef>
                <a:spcPts val="500"/>
              </a:spcBef>
              <a:buFont typeface="Arial" panose="020B0604020202020204" pitchFamily="34" charset="0"/>
              <a:buChar char="•"/>
            </a:pPr>
            <a:endParaRPr lang="en-GB" sz="1600" dirty="0"/>
          </a:p>
          <a:p>
            <a:pPr marL="171450" indent="-171450">
              <a:spcBef>
                <a:spcPts val="500"/>
              </a:spcBef>
              <a:buFont typeface="Arial" panose="020B0604020202020204" pitchFamily="34" charset="0"/>
              <a:buChar char="•"/>
            </a:pPr>
            <a:r>
              <a:rPr lang="en-GB" sz="1600" dirty="0" smtClean="0"/>
              <a:t>How it will work?</a:t>
            </a:r>
          </a:p>
          <a:p>
            <a:pPr>
              <a:spcBef>
                <a:spcPts val="500"/>
              </a:spcBef>
            </a:pPr>
            <a:endParaRPr lang="en-GB" sz="1600" dirty="0"/>
          </a:p>
        </p:txBody>
      </p:sp>
    </p:spTree>
    <p:custDataLst>
      <p:tags r:id="rId1"/>
    </p:custDataLst>
    <p:extLst>
      <p:ext uri="{BB962C8B-B14F-4D97-AF65-F5344CB8AC3E}">
        <p14:creationId xmlns:p14="http://schemas.microsoft.com/office/powerpoint/2010/main" val="2867951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dirty="0" smtClean="0">
                <a:solidFill>
                  <a:srgbClr val="999FA6"/>
                </a:solidFill>
              </a:rPr>
              <a:t>2</a:t>
            </a:r>
            <a:endParaRPr lang="en-GB" sz="1200" dirty="0">
              <a:solidFill>
                <a:srgbClr val="999FA6"/>
              </a:solidFill>
            </a:endParaRPr>
          </a:p>
        </p:txBody>
      </p:sp>
      <p:sp>
        <p:nvSpPr>
          <p:cNvPr id="12" name="TextBox 11"/>
          <p:cNvSpPr txBox="1"/>
          <p:nvPr>
            <p:custDataLst>
              <p:tags r:id="rId5"/>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Introduction to Blockchain Technology</a:t>
            </a:r>
          </a:p>
        </p:txBody>
      </p:sp>
      <p:grpSp>
        <p:nvGrpSpPr>
          <p:cNvPr id="1036" name="Group 1035"/>
          <p:cNvGrpSpPr/>
          <p:nvPr/>
        </p:nvGrpSpPr>
        <p:grpSpPr>
          <a:xfrm>
            <a:off x="554988" y="687621"/>
            <a:ext cx="2370857" cy="2525485"/>
            <a:chOff x="554990" y="783148"/>
            <a:chExt cx="2370857" cy="2525485"/>
          </a:xfrm>
        </p:grpSpPr>
        <p:grpSp>
          <p:nvGrpSpPr>
            <p:cNvPr id="1034" name="Group 1033"/>
            <p:cNvGrpSpPr/>
            <p:nvPr/>
          </p:nvGrpSpPr>
          <p:grpSpPr>
            <a:xfrm>
              <a:off x="554990" y="783148"/>
              <a:ext cx="2183499" cy="2172704"/>
              <a:chOff x="410845" y="932003"/>
              <a:chExt cx="2464054" cy="2453296"/>
            </a:xfrm>
          </p:grpSpPr>
          <p:pic>
            <p:nvPicPr>
              <p:cNvPr id="1026" name="Picture 2" descr="http://simpleicon.com/wp-content/uploads/computer-5-128x128.png"/>
              <p:cNvPicPr>
                <a:picLocks noChangeAspect="1" noChangeArrowheads="1"/>
              </p:cNvPicPr>
              <p:nvPr>
                <p:custDataLst>
                  <p:tags r:id="rId15"/>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1339328" y="932003"/>
                <a:ext cx="589377" cy="5893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_" descr="http://simpleicon.com/wp-content/uploads/computer-5-128x128.png"/>
              <p:cNvPicPr>
                <a:picLocks noChangeAspect="1" noChangeArrowheads="1"/>
              </p:cNvPicPr>
              <p:nvPr>
                <p:custDataLst>
                  <p:tags r:id="rId16"/>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2285522" y="1404466"/>
                <a:ext cx="589377" cy="5893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__" descr="http://simpleicon.com/wp-content/uploads/computer-5-128x128.png"/>
              <p:cNvPicPr>
                <a:picLocks noChangeAspect="1" noChangeArrowheads="1"/>
              </p:cNvPicPr>
              <p:nvPr>
                <p:custDataLst>
                  <p:tags r:id="rId17"/>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2285522" y="2242402"/>
                <a:ext cx="589377" cy="5893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___" descr="http://simpleicon.com/wp-content/uploads/computer-5-128x128.png"/>
              <p:cNvPicPr>
                <a:picLocks noChangeAspect="1" noChangeArrowheads="1"/>
              </p:cNvPicPr>
              <p:nvPr>
                <p:custDataLst>
                  <p:tags r:id="rId18"/>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1339328" y="2795922"/>
                <a:ext cx="589377" cy="5893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____" descr="http://simpleicon.com/wp-content/uploads/computer-5-128x128.png"/>
              <p:cNvPicPr>
                <a:picLocks noChangeAspect="1" noChangeArrowheads="1"/>
              </p:cNvPicPr>
              <p:nvPr>
                <p:custDataLst>
                  <p:tags r:id="rId19"/>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410845" y="2242402"/>
                <a:ext cx="589377" cy="5893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_____" descr="http://simpleicon.com/wp-content/uploads/computer-5-128x128.png"/>
              <p:cNvPicPr>
                <a:picLocks noChangeAspect="1" noChangeArrowheads="1"/>
              </p:cNvPicPr>
              <p:nvPr>
                <p:custDataLst>
                  <p:tags r:id="rId20"/>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410845" y="1404466"/>
                <a:ext cx="589377" cy="58937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26" idx="2"/>
                <a:endCxn id="11" idx="0"/>
              </p:cNvCxnSpPr>
              <p:nvPr>
                <p:custDataLst>
                  <p:tags r:id="rId21"/>
                </p:custDataLst>
              </p:nvPr>
            </p:nvCxnSpPr>
            <p:spPr>
              <a:xfrm>
                <a:off x="1634017" y="1521380"/>
                <a:ext cx="0" cy="12745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0"/>
                <a:endCxn id="1026" idx="1"/>
              </p:cNvCxnSpPr>
              <p:nvPr>
                <p:custDataLst>
                  <p:tags r:id="rId22"/>
                </p:custDataLst>
              </p:nvPr>
            </p:nvCxnSpPr>
            <p:spPr>
              <a:xfrm flipV="1">
                <a:off x="705534" y="1226692"/>
                <a:ext cx="633794" cy="177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3" idx="0"/>
              </p:cNvCxnSpPr>
              <p:nvPr>
                <p:custDataLst>
                  <p:tags r:id="rId23"/>
                </p:custDataLst>
              </p:nvPr>
            </p:nvCxnSpPr>
            <p:spPr>
              <a:xfrm>
                <a:off x="705534" y="1993843"/>
                <a:ext cx="0" cy="2485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26" idx="3"/>
                <a:endCxn id="9" idx="0"/>
              </p:cNvCxnSpPr>
              <p:nvPr>
                <p:custDataLst>
                  <p:tags r:id="rId24"/>
                </p:custDataLst>
              </p:nvPr>
            </p:nvCxnSpPr>
            <p:spPr>
              <a:xfrm>
                <a:off x="1928705" y="1226692"/>
                <a:ext cx="651506" cy="177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2"/>
                <a:endCxn id="10" idx="0"/>
              </p:cNvCxnSpPr>
              <p:nvPr>
                <p:custDataLst>
                  <p:tags r:id="rId25"/>
                </p:custDataLst>
              </p:nvPr>
            </p:nvCxnSpPr>
            <p:spPr>
              <a:xfrm>
                <a:off x="2580211" y="1993843"/>
                <a:ext cx="0" cy="2485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2"/>
                <a:endCxn id="11" idx="1"/>
              </p:cNvCxnSpPr>
              <p:nvPr>
                <p:custDataLst>
                  <p:tags r:id="rId26"/>
                </p:custDataLst>
              </p:nvPr>
            </p:nvCxnSpPr>
            <p:spPr>
              <a:xfrm>
                <a:off x="705534" y="2831779"/>
                <a:ext cx="633794" cy="2588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2"/>
                <a:endCxn id="11" idx="3"/>
              </p:cNvCxnSpPr>
              <p:nvPr>
                <p:custDataLst>
                  <p:tags r:id="rId27"/>
                </p:custDataLst>
              </p:nvPr>
            </p:nvCxnSpPr>
            <p:spPr>
              <a:xfrm flipH="1">
                <a:off x="1928705" y="2831779"/>
                <a:ext cx="651506" cy="2588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4" idx="3"/>
                <a:endCxn id="10" idx="1"/>
              </p:cNvCxnSpPr>
              <p:nvPr>
                <p:custDataLst>
                  <p:tags r:id="rId28"/>
                </p:custDataLst>
              </p:nvPr>
            </p:nvCxnSpPr>
            <p:spPr>
              <a:xfrm>
                <a:off x="1000222" y="1699155"/>
                <a:ext cx="1285300" cy="8379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1"/>
                <a:endCxn id="13" idx="3"/>
              </p:cNvCxnSpPr>
              <p:nvPr>
                <p:custDataLst>
                  <p:tags r:id="rId29"/>
                </p:custDataLst>
              </p:nvPr>
            </p:nvCxnSpPr>
            <p:spPr>
              <a:xfrm flipH="1">
                <a:off x="1000222" y="1699155"/>
                <a:ext cx="1285300" cy="8379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35" name="TextBox 1034"/>
            <p:cNvSpPr txBox="1"/>
            <p:nvPr>
              <p:custDataLst>
                <p:tags r:id="rId14"/>
              </p:custDataLst>
            </p:nvPr>
          </p:nvSpPr>
          <p:spPr>
            <a:xfrm>
              <a:off x="554990" y="2987608"/>
              <a:ext cx="2370857" cy="321025"/>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dirty="0" smtClean="0"/>
                <a:t>Decentralized network technology</a:t>
              </a:r>
            </a:p>
          </p:txBody>
        </p:sp>
      </p:grpSp>
      <p:grpSp>
        <p:nvGrpSpPr>
          <p:cNvPr id="1038" name="Group 1037"/>
          <p:cNvGrpSpPr/>
          <p:nvPr/>
        </p:nvGrpSpPr>
        <p:grpSpPr>
          <a:xfrm>
            <a:off x="4262742" y="925908"/>
            <a:ext cx="2370857" cy="2287198"/>
            <a:chOff x="3727050" y="1020908"/>
            <a:chExt cx="2370857" cy="2287198"/>
          </a:xfrm>
        </p:grpSpPr>
        <p:pic>
          <p:nvPicPr>
            <p:cNvPr id="1037" name="Picture 1036"/>
            <p:cNvPicPr>
              <a:picLocks noChangeAspect="1"/>
            </p:cNvPicPr>
            <p:nvPr>
              <p:custDataLst>
                <p:tags r:id="rId12"/>
              </p:custDataLst>
            </p:nvPr>
          </p:nvPicPr>
          <p:blipFill>
            <a:blip r:embed="rId33">
              <a:extLst>
                <a:ext uri="{28A0092B-C50C-407E-A947-70E740481C1C}">
                  <a14:useLocalDpi xmlns:a14="http://schemas.microsoft.com/office/drawing/2010/main" val="0"/>
                </a:ext>
              </a:extLst>
            </a:blip>
            <a:stretch>
              <a:fillRect/>
            </a:stretch>
          </p:blipFill>
          <p:spPr>
            <a:xfrm>
              <a:off x="4099779" y="1020908"/>
              <a:ext cx="1625397" cy="1625397"/>
            </a:xfrm>
            <a:prstGeom prst="rect">
              <a:avLst/>
            </a:prstGeom>
          </p:spPr>
        </p:pic>
        <p:sp>
          <p:nvSpPr>
            <p:cNvPr id="50" name="TextBox 49"/>
            <p:cNvSpPr txBox="1"/>
            <p:nvPr>
              <p:custDataLst>
                <p:tags r:id="rId13"/>
              </p:custDataLst>
            </p:nvPr>
          </p:nvSpPr>
          <p:spPr>
            <a:xfrm>
              <a:off x="3727050" y="2987081"/>
              <a:ext cx="2370857" cy="321025"/>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dirty="0" smtClean="0"/>
                <a:t>Secured Peer-to-Peer Transactions</a:t>
              </a:r>
            </a:p>
          </p:txBody>
        </p:sp>
      </p:grpSp>
      <p:grpSp>
        <p:nvGrpSpPr>
          <p:cNvPr id="1040" name="Group 1039"/>
          <p:cNvGrpSpPr/>
          <p:nvPr/>
        </p:nvGrpSpPr>
        <p:grpSpPr>
          <a:xfrm>
            <a:off x="8013973" y="812733"/>
            <a:ext cx="2478373" cy="2348079"/>
            <a:chOff x="7144090" y="1100423"/>
            <a:chExt cx="2414578" cy="2270514"/>
          </a:xfrm>
        </p:grpSpPr>
        <p:pic>
          <p:nvPicPr>
            <p:cNvPr id="1039" name="Picture 1038"/>
            <p:cNvPicPr>
              <a:picLocks noChangeAspect="1"/>
            </p:cNvPicPr>
            <p:nvPr>
              <p:custDataLst>
                <p:tags r:id="rId10"/>
              </p:custDataLst>
            </p:nvPr>
          </p:nvPicPr>
          <p:blipFill>
            <a:blip r:embed="rId34">
              <a:extLst>
                <a:ext uri="{28A0092B-C50C-407E-A947-70E740481C1C}">
                  <a14:useLocalDpi xmlns:a14="http://schemas.microsoft.com/office/drawing/2010/main" val="0"/>
                </a:ext>
              </a:extLst>
            </a:blip>
            <a:stretch>
              <a:fillRect/>
            </a:stretch>
          </p:blipFill>
          <p:spPr>
            <a:xfrm>
              <a:off x="7538682" y="1100423"/>
              <a:ext cx="1625397" cy="1625397"/>
            </a:xfrm>
            <a:prstGeom prst="rect">
              <a:avLst/>
            </a:prstGeom>
          </p:spPr>
        </p:pic>
        <p:sp>
          <p:nvSpPr>
            <p:cNvPr id="53" name="TextBox 52"/>
            <p:cNvSpPr txBox="1"/>
            <p:nvPr>
              <p:custDataLst>
                <p:tags r:id="rId11"/>
              </p:custDataLst>
            </p:nvPr>
          </p:nvSpPr>
          <p:spPr>
            <a:xfrm>
              <a:off x="7144090" y="2935352"/>
              <a:ext cx="2414578" cy="435585"/>
            </a:xfrm>
            <a:prstGeom prst="rect">
              <a:avLst/>
            </a:prstGeom>
            <a:noFill/>
          </p:spPr>
          <p:txBody>
            <a:bodyPr wrap="square" lIns="0" tIns="0" rIns="0" bIns="0" rtlCol="0">
              <a:noAutofit/>
            </a:bodyPr>
            <a:lstStyle/>
            <a:p>
              <a:pPr marL="91440" algn="ctr">
                <a:buFontTx/>
                <a:buNone/>
              </a:pPr>
              <a:r>
                <a:rPr lang="en-GB" sz="1200" dirty="0" smtClean="0"/>
                <a:t>Privacy Ensured by Public-Private Key Combination</a:t>
              </a:r>
            </a:p>
          </p:txBody>
        </p:sp>
      </p:grpSp>
      <p:grpSp>
        <p:nvGrpSpPr>
          <p:cNvPr id="1042" name="Group 1041"/>
          <p:cNvGrpSpPr/>
          <p:nvPr/>
        </p:nvGrpSpPr>
        <p:grpSpPr>
          <a:xfrm>
            <a:off x="1740416" y="3404718"/>
            <a:ext cx="2602881" cy="2113580"/>
            <a:chOff x="554988" y="3404718"/>
            <a:chExt cx="2602881" cy="2113580"/>
          </a:xfrm>
        </p:grpSpPr>
        <p:pic>
          <p:nvPicPr>
            <p:cNvPr id="1041" name="Picture 1040"/>
            <p:cNvPicPr>
              <a:picLocks noChangeAspect="1"/>
            </p:cNvPicPr>
            <p:nvPr>
              <p:custDataLst>
                <p:tags r:id="rId8"/>
              </p:custDataLst>
            </p:nvPr>
          </p:nvPicPr>
          <p:blipFill>
            <a:blip r:embed="rId35">
              <a:extLst>
                <a:ext uri="{28A0092B-C50C-407E-A947-70E740481C1C}">
                  <a14:useLocalDpi xmlns:a14="http://schemas.microsoft.com/office/drawing/2010/main" val="0"/>
                </a:ext>
              </a:extLst>
            </a:blip>
            <a:stretch>
              <a:fillRect/>
            </a:stretch>
          </p:blipFill>
          <p:spPr>
            <a:xfrm>
              <a:off x="927719" y="3404718"/>
              <a:ext cx="1625397" cy="1625397"/>
            </a:xfrm>
            <a:prstGeom prst="rect">
              <a:avLst/>
            </a:prstGeom>
          </p:spPr>
        </p:pic>
        <p:sp>
          <p:nvSpPr>
            <p:cNvPr id="56" name="TextBox 55"/>
            <p:cNvSpPr txBox="1"/>
            <p:nvPr>
              <p:custDataLst>
                <p:tags r:id="rId9"/>
              </p:custDataLst>
            </p:nvPr>
          </p:nvSpPr>
          <p:spPr>
            <a:xfrm>
              <a:off x="554988" y="5030115"/>
              <a:ext cx="2602881" cy="488183"/>
            </a:xfrm>
            <a:prstGeom prst="rect">
              <a:avLst/>
            </a:prstGeom>
            <a:noFill/>
          </p:spPr>
          <p:txBody>
            <a:bodyPr wrap="square" lIns="0" tIns="0" rIns="0" bIns="0" rtlCol="0">
              <a:noAutofit/>
            </a:bodyPr>
            <a:lstStyle/>
            <a:p>
              <a:pPr marL="91440" algn="ctr">
                <a:spcBef>
                  <a:spcPts val="500"/>
                </a:spcBef>
                <a:buFontTx/>
                <a:buNone/>
              </a:pPr>
              <a:r>
                <a:rPr lang="en-GB" sz="1200" dirty="0" smtClean="0"/>
                <a:t>Information stored in blocks linked to previous blocks making a chain</a:t>
              </a:r>
            </a:p>
          </p:txBody>
        </p:sp>
      </p:grpSp>
      <p:grpSp>
        <p:nvGrpSpPr>
          <p:cNvPr id="1044" name="Group 1043"/>
          <p:cNvGrpSpPr/>
          <p:nvPr/>
        </p:nvGrpSpPr>
        <p:grpSpPr>
          <a:xfrm>
            <a:off x="6260868" y="3368759"/>
            <a:ext cx="2353946" cy="2117604"/>
            <a:chOff x="4072270" y="3400694"/>
            <a:chExt cx="2353946" cy="2117604"/>
          </a:xfrm>
        </p:grpSpPr>
        <p:pic>
          <p:nvPicPr>
            <p:cNvPr id="1043" name="Picture 1042"/>
            <p:cNvPicPr>
              <a:picLocks noChangeAspect="1"/>
            </p:cNvPicPr>
            <p:nvPr>
              <p:custDataLst>
                <p:tags r:id="rId6"/>
              </p:custDataLst>
            </p:nvPr>
          </p:nvPicPr>
          <p:blipFill>
            <a:blip r:embed="rId36">
              <a:extLst>
                <a:ext uri="{28A0092B-C50C-407E-A947-70E740481C1C}">
                  <a14:useLocalDpi xmlns:a14="http://schemas.microsoft.com/office/drawing/2010/main" val="0"/>
                </a:ext>
              </a:extLst>
            </a:blip>
            <a:stretch>
              <a:fillRect/>
            </a:stretch>
          </p:blipFill>
          <p:spPr>
            <a:xfrm>
              <a:off x="4503906" y="3400694"/>
              <a:ext cx="1490283" cy="1490283"/>
            </a:xfrm>
            <a:prstGeom prst="rect">
              <a:avLst/>
            </a:prstGeom>
          </p:spPr>
        </p:pic>
        <p:sp>
          <p:nvSpPr>
            <p:cNvPr id="59" name="TextBox 58"/>
            <p:cNvSpPr txBox="1"/>
            <p:nvPr>
              <p:custDataLst>
                <p:tags r:id="rId7"/>
              </p:custDataLst>
            </p:nvPr>
          </p:nvSpPr>
          <p:spPr>
            <a:xfrm>
              <a:off x="4072270" y="5030115"/>
              <a:ext cx="2353946" cy="488183"/>
            </a:xfrm>
            <a:prstGeom prst="rect">
              <a:avLst/>
            </a:prstGeom>
            <a:noFill/>
          </p:spPr>
          <p:txBody>
            <a:bodyPr wrap="square" lIns="0" tIns="0" rIns="0" bIns="0" rtlCol="0">
              <a:noAutofit/>
            </a:bodyPr>
            <a:lstStyle/>
            <a:p>
              <a:pPr marL="91440" algn="ctr">
                <a:spcBef>
                  <a:spcPts val="500"/>
                </a:spcBef>
                <a:buFontTx/>
                <a:buNone/>
              </a:pPr>
              <a:r>
                <a:rPr lang="en-GB" sz="1200" dirty="0" smtClean="0"/>
                <a:t>Each block is stored with a time-stamp</a:t>
              </a:r>
            </a:p>
          </p:txBody>
        </p:sp>
      </p:grpSp>
    </p:spTree>
    <p:custDataLst>
      <p:tags r:id="rId1"/>
    </p:custDataLst>
    <p:extLst>
      <p:ext uri="{BB962C8B-B14F-4D97-AF65-F5344CB8AC3E}">
        <p14:creationId xmlns:p14="http://schemas.microsoft.com/office/powerpoint/2010/main" val="4196467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dirty="0" smtClean="0">
                <a:solidFill>
                  <a:srgbClr val="999FA6"/>
                </a:solidFill>
              </a:rPr>
              <a:t>3</a:t>
            </a:r>
            <a:endParaRPr lang="en-GB" sz="1200" dirty="0">
              <a:solidFill>
                <a:srgbClr val="999FA6"/>
              </a:solidFill>
            </a:endParaRPr>
          </a:p>
        </p:txBody>
      </p:sp>
      <p:sp>
        <p:nvSpPr>
          <p:cNvPr id="12" name="TextBox 11"/>
          <p:cNvSpPr txBox="1"/>
          <p:nvPr>
            <p:custDataLst>
              <p:tags r:id="rId5"/>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How Blockchain Technology Works?</a:t>
            </a:r>
          </a:p>
        </p:txBody>
      </p:sp>
      <p:pic>
        <p:nvPicPr>
          <p:cNvPr id="2" name="Picture 1"/>
          <p:cNvPicPr>
            <a:picLocks noChangeAspect="1"/>
          </p:cNvPicPr>
          <p:nvPr>
            <p:custDataLst>
              <p:tags r:id="rId6"/>
            </p:custDataLst>
          </p:nvPr>
        </p:nvPicPr>
        <p:blipFill>
          <a:blip r:embed="rId9">
            <a:extLst>
              <a:ext uri="{28A0092B-C50C-407E-A947-70E740481C1C}">
                <a14:useLocalDpi xmlns:a14="http://schemas.microsoft.com/office/drawing/2010/main" val="0"/>
              </a:ext>
            </a:extLst>
          </a:blip>
          <a:stretch>
            <a:fillRect/>
          </a:stretch>
        </p:blipFill>
        <p:spPr>
          <a:xfrm>
            <a:off x="786809" y="566530"/>
            <a:ext cx="9335386" cy="4963805"/>
          </a:xfrm>
          <a:prstGeom prst="rect">
            <a:avLst/>
          </a:prstGeom>
        </p:spPr>
      </p:pic>
    </p:spTree>
    <p:custDataLst>
      <p:tags r:id="rId1"/>
    </p:custDataLst>
    <p:extLst>
      <p:ext uri="{BB962C8B-B14F-4D97-AF65-F5344CB8AC3E}">
        <p14:creationId xmlns:p14="http://schemas.microsoft.com/office/powerpoint/2010/main" val="1838620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4</a:t>
            </a:r>
            <a:endParaRPr lang="en-GB" sz="1200" dirty="0">
              <a:solidFill>
                <a:srgbClr val="999FA6"/>
              </a:solidFill>
            </a:endParaRPr>
          </a:p>
        </p:txBody>
      </p:sp>
      <p:sp>
        <p:nvSpPr>
          <p:cNvPr id="2" name="TextBox 1"/>
          <p:cNvSpPr txBox="1"/>
          <p:nvPr>
            <p:custDataLst>
              <p:tags r:id="rId5"/>
            </p:custDataLst>
          </p:nvPr>
        </p:nvSpPr>
        <p:spPr>
          <a:xfrm>
            <a:off x="410845" y="792480"/>
            <a:ext cx="914400" cy="914400"/>
          </a:xfrm>
          <a:prstGeom prst="rect">
            <a:avLst/>
          </a:prstGeom>
          <a:noFill/>
        </p:spPr>
        <p:txBody>
          <a:bodyPr wrap="none" lIns="0" tIns="0" rIns="0" bIns="0" rtlCol="0">
            <a:noAutofit/>
          </a:bodyPr>
          <a:lstStyle/>
          <a:p>
            <a:pPr marL="252000" indent="-252000">
              <a:lnSpc>
                <a:spcPts val="2300"/>
              </a:lnSpc>
              <a:spcBef>
                <a:spcPts val="500"/>
              </a:spcBef>
              <a:buFontTx/>
              <a:buNone/>
            </a:pPr>
            <a:r>
              <a:rPr lang="en-GB" sz="8000" dirty="0" smtClean="0">
                <a:solidFill>
                  <a:schemeClr val="bg1"/>
                </a:solidFill>
              </a:rPr>
              <a:t>International Logistics</a:t>
            </a:r>
          </a:p>
        </p:txBody>
      </p:sp>
      <p:pic>
        <p:nvPicPr>
          <p:cNvPr id="3" name="Picture 2"/>
          <p:cNvPicPr>
            <a:picLocks noChangeAspect="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1325245" y="106557"/>
            <a:ext cx="7903815" cy="5591298"/>
          </a:xfrm>
          <a:prstGeom prst="rect">
            <a:avLst/>
          </a:prstGeom>
        </p:spPr>
      </p:pic>
      <p:sp>
        <p:nvSpPr>
          <p:cNvPr id="8" name="TextBox 7"/>
          <p:cNvSpPr txBox="1"/>
          <p:nvPr>
            <p:custDataLst>
              <p:tags r:id="rId7"/>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A Brief Snapshot of Current Logistics Cycle</a:t>
            </a:r>
          </a:p>
        </p:txBody>
      </p:sp>
    </p:spTree>
    <p:custDataLst>
      <p:tags r:id="rId1"/>
    </p:custDataLst>
    <p:extLst>
      <p:ext uri="{BB962C8B-B14F-4D97-AF65-F5344CB8AC3E}">
        <p14:creationId xmlns:p14="http://schemas.microsoft.com/office/powerpoint/2010/main" val="2798504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5</a:t>
            </a:r>
            <a:endParaRPr lang="en-GB" sz="1200" dirty="0">
              <a:solidFill>
                <a:srgbClr val="999FA6"/>
              </a:solidFill>
            </a:endParaRPr>
          </a:p>
        </p:txBody>
      </p:sp>
      <p:sp>
        <p:nvSpPr>
          <p:cNvPr id="12" name="TextBox 11"/>
          <p:cNvSpPr txBox="1"/>
          <p:nvPr>
            <p:custDataLst>
              <p:tags r:id="rId5"/>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What problems do we want to solve?</a:t>
            </a:r>
          </a:p>
        </p:txBody>
      </p:sp>
      <p:grpSp>
        <p:nvGrpSpPr>
          <p:cNvPr id="9" name="Group 8"/>
          <p:cNvGrpSpPr/>
          <p:nvPr/>
        </p:nvGrpSpPr>
        <p:grpSpPr>
          <a:xfrm>
            <a:off x="370573" y="763768"/>
            <a:ext cx="2734134" cy="2298409"/>
            <a:chOff x="370573" y="763768"/>
            <a:chExt cx="2734134" cy="2298409"/>
          </a:xfrm>
        </p:grpSpPr>
        <p:pic>
          <p:nvPicPr>
            <p:cNvPr id="8" name="Picture 7"/>
            <p:cNvPicPr>
              <a:picLocks noChangeAspect="1"/>
            </p:cNvPicPr>
            <p:nvPr>
              <p:custDataLst>
                <p:tags r:id="rId14"/>
              </p:custDataLst>
            </p:nvPr>
          </p:nvPicPr>
          <p:blipFill>
            <a:blip r:embed="rId18">
              <a:extLst>
                <a:ext uri="{28A0092B-C50C-407E-A947-70E740481C1C}">
                  <a14:useLocalDpi xmlns:a14="http://schemas.microsoft.com/office/drawing/2010/main" val="0"/>
                </a:ext>
              </a:extLst>
            </a:blip>
            <a:stretch>
              <a:fillRect/>
            </a:stretch>
          </p:blipFill>
          <p:spPr>
            <a:xfrm>
              <a:off x="801265" y="763768"/>
              <a:ext cx="1758462" cy="1758462"/>
            </a:xfrm>
            <a:prstGeom prst="rect">
              <a:avLst/>
            </a:prstGeom>
          </p:spPr>
        </p:pic>
        <p:sp>
          <p:nvSpPr>
            <p:cNvPr id="23" name="TextBox 22"/>
            <p:cNvSpPr txBox="1"/>
            <p:nvPr>
              <p:custDataLst>
                <p:tags r:id="rId15"/>
              </p:custDataLst>
            </p:nvPr>
          </p:nvSpPr>
          <p:spPr>
            <a:xfrm>
              <a:off x="370573" y="2760264"/>
              <a:ext cx="2734134" cy="301913"/>
            </a:xfrm>
            <a:prstGeom prst="rect">
              <a:avLst/>
            </a:prstGeom>
            <a:noFill/>
          </p:spPr>
          <p:txBody>
            <a:bodyPr wrap="square" lIns="0" tIns="0" rIns="0" bIns="0" rtlCol="0">
              <a:noAutofit/>
            </a:bodyPr>
            <a:lstStyle/>
            <a:p>
              <a:pPr>
                <a:spcBef>
                  <a:spcPts val="500"/>
                </a:spcBef>
              </a:pPr>
              <a:r>
                <a:rPr lang="en-GB" sz="1400" dirty="0" smtClean="0"/>
                <a:t>Complex Paper-based Contracts</a:t>
              </a:r>
            </a:p>
            <a:p>
              <a:pPr>
                <a:spcBef>
                  <a:spcPts val="500"/>
                </a:spcBef>
              </a:pPr>
              <a:endParaRPr lang="en-GB" sz="1200" dirty="0" smtClean="0"/>
            </a:p>
          </p:txBody>
        </p:sp>
      </p:grpSp>
      <p:grpSp>
        <p:nvGrpSpPr>
          <p:cNvPr id="11" name="Group 10"/>
          <p:cNvGrpSpPr/>
          <p:nvPr/>
        </p:nvGrpSpPr>
        <p:grpSpPr>
          <a:xfrm>
            <a:off x="3952750" y="763768"/>
            <a:ext cx="2727709" cy="2341437"/>
            <a:chOff x="3963383" y="911628"/>
            <a:chExt cx="2727709" cy="2341437"/>
          </a:xfrm>
        </p:grpSpPr>
        <p:pic>
          <p:nvPicPr>
            <p:cNvPr id="10" name="Picture 9"/>
            <p:cNvPicPr>
              <a:picLocks noChangeAspect="1"/>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4514538" y="911628"/>
              <a:ext cx="1625397" cy="1625397"/>
            </a:xfrm>
            <a:prstGeom prst="rect">
              <a:avLst/>
            </a:prstGeom>
          </p:spPr>
        </p:pic>
        <p:sp>
          <p:nvSpPr>
            <p:cNvPr id="24" name="TextBox 23"/>
            <p:cNvSpPr txBox="1"/>
            <p:nvPr>
              <p:custDataLst>
                <p:tags r:id="rId13"/>
              </p:custDataLst>
            </p:nvPr>
          </p:nvSpPr>
          <p:spPr>
            <a:xfrm>
              <a:off x="3963383" y="2752643"/>
              <a:ext cx="2727709" cy="500422"/>
            </a:xfrm>
            <a:prstGeom prst="rect">
              <a:avLst/>
            </a:prstGeom>
            <a:noFill/>
          </p:spPr>
          <p:txBody>
            <a:bodyPr wrap="square" lIns="0" tIns="0" rIns="0" bIns="0" rtlCol="0">
              <a:noAutofit/>
            </a:bodyPr>
            <a:lstStyle/>
            <a:p>
              <a:pPr algn="ctr">
                <a:spcBef>
                  <a:spcPts val="500"/>
                </a:spcBef>
              </a:pPr>
              <a:r>
                <a:rPr lang="en-GB" sz="1400" dirty="0" smtClean="0"/>
                <a:t>Difficulty to find responsible party in case of any dispute</a:t>
              </a:r>
            </a:p>
            <a:p>
              <a:pPr>
                <a:spcBef>
                  <a:spcPts val="500"/>
                </a:spcBef>
              </a:pPr>
              <a:endParaRPr lang="en-GB" sz="1200" dirty="0" smtClean="0"/>
            </a:p>
          </p:txBody>
        </p:sp>
      </p:grpSp>
      <p:grpSp>
        <p:nvGrpSpPr>
          <p:cNvPr id="27" name="Group 26"/>
          <p:cNvGrpSpPr/>
          <p:nvPr/>
        </p:nvGrpSpPr>
        <p:grpSpPr>
          <a:xfrm>
            <a:off x="7922239" y="772958"/>
            <a:ext cx="2593362" cy="2028889"/>
            <a:chOff x="7922239" y="772958"/>
            <a:chExt cx="2593362" cy="2028889"/>
          </a:xfrm>
        </p:grpSpPr>
        <p:pic>
          <p:nvPicPr>
            <p:cNvPr id="25" name="Picture 24"/>
            <p:cNvPicPr>
              <a:picLocks noChangeAspect="1"/>
            </p:cNvPicPr>
            <p:nvPr>
              <p:custDataLst>
                <p:tags r:id="rId10"/>
              </p:custDataLst>
            </p:nvPr>
          </p:nvPicPr>
          <p:blipFill>
            <a:blip r:embed="rId20">
              <a:extLst>
                <a:ext uri="{28A0092B-C50C-407E-A947-70E740481C1C}">
                  <a14:useLocalDpi xmlns:a14="http://schemas.microsoft.com/office/drawing/2010/main" val="0"/>
                </a:ext>
              </a:extLst>
            </a:blip>
            <a:stretch>
              <a:fillRect/>
            </a:stretch>
          </p:blipFill>
          <p:spPr>
            <a:xfrm>
              <a:off x="8165057" y="772958"/>
              <a:ext cx="1625397" cy="1625397"/>
            </a:xfrm>
            <a:prstGeom prst="rect">
              <a:avLst/>
            </a:prstGeom>
          </p:spPr>
        </p:pic>
        <p:sp>
          <p:nvSpPr>
            <p:cNvPr id="26" name="TextBox 25"/>
            <p:cNvSpPr txBox="1"/>
            <p:nvPr>
              <p:custDataLst>
                <p:tags r:id="rId11"/>
              </p:custDataLst>
            </p:nvPr>
          </p:nvSpPr>
          <p:spPr>
            <a:xfrm>
              <a:off x="7922239" y="2586403"/>
              <a:ext cx="2593362" cy="215444"/>
            </a:xfrm>
            <a:prstGeom prst="rect">
              <a:avLst/>
            </a:prstGeom>
            <a:noFill/>
          </p:spPr>
          <p:txBody>
            <a:bodyPr wrap="square" lIns="0" tIns="0" rIns="0" bIns="0" rtlCol="0">
              <a:spAutoFit/>
            </a:bodyPr>
            <a:lstStyle/>
            <a:p>
              <a:pPr algn="ctr">
                <a:spcBef>
                  <a:spcPts val="500"/>
                </a:spcBef>
              </a:pPr>
              <a:r>
                <a:rPr lang="en-GB" sz="1400" dirty="0" smtClean="0"/>
                <a:t>Long payment settlements</a:t>
              </a:r>
            </a:p>
          </p:txBody>
        </p:sp>
      </p:grpSp>
      <p:grpSp>
        <p:nvGrpSpPr>
          <p:cNvPr id="30" name="Group 29"/>
          <p:cNvGrpSpPr/>
          <p:nvPr/>
        </p:nvGrpSpPr>
        <p:grpSpPr>
          <a:xfrm>
            <a:off x="2061220" y="3496764"/>
            <a:ext cx="2086973" cy="1653787"/>
            <a:chOff x="2061220" y="3496764"/>
            <a:chExt cx="2086973" cy="1653787"/>
          </a:xfrm>
        </p:grpSpPr>
        <p:pic>
          <p:nvPicPr>
            <p:cNvPr id="28" name="Picture 27"/>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2495107" y="3496764"/>
              <a:ext cx="1219200" cy="1219200"/>
            </a:xfrm>
            <a:prstGeom prst="rect">
              <a:avLst/>
            </a:prstGeom>
          </p:spPr>
        </p:pic>
        <p:sp>
          <p:nvSpPr>
            <p:cNvPr id="29" name="TextBox 28"/>
            <p:cNvSpPr txBox="1"/>
            <p:nvPr>
              <p:custDataLst>
                <p:tags r:id="rId9"/>
              </p:custDataLst>
            </p:nvPr>
          </p:nvSpPr>
          <p:spPr>
            <a:xfrm>
              <a:off x="2061220" y="4923605"/>
              <a:ext cx="2086973" cy="226946"/>
            </a:xfrm>
            <a:prstGeom prst="rect">
              <a:avLst/>
            </a:prstGeom>
            <a:noFill/>
          </p:spPr>
          <p:txBody>
            <a:bodyPr wrap="square" lIns="0" tIns="0" rIns="0" bIns="0" rtlCol="0">
              <a:noAutofit/>
            </a:bodyPr>
            <a:lstStyle/>
            <a:p>
              <a:pPr>
                <a:spcBef>
                  <a:spcPts val="500"/>
                </a:spcBef>
              </a:pPr>
              <a:r>
                <a:rPr lang="en-GB" sz="1400" dirty="0" smtClean="0"/>
                <a:t>Too many intermediaries</a:t>
              </a:r>
            </a:p>
            <a:p>
              <a:pPr>
                <a:spcBef>
                  <a:spcPts val="500"/>
                </a:spcBef>
              </a:pPr>
              <a:endParaRPr lang="en-GB" sz="1200" dirty="0" smtClean="0"/>
            </a:p>
          </p:txBody>
        </p:sp>
      </p:grpSp>
      <p:grpSp>
        <p:nvGrpSpPr>
          <p:cNvPr id="33" name="Group 32"/>
          <p:cNvGrpSpPr/>
          <p:nvPr/>
        </p:nvGrpSpPr>
        <p:grpSpPr>
          <a:xfrm>
            <a:off x="6343579" y="3383286"/>
            <a:ext cx="2353853" cy="1760172"/>
            <a:chOff x="6354212" y="3568416"/>
            <a:chExt cx="2353853" cy="1760172"/>
          </a:xfrm>
        </p:grpSpPr>
        <p:pic>
          <p:nvPicPr>
            <p:cNvPr id="31" name="Picture 30"/>
            <p:cNvPicPr>
              <a:picLocks noChangeAspect="1"/>
            </p:cNvPicPr>
            <p:nvPr>
              <p:custDataLst>
                <p:tags r:id="rId6"/>
              </p:custDataLst>
            </p:nvPr>
          </p:nvPicPr>
          <p:blipFill>
            <a:blip r:embed="rId22">
              <a:extLst>
                <a:ext uri="{28A0092B-C50C-407E-A947-70E740481C1C}">
                  <a14:useLocalDpi xmlns:a14="http://schemas.microsoft.com/office/drawing/2010/main" val="0"/>
                </a:ext>
              </a:extLst>
            </a:blip>
            <a:stretch>
              <a:fillRect/>
            </a:stretch>
          </p:blipFill>
          <p:spPr>
            <a:xfrm>
              <a:off x="6921538" y="3568416"/>
              <a:ext cx="1219200" cy="1219200"/>
            </a:xfrm>
            <a:prstGeom prst="rect">
              <a:avLst/>
            </a:prstGeom>
          </p:spPr>
        </p:pic>
        <p:sp>
          <p:nvSpPr>
            <p:cNvPr id="32" name="TextBox 31"/>
            <p:cNvSpPr txBox="1"/>
            <p:nvPr>
              <p:custDataLst>
                <p:tags r:id="rId7"/>
              </p:custDataLst>
            </p:nvPr>
          </p:nvSpPr>
          <p:spPr>
            <a:xfrm>
              <a:off x="6354212" y="4916511"/>
              <a:ext cx="2353853" cy="412077"/>
            </a:xfrm>
            <a:prstGeom prst="rect">
              <a:avLst/>
            </a:prstGeom>
            <a:noFill/>
          </p:spPr>
          <p:txBody>
            <a:bodyPr wrap="square" lIns="0" tIns="0" rIns="0" bIns="0" rtlCol="0">
              <a:noAutofit/>
            </a:bodyPr>
            <a:lstStyle/>
            <a:p>
              <a:pPr algn="ctr">
                <a:spcBef>
                  <a:spcPts val="500"/>
                </a:spcBef>
              </a:pPr>
              <a:r>
                <a:rPr lang="en-GB" sz="1400" dirty="0" smtClean="0"/>
                <a:t>Lack of Control during transportation</a:t>
              </a:r>
            </a:p>
            <a:p>
              <a:pPr>
                <a:spcBef>
                  <a:spcPts val="500"/>
                </a:spcBef>
              </a:pPr>
              <a:endParaRPr lang="en-GB" sz="1200" dirty="0" smtClean="0"/>
            </a:p>
          </p:txBody>
        </p:sp>
      </p:grpSp>
    </p:spTree>
    <p:custDataLst>
      <p:tags r:id="rId1"/>
    </p:custDataLst>
    <p:extLst>
      <p:ext uri="{BB962C8B-B14F-4D97-AF65-F5344CB8AC3E}">
        <p14:creationId xmlns:p14="http://schemas.microsoft.com/office/powerpoint/2010/main" val="740981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6</a:t>
            </a:r>
            <a:endParaRPr lang="en-GB" sz="1200" dirty="0">
              <a:solidFill>
                <a:srgbClr val="999FA6"/>
              </a:solidFill>
            </a:endParaRPr>
          </a:p>
        </p:txBody>
      </p:sp>
      <p:sp>
        <p:nvSpPr>
          <p:cNvPr id="12" name="TextBox 11"/>
          <p:cNvSpPr txBox="1"/>
          <p:nvPr>
            <p:custDataLst>
              <p:tags r:id="rId5"/>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How can Blockchain help in logistics?</a:t>
            </a:r>
          </a:p>
        </p:txBody>
      </p:sp>
      <p:grpSp>
        <p:nvGrpSpPr>
          <p:cNvPr id="9" name="Group 8"/>
          <p:cNvGrpSpPr/>
          <p:nvPr/>
        </p:nvGrpSpPr>
        <p:grpSpPr>
          <a:xfrm>
            <a:off x="593090" y="789293"/>
            <a:ext cx="2519916" cy="2250869"/>
            <a:chOff x="266699" y="803690"/>
            <a:chExt cx="2519916" cy="2250869"/>
          </a:xfrm>
        </p:grpSpPr>
        <p:sp>
          <p:nvSpPr>
            <p:cNvPr id="22" name="TextBox 21"/>
            <p:cNvSpPr txBox="1"/>
            <p:nvPr>
              <p:custDataLst>
                <p:tags r:id="rId16"/>
              </p:custDataLst>
            </p:nvPr>
          </p:nvSpPr>
          <p:spPr>
            <a:xfrm>
              <a:off x="404143" y="2685227"/>
              <a:ext cx="2049987" cy="369332"/>
            </a:xfrm>
            <a:prstGeom prst="rect">
              <a:avLst/>
            </a:prstGeom>
            <a:noFill/>
          </p:spPr>
          <p:txBody>
            <a:bodyPr wrap="square" lIns="0" tIns="0" rIns="0" bIns="0" rtlCol="0">
              <a:spAutoFit/>
            </a:bodyPr>
            <a:lstStyle/>
            <a:p>
              <a:pPr marL="91440" algn="ctr">
                <a:spcBef>
                  <a:spcPts val="500"/>
                </a:spcBef>
                <a:buFontTx/>
                <a:buNone/>
              </a:pPr>
              <a:r>
                <a:rPr lang="en-GB" sz="1200" dirty="0" smtClean="0"/>
                <a:t>Brings more Transparency in the transportation process</a:t>
              </a:r>
            </a:p>
          </p:txBody>
        </p:sp>
        <p:pic>
          <p:nvPicPr>
            <p:cNvPr id="2050" name="Picture 2" descr="Image result for transparent process"/>
            <p:cNvPicPr>
              <a:picLocks noChangeAspect="1" noChangeArrowheads="1"/>
            </p:cNvPicPr>
            <p:nvPr>
              <p:custDataLst>
                <p:tags r:id="rId17"/>
              </p:custDataLst>
            </p:nvPr>
          </p:nvPicPr>
          <p:blipFill>
            <a:blip r:embed="rId20">
              <a:extLst>
                <a:ext uri="{28A0092B-C50C-407E-A947-70E740481C1C}">
                  <a14:useLocalDpi xmlns:a14="http://schemas.microsoft.com/office/drawing/2010/main" val="0"/>
                </a:ext>
              </a:extLst>
            </a:blip>
            <a:srcRect/>
            <a:stretch>
              <a:fillRect/>
            </a:stretch>
          </p:blipFill>
          <p:spPr bwMode="auto">
            <a:xfrm>
              <a:off x="266699" y="803690"/>
              <a:ext cx="2519916" cy="16871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3823335" y="828363"/>
            <a:ext cx="3821559" cy="2174610"/>
            <a:chOff x="3862720" y="834544"/>
            <a:chExt cx="3821559" cy="2174610"/>
          </a:xfrm>
        </p:grpSpPr>
        <p:pic>
          <p:nvPicPr>
            <p:cNvPr id="11" name="Picture 10"/>
            <p:cNvPicPr>
              <a:picLocks noChangeAspect="1"/>
            </p:cNvPicPr>
            <p:nvPr>
              <p:custDataLst>
                <p:tags r:id="rId12"/>
              </p:custDataLst>
            </p:nvPr>
          </p:nvPicPr>
          <p:blipFill>
            <a:blip r:embed="rId21">
              <a:extLst>
                <a:ext uri="{28A0092B-C50C-407E-A947-70E740481C1C}">
                  <a14:useLocalDpi xmlns:a14="http://schemas.microsoft.com/office/drawing/2010/main" val="0"/>
                </a:ext>
              </a:extLst>
            </a:blip>
            <a:stretch>
              <a:fillRect/>
            </a:stretch>
          </p:blipFill>
          <p:spPr>
            <a:xfrm>
              <a:off x="4067193" y="859942"/>
              <a:ext cx="1625397" cy="1574603"/>
            </a:xfrm>
            <a:prstGeom prst="rect">
              <a:avLst/>
            </a:prstGeom>
          </p:spPr>
        </p:pic>
        <p:sp>
          <p:nvSpPr>
            <p:cNvPr id="24" name="TextBox 23"/>
            <p:cNvSpPr txBox="1"/>
            <p:nvPr>
              <p:custDataLst>
                <p:tags r:id="rId13"/>
              </p:custDataLst>
            </p:nvPr>
          </p:nvSpPr>
          <p:spPr>
            <a:xfrm>
              <a:off x="3862720" y="2714201"/>
              <a:ext cx="3821559" cy="294953"/>
            </a:xfrm>
            <a:prstGeom prst="rect">
              <a:avLst/>
            </a:prstGeom>
            <a:noFill/>
          </p:spPr>
          <p:txBody>
            <a:bodyPr wrap="none" lIns="0" tIns="0" rIns="0" bIns="0" rtlCol="0">
              <a:spAutoFit/>
            </a:bodyPr>
            <a:lstStyle/>
            <a:p>
              <a:pPr marL="252000" indent="-252000">
                <a:lnSpc>
                  <a:spcPts val="2300"/>
                </a:lnSpc>
                <a:spcBef>
                  <a:spcPts val="500"/>
                </a:spcBef>
                <a:buFontTx/>
                <a:buNone/>
              </a:pPr>
              <a:r>
                <a:rPr lang="en-GB" sz="1200" dirty="0" smtClean="0"/>
                <a:t>Removes Intermediaries thus reducing transaction costs</a:t>
              </a:r>
            </a:p>
          </p:txBody>
        </p:sp>
        <p:pic>
          <p:nvPicPr>
            <p:cNvPr id="23" name="Picture 22"/>
            <p:cNvPicPr>
              <a:picLocks noChangeAspect="1"/>
            </p:cNvPicPr>
            <p:nvPr>
              <p:custDataLst>
                <p:tags r:id="rId14"/>
              </p:custDataLst>
            </p:nvPr>
          </p:nvPicPr>
          <p:blipFill>
            <a:blip r:embed="rId22">
              <a:extLst>
                <a:ext uri="{28A0092B-C50C-407E-A947-70E740481C1C}">
                  <a14:useLocalDpi xmlns:a14="http://schemas.microsoft.com/office/drawing/2010/main" val="0"/>
                </a:ext>
              </a:extLst>
            </a:blip>
            <a:stretch>
              <a:fillRect/>
            </a:stretch>
          </p:blipFill>
          <p:spPr>
            <a:xfrm>
              <a:off x="6262057" y="834544"/>
              <a:ext cx="1422222" cy="1625397"/>
            </a:xfrm>
            <a:prstGeom prst="rect">
              <a:avLst/>
            </a:prstGeom>
          </p:spPr>
        </p:pic>
        <p:cxnSp>
          <p:nvCxnSpPr>
            <p:cNvPr id="26" name="Straight Arrow Connector 25"/>
            <p:cNvCxnSpPr>
              <a:stCxn id="11" idx="3"/>
              <a:endCxn id="23" idx="1"/>
            </p:cNvCxnSpPr>
            <p:nvPr>
              <p:custDataLst>
                <p:tags r:id="rId15"/>
              </p:custDataLst>
            </p:nvPr>
          </p:nvCxnSpPr>
          <p:spPr>
            <a:xfrm flipV="1">
              <a:off x="5692590" y="1647243"/>
              <a:ext cx="569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49" name="Group 2048"/>
          <p:cNvGrpSpPr/>
          <p:nvPr/>
        </p:nvGrpSpPr>
        <p:grpSpPr>
          <a:xfrm>
            <a:off x="8687708" y="853761"/>
            <a:ext cx="1859313" cy="2147525"/>
            <a:chOff x="8924800" y="781680"/>
            <a:chExt cx="1859313" cy="2147525"/>
          </a:xfrm>
        </p:grpSpPr>
        <p:pic>
          <p:nvPicPr>
            <p:cNvPr id="2048" name="Picture 2047"/>
            <p:cNvPicPr>
              <a:picLocks noChangeAspect="1"/>
            </p:cNvPicPr>
            <p:nvPr>
              <p:custDataLst>
                <p:tags r:id="rId10"/>
              </p:custDataLst>
            </p:nvPr>
          </p:nvPicPr>
          <p:blipFill>
            <a:blip r:embed="rId23">
              <a:extLst>
                <a:ext uri="{28A0092B-C50C-407E-A947-70E740481C1C}">
                  <a14:useLocalDpi xmlns:a14="http://schemas.microsoft.com/office/drawing/2010/main" val="0"/>
                </a:ext>
              </a:extLst>
            </a:blip>
            <a:stretch>
              <a:fillRect/>
            </a:stretch>
          </p:blipFill>
          <p:spPr>
            <a:xfrm>
              <a:off x="9158716" y="781680"/>
              <a:ext cx="1625397" cy="1625397"/>
            </a:xfrm>
            <a:prstGeom prst="rect">
              <a:avLst/>
            </a:prstGeom>
          </p:spPr>
        </p:pic>
        <p:sp>
          <p:nvSpPr>
            <p:cNvPr id="34" name="TextBox 33"/>
            <p:cNvSpPr txBox="1"/>
            <p:nvPr>
              <p:custDataLst>
                <p:tags r:id="rId11"/>
              </p:custDataLst>
            </p:nvPr>
          </p:nvSpPr>
          <p:spPr>
            <a:xfrm>
              <a:off x="8924800" y="2559873"/>
              <a:ext cx="1760921" cy="369332"/>
            </a:xfrm>
            <a:prstGeom prst="rect">
              <a:avLst/>
            </a:prstGeom>
            <a:noFill/>
          </p:spPr>
          <p:txBody>
            <a:bodyPr wrap="square" lIns="0" tIns="0" rIns="0" bIns="0" rtlCol="0">
              <a:spAutoFit/>
            </a:bodyPr>
            <a:lstStyle/>
            <a:p>
              <a:pPr marL="91440" algn="ctr">
                <a:spcBef>
                  <a:spcPts val="500"/>
                </a:spcBef>
                <a:buFontTx/>
                <a:buNone/>
              </a:pPr>
              <a:r>
                <a:rPr lang="en-GB" sz="1200" dirty="0" smtClean="0"/>
                <a:t>Maintains privacy of your data</a:t>
              </a:r>
            </a:p>
          </p:txBody>
        </p:sp>
      </p:grpSp>
      <p:grpSp>
        <p:nvGrpSpPr>
          <p:cNvPr id="2052" name="Group 2051"/>
          <p:cNvGrpSpPr/>
          <p:nvPr/>
        </p:nvGrpSpPr>
        <p:grpSpPr>
          <a:xfrm>
            <a:off x="6780974" y="3282629"/>
            <a:ext cx="1727839" cy="1863498"/>
            <a:chOff x="2449208" y="3333398"/>
            <a:chExt cx="1727839" cy="1863498"/>
          </a:xfrm>
        </p:grpSpPr>
        <p:pic>
          <p:nvPicPr>
            <p:cNvPr id="2051" name="Picture 2050"/>
            <p:cNvPicPr>
              <a:picLocks noChangeAspect="1"/>
            </p:cNvPicPr>
            <p:nvPr>
              <p:custDataLst>
                <p:tags r:id="rId8"/>
              </p:custDataLst>
            </p:nvPr>
          </p:nvPicPr>
          <p:blipFill>
            <a:blip r:embed="rId24">
              <a:extLst>
                <a:ext uri="{28A0092B-C50C-407E-A947-70E740481C1C}">
                  <a14:useLocalDpi xmlns:a14="http://schemas.microsoft.com/office/drawing/2010/main" val="0"/>
                </a:ext>
              </a:extLst>
            </a:blip>
            <a:stretch>
              <a:fillRect/>
            </a:stretch>
          </p:blipFill>
          <p:spPr>
            <a:xfrm>
              <a:off x="2551650" y="3333398"/>
              <a:ext cx="1625397" cy="1625397"/>
            </a:xfrm>
            <a:prstGeom prst="rect">
              <a:avLst/>
            </a:prstGeom>
          </p:spPr>
        </p:pic>
        <p:sp>
          <p:nvSpPr>
            <p:cNvPr id="37" name="TextBox 36"/>
            <p:cNvSpPr txBox="1"/>
            <p:nvPr>
              <p:custDataLst>
                <p:tags r:id="rId9"/>
              </p:custDataLst>
            </p:nvPr>
          </p:nvSpPr>
          <p:spPr>
            <a:xfrm>
              <a:off x="2449208" y="5012230"/>
              <a:ext cx="1727839" cy="184666"/>
            </a:xfrm>
            <a:prstGeom prst="rect">
              <a:avLst/>
            </a:prstGeom>
            <a:noFill/>
          </p:spPr>
          <p:txBody>
            <a:bodyPr wrap="square" lIns="0" tIns="0" rIns="0" bIns="0" rtlCol="0">
              <a:spAutoFit/>
            </a:bodyPr>
            <a:lstStyle/>
            <a:p>
              <a:pPr marL="91440" algn="ctr">
                <a:spcBef>
                  <a:spcPts val="500"/>
                </a:spcBef>
                <a:buFontTx/>
                <a:buNone/>
              </a:pPr>
              <a:r>
                <a:rPr lang="en-GB" sz="1200" dirty="0" smtClean="0"/>
                <a:t>Difficult to hack</a:t>
              </a:r>
            </a:p>
          </p:txBody>
        </p:sp>
      </p:grpSp>
      <p:grpSp>
        <p:nvGrpSpPr>
          <p:cNvPr id="2054" name="Group 2053"/>
          <p:cNvGrpSpPr/>
          <p:nvPr/>
        </p:nvGrpSpPr>
        <p:grpSpPr>
          <a:xfrm>
            <a:off x="2959415" y="3384331"/>
            <a:ext cx="1727839" cy="1878190"/>
            <a:chOff x="2455551" y="3432083"/>
            <a:chExt cx="1727839" cy="1878190"/>
          </a:xfrm>
        </p:grpSpPr>
        <p:pic>
          <p:nvPicPr>
            <p:cNvPr id="2053" name="Picture 2052"/>
            <p:cNvPicPr>
              <a:picLocks noChangeAspect="1"/>
            </p:cNvPicPr>
            <p:nvPr>
              <p:custDataLst>
                <p:tags r:id="rId6"/>
              </p:custDataLst>
            </p:nvPr>
          </p:nvPicPr>
          <p:blipFill>
            <a:blip r:embed="rId25">
              <a:extLst>
                <a:ext uri="{28A0092B-C50C-407E-A947-70E740481C1C}">
                  <a14:useLocalDpi xmlns:a14="http://schemas.microsoft.com/office/drawing/2010/main" val="0"/>
                </a:ext>
              </a:extLst>
            </a:blip>
            <a:stretch>
              <a:fillRect/>
            </a:stretch>
          </p:blipFill>
          <p:spPr>
            <a:xfrm>
              <a:off x="2525593" y="3432083"/>
              <a:ext cx="1625397" cy="1625397"/>
            </a:xfrm>
            <a:prstGeom prst="rect">
              <a:avLst/>
            </a:prstGeom>
          </p:spPr>
        </p:pic>
        <p:sp>
          <p:nvSpPr>
            <p:cNvPr id="40" name="TextBox 39"/>
            <p:cNvSpPr txBox="1"/>
            <p:nvPr>
              <p:custDataLst>
                <p:tags r:id="rId7"/>
              </p:custDataLst>
            </p:nvPr>
          </p:nvSpPr>
          <p:spPr>
            <a:xfrm>
              <a:off x="2455551" y="5125607"/>
              <a:ext cx="1727839" cy="184666"/>
            </a:xfrm>
            <a:prstGeom prst="rect">
              <a:avLst/>
            </a:prstGeom>
            <a:noFill/>
          </p:spPr>
          <p:txBody>
            <a:bodyPr wrap="square" lIns="0" tIns="0" rIns="0" bIns="0" rtlCol="0">
              <a:spAutoFit/>
            </a:bodyPr>
            <a:lstStyle/>
            <a:p>
              <a:pPr marL="91440" algn="ctr">
                <a:spcBef>
                  <a:spcPts val="500"/>
                </a:spcBef>
                <a:buFontTx/>
                <a:buNone/>
              </a:pPr>
              <a:r>
                <a:rPr lang="en-GB" sz="1200" dirty="0" smtClean="0"/>
                <a:t>Settle payments quickly</a:t>
              </a:r>
            </a:p>
          </p:txBody>
        </p:sp>
      </p:grpSp>
    </p:spTree>
    <p:custDataLst>
      <p:tags r:id="rId1"/>
    </p:custDataLst>
    <p:extLst>
      <p:ext uri="{BB962C8B-B14F-4D97-AF65-F5344CB8AC3E}">
        <p14:creationId xmlns:p14="http://schemas.microsoft.com/office/powerpoint/2010/main" val="156749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7</a:t>
            </a:r>
            <a:endParaRPr lang="en-GB" sz="1200" dirty="0">
              <a:solidFill>
                <a:srgbClr val="999FA6"/>
              </a:solidFill>
            </a:endParaRPr>
          </a:p>
        </p:txBody>
      </p:sp>
      <p:sp>
        <p:nvSpPr>
          <p:cNvPr id="12" name="TextBox 11"/>
          <p:cNvSpPr txBox="1"/>
          <p:nvPr>
            <p:custDataLst>
              <p:tags r:id="rId5"/>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Key Components of Our Solution</a:t>
            </a:r>
          </a:p>
        </p:txBody>
      </p:sp>
      <p:grpSp>
        <p:nvGrpSpPr>
          <p:cNvPr id="2" name="Group 1"/>
          <p:cNvGrpSpPr/>
          <p:nvPr/>
        </p:nvGrpSpPr>
        <p:grpSpPr>
          <a:xfrm>
            <a:off x="1394170" y="872968"/>
            <a:ext cx="3502926" cy="4084691"/>
            <a:chOff x="490403" y="851703"/>
            <a:chExt cx="3502926" cy="4084691"/>
          </a:xfrm>
        </p:grpSpPr>
        <p:grpSp>
          <p:nvGrpSpPr>
            <p:cNvPr id="25" name="Group 24"/>
            <p:cNvGrpSpPr/>
            <p:nvPr/>
          </p:nvGrpSpPr>
          <p:grpSpPr>
            <a:xfrm>
              <a:off x="490403" y="851703"/>
              <a:ext cx="3502926" cy="3706944"/>
              <a:chOff x="1634528" y="351444"/>
              <a:chExt cx="8050159" cy="8289392"/>
            </a:xfrm>
          </p:grpSpPr>
          <p:pic>
            <p:nvPicPr>
              <p:cNvPr id="27" name="Picture 13" descr="Bosch_Icon_A_Box.pdf"/>
              <p:cNvPicPr>
                <a:picLocks noChangeAspect="1"/>
              </p:cNvPicPr>
              <p:nvPr>
                <p:custDataLst>
                  <p:tags r:id="rId9"/>
                </p:custDataLst>
              </p:nvPr>
            </p:nvPicPr>
            <p:blipFill>
              <a:blip r:embed="rId22" cstate="print"/>
              <a:srcRect/>
              <a:stretch>
                <a:fillRect/>
              </a:stretch>
            </p:blipFill>
            <p:spPr bwMode="auto">
              <a:xfrm>
                <a:off x="1634530" y="5798969"/>
                <a:ext cx="672337" cy="640759"/>
              </a:xfrm>
              <a:prstGeom prst="rect">
                <a:avLst/>
              </a:prstGeom>
              <a:noFill/>
              <a:ln w="9525">
                <a:noFill/>
                <a:miter lim="800000"/>
                <a:headEnd/>
                <a:tailEnd/>
              </a:ln>
            </p:spPr>
          </p:pic>
          <p:pic>
            <p:nvPicPr>
              <p:cNvPr id="28" name="Picture 25" descr="Battery_Button.png"/>
              <p:cNvPicPr>
                <a:picLocks noChangeAspect="1"/>
              </p:cNvPicPr>
              <p:nvPr>
                <p:custDataLst>
                  <p:tags r:id="rId10"/>
                </p:custDataLst>
              </p:nvPr>
            </p:nvPicPr>
            <p:blipFill>
              <a:blip r:embed="rId23" cstate="print"/>
              <a:srcRect/>
              <a:stretch>
                <a:fillRect/>
              </a:stretch>
            </p:blipFill>
            <p:spPr bwMode="auto">
              <a:xfrm>
                <a:off x="6010108" y="6895337"/>
                <a:ext cx="672337" cy="656907"/>
              </a:xfrm>
              <a:prstGeom prst="rect">
                <a:avLst/>
              </a:prstGeom>
              <a:noFill/>
              <a:ln w="9525">
                <a:noFill/>
                <a:miter lim="800000"/>
                <a:headEnd/>
                <a:tailEnd/>
              </a:ln>
            </p:spPr>
          </p:pic>
          <p:pic>
            <p:nvPicPr>
              <p:cNvPr id="29" name="Picture 27" descr="L:\AE\Connected_Things\030_Functions\030_MKT\020_COM\030_Bildmaterial\Icons_bst\Bosch_Icon_H_Box.png"/>
              <p:cNvPicPr>
                <a:picLocks noChangeAspect="1" noChangeArrowheads="1"/>
              </p:cNvPicPr>
              <p:nvPr>
                <p:custDataLst>
                  <p:tags r:id="rId11"/>
                </p:custDataLst>
              </p:nvPr>
            </p:nvPicPr>
            <p:blipFill>
              <a:blip r:embed="rId24" cstate="print"/>
              <a:srcRect/>
              <a:stretch>
                <a:fillRect/>
              </a:stretch>
            </p:blipFill>
            <p:spPr bwMode="auto">
              <a:xfrm>
                <a:off x="1634528" y="8008109"/>
                <a:ext cx="672337" cy="632727"/>
              </a:xfrm>
              <a:prstGeom prst="rect">
                <a:avLst/>
              </a:prstGeom>
              <a:noFill/>
              <a:ln w="9525">
                <a:noFill/>
                <a:miter lim="800000"/>
                <a:headEnd/>
                <a:tailEnd/>
              </a:ln>
            </p:spPr>
          </p:pic>
          <p:pic>
            <p:nvPicPr>
              <p:cNvPr id="30" name="Picture 28" descr="L:\AE\Connected_Things\030_Functions\030_MKT\020_COM\030_Bildmaterial\Icons_bst\Bosch_Icon_T_Box.png"/>
              <p:cNvPicPr>
                <a:picLocks noChangeAspect="1" noChangeArrowheads="1"/>
              </p:cNvPicPr>
              <p:nvPr>
                <p:custDataLst>
                  <p:tags r:id="rId12"/>
                </p:custDataLst>
              </p:nvPr>
            </p:nvPicPr>
            <p:blipFill>
              <a:blip r:embed="rId25" cstate="print"/>
              <a:srcRect/>
              <a:stretch>
                <a:fillRect/>
              </a:stretch>
            </p:blipFill>
            <p:spPr bwMode="auto">
              <a:xfrm>
                <a:off x="1634528" y="6907931"/>
                <a:ext cx="672337" cy="632727"/>
              </a:xfrm>
              <a:prstGeom prst="rect">
                <a:avLst/>
              </a:prstGeom>
              <a:noFill/>
              <a:ln w="9525">
                <a:noFill/>
                <a:miter lim="800000"/>
                <a:headEnd/>
                <a:tailEnd/>
              </a:ln>
            </p:spPr>
          </p:pic>
          <p:pic>
            <p:nvPicPr>
              <p:cNvPr id="32" name="Picture 29" descr="L:\AE\Connected_Things\030_Functions\030_MKT\020_COM\030_Bildmaterial\Icons_bst\Lighting_Button.png"/>
              <p:cNvPicPr>
                <a:picLocks noChangeAspect="1" noChangeArrowheads="1"/>
              </p:cNvPicPr>
              <p:nvPr>
                <p:custDataLst>
                  <p:tags r:id="rId13"/>
                </p:custDataLst>
              </p:nvPr>
            </p:nvPicPr>
            <p:blipFill>
              <a:blip r:embed="rId26" cstate="print"/>
              <a:srcRect/>
              <a:stretch>
                <a:fillRect/>
              </a:stretch>
            </p:blipFill>
            <p:spPr bwMode="auto">
              <a:xfrm>
                <a:off x="6010108" y="5779492"/>
                <a:ext cx="672337" cy="640661"/>
              </a:xfrm>
              <a:prstGeom prst="rect">
                <a:avLst/>
              </a:prstGeom>
              <a:noFill/>
              <a:ln w="9525">
                <a:noFill/>
                <a:miter lim="800000"/>
                <a:headEnd/>
                <a:tailEnd/>
              </a:ln>
            </p:spPr>
          </p:pic>
          <p:sp>
            <p:nvSpPr>
              <p:cNvPr id="33" name="Rectangle 12_"/>
              <p:cNvSpPr>
                <a:spLocks/>
              </p:cNvSpPr>
              <p:nvPr>
                <p:custDataLst>
                  <p:tags r:id="rId14"/>
                </p:custDataLst>
              </p:nvPr>
            </p:nvSpPr>
            <p:spPr bwMode="auto">
              <a:xfrm>
                <a:off x="2811370" y="5946933"/>
                <a:ext cx="2050501" cy="412946"/>
              </a:xfrm>
              <a:prstGeom prst="rect">
                <a:avLst/>
              </a:prstGeom>
              <a:noFill/>
              <a:ln w="9525">
                <a:noFill/>
                <a:miter lim="800000"/>
                <a:headEnd/>
                <a:tailEnd/>
              </a:ln>
            </p:spPr>
            <p:txBody>
              <a:bodyPr wrap="square" lIns="0" tIns="0" rIns="0" bIns="0">
                <a:spAutoFit/>
              </a:bodyPr>
              <a:lstStyle/>
              <a:p>
                <a:pPr defTabSz="368300">
                  <a:spcBef>
                    <a:spcPts val="800"/>
                  </a:spcBef>
                </a:pPr>
                <a:r>
                  <a:rPr lang="en-US" sz="1200" dirty="0" smtClean="0"/>
                  <a:t>Acceleration</a:t>
                </a:r>
              </a:p>
            </p:txBody>
          </p:sp>
          <p:pic>
            <p:nvPicPr>
              <p:cNvPr id="35" name="Grafik 104"/>
              <p:cNvPicPr>
                <a:picLocks noChangeAspect="1"/>
              </p:cNvPicPr>
              <p:nvPr>
                <p:custDataLst>
                  <p:tags r:id="rId15"/>
                </p:custDataLst>
              </p:nvPr>
            </p:nvPicPr>
            <p:blipFill rotWithShape="1">
              <a:blip r:embed="rId27" cstate="print">
                <a:extLst>
                  <a:ext uri="{28A0092B-C50C-407E-A947-70E740481C1C}">
                    <a14:useLocalDpi xmlns:a14="http://schemas.microsoft.com/office/drawing/2010/main" val="0"/>
                  </a:ext>
                </a:extLst>
              </a:blip>
              <a:srcRect l="30594" t="21501" r="27219" b="17000"/>
              <a:stretch/>
            </p:blipFill>
            <p:spPr>
              <a:xfrm>
                <a:off x="2811370" y="351444"/>
                <a:ext cx="5791059" cy="4553771"/>
              </a:xfrm>
              <a:prstGeom prst="rect">
                <a:avLst/>
              </a:prstGeom>
            </p:spPr>
          </p:pic>
          <p:sp>
            <p:nvSpPr>
              <p:cNvPr id="36" name="Rectangle 12_0"/>
              <p:cNvSpPr>
                <a:spLocks/>
              </p:cNvSpPr>
              <p:nvPr>
                <p:custDataLst>
                  <p:tags r:id="rId16"/>
                </p:custDataLst>
              </p:nvPr>
            </p:nvSpPr>
            <p:spPr bwMode="auto">
              <a:xfrm>
                <a:off x="2850194" y="8085505"/>
                <a:ext cx="1729389" cy="412946"/>
              </a:xfrm>
              <a:prstGeom prst="rect">
                <a:avLst/>
              </a:prstGeom>
              <a:noFill/>
              <a:ln w="9525">
                <a:noFill/>
                <a:miter lim="800000"/>
                <a:headEnd/>
                <a:tailEnd/>
              </a:ln>
            </p:spPr>
            <p:txBody>
              <a:bodyPr wrap="square" lIns="0" tIns="0" rIns="0" bIns="0">
                <a:spAutoFit/>
              </a:bodyPr>
              <a:lstStyle/>
              <a:p>
                <a:pPr defTabSz="368300">
                  <a:spcBef>
                    <a:spcPts val="800"/>
                  </a:spcBef>
                </a:pPr>
                <a:r>
                  <a:rPr lang="en-US" sz="1200" dirty="0" smtClean="0"/>
                  <a:t>Humidity</a:t>
                </a:r>
              </a:p>
            </p:txBody>
          </p:sp>
          <p:sp>
            <p:nvSpPr>
              <p:cNvPr id="38" name="Rectangle 12_00"/>
              <p:cNvSpPr>
                <a:spLocks/>
              </p:cNvSpPr>
              <p:nvPr>
                <p:custDataLst>
                  <p:tags r:id="rId17"/>
                </p:custDataLst>
              </p:nvPr>
            </p:nvSpPr>
            <p:spPr bwMode="auto">
              <a:xfrm>
                <a:off x="2811370" y="7034861"/>
                <a:ext cx="2003429" cy="412946"/>
              </a:xfrm>
              <a:prstGeom prst="rect">
                <a:avLst/>
              </a:prstGeom>
              <a:noFill/>
              <a:ln w="9525">
                <a:noFill/>
                <a:miter lim="800000"/>
                <a:headEnd/>
                <a:tailEnd/>
              </a:ln>
            </p:spPr>
            <p:txBody>
              <a:bodyPr wrap="square" lIns="0" tIns="0" rIns="0" bIns="0">
                <a:spAutoFit/>
              </a:bodyPr>
              <a:lstStyle/>
              <a:p>
                <a:pPr defTabSz="368300">
                  <a:spcBef>
                    <a:spcPts val="800"/>
                  </a:spcBef>
                </a:pPr>
                <a:r>
                  <a:rPr lang="en-US" sz="1200" dirty="0" smtClean="0"/>
                  <a:t>Temperature</a:t>
                </a:r>
              </a:p>
            </p:txBody>
          </p:sp>
          <p:sp>
            <p:nvSpPr>
              <p:cNvPr id="39" name="Rectangle 12_000"/>
              <p:cNvSpPr>
                <a:spLocks/>
              </p:cNvSpPr>
              <p:nvPr>
                <p:custDataLst>
                  <p:tags r:id="rId18"/>
                </p:custDataLst>
              </p:nvPr>
            </p:nvSpPr>
            <p:spPr bwMode="auto">
              <a:xfrm>
                <a:off x="7122715" y="5946933"/>
                <a:ext cx="996207" cy="412946"/>
              </a:xfrm>
              <a:prstGeom prst="rect">
                <a:avLst/>
              </a:prstGeom>
              <a:noFill/>
              <a:ln w="9525">
                <a:noFill/>
                <a:miter lim="800000"/>
                <a:headEnd/>
                <a:tailEnd/>
              </a:ln>
            </p:spPr>
            <p:txBody>
              <a:bodyPr wrap="square" lIns="0" tIns="0" rIns="0" bIns="0">
                <a:spAutoFit/>
              </a:bodyPr>
              <a:lstStyle/>
              <a:p>
                <a:pPr defTabSz="368300">
                  <a:spcBef>
                    <a:spcPts val="800"/>
                  </a:spcBef>
                </a:pPr>
                <a:r>
                  <a:rPr lang="en-US" sz="1200" dirty="0" smtClean="0"/>
                  <a:t>Light</a:t>
                </a:r>
              </a:p>
            </p:txBody>
          </p:sp>
          <p:sp>
            <p:nvSpPr>
              <p:cNvPr id="41" name="Rectangle 12_0000"/>
              <p:cNvSpPr>
                <a:spLocks/>
              </p:cNvSpPr>
              <p:nvPr>
                <p:custDataLst>
                  <p:tags r:id="rId19"/>
                </p:custDataLst>
              </p:nvPr>
            </p:nvSpPr>
            <p:spPr bwMode="auto">
              <a:xfrm>
                <a:off x="7122715" y="7034861"/>
                <a:ext cx="2561972" cy="412946"/>
              </a:xfrm>
              <a:prstGeom prst="rect">
                <a:avLst/>
              </a:prstGeom>
              <a:noFill/>
              <a:ln w="9525">
                <a:noFill/>
                <a:miter lim="800000"/>
                <a:headEnd/>
                <a:tailEnd/>
              </a:ln>
            </p:spPr>
            <p:txBody>
              <a:bodyPr wrap="square" lIns="0" tIns="0" rIns="0" bIns="0">
                <a:spAutoFit/>
              </a:bodyPr>
              <a:lstStyle/>
              <a:p>
                <a:pPr defTabSz="368300">
                  <a:spcBef>
                    <a:spcPts val="800"/>
                  </a:spcBef>
                </a:pPr>
                <a:r>
                  <a:rPr lang="en-US" sz="1200" dirty="0" smtClean="0"/>
                  <a:t>Battery &gt; 1 year</a:t>
                </a:r>
              </a:p>
            </p:txBody>
          </p:sp>
        </p:grpSp>
        <p:sp>
          <p:nvSpPr>
            <p:cNvPr id="42" name="TextBox 41"/>
            <p:cNvSpPr txBox="1"/>
            <p:nvPr>
              <p:custDataLst>
                <p:tags r:id="rId8"/>
              </p:custDataLst>
            </p:nvPr>
          </p:nvSpPr>
          <p:spPr>
            <a:xfrm>
              <a:off x="1218957" y="4666674"/>
              <a:ext cx="2215360" cy="269720"/>
            </a:xfrm>
            <a:prstGeom prst="rect">
              <a:avLst/>
            </a:prstGeom>
            <a:noFill/>
          </p:spPr>
          <p:txBody>
            <a:bodyPr wrap="square" lIns="0" tIns="0" rIns="0" bIns="0" rtlCol="0">
              <a:noAutofit/>
            </a:bodyPr>
            <a:lstStyle/>
            <a:p>
              <a:pPr>
                <a:spcBef>
                  <a:spcPts val="500"/>
                </a:spcBef>
              </a:pPr>
              <a:r>
                <a:rPr lang="en-GB" sz="1400" b="1" dirty="0" smtClean="0"/>
                <a:t>Transparent Data Logger</a:t>
              </a:r>
            </a:p>
            <a:p>
              <a:pPr>
                <a:spcBef>
                  <a:spcPts val="500"/>
                </a:spcBef>
              </a:pPr>
              <a:endParaRPr lang="en-GB" sz="1200" dirty="0" smtClean="0"/>
            </a:p>
          </p:txBody>
        </p:sp>
      </p:grpSp>
      <p:grpSp>
        <p:nvGrpSpPr>
          <p:cNvPr id="4" name="Group 3"/>
          <p:cNvGrpSpPr/>
          <p:nvPr/>
        </p:nvGrpSpPr>
        <p:grpSpPr>
          <a:xfrm>
            <a:off x="7208875" y="789814"/>
            <a:ext cx="2902688" cy="4426889"/>
            <a:chOff x="7538485" y="634209"/>
            <a:chExt cx="2902688" cy="4426889"/>
          </a:xfrm>
        </p:grpSpPr>
        <p:sp>
          <p:nvSpPr>
            <p:cNvPr id="48" name="TextBox 47"/>
            <p:cNvSpPr txBox="1"/>
            <p:nvPr>
              <p:custDataLst>
                <p:tags r:id="rId6"/>
              </p:custDataLst>
            </p:nvPr>
          </p:nvSpPr>
          <p:spPr>
            <a:xfrm>
              <a:off x="7538485" y="4526162"/>
              <a:ext cx="2902688" cy="534936"/>
            </a:xfrm>
            <a:prstGeom prst="rect">
              <a:avLst/>
            </a:prstGeom>
            <a:noFill/>
          </p:spPr>
          <p:txBody>
            <a:bodyPr wrap="square" lIns="0" tIns="0" rIns="0" bIns="0" rtlCol="0">
              <a:noAutofit/>
            </a:bodyPr>
            <a:lstStyle/>
            <a:p>
              <a:pPr algn="ctr">
                <a:spcBef>
                  <a:spcPts val="500"/>
                </a:spcBef>
              </a:pPr>
              <a:r>
                <a:rPr lang="en-GB" sz="1400" b="1" dirty="0" smtClean="0"/>
                <a:t>HMI to draft smart-contracts, monitor data and settle payments </a:t>
              </a:r>
            </a:p>
            <a:p>
              <a:pPr>
                <a:spcBef>
                  <a:spcPts val="500"/>
                </a:spcBef>
              </a:pPr>
              <a:endParaRPr lang="en-GB" sz="1200" dirty="0" smtClean="0"/>
            </a:p>
          </p:txBody>
        </p:sp>
        <p:pic>
          <p:nvPicPr>
            <p:cNvPr id="50" name="Content Placeholder 9"/>
            <p:cNvPicPr>
              <a:picLocks noChangeAspect="1"/>
            </p:cNvPicPr>
            <p:nvPr>
              <p:custDataLst>
                <p:tags r:id="rId7"/>
              </p:custDataLst>
            </p:nvPr>
          </p:nvPicPr>
          <p:blipFill>
            <a:blip r:embed="rId28" cstate="print">
              <a:extLst>
                <a:ext uri="{28A0092B-C50C-407E-A947-70E740481C1C}">
                  <a14:useLocalDpi xmlns:a14="http://schemas.microsoft.com/office/drawing/2010/main" val="0"/>
                </a:ext>
              </a:extLst>
            </a:blip>
            <a:stretch>
              <a:fillRect/>
            </a:stretch>
          </p:blipFill>
          <p:spPr bwMode="auto">
            <a:xfrm>
              <a:off x="7920974" y="634209"/>
              <a:ext cx="2275930" cy="3641488"/>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grpSp>
    </p:spTree>
    <p:custDataLst>
      <p:tags r:id="rId1"/>
    </p:custDataLst>
    <p:extLst>
      <p:ext uri="{BB962C8B-B14F-4D97-AF65-F5344CB8AC3E}">
        <p14:creationId xmlns:p14="http://schemas.microsoft.com/office/powerpoint/2010/main" val="3430118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8</a:t>
            </a:r>
            <a:endParaRPr lang="en-GB" sz="1200" dirty="0">
              <a:solidFill>
                <a:srgbClr val="999FA6"/>
              </a:solidFill>
            </a:endParaRPr>
          </a:p>
        </p:txBody>
      </p:sp>
      <p:sp>
        <p:nvSpPr>
          <p:cNvPr id="12" name="TextBox 11"/>
          <p:cNvSpPr txBox="1"/>
          <p:nvPr>
            <p:custDataLst>
              <p:tags r:id="rId5"/>
            </p:custDataLst>
          </p:nvPr>
        </p:nvSpPr>
        <p:spPr>
          <a:xfrm>
            <a:off x="266699" y="208723"/>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Value Proposition for the Customers</a:t>
            </a:r>
          </a:p>
        </p:txBody>
      </p:sp>
      <p:grpSp>
        <p:nvGrpSpPr>
          <p:cNvPr id="3" name="Group 2"/>
          <p:cNvGrpSpPr/>
          <p:nvPr/>
        </p:nvGrpSpPr>
        <p:grpSpPr>
          <a:xfrm>
            <a:off x="138101" y="888334"/>
            <a:ext cx="2320231" cy="4078394"/>
            <a:chOff x="421743" y="808381"/>
            <a:chExt cx="2441019" cy="4170450"/>
          </a:xfrm>
        </p:grpSpPr>
        <p:grpSp>
          <p:nvGrpSpPr>
            <p:cNvPr id="23" name="Group 22"/>
            <p:cNvGrpSpPr/>
            <p:nvPr/>
          </p:nvGrpSpPr>
          <p:grpSpPr>
            <a:xfrm>
              <a:off x="593092" y="808381"/>
              <a:ext cx="2098323" cy="3741759"/>
              <a:chOff x="4029779" y="300574"/>
              <a:chExt cx="2584269" cy="4556877"/>
            </a:xfrm>
          </p:grpSpPr>
          <p:grpSp>
            <p:nvGrpSpPr>
              <p:cNvPr id="24" name="Group 23"/>
              <p:cNvGrpSpPr/>
              <p:nvPr/>
            </p:nvGrpSpPr>
            <p:grpSpPr>
              <a:xfrm>
                <a:off x="4029779" y="300574"/>
                <a:ext cx="2584269" cy="4556877"/>
                <a:chOff x="3525477" y="311085"/>
                <a:chExt cx="2584269" cy="4556877"/>
              </a:xfrm>
            </p:grpSpPr>
            <p:pic>
              <p:nvPicPr>
                <p:cNvPr id="31" name="Picture 2" descr="Image result for smartphone app icon"/>
                <p:cNvPicPr>
                  <a:picLocks noChangeAspect="1" noChangeArrowheads="1"/>
                </p:cNvPicPr>
                <p:nvPr>
                  <p:custDataLst>
                    <p:tags r:id="rId27"/>
                  </p:custDataLst>
                </p:nvPr>
              </p:nvPicPr>
              <p:blipFill>
                <a:blip r:embed="rId31">
                  <a:extLst>
                    <a:ext uri="{28A0092B-C50C-407E-A947-70E740481C1C}">
                      <a14:useLocalDpi xmlns:a14="http://schemas.microsoft.com/office/drawing/2010/main" val="0"/>
                    </a:ext>
                  </a:extLst>
                </a:blip>
                <a:srcRect/>
                <a:stretch>
                  <a:fillRect/>
                </a:stretch>
              </p:blipFill>
              <p:spPr bwMode="auto">
                <a:xfrm>
                  <a:off x="3525477" y="311085"/>
                  <a:ext cx="2584269" cy="455687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custDataLst>
                    <p:tags r:id="rId28"/>
                  </p:custDataLst>
                </p:nvPr>
              </p:nvPicPr>
              <p:blipFill>
                <a:blip r:embed="rId32" cstate="print">
                  <a:extLst>
                    <a:ext uri="{28A0092B-C50C-407E-A947-70E740481C1C}">
                      <a14:useLocalDpi xmlns:a14="http://schemas.microsoft.com/office/drawing/2010/main" val="0"/>
                    </a:ext>
                  </a:extLst>
                </a:blip>
                <a:stretch>
                  <a:fillRect/>
                </a:stretch>
              </p:blipFill>
              <p:spPr>
                <a:xfrm>
                  <a:off x="4059808" y="1007435"/>
                  <a:ext cx="1390286" cy="328563"/>
                </a:xfrm>
                <a:prstGeom prst="rect">
                  <a:avLst/>
                </a:prstGeom>
              </p:spPr>
            </p:pic>
          </p:grpSp>
          <p:sp>
            <p:nvSpPr>
              <p:cNvPr id="26" name="TextBox 25"/>
              <p:cNvSpPr txBox="1"/>
              <p:nvPr>
                <p:custDataLst>
                  <p:tags r:id="rId26"/>
                </p:custDataLst>
              </p:nvPr>
            </p:nvSpPr>
            <p:spPr>
              <a:xfrm>
                <a:off x="4564110" y="1503182"/>
                <a:ext cx="1806847" cy="2582065"/>
              </a:xfrm>
              <a:prstGeom prst="rect">
                <a:avLst/>
              </a:prstGeom>
              <a:noFill/>
            </p:spPr>
            <p:txBody>
              <a:bodyPr wrap="none" lIns="0" tIns="0" rIns="0" bIns="0" rtlCol="0">
                <a:noAutofit/>
              </a:bodyPr>
              <a:lstStyle/>
              <a:p>
                <a:pPr marL="252000" indent="-252000">
                  <a:spcBef>
                    <a:spcPts val="500"/>
                  </a:spcBef>
                  <a:buFontTx/>
                  <a:buNone/>
                </a:pPr>
                <a:r>
                  <a:rPr lang="en-GB" sz="1200" b="1" i="1" dirty="0" smtClean="0">
                    <a:solidFill>
                      <a:schemeClr val="bg2"/>
                    </a:solidFill>
                  </a:rPr>
                  <a:t>public void</a:t>
                </a:r>
              </a:p>
              <a:p>
                <a:pPr marL="252000" indent="-252000">
                  <a:spcBef>
                    <a:spcPts val="500"/>
                  </a:spcBef>
                  <a:buFontTx/>
                  <a:buNone/>
                </a:pPr>
                <a:r>
                  <a:rPr lang="en-GB" sz="1200" b="1" i="1" dirty="0">
                    <a:solidFill>
                      <a:schemeClr val="bg2"/>
                    </a:solidFill>
                  </a:rPr>
                  <a:t>{ </a:t>
                </a:r>
              </a:p>
              <a:p>
                <a:pPr marL="252000" indent="-252000">
                  <a:spcBef>
                    <a:spcPts val="500"/>
                  </a:spcBef>
                  <a:buFontTx/>
                  <a:buNone/>
                </a:pPr>
                <a:r>
                  <a:rPr lang="en-GB" sz="1200" b="1" dirty="0">
                    <a:solidFill>
                      <a:schemeClr val="bg2"/>
                    </a:solidFill>
                  </a:rPr>
                  <a:t>IF</a:t>
                </a:r>
              </a:p>
              <a:p>
                <a:pPr marL="252000" indent="-252000">
                  <a:spcBef>
                    <a:spcPts val="500"/>
                  </a:spcBef>
                  <a:buFontTx/>
                  <a:buNone/>
                </a:pPr>
                <a:r>
                  <a:rPr lang="en-GB" sz="1200" dirty="0"/>
                  <a:t> </a:t>
                </a:r>
                <a:r>
                  <a:rPr lang="en-GB" sz="1200" dirty="0" smtClean="0"/>
                  <a:t>  </a:t>
                </a:r>
                <a:r>
                  <a:rPr lang="en-GB" sz="1200" b="1" dirty="0" smtClean="0"/>
                  <a:t>Humidity &lt; 65%</a:t>
                </a:r>
              </a:p>
              <a:p>
                <a:pPr marL="252000" indent="-252000">
                  <a:spcBef>
                    <a:spcPts val="500"/>
                  </a:spcBef>
                  <a:buFontTx/>
                  <a:buNone/>
                </a:pPr>
                <a:r>
                  <a:rPr lang="en-GB" sz="1200" b="1" dirty="0">
                    <a:solidFill>
                      <a:schemeClr val="bg2"/>
                    </a:solidFill>
                  </a:rPr>
                  <a:t>Then </a:t>
                </a:r>
                <a:endParaRPr lang="en-GB" sz="1200" b="1" dirty="0" smtClean="0">
                  <a:solidFill>
                    <a:schemeClr val="bg2"/>
                  </a:solidFill>
                </a:endParaRPr>
              </a:p>
              <a:p>
                <a:pPr marL="252000" indent="-252000">
                  <a:spcBef>
                    <a:spcPts val="500"/>
                  </a:spcBef>
                  <a:buFontTx/>
                  <a:buNone/>
                </a:pPr>
                <a:r>
                  <a:rPr lang="en-GB" sz="1200" b="1" dirty="0" smtClean="0"/>
                  <a:t>   100 EUR</a:t>
                </a:r>
              </a:p>
              <a:p>
                <a:pPr marL="252000" indent="-252000">
                  <a:spcBef>
                    <a:spcPts val="500"/>
                  </a:spcBef>
                  <a:buFontTx/>
                  <a:buNone/>
                </a:pPr>
                <a:r>
                  <a:rPr lang="en-GB" sz="1200" b="1" dirty="0">
                    <a:solidFill>
                      <a:schemeClr val="bg2"/>
                    </a:solidFill>
                  </a:rPr>
                  <a:t>Else</a:t>
                </a:r>
              </a:p>
              <a:p>
                <a:pPr marL="252000" indent="-252000">
                  <a:spcBef>
                    <a:spcPts val="500"/>
                  </a:spcBef>
                  <a:buFontTx/>
                  <a:buNone/>
                </a:pPr>
                <a:r>
                  <a:rPr lang="en-GB" sz="1200" b="1" dirty="0"/>
                  <a:t> </a:t>
                </a:r>
                <a:r>
                  <a:rPr lang="en-GB" sz="1200" b="1" dirty="0" smtClean="0"/>
                  <a:t>  50 EUR</a:t>
                </a:r>
              </a:p>
              <a:p>
                <a:pPr marL="252000" indent="-252000">
                  <a:spcBef>
                    <a:spcPts val="500"/>
                  </a:spcBef>
                  <a:buFontTx/>
                  <a:buNone/>
                </a:pPr>
                <a:r>
                  <a:rPr lang="en-GB" sz="1200" b="1" i="1" dirty="0">
                    <a:solidFill>
                      <a:schemeClr val="bg2"/>
                    </a:solidFill>
                  </a:rPr>
                  <a:t>}</a:t>
                </a:r>
              </a:p>
            </p:txBody>
          </p:sp>
        </p:grpSp>
        <p:sp>
          <p:nvSpPr>
            <p:cNvPr id="37" name="TextBox 36"/>
            <p:cNvSpPr txBox="1"/>
            <p:nvPr>
              <p:custDataLst>
                <p:tags r:id="rId25"/>
              </p:custDataLst>
            </p:nvPr>
          </p:nvSpPr>
          <p:spPr>
            <a:xfrm>
              <a:off x="421743" y="4746252"/>
              <a:ext cx="2441019" cy="232579"/>
            </a:xfrm>
            <a:prstGeom prst="rect">
              <a:avLst/>
            </a:prstGeom>
            <a:noFill/>
          </p:spPr>
          <p:txBody>
            <a:bodyPr wrap="square" lIns="0" tIns="0" rIns="0" bIns="0" rtlCol="0">
              <a:noAutofit/>
            </a:bodyPr>
            <a:lstStyle/>
            <a:p>
              <a:pPr marL="91440" algn="ctr">
                <a:spcBef>
                  <a:spcPts val="500"/>
                </a:spcBef>
              </a:pPr>
              <a:r>
                <a:rPr lang="en-GB" sz="1200" b="1" dirty="0"/>
                <a:t>Draft Simple Smart-Contracts</a:t>
              </a:r>
            </a:p>
          </p:txBody>
        </p:sp>
      </p:grpSp>
      <p:grpSp>
        <p:nvGrpSpPr>
          <p:cNvPr id="8" name="Group 7"/>
          <p:cNvGrpSpPr/>
          <p:nvPr/>
        </p:nvGrpSpPr>
        <p:grpSpPr>
          <a:xfrm>
            <a:off x="2855131" y="997379"/>
            <a:ext cx="5428807" cy="3969349"/>
            <a:chOff x="3442107" y="749844"/>
            <a:chExt cx="5428807" cy="3969349"/>
          </a:xfrm>
        </p:grpSpPr>
        <p:grpSp>
          <p:nvGrpSpPr>
            <p:cNvPr id="40" name="Group 39"/>
            <p:cNvGrpSpPr/>
            <p:nvPr/>
          </p:nvGrpSpPr>
          <p:grpSpPr>
            <a:xfrm>
              <a:off x="3442107" y="749844"/>
              <a:ext cx="5428807" cy="2742694"/>
              <a:chOff x="410844" y="352413"/>
              <a:chExt cx="9789795" cy="5083991"/>
            </a:xfrm>
          </p:grpSpPr>
          <p:sp>
            <p:nvSpPr>
              <p:cNvPr id="43" name="Notched Right Arrow 42"/>
              <p:cNvSpPr/>
              <p:nvPr>
                <p:custDataLst>
                  <p:tags r:id="rId9"/>
                </p:custDataLst>
              </p:nvPr>
            </p:nvSpPr>
            <p:spPr>
              <a:xfrm>
                <a:off x="1354510" y="4799200"/>
                <a:ext cx="1567365" cy="637203"/>
              </a:xfrm>
              <a:prstGeom prst="notch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Truck A</a:t>
                </a:r>
                <a:endParaRPr lang="en-GB" sz="1200" dirty="0">
                  <a:solidFill>
                    <a:schemeClr val="tx1"/>
                  </a:solidFill>
                </a:endParaRPr>
              </a:p>
            </p:txBody>
          </p:sp>
          <p:sp>
            <p:nvSpPr>
              <p:cNvPr id="44" name="Notched Right Arrow 43"/>
              <p:cNvSpPr/>
              <p:nvPr>
                <p:custDataLst>
                  <p:tags r:id="rId10"/>
                </p:custDataLst>
              </p:nvPr>
            </p:nvSpPr>
            <p:spPr>
              <a:xfrm>
                <a:off x="2921874" y="4799201"/>
                <a:ext cx="5156724" cy="637203"/>
              </a:xfrm>
              <a:prstGeom prst="notch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Ship</a:t>
                </a:r>
                <a:endParaRPr lang="en-GB" sz="1200" dirty="0">
                  <a:solidFill>
                    <a:schemeClr val="tx1"/>
                  </a:solidFill>
                </a:endParaRPr>
              </a:p>
            </p:txBody>
          </p:sp>
          <p:sp>
            <p:nvSpPr>
              <p:cNvPr id="45" name="Notched Right Arrow 44"/>
              <p:cNvSpPr/>
              <p:nvPr>
                <p:custDataLst>
                  <p:tags r:id="rId11"/>
                </p:custDataLst>
              </p:nvPr>
            </p:nvSpPr>
            <p:spPr>
              <a:xfrm>
                <a:off x="8283264" y="4799199"/>
                <a:ext cx="1699316" cy="637203"/>
              </a:xfrm>
              <a:prstGeom prst="notch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Truck B</a:t>
                </a:r>
                <a:endParaRPr lang="en-GB" sz="1200" dirty="0">
                  <a:solidFill>
                    <a:schemeClr val="tx1"/>
                  </a:solidFill>
                </a:endParaRPr>
              </a:p>
            </p:txBody>
          </p:sp>
          <p:grpSp>
            <p:nvGrpSpPr>
              <p:cNvPr id="46" name="Group 45"/>
              <p:cNvGrpSpPr/>
              <p:nvPr/>
            </p:nvGrpSpPr>
            <p:grpSpPr>
              <a:xfrm>
                <a:off x="410844" y="352413"/>
                <a:ext cx="9789795" cy="4252011"/>
                <a:chOff x="159097" y="425002"/>
                <a:chExt cx="10259913" cy="5061398"/>
              </a:xfrm>
            </p:grpSpPr>
            <p:sp>
              <p:nvSpPr>
                <p:cNvPr id="54" name="TextBox 53"/>
                <p:cNvSpPr txBox="1"/>
                <p:nvPr>
                  <p:custDataLst>
                    <p:tags r:id="rId17"/>
                  </p:custDataLst>
                </p:nvPr>
              </p:nvSpPr>
              <p:spPr>
                <a:xfrm>
                  <a:off x="4391696" y="5171440"/>
                  <a:ext cx="914400" cy="314960"/>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b="1" dirty="0" smtClean="0"/>
                    <a:t>Time</a:t>
                  </a:r>
                  <a:r>
                    <a:rPr lang="en-GB" sz="2400" b="1" dirty="0" smtClean="0"/>
                    <a:t> </a:t>
                  </a:r>
                </a:p>
              </p:txBody>
            </p:sp>
            <p:grpSp>
              <p:nvGrpSpPr>
                <p:cNvPr id="55" name="Group 54"/>
                <p:cNvGrpSpPr/>
                <p:nvPr/>
              </p:nvGrpSpPr>
              <p:grpSpPr>
                <a:xfrm>
                  <a:off x="159097" y="425002"/>
                  <a:ext cx="10259913" cy="4842457"/>
                  <a:chOff x="159097" y="425002"/>
                  <a:chExt cx="10259913" cy="4842457"/>
                </a:xfrm>
              </p:grpSpPr>
              <p:pic>
                <p:nvPicPr>
                  <p:cNvPr id="56" name="Picture 4" descr="Image result for weather station graphs"/>
                  <p:cNvPicPr>
                    <a:picLocks noChangeAspect="1" noChangeArrowheads="1"/>
                  </p:cNvPicPr>
                  <p:nvPr>
                    <p:custDataLst>
                      <p:tags r:id="rId18"/>
                    </p:custDataLst>
                  </p:nvPr>
                </p:nvPicPr>
                <p:blipFill rotWithShape="1">
                  <a:blip r:embed="rId33">
                    <a:extLst>
                      <a:ext uri="{28A0092B-C50C-407E-A947-70E740481C1C}">
                        <a14:useLocalDpi xmlns:a14="http://schemas.microsoft.com/office/drawing/2010/main" val="0"/>
                      </a:ext>
                    </a:extLst>
                  </a:blip>
                  <a:srcRect l="5583" t="9427" r="3738" b="10327"/>
                  <a:stretch/>
                </p:blipFill>
                <p:spPr bwMode="auto">
                  <a:xfrm>
                    <a:off x="1067062" y="425002"/>
                    <a:ext cx="9351948" cy="4514248"/>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p:cNvCxnSpPr/>
                  <p:nvPr>
                    <p:custDataLst>
                      <p:tags r:id="rId19"/>
                    </p:custDataLst>
                  </p:nvPr>
                </p:nvCxnSpPr>
                <p:spPr>
                  <a:xfrm>
                    <a:off x="5306096" y="5267459"/>
                    <a:ext cx="2537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custDataLst>
                      <p:tags r:id="rId20"/>
                    </p:custDataLst>
                  </p:nvPr>
                </p:nvSpPr>
                <p:spPr>
                  <a:xfrm rot="16200000">
                    <a:off x="461490" y="3570632"/>
                    <a:ext cx="914400" cy="914400"/>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b="1" dirty="0" smtClean="0"/>
                      <a:t>Humidity</a:t>
                    </a:r>
                  </a:p>
                </p:txBody>
              </p:sp>
              <p:cxnSp>
                <p:nvCxnSpPr>
                  <p:cNvPr id="59" name="Straight Arrow Connector 58"/>
                  <p:cNvCxnSpPr/>
                  <p:nvPr>
                    <p:custDataLst>
                      <p:tags r:id="rId21"/>
                    </p:custDataLst>
                  </p:nvPr>
                </p:nvCxnSpPr>
                <p:spPr>
                  <a:xfrm flipV="1">
                    <a:off x="490285" y="1260343"/>
                    <a:ext cx="0" cy="222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custDataLst>
                      <p:tags r:id="rId22"/>
                    </p:custDataLst>
                  </p:nvPr>
                </p:nvSpPr>
                <p:spPr>
                  <a:xfrm>
                    <a:off x="159097" y="452354"/>
                    <a:ext cx="914400" cy="341289"/>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b="1" dirty="0" smtClean="0"/>
                      <a:t>100 %</a:t>
                    </a:r>
                  </a:p>
                </p:txBody>
              </p:sp>
              <p:cxnSp>
                <p:nvCxnSpPr>
                  <p:cNvPr id="61" name="Straight Connector 60"/>
                  <p:cNvCxnSpPr/>
                  <p:nvPr>
                    <p:custDataLst>
                      <p:tags r:id="rId23"/>
                    </p:custDataLst>
                  </p:nvPr>
                </p:nvCxnSpPr>
                <p:spPr>
                  <a:xfrm>
                    <a:off x="1148080" y="2072640"/>
                    <a:ext cx="904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custDataLst>
                      <p:tags r:id="rId24"/>
                    </p:custDataLst>
                  </p:nvPr>
                </p:nvSpPr>
                <p:spPr>
                  <a:xfrm>
                    <a:off x="1593814" y="1403143"/>
                    <a:ext cx="914401" cy="341288"/>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b="1" dirty="0" smtClean="0"/>
                      <a:t>65%</a:t>
                    </a:r>
                  </a:p>
                </p:txBody>
              </p:sp>
            </p:grpSp>
          </p:grpSp>
          <p:pic>
            <p:nvPicPr>
              <p:cNvPr id="47" name="Picture 46"/>
              <p:cNvPicPr>
                <a:picLocks noChangeAspect="1"/>
              </p:cNvPicPr>
              <p:nvPr>
                <p:custDataLst>
                  <p:tags r:id="rId12"/>
                </p:custDataLst>
              </p:nvPr>
            </p:nvPicPr>
            <p:blipFill>
              <a:blip r:embed="rId34"/>
              <a:stretch>
                <a:fillRect/>
              </a:stretch>
            </p:blipFill>
            <p:spPr>
              <a:xfrm>
                <a:off x="1680168" y="4280594"/>
                <a:ext cx="348450" cy="613731"/>
              </a:xfrm>
              <a:prstGeom prst="rect">
                <a:avLst/>
              </a:prstGeom>
            </p:spPr>
          </p:pic>
          <p:pic>
            <p:nvPicPr>
              <p:cNvPr id="49" name="Picture 48"/>
              <p:cNvPicPr>
                <a:picLocks noChangeAspect="1"/>
              </p:cNvPicPr>
              <p:nvPr>
                <p:custDataLst>
                  <p:tags r:id="rId13"/>
                </p:custDataLst>
              </p:nvPr>
            </p:nvPicPr>
            <p:blipFill>
              <a:blip r:embed="rId34"/>
              <a:stretch>
                <a:fillRect/>
              </a:stretch>
            </p:blipFill>
            <p:spPr>
              <a:xfrm>
                <a:off x="3926827" y="4281120"/>
                <a:ext cx="348450" cy="613731"/>
              </a:xfrm>
              <a:prstGeom prst="rect">
                <a:avLst/>
              </a:prstGeom>
            </p:spPr>
          </p:pic>
          <p:pic>
            <p:nvPicPr>
              <p:cNvPr id="51" name="Picture 50"/>
              <p:cNvPicPr>
                <a:picLocks noChangeAspect="1"/>
              </p:cNvPicPr>
              <p:nvPr>
                <p:custDataLst>
                  <p:tags r:id="rId14"/>
                </p:custDataLst>
              </p:nvPr>
            </p:nvPicPr>
            <p:blipFill>
              <a:blip r:embed="rId34"/>
              <a:stretch>
                <a:fillRect/>
              </a:stretch>
            </p:blipFill>
            <p:spPr>
              <a:xfrm>
                <a:off x="8856364" y="4276715"/>
                <a:ext cx="348450" cy="613731"/>
              </a:xfrm>
              <a:prstGeom prst="rect">
                <a:avLst/>
              </a:prstGeom>
            </p:spPr>
          </p:pic>
          <p:sp>
            <p:nvSpPr>
              <p:cNvPr id="52" name="TextBox 51"/>
              <p:cNvSpPr txBox="1"/>
              <p:nvPr>
                <p:custDataLst>
                  <p:tags r:id="rId15"/>
                </p:custDataLst>
              </p:nvPr>
            </p:nvSpPr>
            <p:spPr>
              <a:xfrm>
                <a:off x="8768562" y="614426"/>
                <a:ext cx="872500" cy="286711"/>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b="1" dirty="0" smtClean="0">
                    <a:solidFill>
                      <a:srgbClr val="FF0000"/>
                    </a:solidFill>
                  </a:rPr>
                  <a:t>NOT OK</a:t>
                </a:r>
              </a:p>
            </p:txBody>
          </p:sp>
          <p:sp>
            <p:nvSpPr>
              <p:cNvPr id="53" name="TextBox 52"/>
              <p:cNvSpPr txBox="1"/>
              <p:nvPr>
                <p:custDataLst>
                  <p:tags r:id="rId16"/>
                </p:custDataLst>
              </p:nvPr>
            </p:nvSpPr>
            <p:spPr>
              <a:xfrm>
                <a:off x="9204812" y="2022515"/>
                <a:ext cx="436250" cy="323415"/>
              </a:xfrm>
              <a:prstGeom prst="rect">
                <a:avLst/>
              </a:prstGeom>
              <a:noFill/>
            </p:spPr>
            <p:txBody>
              <a:bodyPr wrap="none" lIns="0" tIns="0" rIns="0" bIns="0" rtlCol="0">
                <a:noAutofit/>
              </a:bodyPr>
              <a:lstStyle/>
              <a:p>
                <a:pPr marL="252000" indent="-252000">
                  <a:lnSpc>
                    <a:spcPts val="2300"/>
                  </a:lnSpc>
                  <a:spcBef>
                    <a:spcPts val="500"/>
                  </a:spcBef>
                  <a:buFontTx/>
                  <a:buNone/>
                </a:pPr>
                <a:r>
                  <a:rPr lang="en-GB" sz="1200" b="1" dirty="0" smtClean="0">
                    <a:solidFill>
                      <a:schemeClr val="accent5"/>
                    </a:solidFill>
                  </a:rPr>
                  <a:t>OK</a:t>
                </a:r>
              </a:p>
            </p:txBody>
          </p:sp>
        </p:grpSp>
        <p:sp>
          <p:nvSpPr>
            <p:cNvPr id="63" name="TextBox 62"/>
            <p:cNvSpPr txBox="1"/>
            <p:nvPr>
              <p:custDataLst>
                <p:tags r:id="rId8"/>
              </p:custDataLst>
            </p:nvPr>
          </p:nvSpPr>
          <p:spPr>
            <a:xfrm>
              <a:off x="3988884" y="3867608"/>
              <a:ext cx="4413021" cy="851585"/>
            </a:xfrm>
            <a:prstGeom prst="rect">
              <a:avLst/>
            </a:prstGeom>
            <a:noFill/>
          </p:spPr>
          <p:txBody>
            <a:bodyPr wrap="square" lIns="0" tIns="0" rIns="0" bIns="0" rtlCol="0">
              <a:noAutofit/>
            </a:bodyPr>
            <a:lstStyle/>
            <a:p>
              <a:pPr marL="91440" algn="ctr">
                <a:spcBef>
                  <a:spcPts val="500"/>
                </a:spcBef>
              </a:pPr>
              <a:r>
                <a:rPr lang="en-GB" sz="1200" b="1" dirty="0"/>
                <a:t>Track your product at all time and assign responsibility if it gets </a:t>
              </a:r>
              <a:r>
                <a:rPr lang="en-GB" sz="1200" b="1" dirty="0" smtClean="0"/>
                <a:t>damaged. </a:t>
              </a:r>
            </a:p>
            <a:p>
              <a:pPr marL="91440" algn="ctr">
                <a:spcBef>
                  <a:spcPts val="500"/>
                </a:spcBef>
              </a:pPr>
              <a:r>
                <a:rPr lang="en-GB" sz="1200" b="1" dirty="0" smtClean="0"/>
                <a:t>Digital twin of the product is created and passed along the wallets of the transacting parties at each exchange point</a:t>
              </a:r>
              <a:endParaRPr lang="en-GB" sz="1200" b="1" dirty="0"/>
            </a:p>
          </p:txBody>
        </p:sp>
      </p:grpSp>
      <p:grpSp>
        <p:nvGrpSpPr>
          <p:cNvPr id="64" name="Group 63"/>
          <p:cNvGrpSpPr/>
          <p:nvPr/>
        </p:nvGrpSpPr>
        <p:grpSpPr>
          <a:xfrm>
            <a:off x="8892383" y="1145775"/>
            <a:ext cx="1727839" cy="2062856"/>
            <a:chOff x="2455551" y="3432083"/>
            <a:chExt cx="1727839" cy="2062856"/>
          </a:xfrm>
        </p:grpSpPr>
        <p:pic>
          <p:nvPicPr>
            <p:cNvPr id="65" name="Picture 64"/>
            <p:cNvPicPr>
              <a:picLocks noChangeAspect="1"/>
            </p:cNvPicPr>
            <p:nvPr>
              <p:custDataLst>
                <p:tags r:id="rId6"/>
              </p:custDataLst>
            </p:nvPr>
          </p:nvPicPr>
          <p:blipFill>
            <a:blip r:embed="rId35">
              <a:extLst>
                <a:ext uri="{28A0092B-C50C-407E-A947-70E740481C1C}">
                  <a14:useLocalDpi xmlns:a14="http://schemas.microsoft.com/office/drawing/2010/main" val="0"/>
                </a:ext>
              </a:extLst>
            </a:blip>
            <a:stretch>
              <a:fillRect/>
            </a:stretch>
          </p:blipFill>
          <p:spPr>
            <a:xfrm>
              <a:off x="2525593" y="3432083"/>
              <a:ext cx="1625397" cy="1625397"/>
            </a:xfrm>
            <a:prstGeom prst="rect">
              <a:avLst/>
            </a:prstGeom>
          </p:spPr>
        </p:pic>
        <p:sp>
          <p:nvSpPr>
            <p:cNvPr id="66" name="TextBox 65"/>
            <p:cNvSpPr txBox="1"/>
            <p:nvPr>
              <p:custDataLst>
                <p:tags r:id="rId7"/>
              </p:custDataLst>
            </p:nvPr>
          </p:nvSpPr>
          <p:spPr>
            <a:xfrm>
              <a:off x="2455551" y="5125607"/>
              <a:ext cx="1727839" cy="369332"/>
            </a:xfrm>
            <a:prstGeom prst="rect">
              <a:avLst/>
            </a:prstGeom>
            <a:noFill/>
          </p:spPr>
          <p:txBody>
            <a:bodyPr wrap="square" lIns="0" tIns="0" rIns="0" bIns="0" rtlCol="0">
              <a:spAutoFit/>
            </a:bodyPr>
            <a:lstStyle/>
            <a:p>
              <a:pPr marL="91440" algn="ctr">
                <a:spcBef>
                  <a:spcPts val="500"/>
                </a:spcBef>
              </a:pPr>
              <a:r>
                <a:rPr lang="en-GB" sz="1200" b="1" dirty="0"/>
                <a:t>Settle payments quickly</a:t>
              </a:r>
            </a:p>
          </p:txBody>
        </p:sp>
      </p:grpSp>
    </p:spTree>
    <p:custDataLst>
      <p:tags r:id="rId1"/>
    </p:custDataLst>
    <p:extLst>
      <p:ext uri="{BB962C8B-B14F-4D97-AF65-F5344CB8AC3E}">
        <p14:creationId xmlns:p14="http://schemas.microsoft.com/office/powerpoint/2010/main" val="2921086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smtClean="0">
                <a:solidFill>
                  <a:srgbClr val="000000"/>
                </a:solidFill>
                <a:latin typeface="Bosch Office Sans" panose="020B0604020202020204" pitchFamily="34" charset="0"/>
              </a:rPr>
              <a:t>RBEI/NE-ES | 08/08/2016</a:t>
            </a:r>
            <a:endParaRPr lang="en-GB" sz="600" dirty="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9</a:t>
            </a:r>
            <a:endParaRPr lang="en-GB" sz="1200" dirty="0">
              <a:solidFill>
                <a:srgbClr val="999FA6"/>
              </a:solidFill>
            </a:endParaRPr>
          </a:p>
        </p:txBody>
      </p:sp>
      <p:sp>
        <p:nvSpPr>
          <p:cNvPr id="12" name="TextBox 11"/>
          <p:cNvSpPr txBox="1"/>
          <p:nvPr>
            <p:custDataLst>
              <p:tags r:id="rId5"/>
            </p:custDataLst>
          </p:nvPr>
        </p:nvSpPr>
        <p:spPr>
          <a:xfrm>
            <a:off x="266700" y="102365"/>
            <a:ext cx="10099813" cy="357807"/>
          </a:xfrm>
          <a:prstGeom prst="rect">
            <a:avLst/>
          </a:prstGeom>
          <a:noFill/>
        </p:spPr>
        <p:txBody>
          <a:bodyPr wrap="none" lIns="0" tIns="0" rIns="0" bIns="0" rtlCol="0">
            <a:noAutofit/>
          </a:bodyPr>
          <a:lstStyle/>
          <a:p>
            <a:pPr marL="252000" indent="-252000">
              <a:lnSpc>
                <a:spcPts val="2300"/>
              </a:lnSpc>
              <a:spcBef>
                <a:spcPts val="500"/>
              </a:spcBef>
              <a:buFontTx/>
              <a:buNone/>
            </a:pPr>
            <a:r>
              <a:rPr lang="en-GB" dirty="0" smtClean="0">
                <a:solidFill>
                  <a:srgbClr val="C00000"/>
                </a:solidFill>
              </a:rPr>
              <a:t>How will it Work?</a:t>
            </a:r>
          </a:p>
        </p:txBody>
      </p:sp>
      <p:grpSp>
        <p:nvGrpSpPr>
          <p:cNvPr id="2053" name="Group 2052"/>
          <p:cNvGrpSpPr/>
          <p:nvPr/>
        </p:nvGrpSpPr>
        <p:grpSpPr>
          <a:xfrm>
            <a:off x="4804140" y="823420"/>
            <a:ext cx="1727839" cy="1663176"/>
            <a:chOff x="5237105" y="1011715"/>
            <a:chExt cx="1727839" cy="1663176"/>
          </a:xfrm>
        </p:grpSpPr>
        <p:pic>
          <p:nvPicPr>
            <p:cNvPr id="29" name="Picture 28"/>
            <p:cNvPicPr>
              <a:picLocks noChangeAspect="1"/>
            </p:cNvPicPr>
            <p:nvPr>
              <p:custDataLst>
                <p:tags r:id="rId50"/>
              </p:custDataLst>
            </p:nvPr>
          </p:nvPicPr>
          <p:blipFill>
            <a:blip r:embed="rId54">
              <a:extLst>
                <a:ext uri="{28A0092B-C50C-407E-A947-70E740481C1C}">
                  <a14:useLocalDpi xmlns:a14="http://schemas.microsoft.com/office/drawing/2010/main" val="0"/>
                </a:ext>
              </a:extLst>
            </a:blip>
            <a:stretch>
              <a:fillRect/>
            </a:stretch>
          </p:blipFill>
          <p:spPr>
            <a:xfrm>
              <a:off x="5512960" y="1011715"/>
              <a:ext cx="1176130" cy="1098297"/>
            </a:xfrm>
            <a:prstGeom prst="rect">
              <a:avLst/>
            </a:prstGeom>
          </p:spPr>
        </p:pic>
        <p:sp>
          <p:nvSpPr>
            <p:cNvPr id="35" name="TextBox 34"/>
            <p:cNvSpPr txBox="1"/>
            <p:nvPr>
              <p:custDataLst>
                <p:tags r:id="rId51"/>
              </p:custDataLst>
            </p:nvPr>
          </p:nvSpPr>
          <p:spPr>
            <a:xfrm>
              <a:off x="5237105" y="2305559"/>
              <a:ext cx="1727839" cy="369332"/>
            </a:xfrm>
            <a:prstGeom prst="rect">
              <a:avLst/>
            </a:prstGeom>
            <a:noFill/>
          </p:spPr>
          <p:txBody>
            <a:bodyPr wrap="square" lIns="0" tIns="0" rIns="0" bIns="0" rtlCol="0">
              <a:spAutoFit/>
            </a:bodyPr>
            <a:lstStyle/>
            <a:p>
              <a:pPr marL="91440" algn="ctr">
                <a:spcBef>
                  <a:spcPts val="500"/>
                </a:spcBef>
                <a:buFontTx/>
                <a:buNone/>
              </a:pPr>
              <a:r>
                <a:rPr lang="en-GB" sz="1200" dirty="0" smtClean="0"/>
                <a:t>Delivery truck picks the shipment</a:t>
              </a:r>
            </a:p>
          </p:txBody>
        </p:sp>
      </p:grpSp>
      <p:grpSp>
        <p:nvGrpSpPr>
          <p:cNvPr id="2058" name="Group 2057"/>
          <p:cNvGrpSpPr/>
          <p:nvPr/>
        </p:nvGrpSpPr>
        <p:grpSpPr>
          <a:xfrm>
            <a:off x="9146988" y="1085712"/>
            <a:ext cx="1727839" cy="1141077"/>
            <a:chOff x="9188994" y="1252604"/>
            <a:chExt cx="1727839" cy="1141077"/>
          </a:xfrm>
        </p:grpSpPr>
        <p:pic>
          <p:nvPicPr>
            <p:cNvPr id="2055" name="Picture 2054"/>
            <p:cNvPicPr>
              <a:picLocks noChangeAspect="1"/>
            </p:cNvPicPr>
            <p:nvPr>
              <p:custDataLst>
                <p:tags r:id="rId48"/>
              </p:custDataLst>
            </p:nvPr>
          </p:nvPicPr>
          <p:blipFill>
            <a:blip r:embed="rId55" cstate="print">
              <a:extLst>
                <a:ext uri="{28A0092B-C50C-407E-A947-70E740481C1C}">
                  <a14:useLocalDpi xmlns:a14="http://schemas.microsoft.com/office/drawing/2010/main" val="0"/>
                </a:ext>
              </a:extLst>
            </a:blip>
            <a:stretch>
              <a:fillRect/>
            </a:stretch>
          </p:blipFill>
          <p:spPr>
            <a:xfrm>
              <a:off x="9286435" y="1252604"/>
              <a:ext cx="1532956" cy="766478"/>
            </a:xfrm>
            <a:prstGeom prst="rect">
              <a:avLst/>
            </a:prstGeom>
          </p:spPr>
        </p:pic>
        <p:sp>
          <p:nvSpPr>
            <p:cNvPr id="48" name="TextBox 47"/>
            <p:cNvSpPr txBox="1"/>
            <p:nvPr>
              <p:custDataLst>
                <p:tags r:id="rId49"/>
              </p:custDataLst>
            </p:nvPr>
          </p:nvSpPr>
          <p:spPr>
            <a:xfrm>
              <a:off x="9188994" y="2024349"/>
              <a:ext cx="1727839" cy="369332"/>
            </a:xfrm>
            <a:prstGeom prst="rect">
              <a:avLst/>
            </a:prstGeom>
            <a:noFill/>
          </p:spPr>
          <p:txBody>
            <a:bodyPr wrap="square" lIns="0" tIns="0" rIns="0" bIns="0" rtlCol="0">
              <a:spAutoFit/>
            </a:bodyPr>
            <a:lstStyle/>
            <a:p>
              <a:pPr marL="91440" algn="ctr">
                <a:spcBef>
                  <a:spcPts val="500"/>
                </a:spcBef>
                <a:buFontTx/>
                <a:buNone/>
              </a:pPr>
              <a:r>
                <a:rPr lang="en-GB" sz="1200" dirty="0" smtClean="0"/>
                <a:t>Cargo ship picks the shipment</a:t>
              </a:r>
            </a:p>
          </p:txBody>
        </p:sp>
      </p:grpSp>
      <p:grpSp>
        <p:nvGrpSpPr>
          <p:cNvPr id="55" name="Group 54"/>
          <p:cNvGrpSpPr/>
          <p:nvPr/>
        </p:nvGrpSpPr>
        <p:grpSpPr>
          <a:xfrm>
            <a:off x="9141499" y="4161499"/>
            <a:ext cx="1727839" cy="1482381"/>
            <a:chOff x="5215838" y="1122742"/>
            <a:chExt cx="1727839" cy="1482381"/>
          </a:xfrm>
        </p:grpSpPr>
        <p:pic>
          <p:nvPicPr>
            <p:cNvPr id="56" name="Picture 55"/>
            <p:cNvPicPr>
              <a:picLocks noChangeAspect="1"/>
            </p:cNvPicPr>
            <p:nvPr>
              <p:custDataLst>
                <p:tags r:id="rId46"/>
              </p:custDataLst>
            </p:nvPr>
          </p:nvPicPr>
          <p:blipFill>
            <a:blip r:embed="rId54">
              <a:extLst>
                <a:ext uri="{28A0092B-C50C-407E-A947-70E740481C1C}">
                  <a14:useLocalDpi xmlns:a14="http://schemas.microsoft.com/office/drawing/2010/main" val="0"/>
                </a:ext>
              </a:extLst>
            </a:blip>
            <a:stretch>
              <a:fillRect/>
            </a:stretch>
          </p:blipFill>
          <p:spPr>
            <a:xfrm>
              <a:off x="5491692" y="1122742"/>
              <a:ext cx="1176130" cy="1098297"/>
            </a:xfrm>
            <a:prstGeom prst="rect">
              <a:avLst/>
            </a:prstGeom>
          </p:spPr>
        </p:pic>
        <p:sp>
          <p:nvSpPr>
            <p:cNvPr id="57" name="TextBox 56"/>
            <p:cNvSpPr txBox="1"/>
            <p:nvPr>
              <p:custDataLst>
                <p:tags r:id="rId47"/>
              </p:custDataLst>
            </p:nvPr>
          </p:nvSpPr>
          <p:spPr>
            <a:xfrm>
              <a:off x="5215838" y="2235791"/>
              <a:ext cx="1727839" cy="369332"/>
            </a:xfrm>
            <a:prstGeom prst="rect">
              <a:avLst/>
            </a:prstGeom>
            <a:noFill/>
          </p:spPr>
          <p:txBody>
            <a:bodyPr wrap="square" lIns="0" tIns="0" rIns="0" bIns="0" rtlCol="0">
              <a:spAutoFit/>
            </a:bodyPr>
            <a:lstStyle/>
            <a:p>
              <a:pPr marL="91440" algn="ctr">
                <a:spcBef>
                  <a:spcPts val="500"/>
                </a:spcBef>
                <a:buFontTx/>
                <a:buNone/>
              </a:pPr>
              <a:r>
                <a:rPr lang="en-GB" sz="1200" dirty="0" smtClean="0"/>
                <a:t>Delivery truck picks the shipment</a:t>
              </a:r>
            </a:p>
          </p:txBody>
        </p:sp>
      </p:grpSp>
      <p:grpSp>
        <p:nvGrpSpPr>
          <p:cNvPr id="2071" name="Group 2070"/>
          <p:cNvGrpSpPr/>
          <p:nvPr/>
        </p:nvGrpSpPr>
        <p:grpSpPr>
          <a:xfrm>
            <a:off x="4804140" y="3742708"/>
            <a:ext cx="1727839" cy="1740261"/>
            <a:chOff x="4804140" y="3742708"/>
            <a:chExt cx="1727839" cy="1740261"/>
          </a:xfrm>
        </p:grpSpPr>
        <p:pic>
          <p:nvPicPr>
            <p:cNvPr id="2070" name="Picture 2069"/>
            <p:cNvPicPr>
              <a:picLocks noChangeAspect="1"/>
            </p:cNvPicPr>
            <p:nvPr>
              <p:custDataLst>
                <p:tags r:id="rId44"/>
              </p:custDataLst>
            </p:nvPr>
          </p:nvPicPr>
          <p:blipFill>
            <a:blip r:embed="rId56">
              <a:extLst>
                <a:ext uri="{28A0092B-C50C-407E-A947-70E740481C1C}">
                  <a14:useLocalDpi xmlns:a14="http://schemas.microsoft.com/office/drawing/2010/main" val="0"/>
                </a:ext>
              </a:extLst>
            </a:blip>
            <a:stretch>
              <a:fillRect/>
            </a:stretch>
          </p:blipFill>
          <p:spPr>
            <a:xfrm>
              <a:off x="5049074" y="3742708"/>
              <a:ext cx="1219200" cy="1219200"/>
            </a:xfrm>
            <a:prstGeom prst="rect">
              <a:avLst/>
            </a:prstGeom>
          </p:spPr>
        </p:pic>
        <p:sp>
          <p:nvSpPr>
            <p:cNvPr id="72" name="TextBox 71"/>
            <p:cNvSpPr txBox="1"/>
            <p:nvPr>
              <p:custDataLst>
                <p:tags r:id="rId45"/>
              </p:custDataLst>
            </p:nvPr>
          </p:nvSpPr>
          <p:spPr>
            <a:xfrm>
              <a:off x="4804140" y="5113637"/>
              <a:ext cx="1727839" cy="369332"/>
            </a:xfrm>
            <a:prstGeom prst="rect">
              <a:avLst/>
            </a:prstGeom>
            <a:noFill/>
          </p:spPr>
          <p:txBody>
            <a:bodyPr wrap="square" lIns="0" tIns="0" rIns="0" bIns="0" rtlCol="0">
              <a:spAutoFit/>
            </a:bodyPr>
            <a:lstStyle/>
            <a:p>
              <a:pPr marL="91440" algn="ctr">
                <a:spcBef>
                  <a:spcPts val="500"/>
                </a:spcBef>
                <a:buFontTx/>
                <a:buNone/>
              </a:pPr>
              <a:r>
                <a:rPr lang="en-GB" sz="1200" dirty="0" smtClean="0"/>
                <a:t>Shipment delivered at customer’s place</a:t>
              </a:r>
            </a:p>
          </p:txBody>
        </p:sp>
      </p:grpSp>
      <p:pic>
        <p:nvPicPr>
          <p:cNvPr id="2073" name="Picture 2072"/>
          <p:cNvPicPr>
            <a:picLocks noChangeAspect="1"/>
          </p:cNvPicPr>
          <p:nvPr>
            <p:custDataLst>
              <p:tags r:id="rId6"/>
            </p:custDataLst>
          </p:nvPr>
        </p:nvPicPr>
        <p:blipFill>
          <a:blip r:embed="rId57">
            <a:extLst>
              <a:ext uri="{28A0092B-C50C-407E-A947-70E740481C1C}">
                <a14:useLocalDpi xmlns:a14="http://schemas.microsoft.com/office/drawing/2010/main" val="0"/>
              </a:ext>
            </a:extLst>
          </a:blip>
          <a:stretch>
            <a:fillRect/>
          </a:stretch>
        </p:blipFill>
        <p:spPr>
          <a:xfrm>
            <a:off x="367474" y="562254"/>
            <a:ext cx="1219200" cy="1219200"/>
          </a:xfrm>
          <a:prstGeom prst="rect">
            <a:avLst/>
          </a:prstGeom>
        </p:spPr>
      </p:pic>
      <p:pic>
        <p:nvPicPr>
          <p:cNvPr id="2076" name="Picture 2075"/>
          <p:cNvPicPr>
            <a:picLocks noChangeAspect="1"/>
          </p:cNvPicPr>
          <p:nvPr>
            <p:custDataLst>
              <p:tags r:id="rId7"/>
            </p:custDataLst>
          </p:nvPr>
        </p:nvPicPr>
        <p:blipFill>
          <a:blip r:embed="rId58">
            <a:extLst>
              <a:ext uri="{28A0092B-C50C-407E-A947-70E740481C1C}">
                <a14:useLocalDpi xmlns:a14="http://schemas.microsoft.com/office/drawing/2010/main" val="0"/>
              </a:ext>
            </a:extLst>
          </a:blip>
          <a:stretch>
            <a:fillRect/>
          </a:stretch>
        </p:blipFill>
        <p:spPr>
          <a:xfrm>
            <a:off x="381403" y="3911568"/>
            <a:ext cx="1219200" cy="1219200"/>
          </a:xfrm>
          <a:prstGeom prst="rect">
            <a:avLst/>
          </a:prstGeom>
        </p:spPr>
      </p:pic>
      <p:grpSp>
        <p:nvGrpSpPr>
          <p:cNvPr id="51" name="Group 50"/>
          <p:cNvGrpSpPr/>
          <p:nvPr/>
        </p:nvGrpSpPr>
        <p:grpSpPr>
          <a:xfrm>
            <a:off x="1740339" y="387626"/>
            <a:ext cx="2917341" cy="1936790"/>
            <a:chOff x="1740339" y="387626"/>
            <a:chExt cx="2917341" cy="1936790"/>
          </a:xfrm>
        </p:grpSpPr>
        <p:grpSp>
          <p:nvGrpSpPr>
            <p:cNvPr id="2075" name="Group 2074"/>
            <p:cNvGrpSpPr/>
            <p:nvPr/>
          </p:nvGrpSpPr>
          <p:grpSpPr>
            <a:xfrm>
              <a:off x="2091691" y="387626"/>
              <a:ext cx="2565989" cy="1936790"/>
              <a:chOff x="2091691" y="387626"/>
              <a:chExt cx="2565989" cy="1936790"/>
            </a:xfrm>
          </p:grpSpPr>
          <p:cxnSp>
            <p:nvCxnSpPr>
              <p:cNvPr id="25" name="Straight Arrow Connector 24"/>
              <p:cNvCxnSpPr/>
              <p:nvPr>
                <p:custDataLst>
                  <p:tags r:id="rId39"/>
                </p:custDataLst>
              </p:nvPr>
            </p:nvCxnSpPr>
            <p:spPr>
              <a:xfrm>
                <a:off x="2091691" y="1549299"/>
                <a:ext cx="2565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custDataLst>
                  <p:tags r:id="rId40"/>
                </p:custDataLst>
              </p:nvPr>
            </p:nvSpPr>
            <p:spPr>
              <a:xfrm>
                <a:off x="2091691" y="1770418"/>
                <a:ext cx="2377361" cy="553998"/>
              </a:xfrm>
              <a:prstGeom prst="rect">
                <a:avLst/>
              </a:prstGeom>
              <a:noFill/>
            </p:spPr>
            <p:txBody>
              <a:bodyPr wrap="square" lIns="0" tIns="0" rIns="0" bIns="0" rtlCol="0">
                <a:spAutoFit/>
              </a:bodyPr>
              <a:lstStyle/>
              <a:p>
                <a:pPr marL="91440" algn="ctr">
                  <a:spcBef>
                    <a:spcPts val="500"/>
                  </a:spcBef>
                  <a:buFontTx/>
                  <a:buNone/>
                </a:pPr>
                <a:r>
                  <a:rPr lang="en-GB" sz="1200" dirty="0" smtClean="0"/>
                  <a:t>TDL fitted in the shipment. Digital image transferred from seller to truck driver A’s wallet</a:t>
                </a:r>
              </a:p>
            </p:txBody>
          </p:sp>
          <p:grpSp>
            <p:nvGrpSpPr>
              <p:cNvPr id="2074" name="Group 2073"/>
              <p:cNvGrpSpPr/>
              <p:nvPr/>
            </p:nvGrpSpPr>
            <p:grpSpPr>
              <a:xfrm>
                <a:off x="2261179" y="387626"/>
                <a:ext cx="1219200" cy="1219200"/>
                <a:chOff x="2261179" y="387626"/>
                <a:chExt cx="1219200" cy="1219200"/>
              </a:xfrm>
            </p:grpSpPr>
            <p:pic>
              <p:nvPicPr>
                <p:cNvPr id="13" name="Picture 12"/>
                <p:cNvPicPr>
                  <a:picLocks noChangeAspect="1"/>
                </p:cNvPicPr>
                <p:nvPr>
                  <p:custDataLst>
                    <p:tags r:id="rId42"/>
                  </p:custDataLst>
                </p:nvPr>
              </p:nvPicPr>
              <p:blipFill>
                <a:blip r:embed="rId59">
                  <a:extLst>
                    <a:ext uri="{28A0092B-C50C-407E-A947-70E740481C1C}">
                      <a14:useLocalDpi xmlns:a14="http://schemas.microsoft.com/office/drawing/2010/main" val="0"/>
                    </a:ext>
                  </a:extLst>
                </a:blip>
                <a:stretch>
                  <a:fillRect/>
                </a:stretch>
              </p:blipFill>
              <p:spPr>
                <a:xfrm>
                  <a:off x="2261179" y="387626"/>
                  <a:ext cx="1219200" cy="1219200"/>
                </a:xfrm>
                <a:prstGeom prst="rect">
                  <a:avLst/>
                </a:prstGeom>
              </p:spPr>
            </p:pic>
            <p:pic>
              <p:nvPicPr>
                <p:cNvPr id="33" name="Grafik 104"/>
                <p:cNvPicPr>
                  <a:picLocks noChangeAspect="1"/>
                </p:cNvPicPr>
                <p:nvPr>
                  <p:custDataLst>
                    <p:tags r:id="rId43"/>
                  </p:custDataLst>
                </p:nvPr>
              </p:nvPicPr>
              <p:blipFill rotWithShape="1">
                <a:blip r:embed="rId60" cstate="print">
                  <a:extLst>
                    <a:ext uri="{28A0092B-C50C-407E-A947-70E740481C1C}">
                      <a14:useLocalDpi xmlns:a14="http://schemas.microsoft.com/office/drawing/2010/main" val="0"/>
                    </a:ext>
                  </a:extLst>
                </a:blip>
                <a:srcRect l="30594" t="21501" r="27219" b="17000"/>
                <a:stretch/>
              </p:blipFill>
              <p:spPr>
                <a:xfrm>
                  <a:off x="2716433" y="962855"/>
                  <a:ext cx="469940" cy="354639"/>
                </a:xfrm>
                <a:prstGeom prst="rect">
                  <a:avLst/>
                </a:prstGeom>
              </p:spPr>
            </p:pic>
          </p:grpSp>
          <p:pic>
            <p:nvPicPr>
              <p:cNvPr id="78" name="Picture 2000" descr="Image result for relay baton icon"/>
              <p:cNvPicPr>
                <a:picLocks noChangeAspect="1" noChangeArrowheads="1"/>
              </p:cNvPicPr>
              <p:nvPr>
                <p:custDataLst>
                  <p:tags r:id="rId41"/>
                </p:custDataLst>
              </p:nvPr>
            </p:nvPicPr>
            <p:blipFill>
              <a:blip r:embed="rId61" cstate="print">
                <a:extLst>
                  <a:ext uri="{28A0092B-C50C-407E-A947-70E740481C1C}">
                    <a14:useLocalDpi xmlns:a14="http://schemas.microsoft.com/office/drawing/2010/main" val="0"/>
                  </a:ext>
                </a:extLst>
              </a:blip>
              <a:srcRect/>
              <a:stretch>
                <a:fillRect/>
              </a:stretch>
            </p:blipFill>
            <p:spPr bwMode="auto">
              <a:xfrm>
                <a:off x="3541320" y="798214"/>
                <a:ext cx="865360" cy="605752"/>
              </a:xfrm>
              <a:prstGeom prst="rect">
                <a:avLst/>
              </a:prstGeom>
              <a:noFill/>
              <a:extLst>
                <a:ext uri="{909E8E84-426E-40DD-AFC4-6F175D3DCCD1}">
                  <a14:hiddenFill xmlns:a14="http://schemas.microsoft.com/office/drawing/2010/main">
                    <a:solidFill>
                      <a:srgbClr val="FFFFFF"/>
                    </a:solidFill>
                  </a14:hiddenFill>
                </a:ext>
              </a:extLst>
            </p:spPr>
          </p:pic>
        </p:grpSp>
        <p:sp>
          <p:nvSpPr>
            <p:cNvPr id="95" name="Oval 94"/>
            <p:cNvSpPr/>
            <p:nvPr>
              <p:custDataLst>
                <p:tags r:id="rId38"/>
              </p:custDataLst>
            </p:nvPr>
          </p:nvSpPr>
          <p:spPr>
            <a:xfrm>
              <a:off x="1740339" y="1158854"/>
              <a:ext cx="376704" cy="346158"/>
            </a:xfrm>
            <a:prstGeom prst="ellipse">
              <a:avLst/>
            </a:prstGeom>
            <a:solidFill>
              <a:srgbClr val="92D05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a:t>
              </a:r>
            </a:p>
          </p:txBody>
        </p:sp>
      </p:grpSp>
      <p:grpSp>
        <p:nvGrpSpPr>
          <p:cNvPr id="52" name="Group 51"/>
          <p:cNvGrpSpPr/>
          <p:nvPr/>
        </p:nvGrpSpPr>
        <p:grpSpPr>
          <a:xfrm>
            <a:off x="6582267" y="577649"/>
            <a:ext cx="2553562" cy="1967269"/>
            <a:chOff x="6582267" y="577649"/>
            <a:chExt cx="2553562" cy="1967269"/>
          </a:xfrm>
        </p:grpSpPr>
        <p:grpSp>
          <p:nvGrpSpPr>
            <p:cNvPr id="2057" name="Group 2056"/>
            <p:cNvGrpSpPr/>
            <p:nvPr/>
          </p:nvGrpSpPr>
          <p:grpSpPr>
            <a:xfrm>
              <a:off x="6663043" y="577649"/>
              <a:ext cx="2472786" cy="1967269"/>
              <a:chOff x="6836114" y="823420"/>
              <a:chExt cx="2472786" cy="1967269"/>
            </a:xfrm>
          </p:grpSpPr>
          <p:grpSp>
            <p:nvGrpSpPr>
              <p:cNvPr id="2056" name="Group 2055"/>
              <p:cNvGrpSpPr/>
              <p:nvPr/>
            </p:nvGrpSpPr>
            <p:grpSpPr>
              <a:xfrm>
                <a:off x="6908937" y="823420"/>
                <a:ext cx="2377499" cy="978340"/>
                <a:chOff x="6908937" y="823420"/>
                <a:chExt cx="2377499" cy="978340"/>
              </a:xfrm>
            </p:grpSpPr>
            <p:cxnSp>
              <p:nvCxnSpPr>
                <p:cNvPr id="36" name="Straight Arrow Connector 35"/>
                <p:cNvCxnSpPr/>
                <p:nvPr>
                  <p:custDataLst>
                    <p:tags r:id="rId35"/>
                  </p:custDataLst>
                </p:nvPr>
              </p:nvCxnSpPr>
              <p:spPr>
                <a:xfrm>
                  <a:off x="6908937" y="1801760"/>
                  <a:ext cx="2377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custDataLst>
                    <p:tags r:id="rId36"/>
                  </p:custDataLst>
                </p:nvPr>
              </p:nvPicPr>
              <p:blipFill>
                <a:blip r:embed="rId62">
                  <a:extLst>
                    <a:ext uri="{28A0092B-C50C-407E-A947-70E740481C1C}">
                      <a14:useLocalDpi xmlns:a14="http://schemas.microsoft.com/office/drawing/2010/main" val="0"/>
                    </a:ext>
                  </a:extLst>
                </a:blip>
                <a:stretch>
                  <a:fillRect/>
                </a:stretch>
              </p:blipFill>
              <p:spPr>
                <a:xfrm>
                  <a:off x="7051602" y="823420"/>
                  <a:ext cx="906404" cy="906404"/>
                </a:xfrm>
                <a:prstGeom prst="rect">
                  <a:avLst/>
                </a:prstGeom>
              </p:spPr>
            </p:pic>
            <p:pic>
              <p:nvPicPr>
                <p:cNvPr id="8194" name="Picture 2" descr="Image result for relay baton icon"/>
                <p:cNvPicPr>
                  <a:picLocks noChangeAspect="1" noChangeArrowheads="1"/>
                </p:cNvPicPr>
                <p:nvPr>
                  <p:custDataLst>
                    <p:tags r:id="rId37"/>
                  </p:custDataLst>
                </p:nvPr>
              </p:nvPicPr>
              <p:blipFill>
                <a:blip r:embed="rId61" cstate="print">
                  <a:extLst>
                    <a:ext uri="{28A0092B-C50C-407E-A947-70E740481C1C}">
                      <a14:useLocalDpi xmlns:a14="http://schemas.microsoft.com/office/drawing/2010/main" val="0"/>
                    </a:ext>
                  </a:extLst>
                </a:blip>
                <a:srcRect/>
                <a:stretch>
                  <a:fillRect/>
                </a:stretch>
              </p:blipFill>
              <p:spPr bwMode="auto">
                <a:xfrm>
                  <a:off x="8058519" y="957513"/>
                  <a:ext cx="865360" cy="605752"/>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custDataLst>
                  <p:tags r:id="rId34"/>
                </p:custDataLst>
              </p:nvPr>
            </p:nvSpPr>
            <p:spPr>
              <a:xfrm>
                <a:off x="6836114" y="2052025"/>
                <a:ext cx="2472786" cy="738664"/>
              </a:xfrm>
              <a:prstGeom prst="rect">
                <a:avLst/>
              </a:prstGeom>
              <a:noFill/>
            </p:spPr>
            <p:txBody>
              <a:bodyPr wrap="square" lIns="0" tIns="0" rIns="0" bIns="0" rtlCol="0">
                <a:spAutoFit/>
              </a:bodyPr>
              <a:lstStyle/>
              <a:p>
                <a:pPr marL="91440" algn="ctr">
                  <a:spcBef>
                    <a:spcPts val="500"/>
                  </a:spcBef>
                  <a:buFontTx/>
                  <a:buNone/>
                </a:pPr>
                <a:r>
                  <a:rPr lang="en-GB" sz="1200" dirty="0" smtClean="0"/>
                  <a:t>TDL data is stored in the blockchain with passing on of the digital image to ship captain’s wallet</a:t>
                </a:r>
              </a:p>
            </p:txBody>
          </p:sp>
        </p:grpSp>
        <p:sp>
          <p:nvSpPr>
            <p:cNvPr id="96" name="Oval 95"/>
            <p:cNvSpPr/>
            <p:nvPr>
              <p:custDataLst>
                <p:tags r:id="rId33"/>
              </p:custDataLst>
            </p:nvPr>
          </p:nvSpPr>
          <p:spPr>
            <a:xfrm>
              <a:off x="6582267" y="1003037"/>
              <a:ext cx="376704" cy="346158"/>
            </a:xfrm>
            <a:prstGeom prst="ellipse">
              <a:avLst/>
            </a:prstGeom>
            <a:solidFill>
              <a:srgbClr val="92D05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3</a:t>
              </a:r>
              <a:endParaRPr lang="en-GB" sz="1200" dirty="0">
                <a:solidFill>
                  <a:schemeClr val="tx1"/>
                </a:solidFill>
              </a:endParaRPr>
            </a:p>
          </p:txBody>
        </p:sp>
      </p:grpSp>
      <p:sp>
        <p:nvSpPr>
          <p:cNvPr id="62" name="TextBox 61"/>
          <p:cNvSpPr txBox="1"/>
          <p:nvPr>
            <p:custDataLst>
              <p:tags r:id="rId8"/>
            </p:custDataLst>
          </p:nvPr>
        </p:nvSpPr>
        <p:spPr>
          <a:xfrm>
            <a:off x="7415149" y="3009478"/>
            <a:ext cx="2377361" cy="369332"/>
          </a:xfrm>
          <a:prstGeom prst="rect">
            <a:avLst/>
          </a:prstGeom>
          <a:noFill/>
        </p:spPr>
        <p:txBody>
          <a:bodyPr wrap="square" lIns="0" tIns="0" rIns="0" bIns="0" rtlCol="0">
            <a:spAutoFit/>
          </a:bodyPr>
          <a:lstStyle/>
          <a:p>
            <a:pPr marL="91440" algn="ctr">
              <a:spcBef>
                <a:spcPts val="500"/>
              </a:spcBef>
              <a:buFontTx/>
              <a:buNone/>
            </a:pPr>
            <a:r>
              <a:rPr lang="en-GB" sz="1200" dirty="0" smtClean="0"/>
              <a:t>Digital image passed on to truck driver B’s wallet</a:t>
            </a:r>
          </a:p>
        </p:txBody>
      </p:sp>
      <p:grpSp>
        <p:nvGrpSpPr>
          <p:cNvPr id="54" name="Group 53"/>
          <p:cNvGrpSpPr/>
          <p:nvPr/>
        </p:nvGrpSpPr>
        <p:grpSpPr>
          <a:xfrm>
            <a:off x="9370925" y="2311127"/>
            <a:ext cx="1406460" cy="1595681"/>
            <a:chOff x="9370925" y="2311127"/>
            <a:chExt cx="1406460" cy="1595681"/>
          </a:xfrm>
        </p:grpSpPr>
        <p:grpSp>
          <p:nvGrpSpPr>
            <p:cNvPr id="2064" name="Group 2063"/>
            <p:cNvGrpSpPr/>
            <p:nvPr/>
          </p:nvGrpSpPr>
          <p:grpSpPr>
            <a:xfrm>
              <a:off x="9818667" y="2379425"/>
              <a:ext cx="958718" cy="1527383"/>
              <a:chOff x="10010907" y="2378184"/>
              <a:chExt cx="958718" cy="1527383"/>
            </a:xfrm>
          </p:grpSpPr>
          <p:cxnSp>
            <p:nvCxnSpPr>
              <p:cNvPr id="2060" name="Straight Arrow Connector 2059"/>
              <p:cNvCxnSpPr/>
              <p:nvPr>
                <p:custDataLst>
                  <p:tags r:id="rId30"/>
                </p:custDataLst>
              </p:nvPr>
            </p:nvCxnSpPr>
            <p:spPr>
              <a:xfrm flipH="1">
                <a:off x="10010907" y="2378184"/>
                <a:ext cx="1" cy="152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custDataLst>
                  <p:tags r:id="rId31"/>
                </p:custDataLst>
              </p:nvPr>
            </p:nvPicPr>
            <p:blipFill>
              <a:blip r:embed="rId62">
                <a:extLst>
                  <a:ext uri="{28A0092B-C50C-407E-A947-70E740481C1C}">
                    <a14:useLocalDpi xmlns:a14="http://schemas.microsoft.com/office/drawing/2010/main" val="0"/>
                  </a:ext>
                </a:extLst>
              </a:blip>
              <a:stretch>
                <a:fillRect/>
              </a:stretch>
            </p:blipFill>
            <p:spPr>
              <a:xfrm>
                <a:off x="10063221" y="2999163"/>
                <a:ext cx="906404" cy="906404"/>
              </a:xfrm>
              <a:prstGeom prst="rect">
                <a:avLst/>
              </a:prstGeom>
            </p:spPr>
          </p:pic>
          <p:pic>
            <p:nvPicPr>
              <p:cNvPr id="60" name="Picture 20" descr="Image result for relay baton icon"/>
              <p:cNvPicPr>
                <a:picLocks noChangeAspect="1" noChangeArrowheads="1"/>
              </p:cNvPicPr>
              <p:nvPr>
                <p:custDataLst>
                  <p:tags r:id="rId32"/>
                </p:custDataLst>
              </p:nvPr>
            </p:nvPicPr>
            <p:blipFill>
              <a:blip r:embed="rId61" cstate="print">
                <a:extLst>
                  <a:ext uri="{28A0092B-C50C-407E-A947-70E740481C1C}">
                    <a14:useLocalDpi xmlns:a14="http://schemas.microsoft.com/office/drawing/2010/main" val="0"/>
                  </a:ext>
                </a:extLst>
              </a:blip>
              <a:srcRect/>
              <a:stretch>
                <a:fillRect/>
              </a:stretch>
            </p:blipFill>
            <p:spPr bwMode="auto">
              <a:xfrm>
                <a:off x="10022067" y="2423066"/>
                <a:ext cx="865360" cy="605752"/>
              </a:xfrm>
              <a:prstGeom prst="rect">
                <a:avLst/>
              </a:prstGeom>
              <a:noFill/>
              <a:extLst>
                <a:ext uri="{909E8E84-426E-40DD-AFC4-6F175D3DCCD1}">
                  <a14:hiddenFill xmlns:a14="http://schemas.microsoft.com/office/drawing/2010/main">
                    <a:solidFill>
                      <a:srgbClr val="FFFFFF"/>
                    </a:solidFill>
                  </a14:hiddenFill>
                </a:ext>
              </a:extLst>
            </p:spPr>
          </p:pic>
        </p:grpSp>
        <p:sp>
          <p:nvSpPr>
            <p:cNvPr id="97" name="Oval 96"/>
            <p:cNvSpPr/>
            <p:nvPr>
              <p:custDataLst>
                <p:tags r:id="rId29"/>
              </p:custDataLst>
            </p:nvPr>
          </p:nvSpPr>
          <p:spPr>
            <a:xfrm>
              <a:off x="9370925" y="2311127"/>
              <a:ext cx="376704" cy="346158"/>
            </a:xfrm>
            <a:prstGeom prst="ellipse">
              <a:avLst/>
            </a:prstGeom>
            <a:solidFill>
              <a:srgbClr val="92D05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p:txBody>
        </p:sp>
      </p:grpSp>
      <p:grpSp>
        <p:nvGrpSpPr>
          <p:cNvPr id="58" name="Group 57"/>
          <p:cNvGrpSpPr/>
          <p:nvPr/>
        </p:nvGrpSpPr>
        <p:grpSpPr>
          <a:xfrm>
            <a:off x="6735866" y="3677562"/>
            <a:ext cx="2475563" cy="1512648"/>
            <a:chOff x="6735866" y="3677562"/>
            <a:chExt cx="2475563" cy="1512648"/>
          </a:xfrm>
        </p:grpSpPr>
        <p:grpSp>
          <p:nvGrpSpPr>
            <p:cNvPr id="2072" name="Group 2071"/>
            <p:cNvGrpSpPr/>
            <p:nvPr/>
          </p:nvGrpSpPr>
          <p:grpSpPr>
            <a:xfrm>
              <a:off x="6834068" y="3677562"/>
              <a:ext cx="2377361" cy="1512648"/>
              <a:chOff x="6834068" y="3677562"/>
              <a:chExt cx="2377361" cy="1512648"/>
            </a:xfrm>
          </p:grpSpPr>
          <p:cxnSp>
            <p:nvCxnSpPr>
              <p:cNvPr id="63" name="Straight Arrow Connector 62"/>
              <p:cNvCxnSpPr/>
              <p:nvPr>
                <p:custDataLst>
                  <p:tags r:id="rId25"/>
                </p:custDataLst>
              </p:nvPr>
            </p:nvCxnSpPr>
            <p:spPr>
              <a:xfrm flipH="1">
                <a:off x="6878532" y="4529470"/>
                <a:ext cx="2148510" cy="1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9" name="Picture 68"/>
              <p:cNvPicPr>
                <a:picLocks noChangeAspect="1"/>
              </p:cNvPicPr>
              <p:nvPr>
                <p:custDataLst>
                  <p:tags r:id="rId26"/>
                </p:custDataLst>
              </p:nvPr>
            </p:nvPicPr>
            <p:blipFill>
              <a:blip r:embed="rId62">
                <a:extLst>
                  <a:ext uri="{28A0092B-C50C-407E-A947-70E740481C1C}">
                    <a14:useLocalDpi xmlns:a14="http://schemas.microsoft.com/office/drawing/2010/main" val="0"/>
                  </a:ext>
                </a:extLst>
              </a:blip>
              <a:stretch>
                <a:fillRect/>
              </a:stretch>
            </p:blipFill>
            <p:spPr>
              <a:xfrm>
                <a:off x="7015832" y="3677562"/>
                <a:ext cx="906404" cy="906404"/>
              </a:xfrm>
              <a:prstGeom prst="rect">
                <a:avLst/>
              </a:prstGeom>
            </p:spPr>
          </p:pic>
          <p:pic>
            <p:nvPicPr>
              <p:cNvPr id="70" name="Picture 200" descr="Image result for relay baton icon"/>
              <p:cNvPicPr>
                <a:picLocks noChangeAspect="1" noChangeArrowheads="1"/>
              </p:cNvPicPr>
              <p:nvPr>
                <p:custDataLst>
                  <p:tags r:id="rId27"/>
                </p:custDataLst>
              </p:nvPr>
            </p:nvPicPr>
            <p:blipFill>
              <a:blip r:embed="rId61" cstate="print">
                <a:extLst>
                  <a:ext uri="{28A0092B-C50C-407E-A947-70E740481C1C}">
                    <a14:useLocalDpi xmlns:a14="http://schemas.microsoft.com/office/drawing/2010/main" val="0"/>
                  </a:ext>
                </a:extLst>
              </a:blip>
              <a:srcRect/>
              <a:stretch>
                <a:fillRect/>
              </a:stretch>
            </p:blipFill>
            <p:spPr bwMode="auto">
              <a:xfrm>
                <a:off x="8022749" y="3811655"/>
                <a:ext cx="865360" cy="605752"/>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custDataLst>
                  <p:tags r:id="rId28"/>
                </p:custDataLst>
              </p:nvPr>
            </p:nvSpPr>
            <p:spPr>
              <a:xfrm>
                <a:off x="6834068" y="4820878"/>
                <a:ext cx="2377361" cy="369332"/>
              </a:xfrm>
              <a:prstGeom prst="rect">
                <a:avLst/>
              </a:prstGeom>
              <a:noFill/>
            </p:spPr>
            <p:txBody>
              <a:bodyPr wrap="square" lIns="0" tIns="0" rIns="0" bIns="0" rtlCol="0">
                <a:spAutoFit/>
              </a:bodyPr>
              <a:lstStyle/>
              <a:p>
                <a:pPr marL="91440" algn="ctr">
                  <a:spcBef>
                    <a:spcPts val="500"/>
                  </a:spcBef>
                  <a:buFontTx/>
                  <a:buNone/>
                </a:pPr>
                <a:r>
                  <a:rPr lang="en-GB" sz="1200" dirty="0" smtClean="0"/>
                  <a:t>Digital image passed on customer’s wallet</a:t>
                </a:r>
              </a:p>
            </p:txBody>
          </p:sp>
        </p:grpSp>
        <p:sp>
          <p:nvSpPr>
            <p:cNvPr id="98" name="Oval 97"/>
            <p:cNvSpPr/>
            <p:nvPr>
              <p:custDataLst>
                <p:tags r:id="rId24"/>
              </p:custDataLst>
            </p:nvPr>
          </p:nvSpPr>
          <p:spPr>
            <a:xfrm>
              <a:off x="6735866" y="3771191"/>
              <a:ext cx="376704" cy="346158"/>
            </a:xfrm>
            <a:prstGeom prst="ellipse">
              <a:avLst/>
            </a:prstGeom>
            <a:solidFill>
              <a:srgbClr val="92D05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5</a:t>
              </a:r>
              <a:endParaRPr lang="en-GB" sz="1200" dirty="0">
                <a:solidFill>
                  <a:schemeClr val="tx1"/>
                </a:solidFill>
              </a:endParaRPr>
            </a:p>
          </p:txBody>
        </p:sp>
      </p:grpSp>
      <p:grpSp>
        <p:nvGrpSpPr>
          <p:cNvPr id="50" name="Group 49"/>
          <p:cNvGrpSpPr/>
          <p:nvPr/>
        </p:nvGrpSpPr>
        <p:grpSpPr>
          <a:xfrm>
            <a:off x="1107403" y="2093061"/>
            <a:ext cx="902090" cy="1843233"/>
            <a:chOff x="1107403" y="2093061"/>
            <a:chExt cx="902090" cy="1843233"/>
          </a:xfrm>
        </p:grpSpPr>
        <p:cxnSp>
          <p:nvCxnSpPr>
            <p:cNvPr id="84" name="Straight Arrow Connector 83"/>
            <p:cNvCxnSpPr/>
            <p:nvPr>
              <p:custDataLst>
                <p:tags r:id="rId21"/>
              </p:custDataLst>
            </p:nvPr>
          </p:nvCxnSpPr>
          <p:spPr>
            <a:xfrm flipH="1" flipV="1">
              <a:off x="1107403" y="2093061"/>
              <a:ext cx="17382" cy="1728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custDataLst>
                <p:tags r:id="rId22"/>
              </p:custDataLst>
            </p:nvPr>
          </p:nvPicPr>
          <p:blipFill>
            <a:blip r:embed="rId63">
              <a:extLst>
                <a:ext uri="{28A0092B-C50C-407E-A947-70E740481C1C}">
                  <a14:useLocalDpi xmlns:a14="http://schemas.microsoft.com/office/drawing/2010/main" val="0"/>
                </a:ext>
              </a:extLst>
            </a:blip>
            <a:stretch>
              <a:fillRect/>
            </a:stretch>
          </p:blipFill>
          <p:spPr>
            <a:xfrm>
              <a:off x="1215463" y="2253531"/>
              <a:ext cx="794030" cy="794030"/>
            </a:xfrm>
            <a:prstGeom prst="rect">
              <a:avLst/>
            </a:prstGeom>
          </p:spPr>
        </p:pic>
        <p:sp>
          <p:nvSpPr>
            <p:cNvPr id="100" name="Oval 99"/>
            <p:cNvSpPr/>
            <p:nvPr>
              <p:custDataLst>
                <p:tags r:id="rId23"/>
              </p:custDataLst>
            </p:nvPr>
          </p:nvSpPr>
          <p:spPr>
            <a:xfrm>
              <a:off x="1308431" y="3590136"/>
              <a:ext cx="376704" cy="346158"/>
            </a:xfrm>
            <a:prstGeom prst="ellipse">
              <a:avLst/>
            </a:prstGeom>
            <a:solidFill>
              <a:srgbClr val="92D05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7</a:t>
              </a:r>
              <a:endParaRPr lang="en-GB" sz="1200" dirty="0">
                <a:solidFill>
                  <a:schemeClr val="tx1"/>
                </a:solidFill>
              </a:endParaRPr>
            </a:p>
          </p:txBody>
        </p:sp>
      </p:grpSp>
      <p:sp>
        <p:nvSpPr>
          <p:cNvPr id="101" name="TextBox 100"/>
          <p:cNvSpPr txBox="1"/>
          <p:nvPr>
            <p:custDataLst>
              <p:tags r:id="rId9"/>
            </p:custDataLst>
          </p:nvPr>
        </p:nvSpPr>
        <p:spPr>
          <a:xfrm>
            <a:off x="1162220" y="3152290"/>
            <a:ext cx="848907" cy="369332"/>
          </a:xfrm>
          <a:prstGeom prst="rect">
            <a:avLst/>
          </a:prstGeom>
          <a:noFill/>
        </p:spPr>
        <p:txBody>
          <a:bodyPr wrap="square" lIns="0" tIns="0" rIns="0" bIns="0" rtlCol="0">
            <a:spAutoFit/>
          </a:bodyPr>
          <a:lstStyle/>
          <a:p>
            <a:pPr marL="91440" algn="ctr">
              <a:spcBef>
                <a:spcPts val="500"/>
              </a:spcBef>
              <a:buFontTx/>
              <a:buNone/>
            </a:pPr>
            <a:r>
              <a:rPr lang="en-GB" sz="1200" dirty="0" smtClean="0"/>
              <a:t>Payment Settlement</a:t>
            </a:r>
          </a:p>
        </p:txBody>
      </p:sp>
      <p:sp>
        <p:nvSpPr>
          <p:cNvPr id="102" name="TextBox 101"/>
          <p:cNvSpPr txBox="1"/>
          <p:nvPr>
            <p:custDataLst>
              <p:tags r:id="rId10"/>
            </p:custDataLst>
          </p:nvPr>
        </p:nvSpPr>
        <p:spPr>
          <a:xfrm>
            <a:off x="133477" y="1852144"/>
            <a:ext cx="1546217" cy="184666"/>
          </a:xfrm>
          <a:prstGeom prst="rect">
            <a:avLst/>
          </a:prstGeom>
          <a:noFill/>
        </p:spPr>
        <p:txBody>
          <a:bodyPr wrap="square" lIns="0" tIns="0" rIns="0" bIns="0" rtlCol="0">
            <a:spAutoFit/>
          </a:bodyPr>
          <a:lstStyle/>
          <a:p>
            <a:pPr marL="91440" algn="ctr">
              <a:spcBef>
                <a:spcPts val="500"/>
              </a:spcBef>
              <a:buFontTx/>
              <a:buNone/>
            </a:pPr>
            <a:r>
              <a:rPr lang="en-GB" sz="1200" dirty="0" smtClean="0"/>
              <a:t>Seller</a:t>
            </a:r>
          </a:p>
        </p:txBody>
      </p:sp>
      <p:sp>
        <p:nvSpPr>
          <p:cNvPr id="103" name="TextBox 102"/>
          <p:cNvSpPr txBox="1"/>
          <p:nvPr>
            <p:custDataLst>
              <p:tags r:id="rId11"/>
            </p:custDataLst>
          </p:nvPr>
        </p:nvSpPr>
        <p:spPr>
          <a:xfrm>
            <a:off x="54386" y="5232379"/>
            <a:ext cx="1546217" cy="184666"/>
          </a:xfrm>
          <a:prstGeom prst="rect">
            <a:avLst/>
          </a:prstGeom>
          <a:noFill/>
        </p:spPr>
        <p:txBody>
          <a:bodyPr wrap="square" lIns="0" tIns="0" rIns="0" bIns="0" rtlCol="0">
            <a:spAutoFit/>
          </a:bodyPr>
          <a:lstStyle/>
          <a:p>
            <a:pPr marL="91440" algn="ctr">
              <a:spcBef>
                <a:spcPts val="500"/>
              </a:spcBef>
              <a:buFontTx/>
              <a:buNone/>
            </a:pPr>
            <a:r>
              <a:rPr lang="en-GB" sz="1200" dirty="0" smtClean="0"/>
              <a:t>Buyer</a:t>
            </a:r>
          </a:p>
        </p:txBody>
      </p:sp>
      <p:grpSp>
        <p:nvGrpSpPr>
          <p:cNvPr id="61" name="Group 60"/>
          <p:cNvGrpSpPr/>
          <p:nvPr/>
        </p:nvGrpSpPr>
        <p:grpSpPr>
          <a:xfrm>
            <a:off x="1600603" y="3616025"/>
            <a:ext cx="3253316" cy="1544325"/>
            <a:chOff x="1600603" y="3616025"/>
            <a:chExt cx="3253316" cy="1544325"/>
          </a:xfrm>
        </p:grpSpPr>
        <p:sp>
          <p:nvSpPr>
            <p:cNvPr id="99" name="Oval 98"/>
            <p:cNvSpPr/>
            <p:nvPr>
              <p:custDataLst>
                <p:tags r:id="rId16"/>
              </p:custDataLst>
            </p:nvPr>
          </p:nvSpPr>
          <p:spPr>
            <a:xfrm>
              <a:off x="4407665" y="3617848"/>
              <a:ext cx="376704" cy="346158"/>
            </a:xfrm>
            <a:prstGeom prst="ellipse">
              <a:avLst/>
            </a:prstGeom>
            <a:solidFill>
              <a:srgbClr val="92D05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6</a:t>
              </a:r>
            </a:p>
          </p:txBody>
        </p:sp>
        <p:grpSp>
          <p:nvGrpSpPr>
            <p:cNvPr id="45" name="Group 44"/>
            <p:cNvGrpSpPr/>
            <p:nvPr/>
          </p:nvGrpSpPr>
          <p:grpSpPr>
            <a:xfrm>
              <a:off x="1600603" y="3616025"/>
              <a:ext cx="3253316" cy="967941"/>
              <a:chOff x="1600603" y="3616025"/>
              <a:chExt cx="3253316" cy="967941"/>
            </a:xfrm>
          </p:grpSpPr>
          <p:cxnSp>
            <p:nvCxnSpPr>
              <p:cNvPr id="76" name="Straight Arrow Connector 75"/>
              <p:cNvCxnSpPr/>
              <p:nvPr>
                <p:custDataLst>
                  <p:tags r:id="rId18"/>
                </p:custDataLst>
              </p:nvPr>
            </p:nvCxnSpPr>
            <p:spPr>
              <a:xfrm flipH="1">
                <a:off x="1600603" y="4556330"/>
                <a:ext cx="3253316" cy="27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 name="Picture 103"/>
              <p:cNvPicPr>
                <a:picLocks noChangeAspect="1"/>
              </p:cNvPicPr>
              <p:nvPr>
                <p:custDataLst>
                  <p:tags r:id="rId19"/>
                </p:custDataLst>
              </p:nvPr>
            </p:nvPicPr>
            <p:blipFill>
              <a:blip r:embed="rId64" cstate="print">
                <a:extLst>
                  <a:ext uri="{28A0092B-C50C-407E-A947-70E740481C1C}">
                    <a14:useLocalDpi xmlns:a14="http://schemas.microsoft.com/office/drawing/2010/main" val="0"/>
                  </a:ext>
                </a:extLst>
              </a:blip>
              <a:stretch>
                <a:fillRect/>
              </a:stretch>
            </p:blipFill>
            <p:spPr>
              <a:xfrm>
                <a:off x="2064370" y="3771191"/>
                <a:ext cx="612169" cy="612169"/>
              </a:xfrm>
              <a:prstGeom prst="rect">
                <a:avLst/>
              </a:prstGeom>
            </p:spPr>
          </p:pic>
          <p:pic>
            <p:nvPicPr>
              <p:cNvPr id="105" name="Picture 104"/>
              <p:cNvPicPr>
                <a:picLocks noChangeAspect="1"/>
              </p:cNvPicPr>
              <p:nvPr>
                <p:custDataLst>
                  <p:tags r:id="rId20"/>
                </p:custDataLst>
              </p:nvPr>
            </p:nvPicPr>
            <p:blipFill>
              <a:blip r:embed="rId62">
                <a:extLst>
                  <a:ext uri="{28A0092B-C50C-407E-A947-70E740481C1C}">
                    <a14:useLocalDpi xmlns:a14="http://schemas.microsoft.com/office/drawing/2010/main" val="0"/>
                  </a:ext>
                </a:extLst>
              </a:blip>
              <a:stretch>
                <a:fillRect/>
              </a:stretch>
            </p:blipFill>
            <p:spPr>
              <a:xfrm>
                <a:off x="2723521" y="3616025"/>
                <a:ext cx="906404" cy="906404"/>
              </a:xfrm>
              <a:prstGeom prst="rect">
                <a:avLst/>
              </a:prstGeom>
            </p:spPr>
          </p:pic>
        </p:grpSp>
        <p:sp>
          <p:nvSpPr>
            <p:cNvPr id="107" name="TextBox 106"/>
            <p:cNvSpPr txBox="1"/>
            <p:nvPr>
              <p:custDataLst>
                <p:tags r:id="rId17"/>
              </p:custDataLst>
            </p:nvPr>
          </p:nvSpPr>
          <p:spPr>
            <a:xfrm>
              <a:off x="1866161" y="4791018"/>
              <a:ext cx="2742823" cy="369332"/>
            </a:xfrm>
            <a:prstGeom prst="rect">
              <a:avLst/>
            </a:prstGeom>
            <a:noFill/>
          </p:spPr>
          <p:txBody>
            <a:bodyPr wrap="square" lIns="0" tIns="0" rIns="0" bIns="0" rtlCol="0">
              <a:spAutoFit/>
            </a:bodyPr>
            <a:lstStyle/>
            <a:p>
              <a:pPr marL="91440" algn="ctr">
                <a:spcBef>
                  <a:spcPts val="500"/>
                </a:spcBef>
                <a:buFontTx/>
                <a:buNone/>
              </a:pPr>
              <a:r>
                <a:rPr lang="en-GB" sz="1200" dirty="0" smtClean="0"/>
                <a:t>Transport Conditions are checked and the smart-contract gets triggered</a:t>
              </a:r>
            </a:p>
          </p:txBody>
        </p:sp>
      </p:grpSp>
      <p:grpSp>
        <p:nvGrpSpPr>
          <p:cNvPr id="49" name="Group 48"/>
          <p:cNvGrpSpPr/>
          <p:nvPr/>
        </p:nvGrpSpPr>
        <p:grpSpPr>
          <a:xfrm>
            <a:off x="103185" y="2083617"/>
            <a:ext cx="803314" cy="1761686"/>
            <a:chOff x="103185" y="2083617"/>
            <a:chExt cx="803314" cy="1761686"/>
          </a:xfrm>
        </p:grpSpPr>
        <p:pic>
          <p:nvPicPr>
            <p:cNvPr id="4" name="Picture 3"/>
            <p:cNvPicPr>
              <a:picLocks noChangeAspect="1"/>
            </p:cNvPicPr>
            <p:nvPr>
              <p:custDataLst>
                <p:tags r:id="rId12"/>
              </p:custDataLst>
            </p:nvPr>
          </p:nvPicPr>
          <p:blipFill>
            <a:blip r:embed="rId64" cstate="print">
              <a:extLst>
                <a:ext uri="{28A0092B-C50C-407E-A947-70E740481C1C}">
                  <a14:useLocalDpi xmlns:a14="http://schemas.microsoft.com/office/drawing/2010/main" val="0"/>
                </a:ext>
              </a:extLst>
            </a:blip>
            <a:stretch>
              <a:fillRect/>
            </a:stretch>
          </p:blipFill>
          <p:spPr>
            <a:xfrm>
              <a:off x="294329" y="2544918"/>
              <a:ext cx="612169" cy="612169"/>
            </a:xfrm>
            <a:prstGeom prst="rect">
              <a:avLst/>
            </a:prstGeom>
          </p:spPr>
        </p:pic>
        <p:cxnSp>
          <p:nvCxnSpPr>
            <p:cNvPr id="39" name="Straight Arrow Connector 38"/>
            <p:cNvCxnSpPr/>
            <p:nvPr>
              <p:custDataLst>
                <p:tags r:id="rId13"/>
              </p:custDataLst>
            </p:nvPr>
          </p:nvCxnSpPr>
          <p:spPr>
            <a:xfrm>
              <a:off x="906498" y="2083617"/>
              <a:ext cx="1" cy="17616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custDataLst>
                <p:tags r:id="rId14"/>
              </p:custDataLst>
            </p:nvPr>
          </p:nvSpPr>
          <p:spPr>
            <a:xfrm>
              <a:off x="364598" y="2090902"/>
              <a:ext cx="376704" cy="346158"/>
            </a:xfrm>
            <a:prstGeom prst="ellipse">
              <a:avLst/>
            </a:prstGeom>
            <a:solidFill>
              <a:srgbClr val="92D05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1</a:t>
              </a:r>
              <a:endParaRPr lang="en-GB" sz="1200" dirty="0">
                <a:solidFill>
                  <a:schemeClr val="tx1"/>
                </a:solidFill>
              </a:endParaRPr>
            </a:p>
          </p:txBody>
        </p:sp>
        <p:sp>
          <p:nvSpPr>
            <p:cNvPr id="111" name="TextBox 110"/>
            <p:cNvSpPr txBox="1"/>
            <p:nvPr>
              <p:custDataLst>
                <p:tags r:id="rId15"/>
              </p:custDataLst>
            </p:nvPr>
          </p:nvSpPr>
          <p:spPr>
            <a:xfrm>
              <a:off x="103185" y="3244153"/>
              <a:ext cx="746865" cy="553998"/>
            </a:xfrm>
            <a:prstGeom prst="rect">
              <a:avLst/>
            </a:prstGeom>
            <a:noFill/>
          </p:spPr>
          <p:txBody>
            <a:bodyPr wrap="square" lIns="0" tIns="0" rIns="0" bIns="0" rtlCol="0">
              <a:spAutoFit/>
            </a:bodyPr>
            <a:lstStyle/>
            <a:p>
              <a:pPr marL="91440" algn="ctr">
                <a:spcBef>
                  <a:spcPts val="500"/>
                </a:spcBef>
                <a:buFontTx/>
                <a:buNone/>
              </a:pPr>
              <a:r>
                <a:rPr lang="en-GB" sz="1200" dirty="0" smtClean="0"/>
                <a:t>Smart Contract Drawn</a:t>
              </a:r>
            </a:p>
          </p:txBody>
        </p:sp>
      </p:grpSp>
    </p:spTree>
    <p:custDataLst>
      <p:tags r:id="rId1"/>
    </p:custDataLst>
    <p:extLst>
      <p:ext uri="{BB962C8B-B14F-4D97-AF65-F5344CB8AC3E}">
        <p14:creationId xmlns:p14="http://schemas.microsoft.com/office/powerpoint/2010/main" val="12787473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Kor"/>
  <p:tag name="ML_2" val="Bosch2.mcr"/>
  <p:tag name="ML_LAYOUT_RESOURCE" val="BOSCH2_4_3.mcr"/>
  <p:tag name="FIELD.CONF.SUFFIX.CONTENT" val="\n | "/>
  <p:tag name="FIELD.CONF.COMBOINDEX" val="0"/>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FIELDS.INITIALIZED" val="1"/>
  <p:tag name="FIELD.DATE.COMBOINDEX" val="-2"/>
  <p:tag name="FIELD.REM_ABL.COMBOINDEX" val="-2"/>
  <p:tag name="FIELD.REM_ANL.COMBOINDEX" val="-2"/>
  <p:tag name="FIELD.DPT.CONTENT" val="RBEI/NE-ES"/>
  <p:tag name="FIELD.DPT.VALUE" val="RBEI/NE-ES | "/>
  <p:tag name="FIELD.DPT.COMBOINDEX" val="-2"/>
  <p:tag name="CONFIG" val="BOSCH2"/>
  <p:tag name="CFG.VERSION" val="0"/>
  <p:tag name="CFG.LAYOUTID" val="Bosch Layout 4:3 (new colored style)"/>
  <p:tag name="CFG.LAYOUTRES" val="BOSCH2_4_3"/>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ML_UFSOK" val="de2de3de4"/>
  <p:tag name="FIELD.DATE.CONTENT" val="08/08/2016"/>
  <p:tag name="FIELD.DATE.VALUE" val="08/08/2016"/>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0.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5.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LightGreen;-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1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OnSlides"/>
  <p:tag name="SHAPECLASSFILE" val="BoschLogo2016.jp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4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4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ColorBarOnSlides"/>
  <p:tag name="SHAPECLASSFILE" val="Bosch-Supergraphic-Bottom-4-3.png"/>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FIELD.DPT.CONTENT" val="RBEI/NE-ES"/>
  <p:tag name="FIELD.DPT.VALUE" val="RBEI/NE-ES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9"/>
</p:tagLst>
</file>

<file path=ppt/tags/tag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8.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9.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marL="252000" indent="-252000">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Bosch2016.potx" id="{81051E99-24B5-4A41-B4F3-C963EC6CD1DB}" vid="{0F0ED88E-60F1-4A11-8D49-7E8019C8E1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755</Words>
  <Application>Microsoft Office PowerPoint</Application>
  <PresentationFormat>Custom</PresentationFormat>
  <Paragraphs>121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Bosch Office Sans</vt:lpstr>
      <vt:lpstr>Calibri</vt:lpstr>
      <vt:lpstr>Wingdings 3</vt:lpstr>
      <vt:lpstr>Bosch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Success Factors Local for Local Innovation</dc:title>
  <dc:creator>Koitzsch Christian (RBEI/NE-ES)</dc:creator>
  <cp:lastModifiedBy>Dhruv Bhandula (RBEI/NE-ES)</cp:lastModifiedBy>
  <cp:revision>694</cp:revision>
  <dcterms:created xsi:type="dcterms:W3CDTF">2016-03-14T09:36:06Z</dcterms:created>
  <dcterms:modified xsi:type="dcterms:W3CDTF">2016-10-05T05:52:56Z</dcterms:modified>
</cp:coreProperties>
</file>