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sldIdLst>
    <p:sldId id="256" r:id="rId2"/>
    <p:sldId id="275" r:id="rId3"/>
    <p:sldId id="257" r:id="rId4"/>
    <p:sldId id="27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8" r:id="rId43"/>
    <p:sldId id="297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95D3D4-A37A-494A-9018-2FDAE28E8AC5}" type="doc">
      <dgm:prSet loTypeId="urn:microsoft.com/office/officeart/2005/8/layout/radial3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F6DFD1-2330-409D-A0D3-64580C64FB00}">
      <dgm:prSet phldrT="[Text]"/>
      <dgm:spPr/>
      <dgm:t>
        <a:bodyPr/>
        <a:lstStyle/>
        <a:p>
          <a:r>
            <a:rPr lang="en-US" dirty="0" smtClean="0"/>
            <a:t>Spring</a:t>
          </a:r>
          <a:endParaRPr lang="en-US" dirty="0"/>
        </a:p>
      </dgm:t>
    </dgm:pt>
    <dgm:pt modelId="{A8E890F8-5235-470C-B086-080AAEA59F2F}" type="parTrans" cxnId="{2221F8C8-F8FE-42B7-9F64-F20D20FCDB7B}">
      <dgm:prSet/>
      <dgm:spPr/>
      <dgm:t>
        <a:bodyPr/>
        <a:lstStyle/>
        <a:p>
          <a:endParaRPr lang="en-US"/>
        </a:p>
      </dgm:t>
    </dgm:pt>
    <dgm:pt modelId="{0CF59169-52BD-4E98-A954-D5064D6A9DA3}" type="sibTrans" cxnId="{2221F8C8-F8FE-42B7-9F64-F20D20FCDB7B}">
      <dgm:prSet/>
      <dgm:spPr/>
      <dgm:t>
        <a:bodyPr/>
        <a:lstStyle/>
        <a:p>
          <a:endParaRPr lang="en-US"/>
        </a:p>
      </dgm:t>
    </dgm:pt>
    <dgm:pt modelId="{FA46503C-F9F9-4C57-9DF3-878B45591D89}">
      <dgm:prSet phldrT="[Text]"/>
      <dgm:spPr/>
      <dgm:t>
        <a:bodyPr/>
        <a:lstStyle/>
        <a:p>
          <a:r>
            <a:rPr lang="en-US" dirty="0" smtClean="0"/>
            <a:t>Basics</a:t>
          </a:r>
          <a:endParaRPr lang="en-US" dirty="0"/>
        </a:p>
      </dgm:t>
    </dgm:pt>
    <dgm:pt modelId="{761BBCF9-FD3A-4502-A385-EEB88120CD34}" type="parTrans" cxnId="{7D9AB0FA-F557-4A06-A81E-408CFF0A96BF}">
      <dgm:prSet/>
      <dgm:spPr/>
      <dgm:t>
        <a:bodyPr/>
        <a:lstStyle/>
        <a:p>
          <a:endParaRPr lang="en-US"/>
        </a:p>
      </dgm:t>
    </dgm:pt>
    <dgm:pt modelId="{71FF53AB-D25E-4061-8EBB-5113A3E76A97}" type="sibTrans" cxnId="{7D9AB0FA-F557-4A06-A81E-408CFF0A96BF}">
      <dgm:prSet/>
      <dgm:spPr/>
      <dgm:t>
        <a:bodyPr/>
        <a:lstStyle/>
        <a:p>
          <a:endParaRPr lang="en-US"/>
        </a:p>
      </dgm:t>
    </dgm:pt>
    <dgm:pt modelId="{25B8ED6F-E899-4483-BD5F-64BEB840C2AB}">
      <dgm:prSet phldrT="[Text]"/>
      <dgm:spPr/>
      <dgm:t>
        <a:bodyPr/>
        <a:lstStyle/>
        <a:p>
          <a:r>
            <a:rPr lang="en-US" dirty="0" smtClean="0"/>
            <a:t>Beans</a:t>
          </a:r>
          <a:endParaRPr lang="en-US" dirty="0"/>
        </a:p>
      </dgm:t>
    </dgm:pt>
    <dgm:pt modelId="{A4F2B56E-1BD3-4060-943F-3546AD40AF51}" type="parTrans" cxnId="{935BB362-40A1-4BE7-86E8-43DF72A45225}">
      <dgm:prSet/>
      <dgm:spPr/>
      <dgm:t>
        <a:bodyPr/>
        <a:lstStyle/>
        <a:p>
          <a:endParaRPr lang="en-US"/>
        </a:p>
      </dgm:t>
    </dgm:pt>
    <dgm:pt modelId="{CF6DC593-EA87-4656-914F-8E0AAA49EBA2}" type="sibTrans" cxnId="{935BB362-40A1-4BE7-86E8-43DF72A45225}">
      <dgm:prSet/>
      <dgm:spPr/>
      <dgm:t>
        <a:bodyPr/>
        <a:lstStyle/>
        <a:p>
          <a:endParaRPr lang="en-US"/>
        </a:p>
      </dgm:t>
    </dgm:pt>
    <dgm:pt modelId="{2AAD1FF5-F964-470B-83DB-515BAB41F7A6}">
      <dgm:prSet phldrT="[Text]"/>
      <dgm:spPr/>
      <dgm:t>
        <a:bodyPr/>
        <a:lstStyle/>
        <a:p>
          <a:r>
            <a:rPr lang="en-US" dirty="0" smtClean="0"/>
            <a:t>Concepts</a:t>
          </a:r>
          <a:endParaRPr lang="en-US" dirty="0"/>
        </a:p>
      </dgm:t>
    </dgm:pt>
    <dgm:pt modelId="{FB9FD0CC-44A2-494D-968A-E7DCAD533C6A}" type="parTrans" cxnId="{82E8E160-92B3-4584-8019-A42C9E416C09}">
      <dgm:prSet/>
      <dgm:spPr/>
      <dgm:t>
        <a:bodyPr/>
        <a:lstStyle/>
        <a:p>
          <a:endParaRPr lang="en-US"/>
        </a:p>
      </dgm:t>
    </dgm:pt>
    <dgm:pt modelId="{C025C784-D951-4667-A1EE-D42ED6111D3F}" type="sibTrans" cxnId="{82E8E160-92B3-4584-8019-A42C9E416C09}">
      <dgm:prSet/>
      <dgm:spPr/>
      <dgm:t>
        <a:bodyPr/>
        <a:lstStyle/>
        <a:p>
          <a:endParaRPr lang="en-US"/>
        </a:p>
      </dgm:t>
    </dgm:pt>
    <dgm:pt modelId="{14FE6748-59F0-4A8D-B3A1-558B4A8A761B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FB076FEB-F594-4B8A-9DBA-503D9A4DC02F}" type="parTrans" cxnId="{4D41912F-8AA3-445D-A49E-C0C8FFFFBA07}">
      <dgm:prSet/>
      <dgm:spPr/>
      <dgm:t>
        <a:bodyPr/>
        <a:lstStyle/>
        <a:p>
          <a:endParaRPr lang="en-US"/>
        </a:p>
      </dgm:t>
    </dgm:pt>
    <dgm:pt modelId="{1E0C43FA-F635-4E3B-B7DF-BEF4FEF8853D}" type="sibTrans" cxnId="{4D41912F-8AA3-445D-A49E-C0C8FFFFBA07}">
      <dgm:prSet/>
      <dgm:spPr/>
      <dgm:t>
        <a:bodyPr/>
        <a:lstStyle/>
        <a:p>
          <a:endParaRPr lang="en-US"/>
        </a:p>
      </dgm:t>
    </dgm:pt>
    <dgm:pt modelId="{13EF687A-B299-42C6-91FD-C7B99168F8EB}" type="pres">
      <dgm:prSet presAssocID="{9295D3D4-A37A-494A-9018-2FDAE28E8AC5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AFC8A8B-68CD-48ED-87DD-55C0D0548027}" type="pres">
      <dgm:prSet presAssocID="{9295D3D4-A37A-494A-9018-2FDAE28E8AC5}" presName="radial" presStyleCnt="0">
        <dgm:presLayoutVars>
          <dgm:animLvl val="ctr"/>
        </dgm:presLayoutVars>
      </dgm:prSet>
      <dgm:spPr/>
    </dgm:pt>
    <dgm:pt modelId="{7449A493-8A62-497C-B6CB-440062335B5C}" type="pres">
      <dgm:prSet presAssocID="{D8F6DFD1-2330-409D-A0D3-64580C64FB00}" presName="centerShape" presStyleLbl="vennNode1" presStyleIdx="0" presStyleCnt="5" custScaleX="80420" custScaleY="80990"/>
      <dgm:spPr/>
      <dgm:t>
        <a:bodyPr/>
        <a:lstStyle/>
        <a:p>
          <a:endParaRPr lang="en-US"/>
        </a:p>
      </dgm:t>
    </dgm:pt>
    <dgm:pt modelId="{BBDB98DC-F55B-48E4-84B5-B2729C89420B}" type="pres">
      <dgm:prSet presAssocID="{FA46503C-F9F9-4C57-9DF3-878B45591D89}" presName="node" presStyleLbl="vennNode1" presStyleIdx="1" presStyleCnt="5" custScaleX="128379" custScaleY="1229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22584C-CA7C-45FC-8D07-C0463208D336}" type="pres">
      <dgm:prSet presAssocID="{25B8ED6F-E899-4483-BD5F-64BEB840C2AB}" presName="node" presStyleLbl="vennNode1" presStyleIdx="2" presStyleCnt="5" custScaleX="128379" custScaleY="1229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5F2CCB-AD75-4585-A23E-466A296DB627}" type="pres">
      <dgm:prSet presAssocID="{2AAD1FF5-F964-470B-83DB-515BAB41F7A6}" presName="node" presStyleLbl="vennNode1" presStyleIdx="3" presStyleCnt="5" custScaleX="128379" custScaleY="1229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196670-1DB9-4B1B-BB7D-36F0EAF6EC99}" type="pres">
      <dgm:prSet presAssocID="{14FE6748-59F0-4A8D-B3A1-558B4A8A761B}" presName="node" presStyleLbl="vennNode1" presStyleIdx="4" presStyleCnt="5" custScaleX="128379" custScaleY="1229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340004-13D8-438F-853C-08EF0B5054D8}" type="presOf" srcId="{FA46503C-F9F9-4C57-9DF3-878B45591D89}" destId="{BBDB98DC-F55B-48E4-84B5-B2729C89420B}" srcOrd="0" destOrd="0" presId="urn:microsoft.com/office/officeart/2005/8/layout/radial3"/>
    <dgm:cxn modelId="{0C0F1E90-3F1F-4BED-A8BD-A07331CADF90}" type="presOf" srcId="{14FE6748-59F0-4A8D-B3A1-558B4A8A761B}" destId="{F8196670-1DB9-4B1B-BB7D-36F0EAF6EC99}" srcOrd="0" destOrd="0" presId="urn:microsoft.com/office/officeart/2005/8/layout/radial3"/>
    <dgm:cxn modelId="{2221F8C8-F8FE-42B7-9F64-F20D20FCDB7B}" srcId="{9295D3D4-A37A-494A-9018-2FDAE28E8AC5}" destId="{D8F6DFD1-2330-409D-A0D3-64580C64FB00}" srcOrd="0" destOrd="0" parTransId="{A8E890F8-5235-470C-B086-080AAEA59F2F}" sibTransId="{0CF59169-52BD-4E98-A954-D5064D6A9DA3}"/>
    <dgm:cxn modelId="{82E8E160-92B3-4584-8019-A42C9E416C09}" srcId="{D8F6DFD1-2330-409D-A0D3-64580C64FB00}" destId="{2AAD1FF5-F964-470B-83DB-515BAB41F7A6}" srcOrd="2" destOrd="0" parTransId="{FB9FD0CC-44A2-494D-968A-E7DCAD533C6A}" sibTransId="{C025C784-D951-4667-A1EE-D42ED6111D3F}"/>
    <dgm:cxn modelId="{82C4E455-5890-4CBF-9796-BAF2A71E947E}" type="presOf" srcId="{2AAD1FF5-F964-470B-83DB-515BAB41F7A6}" destId="{C85F2CCB-AD75-4585-A23E-466A296DB627}" srcOrd="0" destOrd="0" presId="urn:microsoft.com/office/officeart/2005/8/layout/radial3"/>
    <dgm:cxn modelId="{759607F5-404F-410A-868A-76206FFB06F7}" type="presOf" srcId="{9295D3D4-A37A-494A-9018-2FDAE28E8AC5}" destId="{13EF687A-B299-42C6-91FD-C7B99168F8EB}" srcOrd="0" destOrd="0" presId="urn:microsoft.com/office/officeart/2005/8/layout/radial3"/>
    <dgm:cxn modelId="{7D9AB0FA-F557-4A06-A81E-408CFF0A96BF}" srcId="{D8F6DFD1-2330-409D-A0D3-64580C64FB00}" destId="{FA46503C-F9F9-4C57-9DF3-878B45591D89}" srcOrd="0" destOrd="0" parTransId="{761BBCF9-FD3A-4502-A385-EEB88120CD34}" sibTransId="{71FF53AB-D25E-4061-8EBB-5113A3E76A97}"/>
    <dgm:cxn modelId="{935BB362-40A1-4BE7-86E8-43DF72A45225}" srcId="{D8F6DFD1-2330-409D-A0D3-64580C64FB00}" destId="{25B8ED6F-E899-4483-BD5F-64BEB840C2AB}" srcOrd="1" destOrd="0" parTransId="{A4F2B56E-1BD3-4060-943F-3546AD40AF51}" sibTransId="{CF6DC593-EA87-4656-914F-8E0AAA49EBA2}"/>
    <dgm:cxn modelId="{CF6FB956-E0C5-43D1-AC63-507067CD3146}" type="presOf" srcId="{D8F6DFD1-2330-409D-A0D3-64580C64FB00}" destId="{7449A493-8A62-497C-B6CB-440062335B5C}" srcOrd="0" destOrd="0" presId="urn:microsoft.com/office/officeart/2005/8/layout/radial3"/>
    <dgm:cxn modelId="{4D41912F-8AA3-445D-A49E-C0C8FFFFBA07}" srcId="{D8F6DFD1-2330-409D-A0D3-64580C64FB00}" destId="{14FE6748-59F0-4A8D-B3A1-558B4A8A761B}" srcOrd="3" destOrd="0" parTransId="{FB076FEB-F594-4B8A-9DBA-503D9A4DC02F}" sibTransId="{1E0C43FA-F635-4E3B-B7DF-BEF4FEF8853D}"/>
    <dgm:cxn modelId="{B11224DA-3634-4C80-B461-9EED0A45BE94}" type="presOf" srcId="{25B8ED6F-E899-4483-BD5F-64BEB840C2AB}" destId="{4C22584C-CA7C-45FC-8D07-C0463208D336}" srcOrd="0" destOrd="0" presId="urn:microsoft.com/office/officeart/2005/8/layout/radial3"/>
    <dgm:cxn modelId="{3524CCF4-A409-40F0-B7FA-6FF5F4F42980}" type="presParOf" srcId="{13EF687A-B299-42C6-91FD-C7B99168F8EB}" destId="{FAFC8A8B-68CD-48ED-87DD-55C0D0548027}" srcOrd="0" destOrd="0" presId="urn:microsoft.com/office/officeart/2005/8/layout/radial3"/>
    <dgm:cxn modelId="{AF3C0AAE-7CFF-4FC7-9DA7-E276A29A1599}" type="presParOf" srcId="{FAFC8A8B-68CD-48ED-87DD-55C0D0548027}" destId="{7449A493-8A62-497C-B6CB-440062335B5C}" srcOrd="0" destOrd="0" presId="urn:microsoft.com/office/officeart/2005/8/layout/radial3"/>
    <dgm:cxn modelId="{0066EE82-3730-4847-93AC-8C6F316C3DDD}" type="presParOf" srcId="{FAFC8A8B-68CD-48ED-87DD-55C0D0548027}" destId="{BBDB98DC-F55B-48E4-84B5-B2729C89420B}" srcOrd="1" destOrd="0" presId="urn:microsoft.com/office/officeart/2005/8/layout/radial3"/>
    <dgm:cxn modelId="{86C5BC4B-AF59-443F-BF1E-56F82CCF68EC}" type="presParOf" srcId="{FAFC8A8B-68CD-48ED-87DD-55C0D0548027}" destId="{4C22584C-CA7C-45FC-8D07-C0463208D336}" srcOrd="2" destOrd="0" presId="urn:microsoft.com/office/officeart/2005/8/layout/radial3"/>
    <dgm:cxn modelId="{753111A0-3918-4A6C-8692-C9E04FAE86F9}" type="presParOf" srcId="{FAFC8A8B-68CD-48ED-87DD-55C0D0548027}" destId="{C85F2CCB-AD75-4585-A23E-466A296DB627}" srcOrd="3" destOrd="0" presId="urn:microsoft.com/office/officeart/2005/8/layout/radial3"/>
    <dgm:cxn modelId="{5836F5A4-5F67-4133-8EAC-572A8CA46579}" type="presParOf" srcId="{FAFC8A8B-68CD-48ED-87DD-55C0D0548027}" destId="{F8196670-1DB9-4B1B-BB7D-36F0EAF6EC99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C3EF-F821-418E-B306-E88859BB063C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95AB-5BDC-4703-8564-678E25729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32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C3EF-F821-418E-B306-E88859BB063C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95AB-5BDC-4703-8564-678E25729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98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C3EF-F821-418E-B306-E88859BB063C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95AB-5BDC-4703-8564-678E25729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2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C3EF-F821-418E-B306-E88859BB063C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95AB-5BDC-4703-8564-678E25729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3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C3EF-F821-418E-B306-E88859BB063C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95AB-5BDC-4703-8564-678E25729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8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C3EF-F821-418E-B306-E88859BB063C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95AB-5BDC-4703-8564-678E25729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8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C3EF-F821-418E-B306-E88859BB063C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95AB-5BDC-4703-8564-678E25729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35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C3EF-F821-418E-B306-E88859BB063C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95AB-5BDC-4703-8564-678E25729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0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C3EF-F821-418E-B306-E88859BB063C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95AB-5BDC-4703-8564-678E25729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995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C3EF-F821-418E-B306-E88859BB063C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95AB-5BDC-4703-8564-678E25729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23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C3EF-F821-418E-B306-E88859BB063C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95AB-5BDC-4703-8564-678E25729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1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365C3EF-F821-418E-B306-E88859BB063C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A6095AB-5BDC-4703-8564-678E25729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2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e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76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image" Target="../media/image8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emf"/><Relationship Id="rId4" Type="http://schemas.openxmlformats.org/officeDocument/2006/relationships/image" Target="../media/image8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Just Spring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Dang Thi Thao 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79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Basics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200" i="1" dirty="0" smtClean="0"/>
              <a:t>Designing to </a:t>
            </a:r>
            <a:br>
              <a:rPr lang="en-US" sz="3200" i="1" dirty="0" smtClean="0"/>
            </a:br>
            <a:r>
              <a:rPr lang="en-US" sz="3200" i="1" dirty="0" smtClean="0"/>
              <a:t>Interfaces</a:t>
            </a:r>
            <a:endParaRPr lang="en-US" i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162845" y="3066819"/>
            <a:ext cx="7509074" cy="1394847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FileReader</a:t>
            </a:r>
            <a:r>
              <a:rPr lang="en-US" b="1" dirty="0" smtClean="0"/>
              <a:t> </a:t>
            </a:r>
            <a:r>
              <a:rPr lang="en-US" dirty="0" smtClean="0"/>
              <a:t>is a bean having a unique name </a:t>
            </a:r>
            <a:r>
              <a:rPr lang="en-US" b="1" dirty="0" err="1" smtClean="0"/>
              <a:t>fileReader</a:t>
            </a:r>
            <a:endParaRPr lang="en-US" b="1" dirty="0" smtClean="0"/>
          </a:p>
          <a:p>
            <a:r>
              <a:rPr lang="en-US" dirty="0" smtClean="0"/>
              <a:t>Use API of Context to access all beans defined in the XML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862" y="1458486"/>
            <a:ext cx="7650826" cy="8276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142" y="4679009"/>
            <a:ext cx="6240594" cy="44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32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Basics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200" i="1" dirty="0" smtClean="0"/>
              <a:t>Designing to </a:t>
            </a:r>
            <a:br>
              <a:rPr lang="en-US" sz="3200" i="1" dirty="0" smtClean="0"/>
            </a:br>
            <a:r>
              <a:rPr lang="en-US" sz="3200" i="1" dirty="0" smtClean="0"/>
              <a:t>Interfaces</a:t>
            </a:r>
            <a:endParaRPr lang="en-US" i="1" dirty="0"/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3876294" y="837970"/>
            <a:ext cx="7438605" cy="316253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Create a concrete Reader implementation, the </a:t>
            </a:r>
            <a:r>
              <a:rPr lang="en-US" sz="2400" dirty="0" err="1" smtClean="0"/>
              <a:t>FileReader</a:t>
            </a:r>
            <a:r>
              <a:rPr lang="en-US" sz="2400" dirty="0" smtClean="0"/>
              <a:t> as a simple POJO.</a:t>
            </a:r>
          </a:p>
          <a:p>
            <a:r>
              <a:rPr lang="en-US" sz="2400" dirty="0" smtClean="0"/>
              <a:t>Create the XML file to configure this bean.</a:t>
            </a:r>
          </a:p>
          <a:p>
            <a:r>
              <a:rPr lang="en-US" sz="2400" dirty="0" smtClean="0"/>
              <a:t>Create a container with this bean in the client by reading the XML file.</a:t>
            </a:r>
          </a:p>
          <a:p>
            <a:r>
              <a:rPr lang="en-US" sz="2400" dirty="0" smtClean="0"/>
              <a:t>Query the container to obtain the bean, then invoke the respective methods.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59454" y="4300538"/>
            <a:ext cx="799914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=&gt; create Service layer glued to the client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827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Basics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200" i="1" dirty="0" smtClean="0"/>
              <a:t>Designing to </a:t>
            </a:r>
            <a:br>
              <a:rPr lang="en-US" sz="3200" i="1" dirty="0" smtClean="0"/>
            </a:br>
            <a:r>
              <a:rPr lang="en-US" sz="3200" i="1" dirty="0" smtClean="0"/>
              <a:t>Interfaces</a:t>
            </a:r>
            <a:endParaRPr lang="en-US" i="1" dirty="0"/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4253098" y="4438840"/>
            <a:ext cx="6691128" cy="1842121"/>
          </a:xfrm>
        </p:spPr>
        <p:txBody>
          <a:bodyPr>
            <a:normAutofit/>
          </a:bodyPr>
          <a:lstStyle/>
          <a:p>
            <a:r>
              <a:rPr lang="en-US" sz="2400" b="1" dirty="0" err="1" smtClean="0"/>
              <a:t>ReadService</a:t>
            </a:r>
            <a:r>
              <a:rPr lang="en-US" sz="2400" dirty="0" smtClean="0"/>
              <a:t> is an interface between the client and the </a:t>
            </a:r>
            <a:r>
              <a:rPr lang="en-US" sz="2400" b="1" dirty="0" smtClean="0"/>
              <a:t>Reader</a:t>
            </a:r>
            <a:r>
              <a:rPr lang="en-US" sz="2400" dirty="0" smtClean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46" y="1781062"/>
            <a:ext cx="4577806" cy="241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67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Basics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200" i="1" dirty="0" smtClean="0"/>
              <a:t>Designing to </a:t>
            </a:r>
            <a:br>
              <a:rPr lang="en-US" sz="3200" i="1" dirty="0" smtClean="0"/>
            </a:br>
            <a:r>
              <a:rPr lang="en-US" sz="3200" i="1" dirty="0" smtClean="0"/>
              <a:t>Interfaces</a:t>
            </a:r>
            <a:endParaRPr lang="en-US" i="1" dirty="0"/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4358765" y="3424428"/>
            <a:ext cx="6691128" cy="1842121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err="1" smtClean="0"/>
              <a:t>ReadService</a:t>
            </a:r>
            <a:r>
              <a:rPr lang="en-US" sz="2400" dirty="0" smtClean="0"/>
              <a:t> is an interface between the client and the </a:t>
            </a:r>
            <a:r>
              <a:rPr lang="en-US" sz="2400" b="1" dirty="0" smtClean="0"/>
              <a:t>Reader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client will only know the Service</a:t>
            </a:r>
          </a:p>
          <a:p>
            <a:r>
              <a:rPr lang="en-US" sz="2400" dirty="0" err="1" smtClean="0"/>
              <a:t>fetchData</a:t>
            </a:r>
            <a:r>
              <a:rPr lang="en-US" sz="2400" dirty="0" smtClean="0"/>
              <a:t>() delegates the call to the respective implementation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592" y="875799"/>
            <a:ext cx="4577806" cy="24111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07342" y="5187150"/>
            <a:ext cx="67425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Don’t talk to strangers!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04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Basics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200" i="1" dirty="0" smtClean="0"/>
              <a:t>Designing to </a:t>
            </a:r>
            <a:br>
              <a:rPr lang="en-US" sz="3200" i="1" dirty="0" smtClean="0"/>
            </a:br>
            <a:r>
              <a:rPr lang="en-US" sz="3200" i="1" dirty="0" smtClean="0"/>
              <a:t>Interfaces</a:t>
            </a:r>
            <a:endParaRPr lang="en-US" i="1" dirty="0"/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3603358" y="666412"/>
            <a:ext cx="7779955" cy="184212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Wire the </a:t>
            </a:r>
            <a:r>
              <a:rPr lang="en-US" sz="2400" b="1" dirty="0" err="1" smtClean="0"/>
              <a:t>ReaderService</a:t>
            </a:r>
            <a:r>
              <a:rPr lang="en-US" sz="2400" dirty="0" smtClean="0"/>
              <a:t> with </a:t>
            </a:r>
            <a:r>
              <a:rPr lang="en-US" sz="2400" b="1" dirty="0" smtClean="0"/>
              <a:t>Reader</a:t>
            </a:r>
            <a:r>
              <a:rPr lang="en-US" sz="2400" dirty="0" smtClean="0"/>
              <a:t> in </a:t>
            </a:r>
            <a:r>
              <a:rPr lang="en-US" sz="2400" i="1" dirty="0" smtClean="0"/>
              <a:t>reader-beans.xml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603358" y="2686948"/>
            <a:ext cx="8159857" cy="1666390"/>
            <a:chOff x="3634354" y="2020521"/>
            <a:chExt cx="8159857" cy="166639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4354" y="2020521"/>
              <a:ext cx="8159857" cy="83759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4773" y="2935608"/>
              <a:ext cx="7570921" cy="7513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362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Basics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200" i="1" dirty="0" smtClean="0"/>
              <a:t>Designing to </a:t>
            </a:r>
            <a:br>
              <a:rPr lang="en-US" sz="3200" i="1" dirty="0" smtClean="0"/>
            </a:br>
            <a:r>
              <a:rPr lang="en-US" sz="3200" i="1" dirty="0" smtClean="0"/>
              <a:t>Interfaces</a:t>
            </a:r>
            <a:endParaRPr lang="en-US" i="1" dirty="0"/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3603358" y="666412"/>
            <a:ext cx="7779955" cy="184212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Wire the </a:t>
            </a:r>
            <a:r>
              <a:rPr lang="en-US" sz="2400" b="1" dirty="0" err="1" smtClean="0"/>
              <a:t>ReaderService</a:t>
            </a:r>
            <a:r>
              <a:rPr lang="en-US" sz="2400" dirty="0" smtClean="0"/>
              <a:t> with </a:t>
            </a:r>
            <a:r>
              <a:rPr lang="en-US" sz="2400" b="1" dirty="0" smtClean="0"/>
              <a:t>Reader</a:t>
            </a:r>
            <a:r>
              <a:rPr lang="en-US" sz="2400" dirty="0" smtClean="0"/>
              <a:t> in </a:t>
            </a:r>
            <a:r>
              <a:rPr lang="en-US" sz="2400" i="1" dirty="0" smtClean="0"/>
              <a:t>reader-beans.xml</a:t>
            </a:r>
          </a:p>
          <a:p>
            <a:r>
              <a:rPr lang="en-US" sz="2400" b="1" dirty="0" err="1" smtClean="0"/>
              <a:t>ApplicationContext</a:t>
            </a:r>
            <a:r>
              <a:rPr lang="en-US" sz="2400" dirty="0" smtClean="0"/>
              <a:t> reads the file and instantiates </a:t>
            </a:r>
            <a:r>
              <a:rPr lang="en-US" sz="2400" b="1" dirty="0" err="1" smtClean="0"/>
              <a:t>ReaderService</a:t>
            </a:r>
            <a:r>
              <a:rPr lang="en-US" sz="2400" dirty="0" smtClean="0"/>
              <a:t> and </a:t>
            </a:r>
            <a:r>
              <a:rPr lang="en-US" sz="2400" b="1" dirty="0" err="1" smtClean="0"/>
              <a:t>FileReader</a:t>
            </a:r>
            <a:r>
              <a:rPr lang="en-US" sz="2400" dirty="0" smtClean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064" y="2645498"/>
            <a:ext cx="6086541" cy="327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02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Basics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200" i="1" dirty="0" smtClean="0"/>
              <a:t>Designing to </a:t>
            </a:r>
            <a:br>
              <a:rPr lang="en-US" sz="3200" i="1" dirty="0" smtClean="0"/>
            </a:br>
            <a:r>
              <a:rPr lang="en-US" sz="3200" i="1" dirty="0" smtClean="0"/>
              <a:t>Interfaces</a:t>
            </a:r>
            <a:endParaRPr lang="en-US" i="1" dirty="0"/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3603358" y="666412"/>
            <a:ext cx="7779955" cy="184212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client will only have knowledge of the service – no </a:t>
            </a:r>
            <a:r>
              <a:rPr lang="en-US" sz="2400" b="1" dirty="0" smtClean="0"/>
              <a:t>Reader</a:t>
            </a:r>
            <a:r>
              <a:rPr lang="en-US" sz="2400" dirty="0" smtClean="0"/>
              <a:t>s whatsoever.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026" y="2250964"/>
            <a:ext cx="6859506" cy="358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08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Basics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200" i="1" dirty="0" smtClean="0"/>
              <a:t>Type</a:t>
            </a:r>
            <a:br>
              <a:rPr lang="en-US" sz="3200" i="1" dirty="0" smtClean="0"/>
            </a:br>
            <a:r>
              <a:rPr lang="en-US" sz="3200" i="1" dirty="0" smtClean="0"/>
              <a:t>Injection</a:t>
            </a:r>
            <a:endParaRPr lang="en-US" i="1" dirty="0"/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3969082" y="503190"/>
            <a:ext cx="7512317" cy="712937"/>
          </a:xfrm>
        </p:spPr>
        <p:txBody>
          <a:bodyPr>
            <a:normAutofit fontScale="92500"/>
          </a:bodyPr>
          <a:lstStyle/>
          <a:p>
            <a:r>
              <a:rPr lang="en-US" sz="2400" b="1" dirty="0" smtClean="0"/>
              <a:t>Constructor Type Injection – </a:t>
            </a:r>
            <a:r>
              <a:rPr lang="en-US" sz="2400" dirty="0" smtClean="0"/>
              <a:t>A constructor that takes the arguments, and these arguments are wired via the </a:t>
            </a:r>
            <a:r>
              <a:rPr lang="en-US" sz="2400" dirty="0" err="1" smtClean="0"/>
              <a:t>config</a:t>
            </a:r>
            <a:r>
              <a:rPr lang="en-US" sz="2400" dirty="0" smtClean="0"/>
              <a:t> file.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486" y="1379349"/>
            <a:ext cx="4618468" cy="23332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213" y="3797877"/>
            <a:ext cx="7090056" cy="10758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5969" y="5091194"/>
            <a:ext cx="7366446" cy="85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47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Basics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200" i="1" dirty="0" smtClean="0"/>
              <a:t>Type</a:t>
            </a:r>
            <a:br>
              <a:rPr lang="en-US" sz="3200" i="1" dirty="0" smtClean="0"/>
            </a:br>
            <a:r>
              <a:rPr lang="en-US" sz="3200" i="1" dirty="0" smtClean="0"/>
              <a:t>Injection</a:t>
            </a:r>
            <a:endParaRPr lang="en-US" i="1" dirty="0"/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3603358" y="666412"/>
            <a:ext cx="8283842" cy="712937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/>
              <a:t>Setter Type Injection – </a:t>
            </a:r>
            <a:r>
              <a:rPr lang="en-US" sz="2400" dirty="0" smtClean="0"/>
              <a:t>the FW checks the reader property in bean </a:t>
            </a:r>
            <a:r>
              <a:rPr lang="en-US" sz="2400" dirty="0" err="1" smtClean="0"/>
              <a:t>readerService</a:t>
            </a:r>
            <a:r>
              <a:rPr lang="en-US" sz="2400" dirty="0" smtClean="0"/>
              <a:t> and </a:t>
            </a:r>
            <a:r>
              <a:rPr lang="en-US" sz="2400" dirty="0" err="1" smtClean="0"/>
              <a:t>setReader</a:t>
            </a:r>
            <a:r>
              <a:rPr lang="en-US" sz="2400" dirty="0" smtClean="0"/>
              <a:t>(</a:t>
            </a:r>
            <a:r>
              <a:rPr lang="en-US" sz="2400" dirty="0" err="1" smtClean="0"/>
              <a:t>fileReader</a:t>
            </a:r>
            <a:r>
              <a:rPr lang="en-US" sz="2400" dirty="0" smtClean="0"/>
              <a:t>) will be invoked.</a:t>
            </a:r>
            <a:endParaRPr lang="en-US" sz="2400" b="1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930" y="1757364"/>
            <a:ext cx="5158570" cy="23877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553" y="4414838"/>
            <a:ext cx="7926056" cy="148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85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Basics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200" i="1" dirty="0" smtClean="0"/>
              <a:t>Type</a:t>
            </a:r>
            <a:br>
              <a:rPr lang="en-US" sz="3200" i="1" dirty="0" smtClean="0"/>
            </a:br>
            <a:r>
              <a:rPr lang="en-US" sz="3200" i="1" dirty="0" smtClean="0"/>
              <a:t>Injection</a:t>
            </a:r>
            <a:endParaRPr lang="en-US" i="1" dirty="0"/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3603358" y="642938"/>
            <a:ext cx="8069530" cy="204311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Mixing Constructor and Setter</a:t>
            </a:r>
          </a:p>
          <a:p>
            <a:pPr lvl="1"/>
            <a:r>
              <a:rPr lang="en-US" sz="2200" dirty="0"/>
              <a:t>t</a:t>
            </a:r>
            <a:r>
              <a:rPr lang="en-US" sz="2200" dirty="0" smtClean="0"/>
              <a:t>he componentName is initialized using constructor</a:t>
            </a:r>
          </a:p>
          <a:p>
            <a:pPr lvl="1"/>
            <a:r>
              <a:rPr lang="en-US" sz="2200" dirty="0" smtClean="0"/>
              <a:t>filename is set via setter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358" y="3519868"/>
            <a:ext cx="8243886" cy="112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90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26981573"/>
              </p:ext>
            </p:extLst>
          </p:nvPr>
        </p:nvGraphicFramePr>
        <p:xfrm>
          <a:off x="4000285" y="924824"/>
          <a:ext cx="7313478" cy="4999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488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Basics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200" i="1" dirty="0" smtClean="0"/>
              <a:t>Property Files</a:t>
            </a:r>
            <a:endParaRPr lang="en-US" i="1" dirty="0"/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3603358" y="1309575"/>
            <a:ext cx="8588642" cy="1085849"/>
          </a:xfrm>
        </p:spPr>
        <p:txBody>
          <a:bodyPr>
            <a:normAutofit/>
          </a:bodyPr>
          <a:lstStyle/>
          <a:p>
            <a:r>
              <a:rPr lang="en-US" sz="2200" dirty="0" smtClean="0"/>
              <a:t>How to avoid the hard-coded properties in the XML file (</a:t>
            </a:r>
            <a:r>
              <a:rPr lang="en-US" sz="2200" b="1" dirty="0" err="1" smtClean="0"/>
              <a:t>FtpReader</a:t>
            </a:r>
            <a:r>
              <a:rPr lang="en-US" sz="2200" dirty="0" smtClean="0"/>
              <a:t>)?</a:t>
            </a:r>
          </a:p>
          <a:p>
            <a:r>
              <a:rPr lang="en-US" sz="2200" dirty="0" smtClean="0"/>
              <a:t>=&gt; </a:t>
            </a:r>
            <a:r>
              <a:rPr lang="en-US" sz="2200" i="1" dirty="0" smtClean="0"/>
              <a:t>reader-</a:t>
            </a:r>
            <a:r>
              <a:rPr lang="en-US" sz="2200" i="1" dirty="0" err="1" smtClean="0"/>
              <a:t>beans.properties</a:t>
            </a:r>
            <a:endParaRPr lang="en-US" sz="2200" i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872" y="3023571"/>
            <a:ext cx="5003814" cy="120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78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Basics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200" i="1" dirty="0" smtClean="0"/>
              <a:t>Property Files</a:t>
            </a:r>
            <a:endParaRPr lang="en-US" i="1" dirty="0"/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3774808" y="923813"/>
            <a:ext cx="8588642" cy="1085849"/>
          </a:xfrm>
        </p:spPr>
        <p:txBody>
          <a:bodyPr>
            <a:normAutofit/>
          </a:bodyPr>
          <a:lstStyle/>
          <a:p>
            <a:r>
              <a:rPr lang="en-US" sz="2200" dirty="0" smtClean="0"/>
              <a:t>Add </a:t>
            </a:r>
            <a:r>
              <a:rPr lang="en-US" sz="2200" b="1" dirty="0" err="1" smtClean="0"/>
              <a:t>PropertyPlaceholderConfigurer</a:t>
            </a:r>
            <a:r>
              <a:rPr lang="en-US" sz="2200" b="1" dirty="0" smtClean="0"/>
              <a:t> </a:t>
            </a:r>
            <a:r>
              <a:rPr lang="en-US" sz="2200" dirty="0" smtClean="0"/>
              <a:t>to the </a:t>
            </a:r>
            <a:r>
              <a:rPr lang="en-US" sz="2200" i="1" dirty="0" smtClean="0"/>
              <a:t>read-beans.xml</a:t>
            </a:r>
            <a:r>
              <a:rPr lang="en-US" sz="2200" dirty="0" smtClean="0"/>
              <a:t> file</a:t>
            </a:r>
          </a:p>
          <a:p>
            <a:r>
              <a:rPr lang="en-US" sz="2200" dirty="0" smtClean="0"/>
              <a:t>Parameterize the </a:t>
            </a:r>
            <a:r>
              <a:rPr lang="en-US" sz="2200" b="1" dirty="0" err="1" smtClean="0"/>
              <a:t>FileReader</a:t>
            </a:r>
            <a:r>
              <a:rPr lang="en-US" sz="2200" dirty="0" smtClean="0"/>
              <a:t> property.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808" y="2247422"/>
            <a:ext cx="7806001" cy="9963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808" y="3738752"/>
            <a:ext cx="7690501" cy="188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00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Configuration</a:t>
            </a:r>
          </a:p>
          <a:p>
            <a:r>
              <a:rPr lang="en-US" dirty="0" smtClean="0"/>
              <a:t>Life 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66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Beans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XML Configuration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6535" y="891153"/>
            <a:ext cx="8227159" cy="176850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Beans – Object instances</a:t>
            </a:r>
          </a:p>
          <a:p>
            <a:r>
              <a:rPr lang="en-US" dirty="0" smtClean="0"/>
              <a:t>Class definitions form the </a:t>
            </a:r>
            <a:r>
              <a:rPr lang="en-US" dirty="0"/>
              <a:t>C</a:t>
            </a:r>
            <a:r>
              <a:rPr lang="en-US" dirty="0" smtClean="0"/>
              <a:t>onfiguration metadata. </a:t>
            </a:r>
          </a:p>
          <a:p>
            <a:r>
              <a:rPr lang="en-US" dirty="0" smtClean="0"/>
              <a:t>Multiple XML files: </a:t>
            </a:r>
            <a:r>
              <a:rPr lang="en-US" i="1" dirty="0" smtClean="0"/>
              <a:t>business-beans.xml</a:t>
            </a:r>
            <a:r>
              <a:rPr lang="en-US" dirty="0" smtClean="0"/>
              <a:t>, </a:t>
            </a:r>
            <a:r>
              <a:rPr lang="en-US" i="1" dirty="0" smtClean="0"/>
              <a:t>util-beans.xml</a:t>
            </a:r>
            <a:r>
              <a:rPr lang="en-US" dirty="0" smtClean="0"/>
              <a:t>, </a:t>
            </a:r>
            <a:r>
              <a:rPr lang="en-US" i="1" dirty="0" smtClean="0"/>
              <a:t>dao-beans.xml</a:t>
            </a:r>
          </a:p>
          <a:p>
            <a:r>
              <a:rPr lang="en-US" dirty="0" smtClean="0"/>
              <a:t>File name: No naming convention, but should be two parts separated by hyphen.</a:t>
            </a:r>
          </a:p>
          <a:p>
            <a:r>
              <a:rPr lang="en-US" dirty="0" smtClean="0"/>
              <a:t>Bean name: </a:t>
            </a:r>
            <a:r>
              <a:rPr lang="en-US" dirty="0" err="1" smtClean="0"/>
              <a:t>camelCase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822773" y="2872547"/>
            <a:ext cx="7822468" cy="3109446"/>
            <a:chOff x="3946759" y="2105379"/>
            <a:chExt cx="7822468" cy="310944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45799" y="2105379"/>
              <a:ext cx="7623428" cy="131904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46759" y="3445842"/>
              <a:ext cx="7041539" cy="17689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891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Beans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Life Cycle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673" y="1198242"/>
            <a:ext cx="8227159" cy="445237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framework factory loads the bean definitions and creates the bean.</a:t>
            </a:r>
          </a:p>
          <a:p>
            <a:r>
              <a:rPr lang="en-US" sz="2800" dirty="0" smtClean="0"/>
              <a:t>Interfaces: </a:t>
            </a:r>
            <a:r>
              <a:rPr lang="en-US" sz="2800" dirty="0" err="1" smtClean="0"/>
              <a:t>BeanNameAware</a:t>
            </a:r>
            <a:r>
              <a:rPr lang="en-US" sz="2800" dirty="0" smtClean="0"/>
              <a:t>, </a:t>
            </a:r>
            <a:r>
              <a:rPr lang="en-US" sz="2800" dirty="0" err="1" smtClean="0"/>
              <a:t>BeanFactory</a:t>
            </a:r>
            <a:r>
              <a:rPr lang="en-US" sz="2800" dirty="0" smtClean="0"/>
              <a:t> Aware</a:t>
            </a:r>
          </a:p>
          <a:p>
            <a:r>
              <a:rPr lang="en-US" sz="2800" dirty="0" smtClean="0"/>
              <a:t>Pre-initialization: invokes </a:t>
            </a:r>
            <a:r>
              <a:rPr lang="en-US" sz="2800" dirty="0" err="1" smtClean="0"/>
              <a:t>BeanPostProcessor</a:t>
            </a:r>
            <a:endParaRPr lang="en-US" sz="2800" dirty="0" smtClean="0"/>
          </a:p>
          <a:p>
            <a:r>
              <a:rPr lang="en-US" sz="2800" dirty="0" err="1" smtClean="0"/>
              <a:t>Init</a:t>
            </a:r>
            <a:r>
              <a:rPr lang="en-US" sz="2800" dirty="0" smtClean="0"/>
              <a:t>-method is invoked on the bean</a:t>
            </a:r>
          </a:p>
          <a:p>
            <a:r>
              <a:rPr lang="en-US" sz="2800" dirty="0" smtClean="0"/>
              <a:t>Post-initialization</a:t>
            </a:r>
          </a:p>
        </p:txBody>
      </p:sp>
    </p:spTree>
    <p:extLst>
      <p:ext uri="{BB962C8B-B14F-4D97-AF65-F5344CB8AC3E}">
        <p14:creationId xmlns:p14="http://schemas.microsoft.com/office/powerpoint/2010/main" val="154880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Beans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Life Cycle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2273" y="1222245"/>
            <a:ext cx="7709177" cy="220218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The factory reads the definition</a:t>
            </a:r>
          </a:p>
          <a:p>
            <a:r>
              <a:rPr lang="en-US" sz="2800" dirty="0" smtClean="0"/>
              <a:t>Creates the class using </a:t>
            </a:r>
            <a:r>
              <a:rPr lang="en-US" sz="2800" b="1" dirty="0" smtClean="0"/>
              <a:t>Java Reflection</a:t>
            </a:r>
          </a:p>
          <a:p>
            <a:r>
              <a:rPr lang="en-US" sz="2800" dirty="0" smtClean="0"/>
              <a:t>Injects the property filename by invoking </a:t>
            </a:r>
            <a:r>
              <a:rPr lang="en-US" sz="2800" i="1" dirty="0" err="1" smtClean="0"/>
              <a:t>setFileName</a:t>
            </a:r>
            <a:r>
              <a:rPr lang="en-US" sz="2800" i="1" dirty="0" smtClean="0"/>
              <a:t>()</a:t>
            </a:r>
            <a:r>
              <a:rPr lang="en-US" sz="2800" dirty="0" smtClean="0"/>
              <a:t> with the value in </a:t>
            </a:r>
            <a:r>
              <a:rPr lang="en-US" sz="2800" i="1" dirty="0" smtClean="0"/>
              <a:t>myfile.txt</a:t>
            </a:r>
          </a:p>
          <a:p>
            <a:r>
              <a:rPr lang="en-US" sz="2800" dirty="0" smtClean="0"/>
              <a:t>The bean is ready to used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165" y="4402449"/>
            <a:ext cx="8015285" cy="85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Beans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Life Cycle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1533" y="734049"/>
            <a:ext cx="7709177" cy="220218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If </a:t>
            </a:r>
            <a:r>
              <a:rPr lang="en-US" sz="2800" dirty="0" err="1" smtClean="0"/>
              <a:t>FileReader</a:t>
            </a:r>
            <a:r>
              <a:rPr lang="en-US" sz="2800" dirty="0"/>
              <a:t> </a:t>
            </a:r>
            <a:r>
              <a:rPr lang="en-US" sz="2800" dirty="0" smtClean="0"/>
              <a:t>bean has a dependency on another bean, the other bean will be created</a:t>
            </a:r>
          </a:p>
          <a:p>
            <a:r>
              <a:rPr lang="en-US" sz="2800" dirty="0" err="1" smtClean="0"/>
              <a:t>FileRead</a:t>
            </a:r>
            <a:r>
              <a:rPr lang="en-US" sz="2800" dirty="0" smtClean="0"/>
              <a:t> is injected with a location object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404" y="3566373"/>
            <a:ext cx="8283436" cy="8886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664" y="4819973"/>
            <a:ext cx="8144916" cy="106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75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Beans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Life Cycle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4097" y="674214"/>
            <a:ext cx="5949152" cy="1296229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Method Hooks</a:t>
            </a:r>
          </a:p>
          <a:p>
            <a:pPr lvl="1"/>
            <a:r>
              <a:rPr lang="en-US" sz="2600" dirty="0" err="1" smtClean="0"/>
              <a:t>Init</a:t>
            </a:r>
            <a:r>
              <a:rPr lang="en-US" sz="2600" dirty="0" smtClean="0"/>
              <a:t>-method</a:t>
            </a:r>
          </a:p>
          <a:p>
            <a:pPr lvl="1"/>
            <a:r>
              <a:rPr lang="en-US" sz="2600" dirty="0" smtClean="0"/>
              <a:t>Destroy-method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060" y="2130720"/>
            <a:ext cx="6716777" cy="16141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060" y="3744853"/>
            <a:ext cx="7604220" cy="16519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060" y="5557036"/>
            <a:ext cx="6620837" cy="53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4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Beans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Life Cycle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7514" y="922188"/>
            <a:ext cx="6654323" cy="71288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Bean Post Processors</a:t>
            </a:r>
            <a:r>
              <a:rPr lang="en-US" sz="2600" dirty="0"/>
              <a:t> </a:t>
            </a:r>
            <a:r>
              <a:rPr lang="en-US" sz="2600" dirty="0" smtClean="0"/>
              <a:t>(not recommend)</a:t>
            </a: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260" y="2193010"/>
            <a:ext cx="8138839" cy="310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6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Beans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Life Cycle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811" y="728697"/>
            <a:ext cx="7852667" cy="1420934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 smtClean="0"/>
              <a:t>Bean Scopes</a:t>
            </a:r>
          </a:p>
          <a:p>
            <a:pPr lvl="1"/>
            <a:r>
              <a:rPr lang="en-US" sz="2600" dirty="0" smtClean="0"/>
              <a:t>Singleton Scope (default) – need one and only one instance</a:t>
            </a:r>
          </a:p>
          <a:p>
            <a:pPr lvl="2"/>
            <a:r>
              <a:rPr lang="en-US" sz="2400" dirty="0" smtClean="0"/>
              <a:t>Spring Singleton – a singleton per container</a:t>
            </a:r>
          </a:p>
          <a:p>
            <a:pPr lvl="2"/>
            <a:r>
              <a:rPr lang="en-US" sz="2400" dirty="0" smtClean="0"/>
              <a:t>Java Singleton – a singleton per process or class loader</a:t>
            </a:r>
          </a:p>
          <a:p>
            <a:pPr lvl="1"/>
            <a:r>
              <a:rPr lang="en-US" sz="2600" dirty="0" smtClean="0"/>
              <a:t>Prototype Scope – create a new instance every time a call is made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596" y="2376588"/>
            <a:ext cx="8046376" cy="2702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596" y="2752934"/>
            <a:ext cx="6922167" cy="2953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8811" y="3389824"/>
            <a:ext cx="5681499" cy="16765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9563" y="5127227"/>
            <a:ext cx="8045409" cy="59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65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Basics</a:t>
            </a:r>
            <a:endParaRPr lang="en-US" i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840403" y="2160696"/>
            <a:ext cx="4931279" cy="2527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Dependency Injection</a:t>
            </a:r>
          </a:p>
          <a:p>
            <a:r>
              <a:rPr lang="en-US" sz="2800" dirty="0" smtClean="0"/>
              <a:t>Designing to Interfaces</a:t>
            </a:r>
          </a:p>
          <a:p>
            <a:r>
              <a:rPr lang="en-US" sz="2800" dirty="0" smtClean="0"/>
              <a:t>Type Injection</a:t>
            </a:r>
          </a:p>
          <a:p>
            <a:r>
              <a:rPr lang="en-US" sz="2800" dirty="0" smtClean="0"/>
              <a:t>Property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0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Beans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Property Editors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0065" y="755890"/>
            <a:ext cx="7899162" cy="115040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Injecting Java Collections</a:t>
            </a:r>
          </a:p>
          <a:p>
            <a:pPr lvl="1"/>
            <a:r>
              <a:rPr lang="en-US" sz="2600" dirty="0" smtClean="0"/>
              <a:t>using properties – </a:t>
            </a:r>
            <a:r>
              <a:rPr lang="en-US" sz="2600" dirty="0" err="1" smtClean="0"/>
              <a:t>java.util.Properties</a:t>
            </a:r>
            <a:endParaRPr lang="en-US" sz="2600" dirty="0" smtClean="0"/>
          </a:p>
          <a:p>
            <a:pPr lvl="1"/>
            <a:r>
              <a:rPr lang="en-US" sz="2600" dirty="0" smtClean="0"/>
              <a:t>using Lists, Sets and Maps </a:t>
            </a:r>
            <a:r>
              <a:rPr lang="en-US" sz="2600" dirty="0"/>
              <a:t>– </a:t>
            </a:r>
            <a:r>
              <a:rPr lang="en-US" sz="2600" dirty="0" err="1" smtClean="0"/>
              <a:t>java.util.List</a:t>
            </a:r>
            <a:r>
              <a:rPr lang="en-US" sz="2600" dirty="0" smtClean="0"/>
              <a:t>/Map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886" y="3800475"/>
            <a:ext cx="7656341" cy="23990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428" y="2048460"/>
            <a:ext cx="5503200" cy="165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7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Beans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Property Editors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7192" y="740392"/>
            <a:ext cx="7899162" cy="115040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Injecting Java Collections</a:t>
            </a:r>
          </a:p>
          <a:p>
            <a:pPr lvl="1"/>
            <a:r>
              <a:rPr lang="en-US" sz="2600" dirty="0" smtClean="0"/>
              <a:t>using properties – </a:t>
            </a:r>
            <a:r>
              <a:rPr lang="en-US" sz="2600" dirty="0" err="1" smtClean="0"/>
              <a:t>java.util.Properties</a:t>
            </a:r>
            <a:endParaRPr lang="en-US" sz="2600" dirty="0" smtClean="0"/>
          </a:p>
          <a:p>
            <a:pPr lvl="1"/>
            <a:r>
              <a:rPr lang="en-US" sz="2600" dirty="0" smtClean="0"/>
              <a:t>using Lists, Sets and Maps </a:t>
            </a:r>
            <a:r>
              <a:rPr lang="en-US" sz="2600" dirty="0"/>
              <a:t>– </a:t>
            </a:r>
            <a:r>
              <a:rPr lang="en-US" sz="2600" dirty="0" err="1" smtClean="0"/>
              <a:t>java.util.List</a:t>
            </a:r>
            <a:r>
              <a:rPr lang="en-US" sz="2600" dirty="0" smtClean="0"/>
              <a:t>/Set/Map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020" y="3860444"/>
            <a:ext cx="7081506" cy="22277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839" y="2214364"/>
            <a:ext cx="4840509" cy="164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8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Beans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Property Editors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7192" y="740392"/>
            <a:ext cx="7899162" cy="115040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Injecting Java Collections</a:t>
            </a:r>
          </a:p>
          <a:p>
            <a:pPr lvl="1"/>
            <a:r>
              <a:rPr lang="en-US" sz="2600" dirty="0" smtClean="0"/>
              <a:t>using properties – </a:t>
            </a:r>
            <a:r>
              <a:rPr lang="en-US" sz="2600" dirty="0" err="1" smtClean="0"/>
              <a:t>java.util.Properties</a:t>
            </a:r>
            <a:endParaRPr lang="en-US" sz="2600" dirty="0" smtClean="0"/>
          </a:p>
          <a:p>
            <a:pPr lvl="1"/>
            <a:r>
              <a:rPr lang="en-US" sz="2600" dirty="0" smtClean="0"/>
              <a:t>using Lists, Sets and Maps </a:t>
            </a:r>
            <a:r>
              <a:rPr lang="en-US" sz="2600" dirty="0"/>
              <a:t>– </a:t>
            </a:r>
            <a:r>
              <a:rPr lang="en-US" sz="2600" dirty="0" err="1" smtClean="0"/>
              <a:t>java.util.List</a:t>
            </a:r>
            <a:r>
              <a:rPr lang="en-US" sz="2600" dirty="0" smtClean="0"/>
              <a:t>/Set/Map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526" y="2502977"/>
            <a:ext cx="6844006" cy="35486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526" y="2027802"/>
            <a:ext cx="3633132" cy="34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8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Concepts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Containers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1479" y="838087"/>
            <a:ext cx="7917748" cy="2091093"/>
          </a:xfrm>
        </p:spPr>
        <p:txBody>
          <a:bodyPr>
            <a:normAutofit fontScale="70000" lnSpcReduction="20000"/>
          </a:bodyPr>
          <a:lstStyle/>
          <a:p>
            <a:r>
              <a:rPr lang="en-US" sz="2600" dirty="0" smtClean="0"/>
              <a:t>Two categories:</a:t>
            </a:r>
          </a:p>
          <a:p>
            <a:pPr lvl="1"/>
            <a:r>
              <a:rPr lang="en-US" sz="2400" b="1" dirty="0" err="1" smtClean="0"/>
              <a:t>BeanFactory</a:t>
            </a:r>
            <a:r>
              <a:rPr lang="en-US" sz="2400" dirty="0" smtClean="0"/>
              <a:t> – simple container supporting DI</a:t>
            </a:r>
          </a:p>
          <a:p>
            <a:pPr lvl="2"/>
            <a:r>
              <a:rPr lang="en-US" sz="2200" dirty="0" smtClean="0"/>
              <a:t>Implementation </a:t>
            </a:r>
            <a:r>
              <a:rPr lang="en-US" sz="2200" b="1" dirty="0" err="1" smtClean="0"/>
              <a:t>XmlBeanFactory</a:t>
            </a:r>
            <a:endParaRPr lang="en-US" sz="2200" b="1" dirty="0"/>
          </a:p>
          <a:p>
            <a:pPr lvl="2"/>
            <a:r>
              <a:rPr lang="en-US" sz="2200" dirty="0" smtClean="0"/>
              <a:t>Small device application</a:t>
            </a:r>
          </a:p>
          <a:p>
            <a:pPr lvl="1"/>
            <a:r>
              <a:rPr lang="en-US" sz="2400" b="1" dirty="0" err="1" smtClean="0"/>
              <a:t>ApplicationContext</a:t>
            </a:r>
            <a:r>
              <a:rPr lang="en-US" sz="2400" dirty="0" smtClean="0"/>
              <a:t> – extension of </a:t>
            </a:r>
            <a:r>
              <a:rPr lang="en-US" sz="2400" b="1" dirty="0" err="1" smtClean="0"/>
              <a:t>BeanFactory</a:t>
            </a:r>
            <a:endParaRPr lang="en-US" sz="2400" b="1" dirty="0" smtClean="0"/>
          </a:p>
          <a:p>
            <a:pPr lvl="2"/>
            <a:r>
              <a:rPr lang="en-US" sz="2200" b="1" dirty="0" err="1" smtClean="0"/>
              <a:t>FileSystemXmlApplicationContext</a:t>
            </a:r>
            <a:endParaRPr lang="en-US" sz="2200" b="1" dirty="0" smtClean="0"/>
          </a:p>
          <a:p>
            <a:pPr lvl="2"/>
            <a:r>
              <a:rPr lang="en-US" sz="2200" b="1" dirty="0" err="1" smtClean="0"/>
              <a:t>ClassPathXmlApplicationContext</a:t>
            </a:r>
            <a:endParaRPr lang="en-US" sz="2200" b="1" dirty="0" smtClean="0"/>
          </a:p>
          <a:p>
            <a:pPr lvl="2"/>
            <a:r>
              <a:rPr lang="en-US" sz="2200" b="1" dirty="0" err="1" smtClean="0"/>
              <a:t>WebXmlApplicationContext</a:t>
            </a:r>
            <a:endParaRPr lang="en-US" sz="2200" b="1" dirty="0" smtClean="0"/>
          </a:p>
          <a:p>
            <a:pPr lvl="2"/>
            <a:endParaRPr lang="en-US" sz="22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479" y="3060218"/>
            <a:ext cx="7571569" cy="13246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604" y="4549003"/>
            <a:ext cx="7563929" cy="6823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8604" y="5395552"/>
            <a:ext cx="7973879" cy="32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9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Concepts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Instantiating</a:t>
            </a:r>
            <a:br>
              <a:rPr lang="en-US" i="1" dirty="0" smtClean="0"/>
            </a:br>
            <a:r>
              <a:rPr lang="en-US" i="1" dirty="0" smtClean="0"/>
              <a:t>Beans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8713" y="2480908"/>
            <a:ext cx="7917748" cy="2091093"/>
          </a:xfrm>
        </p:spPr>
        <p:txBody>
          <a:bodyPr>
            <a:normAutofit/>
          </a:bodyPr>
          <a:lstStyle/>
          <a:p>
            <a:r>
              <a:rPr lang="en-US" sz="2600" dirty="0" smtClean="0"/>
              <a:t>Constructor (discussed)</a:t>
            </a:r>
          </a:p>
          <a:p>
            <a:r>
              <a:rPr lang="en-US" sz="2600" dirty="0" smtClean="0"/>
              <a:t>Using Static Methods</a:t>
            </a:r>
          </a:p>
          <a:p>
            <a:r>
              <a:rPr lang="en-US" sz="2600" dirty="0" smtClean="0"/>
              <a:t>Using Factory Methods</a:t>
            </a:r>
            <a:endParaRPr lang="en-US" sz="2200" dirty="0" smtClean="0"/>
          </a:p>
          <a:p>
            <a:pPr lvl="2"/>
            <a:endParaRPr lang="en-US" sz="2200" b="1" dirty="0" smtClean="0"/>
          </a:p>
        </p:txBody>
      </p:sp>
    </p:spTree>
    <p:extLst>
      <p:ext uri="{BB962C8B-B14F-4D97-AF65-F5344CB8AC3E}">
        <p14:creationId xmlns:p14="http://schemas.microsoft.com/office/powerpoint/2010/main" val="67508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Concepts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Instantiating</a:t>
            </a:r>
            <a:br>
              <a:rPr lang="en-US" i="1" dirty="0" smtClean="0"/>
            </a:br>
            <a:r>
              <a:rPr lang="en-US" i="1" dirty="0" smtClean="0"/>
              <a:t>Beans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9228" y="535871"/>
            <a:ext cx="7917748" cy="2091093"/>
          </a:xfrm>
        </p:spPr>
        <p:txBody>
          <a:bodyPr>
            <a:normAutofit/>
          </a:bodyPr>
          <a:lstStyle/>
          <a:p>
            <a:r>
              <a:rPr lang="en-US" sz="2600" dirty="0" smtClean="0"/>
              <a:t>Using Static Methods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228" y="4533791"/>
            <a:ext cx="7917748" cy="6102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706" y="2380803"/>
            <a:ext cx="6966305" cy="168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2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Concepts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Instantiating</a:t>
            </a:r>
            <a:br>
              <a:rPr lang="en-US" i="1" dirty="0" smtClean="0"/>
            </a:br>
            <a:r>
              <a:rPr lang="en-US" i="1" dirty="0" smtClean="0"/>
              <a:t>Beans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6720" y="938827"/>
            <a:ext cx="5360528" cy="742739"/>
          </a:xfrm>
        </p:spPr>
        <p:txBody>
          <a:bodyPr>
            <a:normAutofit/>
          </a:bodyPr>
          <a:lstStyle/>
          <a:p>
            <a:r>
              <a:rPr lang="en-US" sz="2600" dirty="0" smtClean="0"/>
              <a:t>Using Factory Methods</a:t>
            </a:r>
            <a:endParaRPr lang="en-US" sz="2200" dirty="0" smtClean="0"/>
          </a:p>
          <a:p>
            <a:pPr lvl="2"/>
            <a:endParaRPr lang="en-US" sz="22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238" y="1490661"/>
            <a:ext cx="4207176" cy="34752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358" y="5277173"/>
            <a:ext cx="8210864" cy="60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7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Concepts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Bean Post</a:t>
            </a:r>
            <a:br>
              <a:rPr lang="en-US" i="1" dirty="0" smtClean="0"/>
            </a:br>
            <a:r>
              <a:rPr lang="en-US" i="1" dirty="0" smtClean="0"/>
              <a:t>Processors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6720" y="938827"/>
            <a:ext cx="7680430" cy="2975948"/>
          </a:xfrm>
        </p:spPr>
        <p:txBody>
          <a:bodyPr>
            <a:normAutofit/>
          </a:bodyPr>
          <a:lstStyle/>
          <a:p>
            <a:r>
              <a:rPr lang="en-US" sz="2600" dirty="0" smtClean="0"/>
              <a:t>Alter the configuration before the final call</a:t>
            </a:r>
          </a:p>
          <a:p>
            <a:r>
              <a:rPr lang="en-US" sz="2600" dirty="0" err="1" smtClean="0"/>
              <a:t>BeanPostProcessor</a:t>
            </a:r>
            <a:r>
              <a:rPr lang="en-US" sz="2600" dirty="0" smtClean="0"/>
              <a:t> interface</a:t>
            </a:r>
          </a:p>
          <a:p>
            <a:pPr lvl="1"/>
            <a:r>
              <a:rPr lang="en-US" dirty="0" err="1" smtClean="0"/>
              <a:t>postProcessBeforeInitialization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postProcessAfterInitialization</a:t>
            </a:r>
            <a:r>
              <a:rPr lang="en-US" dirty="0" smtClean="0"/>
              <a:t>()</a:t>
            </a:r>
          </a:p>
          <a:p>
            <a:pPr lvl="2"/>
            <a:endParaRPr lang="en-US" sz="2200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005" y="3268385"/>
            <a:ext cx="8312954" cy="25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4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Concepts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Event Handling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6462" y="2008210"/>
            <a:ext cx="7680430" cy="2975948"/>
          </a:xfrm>
        </p:spPr>
        <p:txBody>
          <a:bodyPr>
            <a:normAutofit/>
          </a:bodyPr>
          <a:lstStyle/>
          <a:p>
            <a:r>
              <a:rPr lang="en-US" sz="2600" dirty="0" smtClean="0"/>
              <a:t>Notification</a:t>
            </a:r>
          </a:p>
          <a:p>
            <a:r>
              <a:rPr lang="en-US" sz="2600" dirty="0" err="1" smtClean="0"/>
              <a:t>ApplicationContext</a:t>
            </a:r>
            <a:endParaRPr lang="en-US" sz="2600" dirty="0" smtClean="0"/>
          </a:p>
          <a:p>
            <a:pPr lvl="1"/>
            <a:r>
              <a:rPr lang="en-US" sz="2400" dirty="0" err="1" smtClean="0"/>
              <a:t>ContextStartedEvent</a:t>
            </a:r>
            <a:endParaRPr lang="en-US" sz="2400" dirty="0" smtClean="0"/>
          </a:p>
          <a:p>
            <a:pPr lvl="1"/>
            <a:r>
              <a:rPr lang="en-US" sz="2400" dirty="0" err="1" smtClean="0"/>
              <a:t>ContextStoppedEvent</a:t>
            </a:r>
            <a:endParaRPr lang="en-US" sz="2400" dirty="0" smtClean="0"/>
          </a:p>
          <a:p>
            <a:pPr lvl="1"/>
            <a:r>
              <a:rPr lang="en-US" sz="2400" dirty="0" smtClean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410206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Concepts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Event Handling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5582" y="946396"/>
            <a:ext cx="7252646" cy="1949341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 smtClean="0"/>
              <a:t>Listening to Context Events</a:t>
            </a:r>
          </a:p>
          <a:p>
            <a:r>
              <a:rPr lang="en-US" sz="2600" dirty="0" smtClean="0"/>
              <a:t>Other events</a:t>
            </a:r>
          </a:p>
          <a:p>
            <a:pPr lvl="1"/>
            <a:r>
              <a:rPr lang="en-US" sz="2200" dirty="0" err="1" smtClean="0"/>
              <a:t>ContextStartedEvent</a:t>
            </a:r>
            <a:endParaRPr lang="en-US" sz="2200" dirty="0" smtClean="0"/>
          </a:p>
          <a:p>
            <a:pPr lvl="1"/>
            <a:r>
              <a:rPr lang="en-US" sz="2200" dirty="0" err="1" smtClean="0"/>
              <a:t>ContextStoppedEvent</a:t>
            </a:r>
            <a:endParaRPr lang="en-US" sz="2200" dirty="0" smtClean="0"/>
          </a:p>
          <a:p>
            <a:pPr lvl="1"/>
            <a:r>
              <a:rPr lang="en-US" sz="2200" dirty="0" err="1" smtClean="0"/>
              <a:t>ContextRefeshedEvent</a:t>
            </a:r>
            <a:endParaRPr lang="en-US" sz="2200" dirty="0" smtClean="0"/>
          </a:p>
          <a:p>
            <a:pPr lvl="1"/>
            <a:r>
              <a:rPr lang="en-US" sz="2200" dirty="0" err="1" smtClean="0"/>
              <a:t>ContextRefeshedEvent</a:t>
            </a:r>
            <a:endParaRPr lang="en-US" sz="2200" dirty="0" smtClean="0"/>
          </a:p>
          <a:p>
            <a:pPr lvl="1"/>
            <a:r>
              <a:rPr lang="en-US" sz="2200" dirty="0" err="1" smtClean="0"/>
              <a:t>RequestHandledEvent</a:t>
            </a:r>
            <a:endParaRPr lang="en-US" sz="2200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3757767" y="3237076"/>
            <a:ext cx="7984270" cy="1544380"/>
            <a:chOff x="3602893" y="2522700"/>
            <a:chExt cx="7984270" cy="154438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10708" y="2522700"/>
              <a:ext cx="7976455" cy="63143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2893" y="3109457"/>
              <a:ext cx="3181620" cy="957623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767" y="5122795"/>
            <a:ext cx="7103677" cy="74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1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Basics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200" i="1" dirty="0" smtClean="0"/>
              <a:t>Dependency</a:t>
            </a:r>
            <a:br>
              <a:rPr lang="en-US" sz="3200" i="1" dirty="0" smtClean="0"/>
            </a:br>
            <a:r>
              <a:rPr lang="en-US" sz="3200" i="1" dirty="0" smtClean="0"/>
              <a:t>Injection</a:t>
            </a:r>
            <a:endParaRPr lang="en-US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EFC"/>
              </a:clrFrom>
              <a:clrTo>
                <a:srgbClr val="FEFE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119" y="457201"/>
            <a:ext cx="6473125" cy="4854845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3799431" y="5312046"/>
            <a:ext cx="8250499" cy="619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Object Coupling Problem</a:t>
            </a:r>
            <a:r>
              <a:rPr lang="en-US" dirty="0" smtClean="0"/>
              <a:t>: cannot change Class 2  without refactor Class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1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Concepts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Event Handling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1993" y="721373"/>
            <a:ext cx="7222849" cy="710466"/>
          </a:xfrm>
        </p:spPr>
        <p:txBody>
          <a:bodyPr>
            <a:normAutofit/>
          </a:bodyPr>
          <a:lstStyle/>
          <a:p>
            <a:r>
              <a:rPr lang="en-US" sz="2600" dirty="0" smtClean="0"/>
              <a:t>Publishing Custom Events</a:t>
            </a:r>
            <a:endParaRPr lang="en-US" sz="22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328" y="1431839"/>
            <a:ext cx="5106257" cy="14486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163279" y="3241986"/>
            <a:ext cx="6821563" cy="2131919"/>
            <a:chOff x="3507200" y="3717381"/>
            <a:chExt cx="8231508" cy="24799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76058" y="3717381"/>
              <a:ext cx="8062650" cy="79052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07200" y="4601852"/>
              <a:ext cx="7481231" cy="15954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192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Concepts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Event Handling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7285" y="979281"/>
            <a:ext cx="7222849" cy="710466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 smtClean="0"/>
              <a:t>Receiving Custom Events</a:t>
            </a:r>
          </a:p>
          <a:p>
            <a:r>
              <a:rPr lang="en-US" sz="2600" dirty="0" smtClean="0"/>
              <a:t>Single Threaded Event Model</a:t>
            </a:r>
            <a:endParaRPr lang="en-US" sz="2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993" y="2262005"/>
            <a:ext cx="7892630" cy="140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94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Concepts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Auto Wiring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0485" y="1792080"/>
            <a:ext cx="7222849" cy="2748657"/>
          </a:xfrm>
        </p:spPr>
        <p:txBody>
          <a:bodyPr>
            <a:normAutofit/>
          </a:bodyPr>
          <a:lstStyle/>
          <a:p>
            <a:pPr lvl="1"/>
            <a:r>
              <a:rPr lang="en-US" dirty="0" err="1" smtClean="0"/>
              <a:t>Autowiring</a:t>
            </a:r>
            <a:r>
              <a:rPr lang="en-US" dirty="0" smtClean="0"/>
              <a:t> relationships and dependencies</a:t>
            </a:r>
          </a:p>
          <a:p>
            <a:r>
              <a:rPr lang="en-US" sz="2200" dirty="0" err="1" smtClean="0"/>
              <a:t>Autowiring</a:t>
            </a:r>
            <a:r>
              <a:rPr lang="en-US" sz="2200" dirty="0" smtClean="0"/>
              <a:t> </a:t>
            </a:r>
            <a:r>
              <a:rPr lang="en-US" sz="2200" dirty="0" err="1" smtClean="0"/>
              <a:t>byName</a:t>
            </a:r>
            <a:endParaRPr lang="en-US" sz="2200" dirty="0" smtClean="0"/>
          </a:p>
          <a:p>
            <a:r>
              <a:rPr lang="en-US" sz="2200" dirty="0" err="1" smtClean="0"/>
              <a:t>Autowiring</a:t>
            </a:r>
            <a:r>
              <a:rPr lang="en-US" sz="2200" dirty="0" smtClean="0"/>
              <a:t> </a:t>
            </a:r>
            <a:r>
              <a:rPr lang="en-US" sz="2200" dirty="0" err="1" smtClean="0"/>
              <a:t>byType</a:t>
            </a:r>
            <a:endParaRPr lang="en-US" sz="2200" dirty="0" smtClean="0"/>
          </a:p>
          <a:p>
            <a:r>
              <a:rPr lang="en-US" sz="2200" dirty="0" err="1" smtClean="0"/>
              <a:t>Autowiring</a:t>
            </a:r>
            <a:r>
              <a:rPr lang="en-US" sz="2200" dirty="0" smtClean="0"/>
              <a:t> by Constructor</a:t>
            </a:r>
          </a:p>
          <a:p>
            <a:r>
              <a:rPr lang="en-US" sz="2200" dirty="0" smtClean="0"/>
              <a:t>Mixing </a:t>
            </a:r>
            <a:r>
              <a:rPr lang="en-US" sz="2200" dirty="0" err="1" smtClean="0"/>
              <a:t>Autowiring</a:t>
            </a:r>
            <a:r>
              <a:rPr lang="en-US" sz="2200" dirty="0" smtClean="0"/>
              <a:t> with Explicit wiring</a:t>
            </a:r>
          </a:p>
        </p:txBody>
      </p:sp>
    </p:spTree>
    <p:extLst>
      <p:ext uri="{BB962C8B-B14F-4D97-AF65-F5344CB8AC3E}">
        <p14:creationId xmlns:p14="http://schemas.microsoft.com/office/powerpoint/2010/main" val="156779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Concepts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Auto Wiring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2423" y="752635"/>
            <a:ext cx="3435977" cy="450934"/>
          </a:xfrm>
        </p:spPr>
        <p:txBody>
          <a:bodyPr>
            <a:normAutofit/>
          </a:bodyPr>
          <a:lstStyle/>
          <a:p>
            <a:r>
              <a:rPr lang="en-US" sz="2200" dirty="0" err="1" smtClean="0"/>
              <a:t>Autowiring</a:t>
            </a:r>
            <a:r>
              <a:rPr lang="en-US" sz="2200" dirty="0" smtClean="0"/>
              <a:t> </a:t>
            </a:r>
            <a:r>
              <a:rPr lang="en-US" sz="2200" dirty="0" err="1" smtClean="0"/>
              <a:t>byName</a:t>
            </a:r>
            <a:endParaRPr lang="en-US" sz="2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595" y="1883507"/>
            <a:ext cx="5205417" cy="12008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988" y="3524740"/>
            <a:ext cx="8236432" cy="107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92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Concepts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Auto Wiring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7623" y="672902"/>
            <a:ext cx="6437085" cy="986614"/>
          </a:xfrm>
        </p:spPr>
        <p:txBody>
          <a:bodyPr>
            <a:normAutofit/>
          </a:bodyPr>
          <a:lstStyle/>
          <a:p>
            <a:r>
              <a:rPr lang="en-US" sz="2200" dirty="0" err="1" smtClean="0"/>
              <a:t>Autowiring</a:t>
            </a:r>
            <a:r>
              <a:rPr lang="en-US" sz="2200" dirty="0" smtClean="0"/>
              <a:t> </a:t>
            </a:r>
            <a:r>
              <a:rPr lang="en-US" sz="2200" dirty="0" err="1" smtClean="0"/>
              <a:t>byType</a:t>
            </a:r>
            <a:endParaRPr lang="en-US" sz="2200" dirty="0" smtClean="0"/>
          </a:p>
          <a:p>
            <a:pPr lvl="1"/>
            <a:r>
              <a:rPr lang="en-US" dirty="0" smtClean="0"/>
              <a:t>More than one bean with the same type – fatal exception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254" y="1873902"/>
            <a:ext cx="2564639" cy="3152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795" y="2525926"/>
            <a:ext cx="2210359" cy="3335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760" y="3073852"/>
            <a:ext cx="2361488" cy="35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8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Concepts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Auto Wiring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2423" y="752635"/>
            <a:ext cx="3435977" cy="450934"/>
          </a:xfrm>
        </p:spPr>
        <p:txBody>
          <a:bodyPr>
            <a:normAutofit/>
          </a:bodyPr>
          <a:lstStyle/>
          <a:p>
            <a:r>
              <a:rPr lang="en-US" sz="2200" dirty="0" err="1" smtClean="0"/>
              <a:t>Autowiring</a:t>
            </a:r>
            <a:r>
              <a:rPr lang="en-US" sz="2200" dirty="0" smtClean="0"/>
              <a:t> </a:t>
            </a:r>
            <a:r>
              <a:rPr lang="en-US" sz="2200" dirty="0" err="1" smtClean="0"/>
              <a:t>byConstructor</a:t>
            </a:r>
            <a:endParaRPr lang="en-US" sz="2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685" y="1916119"/>
            <a:ext cx="6369430" cy="877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43" y="3506620"/>
            <a:ext cx="7370842" cy="47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3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Concepts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Auto Wiring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300" y="811221"/>
            <a:ext cx="4350377" cy="625231"/>
          </a:xfrm>
        </p:spPr>
        <p:txBody>
          <a:bodyPr>
            <a:normAutofit fontScale="92500"/>
          </a:bodyPr>
          <a:lstStyle/>
          <a:p>
            <a:r>
              <a:rPr lang="en-US" sz="2200" dirty="0"/>
              <a:t>Mixing </a:t>
            </a:r>
            <a:r>
              <a:rPr lang="en-US" sz="2200" dirty="0" err="1"/>
              <a:t>Autowiring</a:t>
            </a:r>
            <a:r>
              <a:rPr lang="en-US" sz="2200" dirty="0"/>
              <a:t> with Explicit wiring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523" y="2417435"/>
            <a:ext cx="8078937" cy="140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5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smtClean="0"/>
              <a:t>Data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0485" y="1792080"/>
            <a:ext cx="7222849" cy="2748657"/>
          </a:xfrm>
        </p:spPr>
        <p:txBody>
          <a:bodyPr>
            <a:normAutofit/>
          </a:bodyPr>
          <a:lstStyle/>
          <a:p>
            <a:r>
              <a:rPr lang="en-US" sz="2200" dirty="0" smtClean="0"/>
              <a:t>Spring JDBC</a:t>
            </a:r>
          </a:p>
          <a:p>
            <a:r>
              <a:rPr lang="en-US" sz="2200" dirty="0" smtClean="0"/>
              <a:t>Hibernate</a:t>
            </a:r>
          </a:p>
        </p:txBody>
      </p:sp>
    </p:spTree>
    <p:extLst>
      <p:ext uri="{BB962C8B-B14F-4D97-AF65-F5344CB8AC3E}">
        <p14:creationId xmlns:p14="http://schemas.microsoft.com/office/powerpoint/2010/main" val="183338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smtClean="0"/>
              <a:t>Data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 smtClean="0"/>
              <a:t>Spring JDBC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4270" y="1893678"/>
            <a:ext cx="7268811" cy="3280105"/>
          </a:xfrm>
        </p:spPr>
        <p:txBody>
          <a:bodyPr>
            <a:normAutofit/>
          </a:bodyPr>
          <a:lstStyle/>
          <a:p>
            <a:r>
              <a:rPr lang="en-US" sz="2200" dirty="0" err="1" smtClean="0"/>
              <a:t>JDBCTemplate</a:t>
            </a:r>
            <a:endParaRPr lang="en-US" sz="2200" dirty="0" smtClean="0"/>
          </a:p>
          <a:p>
            <a:pPr lvl="1"/>
            <a:r>
              <a:rPr lang="en-US" dirty="0" err="1" smtClean="0"/>
              <a:t>SimpleJdbcTemplate</a:t>
            </a:r>
            <a:endParaRPr lang="en-US" dirty="0" smtClean="0"/>
          </a:p>
          <a:p>
            <a:pPr lvl="1"/>
            <a:r>
              <a:rPr lang="en-US" dirty="0" err="1" smtClean="0"/>
              <a:t>NamedParameterJdbcTemplate</a:t>
            </a:r>
            <a:endParaRPr lang="en-US" dirty="0"/>
          </a:p>
          <a:p>
            <a:pPr lvl="1"/>
            <a:r>
              <a:rPr lang="en-US" dirty="0" err="1" smtClean="0"/>
              <a:t>ResultSet</a:t>
            </a:r>
            <a:endParaRPr lang="en-US" dirty="0" smtClean="0"/>
          </a:p>
          <a:p>
            <a:pPr lvl="1"/>
            <a:r>
              <a:rPr lang="en-US" dirty="0" err="1" smtClean="0"/>
              <a:t>PreparedStatementCallback</a:t>
            </a:r>
            <a:r>
              <a:rPr lang="en-US" dirty="0" smtClean="0"/>
              <a:t>- creating </a:t>
            </a:r>
            <a:r>
              <a:rPr lang="en-US" dirty="0" err="1" smtClean="0"/>
              <a:t>PreparedStatement</a:t>
            </a:r>
            <a:endParaRPr lang="en-US" dirty="0" smtClean="0"/>
          </a:p>
          <a:p>
            <a:pPr lvl="1"/>
            <a:r>
              <a:rPr lang="en-US" dirty="0" err="1" smtClean="0"/>
              <a:t>RowCallbackHandler</a:t>
            </a:r>
            <a:r>
              <a:rPr lang="en-US" dirty="0" smtClean="0"/>
              <a:t> – extract </a:t>
            </a:r>
            <a:r>
              <a:rPr lang="en-US" dirty="0" err="1" smtClean="0"/>
              <a:t>ResultSet</a:t>
            </a:r>
            <a:r>
              <a:rPr lang="en-US" dirty="0" smtClean="0"/>
              <a:t> into objects</a:t>
            </a:r>
          </a:p>
          <a:p>
            <a:pPr lvl="1"/>
            <a:r>
              <a:rPr lang="en-US" dirty="0" err="1" smtClean="0"/>
              <a:t>CallableStatementCallback</a:t>
            </a:r>
            <a:r>
              <a:rPr lang="en-US" dirty="0" smtClean="0"/>
              <a:t> – executing a stored procedure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101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smtClean="0"/>
              <a:t>Data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 smtClean="0"/>
              <a:t>Spring JDBC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9225" y="706891"/>
            <a:ext cx="6233884" cy="833891"/>
          </a:xfrm>
        </p:spPr>
        <p:txBody>
          <a:bodyPr>
            <a:normAutofit/>
          </a:bodyPr>
          <a:lstStyle/>
          <a:p>
            <a:r>
              <a:rPr lang="en-US" sz="2200" dirty="0" smtClean="0"/>
              <a:t>Configuring </a:t>
            </a:r>
            <a:r>
              <a:rPr lang="en-US" sz="2200" dirty="0" err="1" smtClean="0"/>
              <a:t>JDBCTemplate</a:t>
            </a:r>
            <a:endParaRPr lang="en-US" sz="2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886" y="2485292"/>
            <a:ext cx="7812140" cy="17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5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Basics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200" i="1" dirty="0" smtClean="0"/>
              <a:t>Dependency</a:t>
            </a:r>
            <a:br>
              <a:rPr lang="en-US" sz="3200" i="1" dirty="0" smtClean="0"/>
            </a:br>
            <a:r>
              <a:rPr lang="en-US" sz="3200" i="1" dirty="0" smtClean="0"/>
              <a:t>Injection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603" y="5415053"/>
            <a:ext cx="7129685" cy="619933"/>
          </a:xfrm>
        </p:spPr>
        <p:txBody>
          <a:bodyPr>
            <a:normAutofit/>
          </a:bodyPr>
          <a:lstStyle/>
          <a:p>
            <a:r>
              <a:rPr lang="en-US" b="1" dirty="0" smtClean="0"/>
              <a:t>Object Coupling Problem </a:t>
            </a:r>
            <a:r>
              <a:rPr lang="en-US" dirty="0" smtClean="0"/>
              <a:t>=&gt;   Design to interfaces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435" y="563751"/>
            <a:ext cx="6589364" cy="494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61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smtClean="0"/>
              <a:t>Data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 smtClean="0"/>
              <a:t>Spring JDBC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9225" y="706891"/>
            <a:ext cx="6233884" cy="833891"/>
          </a:xfrm>
        </p:spPr>
        <p:txBody>
          <a:bodyPr>
            <a:normAutofit/>
          </a:bodyPr>
          <a:lstStyle/>
          <a:p>
            <a:r>
              <a:rPr lang="en-US" sz="2200" dirty="0" smtClean="0"/>
              <a:t>Configuring </a:t>
            </a:r>
            <a:r>
              <a:rPr lang="en-US" sz="2200" dirty="0" err="1" smtClean="0"/>
              <a:t>JDBCTemplate</a:t>
            </a:r>
            <a:endParaRPr lang="en-US" sz="22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581" y="1403611"/>
            <a:ext cx="3835964" cy="21091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645" y="3575372"/>
            <a:ext cx="6959524" cy="10044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7645" y="4620636"/>
            <a:ext cx="7463688" cy="189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8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smtClean="0"/>
              <a:t>Data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 smtClean="0"/>
              <a:t>Spring JDBC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9225" y="706891"/>
            <a:ext cx="6233884" cy="1951491"/>
          </a:xfrm>
        </p:spPr>
        <p:txBody>
          <a:bodyPr>
            <a:normAutofit/>
          </a:bodyPr>
          <a:lstStyle/>
          <a:p>
            <a:r>
              <a:rPr lang="en-US" sz="2200" dirty="0" smtClean="0"/>
              <a:t>Manipulating Data Using </a:t>
            </a:r>
            <a:r>
              <a:rPr lang="en-US" sz="2200" dirty="0" err="1" smtClean="0"/>
              <a:t>Jdbc</a:t>
            </a:r>
            <a:r>
              <a:rPr lang="en-US" sz="2200" dirty="0" err="1" smtClean="0"/>
              <a:t>Template</a:t>
            </a:r>
            <a:endParaRPr lang="en-US" sz="2200" dirty="0" smtClean="0"/>
          </a:p>
          <a:p>
            <a:pPr lvl="1"/>
            <a:r>
              <a:rPr lang="en-US" dirty="0" err="1" smtClean="0"/>
              <a:t>queryForObject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queryForInt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queryForList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queryForMap</a:t>
            </a:r>
            <a:r>
              <a:rPr lang="en-US" dirty="0" smtClean="0"/>
              <a:t>()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317" y="2658382"/>
            <a:ext cx="7865201" cy="6273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317" y="3681348"/>
            <a:ext cx="7654237" cy="6293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8317" y="4814279"/>
            <a:ext cx="7696267" cy="138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11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smtClean="0"/>
              <a:t>Data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 smtClean="0"/>
              <a:t>Spring JDBC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7624" y="318532"/>
            <a:ext cx="6812221" cy="1184432"/>
          </a:xfrm>
        </p:spPr>
        <p:txBody>
          <a:bodyPr>
            <a:normAutofit/>
          </a:bodyPr>
          <a:lstStyle/>
          <a:p>
            <a:r>
              <a:rPr lang="en-US" dirty="0" smtClean="0"/>
              <a:t>Returning Domain Objects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227" y="1362287"/>
            <a:ext cx="4875883" cy="24750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369" y="4372621"/>
            <a:ext cx="8229600" cy="102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9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smtClean="0"/>
              <a:t>Data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 smtClean="0"/>
              <a:t>Spring JDBC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7624" y="318532"/>
            <a:ext cx="6812221" cy="1184432"/>
          </a:xfrm>
        </p:spPr>
        <p:txBody>
          <a:bodyPr>
            <a:normAutofit/>
          </a:bodyPr>
          <a:lstStyle/>
          <a:p>
            <a:r>
              <a:rPr lang="en-US" dirty="0" smtClean="0"/>
              <a:t>Returning Domain Objects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338" y="1958000"/>
            <a:ext cx="7888548" cy="10304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689" y="3859705"/>
            <a:ext cx="8241847" cy="146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8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smtClean="0"/>
              <a:t>Data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 smtClean="0"/>
              <a:t>Spring JDBC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7624" y="318532"/>
            <a:ext cx="6812221" cy="1184432"/>
          </a:xfrm>
        </p:spPr>
        <p:txBody>
          <a:bodyPr>
            <a:normAutofit/>
          </a:bodyPr>
          <a:lstStyle/>
          <a:p>
            <a:r>
              <a:rPr lang="en-US" dirty="0" smtClean="0"/>
              <a:t>Returning Domain Objects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470" y="1570892"/>
            <a:ext cx="4922255" cy="13286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712" y="3239073"/>
            <a:ext cx="4322350" cy="11427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7470" y="4721401"/>
            <a:ext cx="5078101" cy="109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1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smtClean="0"/>
              <a:t>Data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 smtClean="0"/>
              <a:t>Hibernate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4749" y="531621"/>
            <a:ext cx="8009564" cy="1782954"/>
          </a:xfrm>
        </p:spPr>
        <p:txBody>
          <a:bodyPr>
            <a:normAutofit/>
          </a:bodyPr>
          <a:lstStyle/>
          <a:p>
            <a:r>
              <a:rPr lang="en-US" dirty="0" smtClean="0"/>
              <a:t>Mapping database columns to the objects by </a:t>
            </a:r>
            <a:r>
              <a:rPr lang="en-US" dirty="0" err="1" smtClean="0"/>
              <a:t>readinga</a:t>
            </a:r>
            <a:r>
              <a:rPr lang="en-US" dirty="0" smtClean="0"/>
              <a:t> configuration file.</a:t>
            </a:r>
          </a:p>
          <a:p>
            <a:r>
              <a:rPr lang="en-US" i="1" dirty="0" smtClean="0"/>
              <a:t>“.hbm.xml”</a:t>
            </a:r>
          </a:p>
          <a:p>
            <a:r>
              <a:rPr lang="en-US" dirty="0" err="1" smtClean="0"/>
              <a:t>HibernateTemplate</a:t>
            </a:r>
            <a:r>
              <a:rPr lang="en-US" dirty="0" smtClean="0"/>
              <a:t> – access the database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749" y="2252932"/>
            <a:ext cx="8097622" cy="21241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671" y="4298940"/>
            <a:ext cx="2244656" cy="57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9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smtClean="0"/>
              <a:t>Data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 smtClean="0"/>
              <a:t>Hibernate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4749" y="531621"/>
            <a:ext cx="8009564" cy="1782954"/>
          </a:xfrm>
        </p:spPr>
        <p:txBody>
          <a:bodyPr>
            <a:normAutofit/>
          </a:bodyPr>
          <a:lstStyle/>
          <a:p>
            <a:r>
              <a:rPr lang="en-US" dirty="0" smtClean="0"/>
              <a:t>Hibernate requires a </a:t>
            </a:r>
            <a:r>
              <a:rPr lang="en-US" b="1" dirty="0" smtClean="0"/>
              <a:t>Session</a:t>
            </a:r>
            <a:r>
              <a:rPr lang="en-US" dirty="0" smtClean="0"/>
              <a:t> object to access the database</a:t>
            </a:r>
          </a:p>
          <a:p>
            <a:r>
              <a:rPr lang="en-US" i="1" dirty="0" smtClean="0"/>
              <a:t>Movie.hbm.xml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776" y="1941052"/>
            <a:ext cx="7202901" cy="397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8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smtClean="0"/>
              <a:t>Data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 smtClean="0"/>
              <a:t>Hibernate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4749" y="531621"/>
            <a:ext cx="8009564" cy="1782954"/>
          </a:xfrm>
        </p:spPr>
        <p:txBody>
          <a:bodyPr>
            <a:normAutofit/>
          </a:bodyPr>
          <a:lstStyle/>
          <a:p>
            <a:r>
              <a:rPr lang="en-US" dirty="0" err="1" smtClean="0"/>
              <a:t>HibernateTemplate</a:t>
            </a:r>
            <a:r>
              <a:rPr lang="en-US" dirty="0" smtClean="0"/>
              <a:t> requires a </a:t>
            </a:r>
            <a:r>
              <a:rPr lang="en-US" dirty="0" err="1" smtClean="0"/>
              <a:t>SessionFactory</a:t>
            </a:r>
            <a:r>
              <a:rPr lang="en-US" dirty="0" smtClean="0"/>
              <a:t> instance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825" y="2461184"/>
            <a:ext cx="8006129" cy="192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3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smtClean="0"/>
              <a:t>Data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 smtClean="0"/>
              <a:t>Hibernate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4381" y="492544"/>
            <a:ext cx="6273927" cy="851702"/>
          </a:xfrm>
        </p:spPr>
        <p:txBody>
          <a:bodyPr>
            <a:normAutofit/>
          </a:bodyPr>
          <a:lstStyle/>
          <a:p>
            <a:r>
              <a:rPr lang="en-US" dirty="0" smtClean="0"/>
              <a:t>Methods for retrieving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665" y="1413679"/>
            <a:ext cx="6836013" cy="9152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576" y="2501691"/>
            <a:ext cx="4209101" cy="8232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9576" y="3615080"/>
            <a:ext cx="4379840" cy="8513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8165" y="4756577"/>
            <a:ext cx="8033925" cy="135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7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Basics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200" i="1" dirty="0" smtClean="0"/>
              <a:t>Designing to </a:t>
            </a:r>
            <a:br>
              <a:rPr lang="en-US" sz="3200" i="1" dirty="0" smtClean="0"/>
            </a:br>
            <a:r>
              <a:rPr lang="en-US" sz="3200" i="1" dirty="0" smtClean="0"/>
              <a:t>Interfaces</a:t>
            </a:r>
            <a:endParaRPr lang="en-US" i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758195" y="1272595"/>
            <a:ext cx="4724542" cy="1883045"/>
          </a:xfrm>
        </p:spPr>
        <p:txBody>
          <a:bodyPr>
            <a:normAutofit/>
          </a:bodyPr>
          <a:lstStyle/>
          <a:p>
            <a:r>
              <a:rPr lang="en-US" b="1" dirty="0" smtClean="0"/>
              <a:t>Reader</a:t>
            </a:r>
            <a:r>
              <a:rPr lang="en-US" dirty="0" smtClean="0"/>
              <a:t> interface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996" y="1917199"/>
            <a:ext cx="3123585" cy="10544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897" y="3934744"/>
            <a:ext cx="5072568" cy="1441059"/>
          </a:xfrm>
          <a:prstGeom prst="rect">
            <a:avLst/>
          </a:prstGeom>
        </p:spPr>
      </p:pic>
      <p:sp>
        <p:nvSpPr>
          <p:cNvPr id="8" name="Content Placeholder 3_"/>
          <p:cNvSpPr txBox="1">
            <a:spLocks/>
          </p:cNvSpPr>
          <p:nvPr/>
        </p:nvSpPr>
        <p:spPr>
          <a:xfrm>
            <a:off x="3758195" y="3841975"/>
            <a:ext cx="4724542" cy="1883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Implementation:</a:t>
            </a:r>
          </a:p>
          <a:p>
            <a:pPr lvl="1"/>
            <a:r>
              <a:rPr lang="en-US" b="1" dirty="0" err="1" smtClean="0"/>
              <a:t>FileReader</a:t>
            </a:r>
            <a:endParaRPr lang="en-US" b="1" dirty="0" smtClean="0"/>
          </a:p>
          <a:p>
            <a:pPr lvl="1"/>
            <a:r>
              <a:rPr lang="en-US" b="1" dirty="0" err="1" smtClean="0"/>
              <a:t>DatabaseReader</a:t>
            </a:r>
            <a:endParaRPr lang="en-US" b="1" dirty="0" smtClean="0"/>
          </a:p>
          <a:p>
            <a:pPr lvl="1"/>
            <a:r>
              <a:rPr lang="en-US" b="1" dirty="0" err="1" smtClean="0"/>
              <a:t>FtpReader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0202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Basics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200" i="1" dirty="0" smtClean="0"/>
              <a:t>Designing to </a:t>
            </a:r>
            <a:br>
              <a:rPr lang="en-US" sz="3200" i="1" dirty="0" smtClean="0"/>
            </a:br>
            <a:r>
              <a:rPr lang="en-US" sz="3200" i="1" dirty="0" smtClean="0"/>
              <a:t>Interfaces</a:t>
            </a:r>
            <a:endParaRPr lang="en-US" i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9672" y="720672"/>
            <a:ext cx="7509074" cy="1394847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DataReaderClient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takes the interface </a:t>
            </a:r>
            <a:r>
              <a:rPr lang="en-US" b="1" dirty="0" smtClean="0"/>
              <a:t>Reader</a:t>
            </a:r>
          </a:p>
          <a:p>
            <a:pPr lvl="1"/>
            <a:r>
              <a:rPr lang="en-US" dirty="0" smtClean="0"/>
              <a:t>does not know where it is fed data until runtime - </a:t>
            </a:r>
            <a:r>
              <a:rPr lang="en-US" b="1" dirty="0" smtClean="0"/>
              <a:t>Polymorphism</a:t>
            </a:r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013" y="2307872"/>
            <a:ext cx="4509167" cy="273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2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Basics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200" i="1" dirty="0" smtClean="0"/>
              <a:t>Designing to </a:t>
            </a:r>
            <a:br>
              <a:rPr lang="en-US" sz="3200" i="1" dirty="0" smtClean="0"/>
            </a:br>
            <a:r>
              <a:rPr lang="en-US" sz="3200" i="1" dirty="0" smtClean="0"/>
              <a:t>Interfaces</a:t>
            </a:r>
            <a:endParaRPr lang="en-US" i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9672" y="720672"/>
            <a:ext cx="7509074" cy="1394847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DataReaderClient</a:t>
            </a:r>
            <a:r>
              <a:rPr lang="en-US" dirty="0" smtClean="0"/>
              <a:t> </a:t>
            </a:r>
          </a:p>
          <a:p>
            <a:r>
              <a:rPr lang="en-US" dirty="0" smtClean="0"/>
              <a:t>How can we provide an instance of </a:t>
            </a:r>
            <a:r>
              <a:rPr lang="en-US" b="1" dirty="0" smtClean="0"/>
              <a:t>Reader</a:t>
            </a:r>
            <a:r>
              <a:rPr lang="en-US" dirty="0" smtClean="0"/>
              <a:t> to </a:t>
            </a:r>
            <a:r>
              <a:rPr lang="en-US" b="1" dirty="0" err="1" smtClean="0"/>
              <a:t>DataReader</a:t>
            </a:r>
            <a:r>
              <a:rPr lang="en-US" dirty="0" smtClean="0"/>
              <a:t> without hardwiring?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751156" y="2355827"/>
            <a:ext cx="7717590" cy="1926788"/>
            <a:chOff x="4128635" y="2115519"/>
            <a:chExt cx="7717590" cy="192678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28555" y="2115519"/>
              <a:ext cx="4978916" cy="94989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28635" y="2978425"/>
              <a:ext cx="7717590" cy="1063882"/>
            </a:xfrm>
            <a:prstGeom prst="rect">
              <a:avLst/>
            </a:prstGeom>
          </p:spPr>
        </p:pic>
      </p:grpSp>
      <p:sp>
        <p:nvSpPr>
          <p:cNvPr id="7" name="Content Placeholder 3_"/>
          <p:cNvSpPr txBox="1">
            <a:spLocks/>
          </p:cNvSpPr>
          <p:nvPr/>
        </p:nvSpPr>
        <p:spPr>
          <a:xfrm>
            <a:off x="4192147" y="4448097"/>
            <a:ext cx="7509074" cy="1394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Dependency Injection (DI) framework =&gt; Spring</a:t>
            </a:r>
          </a:p>
          <a:p>
            <a:r>
              <a:rPr lang="en-US" dirty="0" smtClean="0"/>
              <a:t>DI </a:t>
            </a:r>
            <a:r>
              <a:rPr lang="en-US" dirty="0" smtClean="0">
                <a:sym typeface="Wingdings" panose="05000000000000000000" pitchFamily="2" charset="2"/>
              </a:rPr>
              <a:t> Inversion of Control (</a:t>
            </a:r>
            <a:r>
              <a:rPr lang="en-US" dirty="0" err="1" smtClean="0">
                <a:sym typeface="Wingdings" panose="05000000000000000000" pitchFamily="2" charset="2"/>
              </a:rPr>
              <a:t>IoC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407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Basics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200" i="1" dirty="0" smtClean="0"/>
              <a:t>Designing to </a:t>
            </a:r>
            <a:br>
              <a:rPr lang="en-US" sz="3200" i="1" dirty="0" smtClean="0"/>
            </a:br>
            <a:r>
              <a:rPr lang="en-US" sz="3200" i="1" dirty="0" smtClean="0"/>
              <a:t>Interfaces</a:t>
            </a:r>
            <a:endParaRPr lang="en-US" i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28675" y="4841616"/>
            <a:ext cx="7509074" cy="1394847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ClasspathXmlApplicationContext</a:t>
            </a:r>
            <a:r>
              <a:rPr lang="en-US" dirty="0" smtClean="0"/>
              <a:t> passes and XML file</a:t>
            </a:r>
          </a:p>
          <a:p>
            <a:r>
              <a:rPr lang="en-US" b="1" dirty="0" err="1" smtClean="0"/>
              <a:t>ApplicationContext</a:t>
            </a:r>
            <a:r>
              <a:rPr lang="en-US" dirty="0" smtClean="0"/>
              <a:t> creates the container consisting of the objects defined in the XML file.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094" y="906651"/>
            <a:ext cx="7161655" cy="387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6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894</Words>
  <Application>Microsoft Office PowerPoint</Application>
  <PresentationFormat>Widescreen</PresentationFormat>
  <Paragraphs>213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Corbel</vt:lpstr>
      <vt:lpstr>Wingdings</vt:lpstr>
      <vt:lpstr>Wingdings 2</vt:lpstr>
      <vt:lpstr>Frame</vt:lpstr>
      <vt:lpstr>Just Spring</vt:lpstr>
      <vt:lpstr>Content</vt:lpstr>
      <vt:lpstr>Spring Basics</vt:lpstr>
      <vt:lpstr>Spring Basics  Dependency Injection</vt:lpstr>
      <vt:lpstr>Spring Basics  Dependency Injection</vt:lpstr>
      <vt:lpstr>Spring Basics  Designing to  Interfaces</vt:lpstr>
      <vt:lpstr>Spring Basics  Designing to  Interfaces</vt:lpstr>
      <vt:lpstr>Spring Basics  Designing to  Interfaces</vt:lpstr>
      <vt:lpstr>Spring Basics  Designing to  Interfaces</vt:lpstr>
      <vt:lpstr>Spring Basics  Designing to  Interfaces</vt:lpstr>
      <vt:lpstr>Spring Basics  Designing to  Interfaces</vt:lpstr>
      <vt:lpstr>Spring Basics  Designing to  Interfaces</vt:lpstr>
      <vt:lpstr>Spring Basics  Designing to  Interfaces</vt:lpstr>
      <vt:lpstr>Spring Basics  Designing to  Interfaces</vt:lpstr>
      <vt:lpstr>Spring Basics  Designing to  Interfaces</vt:lpstr>
      <vt:lpstr>Spring Basics  Designing to  Interfaces</vt:lpstr>
      <vt:lpstr>Spring Basics  Type Injection</vt:lpstr>
      <vt:lpstr>Spring Basics  Type Injection</vt:lpstr>
      <vt:lpstr>Spring Basics  Type Injection</vt:lpstr>
      <vt:lpstr>Spring Basics  Property Files</vt:lpstr>
      <vt:lpstr>Spring Basics  Property Files</vt:lpstr>
      <vt:lpstr>Spring Beans</vt:lpstr>
      <vt:lpstr>Spring Beans  XML Configuration</vt:lpstr>
      <vt:lpstr>Spring Beans  Life Cycle</vt:lpstr>
      <vt:lpstr>Spring Beans  Life Cycle</vt:lpstr>
      <vt:lpstr>Spring Beans  Life Cycle</vt:lpstr>
      <vt:lpstr>Spring Beans  Life Cycle</vt:lpstr>
      <vt:lpstr>Spring Beans  Life Cycle</vt:lpstr>
      <vt:lpstr>Spring Beans  Life Cycle</vt:lpstr>
      <vt:lpstr>Spring Beans  Property Editors</vt:lpstr>
      <vt:lpstr>Spring Beans  Property Editors</vt:lpstr>
      <vt:lpstr>Spring Beans  Property Editors</vt:lpstr>
      <vt:lpstr>Spring Concepts  Containers</vt:lpstr>
      <vt:lpstr>Spring Concepts  Instantiating Beans</vt:lpstr>
      <vt:lpstr>Spring Concepts  Instantiating Beans</vt:lpstr>
      <vt:lpstr>Spring Concepts  Instantiating Beans</vt:lpstr>
      <vt:lpstr>Spring Concepts  Bean Post Processors</vt:lpstr>
      <vt:lpstr>Spring Concepts  Event Handling</vt:lpstr>
      <vt:lpstr>Spring Concepts  Event Handling</vt:lpstr>
      <vt:lpstr>Spring Concepts  Event Handling</vt:lpstr>
      <vt:lpstr>Spring Concepts  Event Handling</vt:lpstr>
      <vt:lpstr>Spring Concepts  Auto Wiring</vt:lpstr>
      <vt:lpstr>Spring Concepts  Auto Wiring</vt:lpstr>
      <vt:lpstr>Spring Concepts  Auto Wiring</vt:lpstr>
      <vt:lpstr>Spring Concepts  Auto Wiring</vt:lpstr>
      <vt:lpstr>Spring Concepts  Auto Wiring</vt:lpstr>
      <vt:lpstr>Spring Data</vt:lpstr>
      <vt:lpstr>Spring Data  Spring JDBC</vt:lpstr>
      <vt:lpstr>Spring Data  Spring JDBC</vt:lpstr>
      <vt:lpstr>Spring Data  Spring JDBC</vt:lpstr>
      <vt:lpstr>Spring Data  Spring JDBC</vt:lpstr>
      <vt:lpstr>Spring Data  Spring JDBC</vt:lpstr>
      <vt:lpstr>Spring Data  Spring JDBC</vt:lpstr>
      <vt:lpstr>Spring Data  Spring JDBC</vt:lpstr>
      <vt:lpstr>Spring Data  Hibernate</vt:lpstr>
      <vt:lpstr>Spring Data  Hibernate</vt:lpstr>
      <vt:lpstr>Spring Data  Hibernate</vt:lpstr>
      <vt:lpstr>Spring Data  Hibernate</vt:lpstr>
    </vt:vector>
  </TitlesOfParts>
  <Company>BOSCH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 Spring</dc:title>
  <dc:creator>FIXED-TERM Dang Thi Thao My (RBVH/ETI1)</dc:creator>
  <cp:lastModifiedBy>FIXED-TERM Dang Thi Thao My (RBVH/ETI1)</cp:lastModifiedBy>
  <cp:revision>185</cp:revision>
  <dcterms:created xsi:type="dcterms:W3CDTF">2016-11-01T00:22:22Z</dcterms:created>
  <dcterms:modified xsi:type="dcterms:W3CDTF">2016-11-02T01:23:29Z</dcterms:modified>
</cp:coreProperties>
</file>