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7"/>
  </p:notesMasterIdLst>
  <p:handoutMasterIdLst>
    <p:handoutMasterId r:id="rId18"/>
  </p:handoutMasterIdLst>
  <p:sldIdLst>
    <p:sldId id="275" r:id="rId3"/>
    <p:sldId id="283" r:id="rId4"/>
    <p:sldId id="276" r:id="rId5"/>
    <p:sldId id="279" r:id="rId6"/>
    <p:sldId id="280" r:id="rId7"/>
    <p:sldId id="277" r:id="rId8"/>
    <p:sldId id="278" r:id="rId9"/>
    <p:sldId id="272" r:id="rId10"/>
    <p:sldId id="281" r:id="rId11"/>
    <p:sldId id="284" r:id="rId12"/>
    <p:sldId id="285" r:id="rId13"/>
    <p:sldId id="286" r:id="rId14"/>
    <p:sldId id="28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1" autoAdjust="0"/>
    <p:restoredTop sz="94678" autoAdjust="0"/>
  </p:normalViewPr>
  <p:slideViewPr>
    <p:cSldViewPr snapToGrid="0">
      <p:cViewPr varScale="1">
        <p:scale>
          <a:sx n="132" d="100"/>
          <a:sy n="132" d="100"/>
        </p:scale>
        <p:origin x="288" y="13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10/24/2016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10/24/2016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pring.io/spring/docs/current/spring-framework-reference/htmlsing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4001538"/>
            <a:ext cx="6604000" cy="1752600"/>
          </a:xfrm>
        </p:spPr>
        <p:txBody>
          <a:bodyPr/>
          <a:lstStyle/>
          <a:p>
            <a:r>
              <a:rPr lang="en-US" dirty="0" smtClean="0"/>
              <a:t>Dang </a:t>
            </a:r>
            <a:r>
              <a:rPr lang="en-US" dirty="0" err="1" smtClean="0"/>
              <a:t>Thi</a:t>
            </a:r>
            <a:r>
              <a:rPr lang="en-US" dirty="0" smtClean="0"/>
              <a:t> Thao My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120" y="1650048"/>
            <a:ext cx="11277600" cy="1470025"/>
          </a:xfrm>
        </p:spPr>
        <p:txBody>
          <a:bodyPr/>
          <a:lstStyle/>
          <a:p>
            <a:r>
              <a:rPr lang="en-US" dirty="0" smtClean="0"/>
              <a:t>Spring Framework Essential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127" y="2217765"/>
            <a:ext cx="8849794" cy="3179424"/>
          </a:xfrm>
        </p:spPr>
        <p:txBody>
          <a:bodyPr>
            <a:normAutofit/>
          </a:bodyPr>
          <a:lstStyle/>
          <a:p>
            <a:r>
              <a:rPr lang="en-US" dirty="0" smtClean="0"/>
              <a:t>Install JDK</a:t>
            </a:r>
          </a:p>
          <a:p>
            <a:r>
              <a:rPr lang="en-US" dirty="0" smtClean="0"/>
              <a:t>Download Glassfish</a:t>
            </a:r>
          </a:p>
          <a:p>
            <a:r>
              <a:rPr lang="en-US" dirty="0" smtClean="0"/>
              <a:t>Unzip</a:t>
            </a:r>
          </a:p>
          <a:p>
            <a:r>
              <a:rPr lang="en-US" dirty="0" smtClean="0"/>
              <a:t>Open bin folder in cmd and type: </a:t>
            </a:r>
          </a:p>
          <a:p>
            <a:pPr lvl="1"/>
            <a:r>
              <a:rPr lang="en-US" dirty="0" smtClean="0"/>
              <a:t>asadmin start-domain</a:t>
            </a:r>
          </a:p>
          <a:p>
            <a:r>
              <a:rPr lang="en-US" dirty="0" smtClean="0"/>
              <a:t>Access: localhost:4848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44" y="1148575"/>
            <a:ext cx="10634051" cy="1449659"/>
          </a:xfrm>
        </p:spPr>
        <p:txBody>
          <a:bodyPr>
            <a:noAutofit/>
          </a:bodyPr>
          <a:lstStyle/>
          <a:p>
            <a:r>
              <a:rPr lang="en-US" sz="5400" dirty="0" smtClean="0"/>
              <a:t>Glassfish Server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986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ing MVC Basic Maven Dependencies - Crunchify 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60" y="1742393"/>
            <a:ext cx="696277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44" y="1148575"/>
            <a:ext cx="10634051" cy="1449659"/>
          </a:xfrm>
        </p:spPr>
        <p:txBody>
          <a:bodyPr>
            <a:noAutofit/>
          </a:bodyPr>
          <a:lstStyle/>
          <a:p>
            <a:r>
              <a:rPr lang="en-US" sz="5400" dirty="0" smtClean="0"/>
              <a:t>Maven – Dependen</a:t>
            </a:r>
            <a:r>
              <a:rPr lang="en-US" sz="5400" dirty="0" smtClean="0"/>
              <a:t>cy management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04" y="2104343"/>
            <a:ext cx="5210175" cy="3714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7433" y="2259680"/>
            <a:ext cx="2208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Package name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3955" y="1935066"/>
            <a:ext cx="2208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Site name (reversed)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5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55" y="3220130"/>
            <a:ext cx="22383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33430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 Thank you! =))</a:t>
            </a:r>
            <a:endParaRPr lang="en-US" sz="7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862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History</a:t>
            </a:r>
          </a:p>
          <a:p>
            <a:pPr marL="38862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Documentation Reference</a:t>
            </a:r>
          </a:p>
          <a:p>
            <a:endParaRPr lang="en-US" sz="2800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85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60" y="2310384"/>
            <a:ext cx="10972800" cy="3290316"/>
          </a:xfrm>
        </p:spPr>
        <p:txBody>
          <a:bodyPr>
            <a:normAutofit/>
          </a:bodyPr>
          <a:lstStyle/>
          <a:p>
            <a:r>
              <a:rPr lang="en-US" dirty="0" smtClean="0"/>
              <a:t>Writing Components that deploy inside Containers. The Containers provide interface to allow Service Provider to provide Services.</a:t>
            </a:r>
            <a:endParaRPr lang="en-US" dirty="0"/>
          </a:p>
          <a:p>
            <a:r>
              <a:rPr lang="en-US" dirty="0" smtClean="0"/>
              <a:t>Components: Jar, war, ear</a:t>
            </a:r>
            <a:endParaRPr lang="en-US" dirty="0"/>
          </a:p>
          <a:p>
            <a:r>
              <a:rPr lang="en-US" dirty="0" smtClean="0"/>
              <a:t>Containers: web, </a:t>
            </a:r>
            <a:r>
              <a:rPr lang="en-US" dirty="0" err="1" smtClean="0"/>
              <a:t>ejb</a:t>
            </a:r>
            <a:endParaRPr lang="en-US" dirty="0" smtClean="0"/>
          </a:p>
          <a:p>
            <a:r>
              <a:rPr lang="en-US" dirty="0" smtClean="0"/>
              <a:t>Services: security, transactional, persistence, resource pooling</a:t>
            </a:r>
          </a:p>
          <a:p>
            <a:r>
              <a:rPr lang="en-US" dirty="0" smtClean="0"/>
              <a:t>Lightweight container: provide services to POJOs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" y="289560"/>
            <a:ext cx="10972800" cy="1066800"/>
          </a:xfrm>
        </p:spPr>
        <p:txBody>
          <a:bodyPr>
            <a:noAutofit/>
          </a:bodyPr>
          <a:lstStyle/>
          <a:p>
            <a:r>
              <a:rPr lang="en-US" sz="5400" dirty="0" smtClean="0"/>
              <a:t>Overview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90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752" y="1515239"/>
            <a:ext cx="8136116" cy="5063979"/>
          </a:xfrm>
        </p:spPr>
        <p:txBody>
          <a:bodyPr>
            <a:normAutofit/>
          </a:bodyPr>
          <a:lstStyle/>
          <a:p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Container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Injecting Dependencies</a:t>
            </a:r>
          </a:p>
          <a:p>
            <a:r>
              <a:rPr lang="en-US" dirty="0" smtClean="0"/>
              <a:t>A dependency is imply an attribute, a method argument, return type.</a:t>
            </a:r>
          </a:p>
          <a:p>
            <a:r>
              <a:rPr lang="en-US" dirty="0" smtClean="0"/>
              <a:t>Injection – calling a setter method, or using a constructor argument.</a:t>
            </a:r>
          </a:p>
          <a:p>
            <a:r>
              <a:rPr lang="en-US" dirty="0" smtClean="0"/>
              <a:t>Metadata describes the actual classes and services that we want.</a:t>
            </a:r>
          </a:p>
          <a:p>
            <a:r>
              <a:rPr lang="en-US" dirty="0" smtClean="0"/>
              <a:t>Spring wires everything together and manages the lifecycle.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" y="289560"/>
            <a:ext cx="11663680" cy="1066800"/>
          </a:xfrm>
        </p:spPr>
        <p:txBody>
          <a:bodyPr>
            <a:noAutofit/>
          </a:bodyPr>
          <a:lstStyle/>
          <a:p>
            <a:r>
              <a:rPr lang="en-US" sz="5400" dirty="0" smtClean="0"/>
              <a:t>Overview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373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884" y="2318126"/>
            <a:ext cx="8849794" cy="3179424"/>
          </a:xfrm>
        </p:spPr>
        <p:txBody>
          <a:bodyPr>
            <a:normAutofit/>
          </a:bodyPr>
          <a:lstStyle/>
          <a:p>
            <a:r>
              <a:rPr lang="en-US" dirty="0" smtClean="0"/>
              <a:t>We rarely instantiate beans</a:t>
            </a:r>
          </a:p>
          <a:p>
            <a:r>
              <a:rPr lang="en-US" dirty="0" smtClean="0"/>
              <a:t>We don’t look them up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Spring Tool </a:t>
            </a:r>
            <a:r>
              <a:rPr lang="en-US" dirty="0"/>
              <a:t>Suite (Eclipse Public </a:t>
            </a:r>
            <a:r>
              <a:rPr lang="en-US" dirty="0" smtClean="0"/>
              <a:t>License, </a:t>
            </a:r>
            <a:r>
              <a:rPr lang="en-US" dirty="0"/>
              <a:t>a business-friendly free software license)</a:t>
            </a:r>
            <a:endParaRPr lang="en-US" dirty="0" smtClean="0"/>
          </a:p>
          <a:p>
            <a:pPr lvl="1"/>
            <a:r>
              <a:rPr lang="en-US" dirty="0" smtClean="0"/>
              <a:t>IntelliJ IDEA (Commercial)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" y="289560"/>
            <a:ext cx="11663680" cy="1066800"/>
          </a:xfrm>
        </p:spPr>
        <p:txBody>
          <a:bodyPr>
            <a:noAutofit/>
          </a:bodyPr>
          <a:lstStyle/>
          <a:p>
            <a:r>
              <a:rPr lang="en-US" sz="5400" dirty="0" smtClean="0"/>
              <a:t>Overview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3085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3660" y="1459484"/>
            <a:ext cx="7990840" cy="52080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Spring 1.0 </a:t>
            </a:r>
            <a:r>
              <a:rPr lang="en-US" dirty="0" smtClean="0">
                <a:sym typeface="Wingdings" panose="05000000000000000000" pitchFamily="2" charset="2"/>
              </a:rPr>
              <a:t>– 2004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Spring 2.0 – 2006: simplified XML </a:t>
            </a:r>
            <a:r>
              <a:rPr lang="en-US" dirty="0" err="1" smtClean="0">
                <a:sym typeface="Wingdings" panose="05000000000000000000" pitchFamily="2" charset="2"/>
              </a:rPr>
              <a:t>config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Spring 2.5 – 2007: annotation configuration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Spring 3.0 – 2010 to 2012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Spring 3.2 – 2012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Support for Java 7, Hibernate 4, Servlet 3.0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Required Java 1.5+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Java configuration approach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Spring 4.0 – 2014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Supports Java 8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Spring Boot – 2014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Spring 4.3.3 – 2016 (Latest)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" y="289560"/>
            <a:ext cx="10972800" cy="1066800"/>
          </a:xfrm>
        </p:spPr>
        <p:txBody>
          <a:bodyPr>
            <a:noAutofit/>
          </a:bodyPr>
          <a:lstStyle/>
          <a:p>
            <a:r>
              <a:rPr lang="en-US" sz="5400" dirty="0" smtClean="0"/>
              <a:t>History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289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3660" y="1570996"/>
            <a:ext cx="8136116" cy="5063979"/>
          </a:xfrm>
        </p:spPr>
        <p:txBody>
          <a:bodyPr>
            <a:normAutofit/>
          </a:bodyPr>
          <a:lstStyle/>
          <a:p>
            <a:r>
              <a:rPr lang="en-US" dirty="0" smtClean="0"/>
              <a:t>Reference:</a:t>
            </a:r>
          </a:p>
          <a:p>
            <a:pPr marL="109728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://docs.spring.io/spring/docs/current/spring-framework-reference/htmlsingle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API:</a:t>
            </a:r>
          </a:p>
          <a:p>
            <a:pPr marL="109728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://docs.spring.io/spring/docs/current/spring-framework-reference/htmlsingle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Spring favors interface/class separation</a:t>
            </a:r>
          </a:p>
          <a:p>
            <a:pPr lvl="1"/>
            <a:r>
              <a:rPr lang="en-US" dirty="0" smtClean="0"/>
              <a:t>Write your code in terms of interfaces</a:t>
            </a:r>
          </a:p>
          <a:p>
            <a:pPr lvl="1"/>
            <a:r>
              <a:rPr lang="en-US" dirty="0" smtClean="0"/>
              <a:t>Tell Spring which classes to provide</a:t>
            </a:r>
          </a:p>
          <a:p>
            <a:pPr lvl="1"/>
            <a:r>
              <a:rPr lang="en-US" dirty="0" smtClean="0"/>
              <a:t>“wire everything together”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" y="289560"/>
            <a:ext cx="11663680" cy="1066800"/>
          </a:xfrm>
        </p:spPr>
        <p:txBody>
          <a:bodyPr>
            <a:noAutofit/>
          </a:bodyPr>
          <a:lstStyle/>
          <a:p>
            <a:r>
              <a:rPr lang="en-US" sz="5400" dirty="0" smtClean="0"/>
              <a:t>Reference Documentation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204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8862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A simple Java Application with Spring</a:t>
            </a:r>
          </a:p>
          <a:p>
            <a:pPr marL="38862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Java-Based Configuration</a:t>
            </a:r>
          </a:p>
          <a:p>
            <a:pPr marL="38862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Annotation Configuration</a:t>
            </a:r>
          </a:p>
          <a:p>
            <a:pPr marL="38862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The Classic XML Approach</a:t>
            </a:r>
            <a:endParaRPr lang="en-US" sz="2800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Building Application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944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279" y="2240068"/>
            <a:ext cx="8849794" cy="3179424"/>
          </a:xfrm>
        </p:spPr>
        <p:txBody>
          <a:bodyPr>
            <a:normAutofit/>
          </a:bodyPr>
          <a:lstStyle/>
          <a:p>
            <a:r>
              <a:rPr lang="en-US" dirty="0" smtClean="0"/>
              <a:t>Maven handles Dependencies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44" y="1148575"/>
            <a:ext cx="10634051" cy="1449659"/>
          </a:xfrm>
        </p:spPr>
        <p:txBody>
          <a:bodyPr>
            <a:noAutofit/>
          </a:bodyPr>
          <a:lstStyle/>
          <a:p>
            <a:r>
              <a:rPr lang="en-US" sz="5400" dirty="0"/>
              <a:t>A simple </a:t>
            </a:r>
            <a:r>
              <a:rPr lang="en-US" sz="5400" dirty="0" smtClean="0"/>
              <a:t>Application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59" y="2692746"/>
            <a:ext cx="5441774" cy="40043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92707" y="3757961"/>
            <a:ext cx="35221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Lib Beans</a:t>
            </a:r>
            <a:endParaRPr lang="en-US" sz="4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657278" y="4092498"/>
            <a:ext cx="1037063" cy="6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315</Words>
  <Application>Microsoft Office PowerPoint</Application>
  <PresentationFormat>Widescreen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Wingdings</vt:lpstr>
      <vt:lpstr>Wingdings 2</vt:lpstr>
      <vt:lpstr>Sales strategy  proposal presentation</vt:lpstr>
      <vt:lpstr>Spring Framework Essential</vt:lpstr>
      <vt:lpstr>Introduction</vt:lpstr>
      <vt:lpstr>Overview</vt:lpstr>
      <vt:lpstr>Overview</vt:lpstr>
      <vt:lpstr>Overview</vt:lpstr>
      <vt:lpstr>History</vt:lpstr>
      <vt:lpstr>Reference Documentation</vt:lpstr>
      <vt:lpstr>Building Application</vt:lpstr>
      <vt:lpstr>A simple Application  </vt:lpstr>
      <vt:lpstr>Glassfish Server  </vt:lpstr>
      <vt:lpstr>Maven – Dependency management  </vt:lpstr>
      <vt:lpstr>Folder structure</vt:lpstr>
      <vt:lpstr>Questions and Answers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2016-10-14T12:56:07Z</dcterms:created>
  <dcterms:modified xsi:type="dcterms:W3CDTF">2016-10-24T04:16:37Z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