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10"/>
  </p:notesMasterIdLst>
  <p:sldIdLst>
    <p:sldId id="256" r:id="rId2"/>
    <p:sldId id="257" r:id="rId3"/>
    <p:sldId id="260" r:id="rId4"/>
    <p:sldId id="258" r:id="rId5"/>
    <p:sldId id="262" r:id="rId6"/>
    <p:sldId id="261"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553" autoAdjust="0"/>
  </p:normalViewPr>
  <p:slideViewPr>
    <p:cSldViewPr snapToGrid="0">
      <p:cViewPr varScale="1">
        <p:scale>
          <a:sx n="32" d="100"/>
          <a:sy n="32" d="100"/>
        </p:scale>
        <p:origin x="22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F7ED0-803E-4784-BBCF-18241461C431}"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35CA1-02D1-4684-A381-A2303CEE944D}" type="slidenum">
              <a:rPr lang="en-US" smtClean="0"/>
              <a:t>‹#›</a:t>
            </a:fld>
            <a:endParaRPr lang="en-US"/>
          </a:p>
        </p:txBody>
      </p:sp>
    </p:spTree>
    <p:extLst>
      <p:ext uri="{BB962C8B-B14F-4D97-AF65-F5344CB8AC3E}">
        <p14:creationId xmlns:p14="http://schemas.microsoft.com/office/powerpoint/2010/main" val="52826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pringbyexample.org/examples/core-concepts.html#ftn.d0e19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makes a framework, work?</a:t>
            </a:r>
          </a:p>
          <a:p>
            <a:r>
              <a:rPr lang="en-US" dirty="0" smtClean="0"/>
              <a:t>A framework is essentially a skeleton, a structure around which the fleshing out of your application occurs. Frameworks tend to be built around a design pattern and consist of frozen spots – structural components which are unmodified by the developer -- and hot spots, the pieces that an application developer contributes </a:t>
            </a:r>
            <a:r>
              <a:rPr lang="en-US" baseline="30000" dirty="0" smtClean="0"/>
              <a:t>[</a:t>
            </a:r>
            <a:r>
              <a:rPr lang="en-US" baseline="30000" dirty="0" smtClean="0">
                <a:hlinkClick r:id="rId3"/>
              </a:rPr>
              <a:t>2</a:t>
            </a:r>
            <a:r>
              <a:rPr lang="en-US" baseline="30000" dirty="0" smtClean="0"/>
              <a:t>]</a:t>
            </a:r>
            <a:r>
              <a:rPr lang="en-US" dirty="0" smtClean="0"/>
              <a:t>. In Spring, the hot spots are developer-contributed POJOs which are configured to run within the framework. </a:t>
            </a:r>
          </a:p>
          <a:p>
            <a:r>
              <a:rPr lang="en-US" dirty="0" smtClean="0"/>
              <a:t>In this chapter we'll explore the context of Spring's most important component – the </a:t>
            </a:r>
            <a:r>
              <a:rPr lang="en-US" dirty="0" err="1" smtClean="0"/>
              <a:t>IoC</a:t>
            </a:r>
            <a:r>
              <a:rPr lang="en-US" dirty="0" smtClean="0"/>
              <a:t> container – and how Spring can lead you to better Object Oriented programming and eventually to new possibilities with Aspect Oriented Programming. The Spring framework can't make bad code good, but it can enforce good coding practices that make it easier for you and your fellow developers to cooperate in writing well-factored, reusable, readable, and manageable application components. </a:t>
            </a:r>
            <a:endParaRPr lang="en-US" dirty="0"/>
          </a:p>
        </p:txBody>
      </p:sp>
      <p:sp>
        <p:nvSpPr>
          <p:cNvPr id="4" name="Slide Number Placeholder 3"/>
          <p:cNvSpPr>
            <a:spLocks noGrp="1"/>
          </p:cNvSpPr>
          <p:nvPr>
            <p:ph type="sldNum" sz="quarter" idx="10"/>
          </p:nvPr>
        </p:nvSpPr>
        <p:spPr/>
        <p:txBody>
          <a:bodyPr/>
          <a:lstStyle/>
          <a:p>
            <a:fld id="{87535CA1-02D1-4684-A381-A2303CEE944D}" type="slidenum">
              <a:rPr lang="en-US" smtClean="0"/>
              <a:t>4</a:t>
            </a:fld>
            <a:endParaRPr lang="en-US"/>
          </a:p>
        </p:txBody>
      </p:sp>
    </p:spTree>
    <p:extLst>
      <p:ext uri="{BB962C8B-B14F-4D97-AF65-F5344CB8AC3E}">
        <p14:creationId xmlns:p14="http://schemas.microsoft.com/office/powerpoint/2010/main" val="159303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535CA1-02D1-4684-A381-A2303CEE944D}" type="slidenum">
              <a:rPr lang="en-US" smtClean="0"/>
              <a:t>5</a:t>
            </a:fld>
            <a:endParaRPr lang="en-US"/>
          </a:p>
        </p:txBody>
      </p:sp>
    </p:spTree>
    <p:extLst>
      <p:ext uri="{BB962C8B-B14F-4D97-AF65-F5344CB8AC3E}">
        <p14:creationId xmlns:p14="http://schemas.microsoft.com/office/powerpoint/2010/main" val="295194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Core Module:</a:t>
            </a:r>
            <a:r>
              <a:rPr lang="en-US" dirty="0" smtClean="0"/>
              <a:t> Provides the Dependency Injection (DI) feature which is the basic concept of the Spring framework. This module contains the </a:t>
            </a:r>
            <a:r>
              <a:rPr lang="en-US" b="1" i="1" dirty="0" err="1" smtClean="0"/>
              <a:t>BeanFactory</a:t>
            </a:r>
            <a:r>
              <a:rPr lang="en-US" b="1" i="1" dirty="0" smtClean="0"/>
              <a:t>,</a:t>
            </a:r>
            <a:r>
              <a:rPr lang="en-US" b="1" dirty="0" smtClean="0"/>
              <a:t> </a:t>
            </a:r>
            <a:r>
              <a:rPr lang="en-US" dirty="0" smtClean="0"/>
              <a:t>an implementation of Factory Pattern which creates the bean as per the configurations provided by the developer in an XML file.</a:t>
            </a:r>
          </a:p>
          <a:p>
            <a:r>
              <a:rPr lang="en-US" b="1" dirty="0" smtClean="0"/>
              <a:t>AOP Module:</a:t>
            </a:r>
            <a:r>
              <a:rPr lang="en-US" dirty="0" smtClean="0"/>
              <a:t> The Aspect Oriented Programming module allows developers to define method-interceptors and point cuts to keep the concerns apart. It is configured at run time so the compilation step is skipped. It aims at declarative transaction management which is easier to maintain. </a:t>
            </a:r>
          </a:p>
          <a:p>
            <a:r>
              <a:rPr lang="en-US" b="1" dirty="0" smtClean="0"/>
              <a:t>DAO Module: </a:t>
            </a:r>
            <a:r>
              <a:rPr lang="en-US" dirty="0" smtClean="0"/>
              <a:t>This provides an abstraction layer to the low level task of creating a connection, releasing it etc. It also maintains a hierarchy of meaningful exceptions rather than throwing complicated error codes from specific database vendors. It uses AOP to manage transactions. Transactions can also be managed programmatically.</a:t>
            </a:r>
          </a:p>
          <a:p>
            <a:r>
              <a:rPr lang="en-US" b="1" dirty="0" smtClean="0"/>
              <a:t>ORM Module: </a:t>
            </a:r>
            <a:r>
              <a:rPr lang="en-US" dirty="0" smtClean="0"/>
              <a:t>Spring doesn’t provides its own ORM implementation but offers integrations with popular Object Relational mapping tools like Hibernate, </a:t>
            </a:r>
            <a:r>
              <a:rPr lang="en-US" dirty="0" err="1" smtClean="0"/>
              <a:t>iBATIS</a:t>
            </a:r>
            <a:r>
              <a:rPr lang="en-US" dirty="0" smtClean="0"/>
              <a:t> SQL Maps, Oracle </a:t>
            </a:r>
            <a:r>
              <a:rPr lang="en-US" dirty="0" err="1" smtClean="0"/>
              <a:t>TopLink</a:t>
            </a:r>
            <a:r>
              <a:rPr lang="en-US" dirty="0" smtClean="0"/>
              <a:t> and JPA etc.</a:t>
            </a:r>
          </a:p>
          <a:p>
            <a:r>
              <a:rPr lang="en-US" b="1" dirty="0" smtClean="0"/>
              <a:t>JEE Module: </a:t>
            </a:r>
            <a:r>
              <a:rPr lang="en-US" dirty="0" smtClean="0"/>
              <a:t>It also provides support for JMX, JCA, EJB and JMS etc. In lots of cases, JCA (Java EE Connection API) is much like JDBC, except where JDBC is focused on database JCA focus on connecting to legacy systems.</a:t>
            </a:r>
          </a:p>
          <a:p>
            <a:r>
              <a:rPr lang="en-US" b="1" dirty="0" smtClean="0"/>
              <a:t>Web Module: </a:t>
            </a:r>
            <a:r>
              <a:rPr lang="en-US" dirty="0" smtClean="0"/>
              <a:t>Spring comes with MVC framework which eases the task of developing web applications. It also integrates well with the most popular MVC frameworks like Struts, Tapestry, JSF, Wicket etc. </a:t>
            </a:r>
            <a:endParaRPr lang="en-US" dirty="0"/>
          </a:p>
        </p:txBody>
      </p:sp>
      <p:sp>
        <p:nvSpPr>
          <p:cNvPr id="4" name="Slide Number Placeholder 3"/>
          <p:cNvSpPr>
            <a:spLocks noGrp="1"/>
          </p:cNvSpPr>
          <p:nvPr>
            <p:ph type="sldNum" sz="quarter" idx="10"/>
          </p:nvPr>
        </p:nvSpPr>
        <p:spPr/>
        <p:txBody>
          <a:bodyPr/>
          <a:lstStyle/>
          <a:p>
            <a:fld id="{87535CA1-02D1-4684-A381-A2303CEE944D}" type="slidenum">
              <a:rPr lang="en-US" smtClean="0"/>
              <a:t>6</a:t>
            </a:fld>
            <a:endParaRPr lang="en-US"/>
          </a:p>
        </p:txBody>
      </p:sp>
    </p:spTree>
    <p:extLst>
      <p:ext uri="{BB962C8B-B14F-4D97-AF65-F5344CB8AC3E}">
        <p14:creationId xmlns:p14="http://schemas.microsoft.com/office/powerpoint/2010/main" val="176293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535CA1-02D1-4684-A381-A2303CEE944D}" type="slidenum">
              <a:rPr lang="en-US" smtClean="0"/>
              <a:t>7</a:t>
            </a:fld>
            <a:endParaRPr lang="en-US"/>
          </a:p>
        </p:txBody>
      </p:sp>
    </p:spTree>
    <p:extLst>
      <p:ext uri="{BB962C8B-B14F-4D97-AF65-F5344CB8AC3E}">
        <p14:creationId xmlns:p14="http://schemas.microsoft.com/office/powerpoint/2010/main" val="11502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60E16-A242-4BA9-A132-EF10C338C12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83BEF-6D42-4A28-B165-CC99FF1FC4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948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0E16-A242-4BA9-A132-EF10C338C12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244518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0E16-A242-4BA9-A132-EF10C338C12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424553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0E16-A242-4BA9-A132-EF10C338C12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293229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60E16-A242-4BA9-A132-EF10C338C12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83BEF-6D42-4A28-B165-CC99FF1FC4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84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60E16-A242-4BA9-A132-EF10C338C12E}"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171114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60E16-A242-4BA9-A132-EF10C338C12E}"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87788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B60E16-A242-4BA9-A132-EF10C338C12E}"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137320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B60E16-A242-4BA9-A132-EF10C338C12E}" type="datetimeFigureOut">
              <a:rPr lang="en-US" smtClean="0"/>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11169237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B60E16-A242-4BA9-A132-EF10C338C12E}" type="datetimeFigureOut">
              <a:rPr lang="en-US" smtClean="0"/>
              <a:t>10/25/2016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783BEF-6D42-4A28-B165-CC99FF1FC44E}" type="slidenum">
              <a:rPr lang="en-US" smtClean="0"/>
              <a:t>‹#›</a:t>
            </a:fld>
            <a:endParaRPr lang="en-US"/>
          </a:p>
        </p:txBody>
      </p:sp>
    </p:spTree>
    <p:extLst>
      <p:ext uri="{BB962C8B-B14F-4D97-AF65-F5344CB8AC3E}">
        <p14:creationId xmlns:p14="http://schemas.microsoft.com/office/powerpoint/2010/main" val="4024235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60E16-A242-4BA9-A132-EF10C338C12E}"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783BEF-6D42-4A28-B165-CC99FF1FC44E}" type="slidenum">
              <a:rPr lang="en-US" smtClean="0"/>
              <a:t>‹#›</a:t>
            </a:fld>
            <a:endParaRPr lang="en-US"/>
          </a:p>
        </p:txBody>
      </p:sp>
    </p:spTree>
    <p:extLst>
      <p:ext uri="{BB962C8B-B14F-4D97-AF65-F5344CB8AC3E}">
        <p14:creationId xmlns:p14="http://schemas.microsoft.com/office/powerpoint/2010/main" val="51762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B60E16-A242-4BA9-A132-EF10C338C12E}" type="datetimeFigureOut">
              <a:rPr lang="en-US" smtClean="0"/>
              <a:t>10/25/2016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783BEF-6D42-4A28-B165-CC99FF1FC4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9077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Framework</a:t>
            </a:r>
            <a:endParaRPr lang="en-US" dirty="0"/>
          </a:p>
        </p:txBody>
      </p:sp>
      <p:sp>
        <p:nvSpPr>
          <p:cNvPr id="3" name="Subtitle 2"/>
          <p:cNvSpPr>
            <a:spLocks noGrp="1"/>
          </p:cNvSpPr>
          <p:nvPr>
            <p:ph type="subTitle" idx="1"/>
          </p:nvPr>
        </p:nvSpPr>
        <p:spPr/>
        <p:txBody>
          <a:bodyPr/>
          <a:lstStyle/>
          <a:p>
            <a:r>
              <a:rPr lang="en-US" dirty="0" smtClean="0"/>
              <a:t>Dang Thi Thao My</a:t>
            </a:r>
            <a:endParaRPr lang="en-US" dirty="0"/>
          </a:p>
        </p:txBody>
      </p:sp>
    </p:spTree>
    <p:extLst>
      <p:ext uri="{BB962C8B-B14F-4D97-AF65-F5344CB8AC3E}">
        <p14:creationId xmlns:p14="http://schemas.microsoft.com/office/powerpoint/2010/main" val="14522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Objectives</a:t>
            </a:r>
          </a:p>
          <a:p>
            <a:pPr>
              <a:buFont typeface="Wingdings" panose="05000000000000000000" pitchFamily="2" charset="2"/>
              <a:buChar char="§"/>
            </a:pPr>
            <a:r>
              <a:rPr lang="en-US" dirty="0" smtClean="0"/>
              <a:t> Overview</a:t>
            </a:r>
          </a:p>
          <a:p>
            <a:pPr>
              <a:buFont typeface="Wingdings" panose="05000000000000000000" pitchFamily="2" charset="2"/>
              <a:buChar char="§"/>
            </a:pPr>
            <a:r>
              <a:rPr lang="en-US" dirty="0"/>
              <a:t> </a:t>
            </a:r>
            <a:r>
              <a:rPr lang="en-US" dirty="0" smtClean="0"/>
              <a:t>Spring MVC</a:t>
            </a:r>
          </a:p>
          <a:p>
            <a:pPr>
              <a:buFont typeface="Wingdings" panose="05000000000000000000" pitchFamily="2" charset="2"/>
              <a:buChar char="§"/>
            </a:pPr>
            <a:r>
              <a:rPr lang="en-US" dirty="0" smtClean="0"/>
              <a:t> Spring example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0001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At the end of this tutorial, you are able to:</a:t>
            </a:r>
          </a:p>
          <a:p>
            <a:pPr>
              <a:buFont typeface="Wingdings" panose="05000000000000000000" pitchFamily="2" charset="2"/>
              <a:buChar char="§"/>
            </a:pPr>
            <a:r>
              <a:rPr lang="en-US" dirty="0" smtClean="0"/>
              <a:t> Have a general understanding of Spring Framework</a:t>
            </a:r>
          </a:p>
          <a:p>
            <a:pPr>
              <a:buFont typeface="Wingdings" panose="05000000000000000000" pitchFamily="2" charset="2"/>
              <a:buChar char="§"/>
            </a:pPr>
            <a:r>
              <a:rPr lang="en-US" dirty="0"/>
              <a:t> </a:t>
            </a:r>
            <a:r>
              <a:rPr lang="en-US" dirty="0" smtClean="0"/>
              <a:t>Create a simple Spring MVC web application</a:t>
            </a:r>
          </a:p>
          <a:p>
            <a:pPr>
              <a:buFont typeface="Wingdings" panose="05000000000000000000" pitchFamily="2" charset="2"/>
              <a:buChar char="§"/>
            </a:pPr>
            <a:r>
              <a:rPr lang="en-US" dirty="0" smtClean="0"/>
              <a:t> Configure .xml files of a Spring project</a:t>
            </a:r>
          </a:p>
          <a:p>
            <a:pPr>
              <a:buFont typeface="Wingdings" panose="05000000000000000000" pitchFamily="2" charset="2"/>
              <a:buChar char="§"/>
            </a:pPr>
            <a:r>
              <a:rPr lang="en-US" dirty="0"/>
              <a:t> </a:t>
            </a:r>
            <a:r>
              <a:rPr lang="en-US" dirty="0" smtClean="0"/>
              <a:t>Map incoming request to a controller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51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Spring framework</a:t>
            </a:r>
            <a:endParaRPr lang="en-US" dirty="0"/>
          </a:p>
        </p:txBody>
      </p:sp>
      <p:sp>
        <p:nvSpPr>
          <p:cNvPr id="5" name="AutoShape 4" descr="spring over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a:spLocks noGrp="1"/>
          </p:cNvSpPr>
          <p:nvPr>
            <p:ph idx="1"/>
          </p:nvPr>
        </p:nvSpPr>
        <p:spPr>
          <a:xfrm>
            <a:off x="1455575" y="2023015"/>
            <a:ext cx="8677469" cy="4023360"/>
          </a:xfrm>
        </p:spPr>
        <p:txBody>
          <a:bodyPr/>
          <a:lstStyle/>
          <a:p>
            <a:pPr>
              <a:buFont typeface="Wingdings" panose="05000000000000000000" pitchFamily="2" charset="2"/>
              <a:buChar char="§"/>
            </a:pPr>
            <a:r>
              <a:rPr lang="en-US" dirty="0" smtClean="0"/>
              <a:t> An essential skeleton</a:t>
            </a:r>
          </a:p>
          <a:p>
            <a:pPr>
              <a:buFont typeface="Wingdings" panose="05000000000000000000" pitchFamily="2" charset="2"/>
              <a:buChar char="§"/>
            </a:pPr>
            <a:r>
              <a:rPr lang="en-US" dirty="0"/>
              <a:t> </a:t>
            </a:r>
            <a:r>
              <a:rPr lang="en-US" dirty="0" smtClean="0"/>
              <a:t>Spring framework is modular. Pick modules applicable to your application.</a:t>
            </a:r>
          </a:p>
          <a:p>
            <a:pPr>
              <a:buFont typeface="Wingdings" panose="05000000000000000000" pitchFamily="2" charset="2"/>
              <a:buChar char="§"/>
            </a:pPr>
            <a:r>
              <a:rPr lang="en-US" dirty="0" smtClean="0"/>
              <a:t> Contribute POJOs (Plain Old Java Object) and configure to run within the framework</a:t>
            </a:r>
          </a:p>
          <a:p>
            <a:pPr>
              <a:buFont typeface="Wingdings" panose="05000000000000000000" pitchFamily="2" charset="2"/>
              <a:buChar char="§"/>
            </a:pPr>
            <a:r>
              <a:rPr lang="en-US" dirty="0" smtClean="0"/>
              <a:t> Better OOP (Object Oriented Programming)</a:t>
            </a:r>
          </a:p>
          <a:p>
            <a:pPr>
              <a:buFont typeface="Wingdings" panose="05000000000000000000" pitchFamily="2" charset="2"/>
              <a:buChar char="§"/>
            </a:pPr>
            <a:r>
              <a:rPr lang="en-US" dirty="0" smtClean="0"/>
              <a:t> Along with AOP (Aspect Oriented Programming)</a:t>
            </a:r>
          </a:p>
          <a:p>
            <a:pPr>
              <a:buFont typeface="Wingdings" panose="05000000000000000000" pitchFamily="2" charset="2"/>
              <a:buChar char="§"/>
            </a:pPr>
            <a:r>
              <a:rPr lang="en-US" dirty="0" smtClean="0"/>
              <a:t> Enforce good coding practices</a:t>
            </a:r>
          </a:p>
          <a:p>
            <a:pPr>
              <a:buFont typeface="Wingdings" panose="05000000000000000000" pitchFamily="2" charset="2"/>
              <a:buChar char="§"/>
            </a:pPr>
            <a:r>
              <a:rPr lang="en-US" dirty="0"/>
              <a:t> </a:t>
            </a:r>
            <a:r>
              <a:rPr lang="en-US" dirty="0" smtClean="0"/>
              <a:t>Well-factored, reusable, readable, and manageable applications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2993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Beans</a:t>
            </a:r>
            <a:endParaRPr lang="en-US" dirty="0"/>
          </a:p>
        </p:txBody>
      </p:sp>
      <p:sp>
        <p:nvSpPr>
          <p:cNvPr id="5" name="AutoShape 4" descr="spring over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a:spLocks noGrp="1"/>
          </p:cNvSpPr>
          <p:nvPr>
            <p:ph idx="1"/>
          </p:nvPr>
        </p:nvSpPr>
        <p:spPr>
          <a:xfrm>
            <a:off x="1455575" y="2023015"/>
            <a:ext cx="8677469" cy="4023360"/>
          </a:xfrm>
        </p:spPr>
        <p:txBody>
          <a:bodyPr/>
          <a:lstStyle/>
          <a:p>
            <a:pPr>
              <a:buFont typeface="Wingdings" panose="05000000000000000000" pitchFamily="2" charset="2"/>
              <a:buChar char="§"/>
            </a:pPr>
            <a:r>
              <a:rPr lang="en-US" dirty="0" smtClean="0"/>
              <a:t> POJOs – Beans instantiated, managed, created by Spring </a:t>
            </a:r>
            <a:r>
              <a:rPr lang="en-US" dirty="0" err="1" smtClean="0"/>
              <a:t>IoC</a:t>
            </a:r>
            <a:endParaRPr lang="en-US" dirty="0" smtClean="0"/>
          </a:p>
          <a:p>
            <a:pPr>
              <a:buFont typeface="Wingdings" panose="05000000000000000000" pitchFamily="2" charset="2"/>
              <a:buChar char="§"/>
            </a:pPr>
            <a:r>
              <a:rPr lang="en-US" dirty="0"/>
              <a:t> Beans are created with the configuration metadata (XML file) </a:t>
            </a:r>
            <a:r>
              <a:rPr lang="en-US" dirty="0" smtClean="0"/>
              <a:t>providing information for container on how to create bean, bean lifecycle, and bean dependencies.</a:t>
            </a:r>
            <a:endParaRPr lang="en-US" dirty="0"/>
          </a:p>
          <a:p>
            <a:pPr>
              <a:buFont typeface="Wingdings" panose="05000000000000000000" pitchFamily="2" charset="2"/>
              <a:buChar char="§"/>
            </a:pPr>
            <a:r>
              <a:rPr lang="en-US" dirty="0" smtClean="0"/>
              <a:t> Types of beans: </a:t>
            </a:r>
          </a:p>
          <a:p>
            <a:pPr lvl="1">
              <a:buFont typeface="Wingdings" panose="05000000000000000000" pitchFamily="2" charset="2"/>
              <a:buChar char="§"/>
            </a:pPr>
            <a:r>
              <a:rPr lang="en-US" dirty="0" smtClean="0"/>
              <a:t>Singleton ( a single instance per Spring </a:t>
            </a:r>
            <a:r>
              <a:rPr lang="en-US" dirty="0" err="1" smtClean="0"/>
              <a:t>IoC</a:t>
            </a:r>
            <a:r>
              <a:rPr lang="en-US" dirty="0" smtClean="0"/>
              <a:t> container) – default</a:t>
            </a:r>
          </a:p>
          <a:p>
            <a:pPr lvl="1">
              <a:buFont typeface="Wingdings" panose="05000000000000000000" pitchFamily="2" charset="2"/>
              <a:buChar char="§"/>
            </a:pPr>
            <a:r>
              <a:rPr lang="en-US" dirty="0" smtClean="0"/>
              <a:t>Prototype</a:t>
            </a:r>
          </a:p>
          <a:p>
            <a:pPr lvl="1">
              <a:buFont typeface="Wingdings" panose="05000000000000000000" pitchFamily="2" charset="2"/>
              <a:buChar char="§"/>
            </a:pPr>
            <a:r>
              <a:rPr lang="en-US" dirty="0" smtClean="0"/>
              <a:t>Request</a:t>
            </a:r>
          </a:p>
          <a:p>
            <a:pPr lvl="1">
              <a:buFont typeface="Wingdings" panose="05000000000000000000" pitchFamily="2" charset="2"/>
              <a:buChar char="§"/>
            </a:pPr>
            <a:r>
              <a:rPr lang="en-US" dirty="0" smtClean="0"/>
              <a:t>Session</a:t>
            </a:r>
          </a:p>
          <a:p>
            <a:pPr lvl="1">
              <a:buFont typeface="Wingdings" panose="05000000000000000000" pitchFamily="2" charset="2"/>
              <a:buChar char="§"/>
            </a:pPr>
            <a:r>
              <a:rPr lang="en-US" dirty="0" smtClean="0"/>
              <a:t>Global-session</a:t>
            </a:r>
          </a:p>
          <a:p>
            <a:pPr lvl="1">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0941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Modules</a:t>
            </a:r>
            <a:endParaRPr lang="en-US" dirty="0"/>
          </a:p>
        </p:txBody>
      </p:sp>
      <p:sp>
        <p:nvSpPr>
          <p:cNvPr id="5" name="AutoShape 4" descr="spring over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097280" y="2053389"/>
            <a:ext cx="5317015" cy="3879984"/>
          </a:xfrm>
          <a:prstGeom prst="rect">
            <a:avLst/>
          </a:prstGeom>
        </p:spPr>
      </p:pic>
      <p:sp>
        <p:nvSpPr>
          <p:cNvPr id="7" name="Content Placeholder 2"/>
          <p:cNvSpPr>
            <a:spLocks noGrp="1"/>
          </p:cNvSpPr>
          <p:nvPr>
            <p:ph idx="1"/>
          </p:nvPr>
        </p:nvSpPr>
        <p:spPr>
          <a:xfrm>
            <a:off x="7035282" y="1845734"/>
            <a:ext cx="4120398" cy="4023360"/>
          </a:xfrm>
        </p:spPr>
        <p:txBody>
          <a:bodyPr/>
          <a:lstStyle/>
          <a:p>
            <a:pPr>
              <a:buFont typeface="Wingdings" panose="05000000000000000000" pitchFamily="2" charset="2"/>
              <a:buChar char="§"/>
            </a:pPr>
            <a:r>
              <a:rPr lang="en-US" dirty="0" smtClean="0"/>
              <a:t> Core Container (</a:t>
            </a:r>
            <a:r>
              <a:rPr lang="en-US" dirty="0" err="1" smtClean="0"/>
              <a:t>IoC</a:t>
            </a:r>
            <a:r>
              <a:rPr lang="en-US" dirty="0" smtClean="0"/>
              <a:t>):</a:t>
            </a:r>
          </a:p>
          <a:p>
            <a:pPr>
              <a:buFont typeface="Wingdings" panose="05000000000000000000" pitchFamily="2" charset="2"/>
              <a:buChar char="§"/>
            </a:pPr>
            <a:r>
              <a:rPr lang="en-US" dirty="0" smtClean="0"/>
              <a:t> </a:t>
            </a:r>
            <a:r>
              <a:rPr lang="en-US" dirty="0"/>
              <a:t>AOP (Aspect Oriented Programming):</a:t>
            </a:r>
            <a:endParaRPr lang="en-US" dirty="0" smtClean="0"/>
          </a:p>
          <a:p>
            <a:pPr>
              <a:buFont typeface="Wingdings" panose="05000000000000000000" pitchFamily="2" charset="2"/>
              <a:buChar char="§"/>
            </a:pPr>
            <a:r>
              <a:rPr lang="en-US" dirty="0" smtClean="0"/>
              <a:t> DAO</a:t>
            </a:r>
          </a:p>
          <a:p>
            <a:pPr>
              <a:buFont typeface="Wingdings" panose="05000000000000000000" pitchFamily="2" charset="2"/>
              <a:buChar char="§"/>
            </a:pPr>
            <a:r>
              <a:rPr lang="en-US" dirty="0" smtClean="0"/>
              <a:t> ORM</a:t>
            </a:r>
          </a:p>
          <a:p>
            <a:pPr>
              <a:buFont typeface="Wingdings" panose="05000000000000000000" pitchFamily="2" charset="2"/>
              <a:buChar char="§"/>
            </a:pPr>
            <a:r>
              <a:rPr lang="en-US" dirty="0" smtClean="0"/>
              <a:t> JEE</a:t>
            </a:r>
          </a:p>
          <a:p>
            <a:pPr>
              <a:buFont typeface="Wingdings" panose="05000000000000000000" pitchFamily="2" charset="2"/>
              <a:buChar char="§"/>
            </a:pPr>
            <a:r>
              <a:rPr lang="en-US" dirty="0"/>
              <a:t> </a:t>
            </a:r>
            <a:r>
              <a:rPr lang="en-US" dirty="0" smtClean="0"/>
              <a:t>Web</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92191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a:t>
            </a:r>
            <a:r>
              <a:rPr lang="en-US" dirty="0" err="1" smtClean="0"/>
              <a:t>DispatcherServlet</a:t>
            </a:r>
            <a:endParaRPr lang="en-US" dirty="0"/>
          </a:p>
        </p:txBody>
      </p:sp>
      <p:sp>
        <p:nvSpPr>
          <p:cNvPr id="5" name="AutoShape 4" descr="spring over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a:spLocks noGrp="1"/>
          </p:cNvSpPr>
          <p:nvPr>
            <p:ph idx="1"/>
          </p:nvPr>
        </p:nvSpPr>
        <p:spPr>
          <a:xfrm>
            <a:off x="7012888" y="2330926"/>
            <a:ext cx="10058400" cy="4023360"/>
          </a:xfrm>
        </p:spPr>
        <p:txBody>
          <a:bodyPr/>
          <a:lstStyle/>
          <a:p>
            <a:pPr>
              <a:buFont typeface="Wingdings" panose="05000000000000000000" pitchFamily="2" charset="2"/>
              <a:buChar char="§"/>
            </a:pPr>
            <a:r>
              <a:rPr lang="en-US" dirty="0" smtClean="0"/>
              <a:t> </a:t>
            </a:r>
            <a:endParaRPr lang="en-US" dirty="0"/>
          </a:p>
        </p:txBody>
      </p:sp>
      <p:pic>
        <p:nvPicPr>
          <p:cNvPr id="4" name="Picture 3"/>
          <p:cNvPicPr>
            <a:picLocks noChangeAspect="1"/>
          </p:cNvPicPr>
          <p:nvPr/>
        </p:nvPicPr>
        <p:blipFill>
          <a:blip r:embed="rId3"/>
          <a:stretch>
            <a:fillRect/>
          </a:stretch>
        </p:blipFill>
        <p:spPr>
          <a:xfrm>
            <a:off x="844908" y="1923973"/>
            <a:ext cx="7440678" cy="4294020"/>
          </a:xfrm>
          <a:prstGeom prst="rect">
            <a:avLst/>
          </a:prstGeom>
        </p:spPr>
      </p:pic>
    </p:spTree>
    <p:extLst>
      <p:ext uri="{BB962C8B-B14F-4D97-AF65-F5344CB8AC3E}">
        <p14:creationId xmlns:p14="http://schemas.microsoft.com/office/powerpoint/2010/main" val="228807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 Polymorphism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Shape: Circle, Triangle</a:t>
            </a:r>
          </a:p>
          <a:p>
            <a:r>
              <a:rPr lang="en-US" dirty="0" smtClean="0"/>
              <a:t>Draw()</a:t>
            </a:r>
          </a:p>
          <a:p>
            <a:r>
              <a:rPr lang="en-US" dirty="0" smtClean="0"/>
              <a:t>Drawing Class</a:t>
            </a:r>
          </a:p>
          <a:p>
            <a:r>
              <a:rPr lang="en-US" dirty="0" smtClean="0"/>
              <a:t>Protected class Drawing {</a:t>
            </a:r>
          </a:p>
          <a:p>
            <a:pPr lvl="1"/>
            <a:r>
              <a:rPr lang="en-US" dirty="0" smtClean="0"/>
              <a:t>Private Shape </a:t>
            </a:r>
            <a:r>
              <a:rPr lang="en-US" dirty="0" err="1" smtClean="0"/>
              <a:t>shape</a:t>
            </a:r>
            <a:r>
              <a:rPr lang="en-US" dirty="0" smtClean="0"/>
              <a:t>;</a:t>
            </a:r>
          </a:p>
          <a:p>
            <a:pPr lvl="1"/>
            <a:r>
              <a:rPr lang="en-US" dirty="0" smtClean="0"/>
              <a:t>Public </a:t>
            </a:r>
            <a:r>
              <a:rPr lang="en-US" dirty="0" err="1" smtClean="0"/>
              <a:t>setShape</a:t>
            </a:r>
            <a:r>
              <a:rPr lang="en-US" dirty="0" smtClean="0"/>
              <a:t>(Shape shape)  {</a:t>
            </a:r>
          </a:p>
          <a:p>
            <a:pPr lvl="3"/>
            <a:r>
              <a:rPr lang="en-US" dirty="0" err="1" smtClean="0"/>
              <a:t>This.shape</a:t>
            </a:r>
            <a:r>
              <a:rPr lang="en-US" dirty="0" smtClean="0"/>
              <a:t> = shape;</a:t>
            </a:r>
            <a:endParaRPr lang="en-US" dirty="0"/>
          </a:p>
          <a:p>
            <a:pPr lvl="1"/>
            <a:r>
              <a:rPr lang="en-US" dirty="0" smtClean="0"/>
              <a:t>}</a:t>
            </a:r>
          </a:p>
          <a:p>
            <a:pPr lvl="1"/>
            <a:r>
              <a:rPr lang="en-US" dirty="0" smtClean="0"/>
              <a:t>Public </a:t>
            </a:r>
            <a:r>
              <a:rPr lang="en-US" dirty="0" err="1" smtClean="0"/>
              <a:t>drawShape</a:t>
            </a:r>
            <a:r>
              <a:rPr lang="en-US" dirty="0" smtClean="0"/>
              <a:t>() {</a:t>
            </a:r>
          </a:p>
          <a:p>
            <a:pPr lvl="2"/>
            <a:r>
              <a:rPr lang="en-US" dirty="0" smtClean="0"/>
              <a:t>This. </a:t>
            </a:r>
            <a:r>
              <a:rPr lang="en-US" dirty="0" err="1" smtClean="0"/>
              <a:t>Shape.draw</a:t>
            </a:r>
            <a:r>
              <a:rPr lang="en-US" dirty="0" smtClean="0"/>
              <a:t>()</a:t>
            </a:r>
            <a:endParaRPr lang="en-US" dirty="0"/>
          </a:p>
          <a:p>
            <a:pPr lvl="1"/>
            <a:r>
              <a:rPr lang="en-US" dirty="0" smtClean="0"/>
              <a:t>}</a:t>
            </a:r>
          </a:p>
          <a:p>
            <a:r>
              <a:rPr lang="en-US" dirty="0" smtClean="0"/>
              <a:t>}</a:t>
            </a:r>
          </a:p>
          <a:p>
            <a:r>
              <a:rPr lang="en-US" dirty="0" err="1" smtClean="0"/>
              <a:t>Triable</a:t>
            </a:r>
            <a:r>
              <a:rPr lang="en-US" dirty="0" smtClean="0"/>
              <a:t> </a:t>
            </a:r>
            <a:r>
              <a:rPr lang="en-US" dirty="0" err="1" smtClean="0"/>
              <a:t>myTriangle</a:t>
            </a:r>
            <a:r>
              <a:rPr lang="en-US" dirty="0" smtClean="0"/>
              <a:t> = new Triangle();</a:t>
            </a:r>
          </a:p>
          <a:p>
            <a:r>
              <a:rPr lang="en-US" dirty="0" err="1" smtClean="0"/>
              <a:t>Drawing.setShape</a:t>
            </a:r>
            <a:r>
              <a:rPr lang="en-US" dirty="0" smtClean="0"/>
              <a:t>(</a:t>
            </a:r>
            <a:r>
              <a:rPr lang="en-US" dirty="0" err="1" smtClean="0"/>
              <a:t>myTriable</a:t>
            </a:r>
            <a:r>
              <a:rPr lang="en-US" dirty="0" smtClean="0"/>
              <a:t>);</a:t>
            </a:r>
          </a:p>
          <a:p>
            <a:r>
              <a:rPr lang="en-US" dirty="0" err="1" smtClean="0"/>
              <a:t>Drawing.drawShape</a:t>
            </a:r>
            <a:r>
              <a:rPr lang="en-US" smtClean="0"/>
              <a:t>();</a:t>
            </a:r>
            <a:endParaRPr lang="en-US" dirty="0"/>
          </a:p>
        </p:txBody>
      </p:sp>
    </p:spTree>
    <p:extLst>
      <p:ext uri="{BB962C8B-B14F-4D97-AF65-F5344CB8AC3E}">
        <p14:creationId xmlns:p14="http://schemas.microsoft.com/office/powerpoint/2010/main" val="400206647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710</Words>
  <Application>Microsoft Office PowerPoint</Application>
  <PresentationFormat>Widescreen</PresentationFormat>
  <Paragraphs>68</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Spring Framework</vt:lpstr>
      <vt:lpstr>Content</vt:lpstr>
      <vt:lpstr>Objectives</vt:lpstr>
      <vt:lpstr>Overview – Spring framework</vt:lpstr>
      <vt:lpstr>Overview – Beans</vt:lpstr>
      <vt:lpstr>Overview - Modules</vt:lpstr>
      <vt:lpstr>Concepts – DispatcherServlet</vt:lpstr>
      <vt:lpstr>Dependency Injection - Polymorphism</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FIXED-TERM Dang Thi Thao My (RBVH/ETI1)</dc:creator>
  <cp:lastModifiedBy>FIXED-TERM Dang Thi Thao My (RBVH/ETI1)</cp:lastModifiedBy>
  <cp:revision>14</cp:revision>
  <dcterms:created xsi:type="dcterms:W3CDTF">2016-10-19T02:38:39Z</dcterms:created>
  <dcterms:modified xsi:type="dcterms:W3CDTF">2016-10-25T07:47:58Z</dcterms:modified>
</cp:coreProperties>
</file>