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5" r:id="rId1"/>
  </p:sldMasterIdLst>
  <p:notesMasterIdLst>
    <p:notesMasterId r:id="rId21"/>
  </p:notesMasterIdLst>
  <p:sldIdLst>
    <p:sldId id="256" r:id="rId2"/>
    <p:sldId id="280" r:id="rId3"/>
    <p:sldId id="261" r:id="rId4"/>
    <p:sldId id="277" r:id="rId5"/>
    <p:sldId id="278" r:id="rId6"/>
    <p:sldId id="275" r:id="rId7"/>
    <p:sldId id="271" r:id="rId8"/>
    <p:sldId id="259" r:id="rId9"/>
    <p:sldId id="272" r:id="rId10"/>
    <p:sldId id="262" r:id="rId11"/>
    <p:sldId id="263" r:id="rId12"/>
    <p:sldId id="264" r:id="rId13"/>
    <p:sldId id="276" r:id="rId14"/>
    <p:sldId id="266" r:id="rId15"/>
    <p:sldId id="279" r:id="rId16"/>
    <p:sldId id="273" r:id="rId17"/>
    <p:sldId id="274" r:id="rId18"/>
    <p:sldId id="260" r:id="rId19"/>
    <p:sldId id="268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IXED-TERM Nguyen Trong Tri (RBVH/ETM2)" initials="FNTT(" lastIdx="1" clrIdx="0">
    <p:extLst>
      <p:ext uri="{19B8F6BF-5375-455C-9EA6-DF929625EA0E}">
        <p15:presenceInfo xmlns:p15="http://schemas.microsoft.com/office/powerpoint/2012/main" userId="FIXED-TERM Nguyen Trong Tri (RBVH/ETM2)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88571" autoAdjust="0"/>
  </p:normalViewPr>
  <p:slideViewPr>
    <p:cSldViewPr snapToGrid="0">
      <p:cViewPr varScale="1">
        <p:scale>
          <a:sx n="116" d="100"/>
          <a:sy n="116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E643D9-A50B-41C5-8CD6-F77C95BAB2C9}" type="datetimeFigureOut">
              <a:rPr lang="en-US" smtClean="0"/>
              <a:t>01-Mar-18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E12A5E-FF62-430B-802E-22D7491EB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8871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Perfect</a:t>
            </a:r>
            <a:r>
              <a:rPr lang="en-US" baseline="0" dirty="0" smtClean="0"/>
              <a:t> time to present because only 2 months remain to work on the project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 </a:t>
            </a:r>
            <a:r>
              <a:rPr lang="en-US" baseline="0" dirty="0" smtClean="0"/>
              <a:t>order to finalize the scope and complete the product</a:t>
            </a:r>
          </a:p>
          <a:p>
            <a:r>
              <a:rPr lang="en-US" dirty="0" smtClean="0"/>
              <a:t>Give a first look of</a:t>
            </a:r>
            <a:r>
              <a:rPr lang="en-US" baseline="0" dirty="0" smtClean="0"/>
              <a:t> the application of what it is capable of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E12A5E-FF62-430B-802E-22D7491EBD4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0272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</a:t>
            </a:r>
            <a:r>
              <a:rPr lang="en-US" baseline="0" dirty="0" smtClean="0"/>
              <a:t> application has a html file a </a:t>
            </a:r>
            <a:r>
              <a:rPr lang="en-US" baseline="0" dirty="0" err="1" smtClean="0"/>
              <a:t>css</a:t>
            </a:r>
            <a:r>
              <a:rPr lang="en-US" baseline="0" dirty="0" smtClean="0"/>
              <a:t> file and a </a:t>
            </a:r>
            <a:r>
              <a:rPr lang="en-US" baseline="0" dirty="0" err="1" smtClean="0"/>
              <a:t>js</a:t>
            </a:r>
            <a:r>
              <a:rPr lang="en-US" baseline="0" dirty="0" smtClean="0"/>
              <a:t> file</a:t>
            </a:r>
          </a:p>
          <a:p>
            <a:r>
              <a:rPr lang="en-US" baseline="0" dirty="0" err="1" smtClean="0"/>
              <a:t>Js</a:t>
            </a:r>
            <a:r>
              <a:rPr lang="en-US" baseline="0" dirty="0" smtClean="0"/>
              <a:t> file simply take control of the application.</a:t>
            </a:r>
          </a:p>
          <a:p>
            <a:r>
              <a:rPr lang="en-US" baseline="0" dirty="0" smtClean="0"/>
              <a:t>It can talk to a node in the ETH network using web3 library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Web3</a:t>
            </a:r>
            <a:r>
              <a:rPr lang="en-US" baseline="0" dirty="0" smtClean="0"/>
              <a:t>.js provides JavaScript APIs to communicate with any kind of Ethereum that supports JSON-RPC. It use JSON-RPC internally to make the communication. It exposes all JSON-RPC APIs as JavaScript APIs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074690-7256-4BB9-AC0F-97AEAE8CDEC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2024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create a list of ID that is allowed to cast vote and only these IDs is able to cast vote and observe result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Create </a:t>
            </a:r>
            <a:r>
              <a:rPr lang="en-US" dirty="0" smtClean="0"/>
              <a:t>account means create an address in blockchain. Only accounts created by the application are able to execute the function.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An account that has already casted a vote is not able to cast another vote. However they can edit their ballot before the room closed</a:t>
            </a:r>
            <a:r>
              <a:rPr lang="en-US" dirty="0" smtClean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smtClean="0"/>
              <a:t>only validated account that can vote and they can vote once that make the result more reliable.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smtClean="0"/>
              <a:t>The result is able to display the ballots of the voters, their existents and proofs of those ballots without revealing the voter identities thanks to blockchain technology.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E12A5E-FF62-430B-802E-22D7491EBD4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2501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Create account means create an address in blockchain. Only accounts created by the application are able to execute the function.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An account that has already casted a vote is not able to cast another vote. However they can edit their ballot before the room closed.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E12A5E-FF62-430B-802E-22D7491EBD4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5595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Confidentiality: everyone</a:t>
            </a:r>
            <a:r>
              <a:rPr lang="en-US" baseline="0" dirty="0" smtClean="0"/>
              <a:t> on the network would somehow realize the existence of the voting event.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Due to running on the private</a:t>
            </a:r>
            <a:r>
              <a:rPr lang="en-US" baseline="0" dirty="0" smtClean="0"/>
              <a:t> network, there is no need to consider the amount of gas consumed. In fact gas on private  network only uses for program execution regulation.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E12A5E-FF62-430B-802E-22D7491EBD4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8571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E12A5E-FF62-430B-802E-22D7491EBD4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8354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E12A5E-FF62-430B-802E-22D7491EBD4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4004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our first official project</a:t>
            </a:r>
            <a:r>
              <a:rPr lang="en-US" baseline="0" dirty="0" smtClean="0"/>
              <a:t> so we are lack of management skills such as documents and tasks.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Display or not the list of voter to who is in the vote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E12A5E-FF62-430B-802E-22D7491EBD4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7422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E12A5E-FF62-430B-802E-22D7491EBD4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7628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23AF59-BB58-446A-8EE0-A39472713EC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163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60A74-453F-4071-90F2-50F258D2E6AA}" type="datetimeFigureOut">
              <a:rPr lang="en-US" smtClean="0"/>
              <a:t>01-Mar-18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D1D84-BF5C-4EB4-A24B-ADD6996A2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8613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60A74-453F-4071-90F2-50F258D2E6AA}" type="datetimeFigureOut">
              <a:rPr lang="en-US" smtClean="0"/>
              <a:t>01-Mar-18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D1D84-BF5C-4EB4-A24B-ADD6996A2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050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60A74-453F-4071-90F2-50F258D2E6AA}" type="datetimeFigureOut">
              <a:rPr lang="en-US" smtClean="0"/>
              <a:t>01-Mar-18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D1D84-BF5C-4EB4-A24B-ADD6996A2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567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60A74-453F-4071-90F2-50F258D2E6AA}" type="datetimeFigureOut">
              <a:rPr lang="en-US" smtClean="0"/>
              <a:t>01-Mar-18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D1D84-BF5C-4EB4-A24B-ADD6996A2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090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60A74-453F-4071-90F2-50F258D2E6AA}" type="datetimeFigureOut">
              <a:rPr lang="en-US" smtClean="0"/>
              <a:t>01-Mar-18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D1D84-BF5C-4EB4-A24B-ADD6996A2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344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60A74-453F-4071-90F2-50F258D2E6AA}" type="datetimeFigureOut">
              <a:rPr lang="en-US" smtClean="0"/>
              <a:t>01-Mar-18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D1D84-BF5C-4EB4-A24B-ADD6996A2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939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60A74-453F-4071-90F2-50F258D2E6AA}" type="datetimeFigureOut">
              <a:rPr lang="en-US" smtClean="0"/>
              <a:t>01-Mar-18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D1D84-BF5C-4EB4-A24B-ADD6996A2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965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60A74-453F-4071-90F2-50F258D2E6AA}" type="datetimeFigureOut">
              <a:rPr lang="en-US" smtClean="0"/>
              <a:t>01-Mar-18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D1D84-BF5C-4EB4-A24B-ADD6996A2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308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60A74-453F-4071-90F2-50F258D2E6AA}" type="datetimeFigureOut">
              <a:rPr lang="en-US" smtClean="0"/>
              <a:t>01-Mar-18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D1D84-BF5C-4EB4-A24B-ADD6996A2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4774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60A74-453F-4071-90F2-50F258D2E6AA}" type="datetimeFigureOut">
              <a:rPr lang="en-US" smtClean="0"/>
              <a:t>01-Mar-18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D1D84-BF5C-4EB4-A24B-ADD6996A2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62714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60A74-453F-4071-90F2-50F258D2E6AA}" type="datetimeFigureOut">
              <a:rPr lang="en-US" smtClean="0"/>
              <a:t>01-Mar-18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D1D84-BF5C-4EB4-A24B-ADD6996A2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432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7560A74-453F-4071-90F2-50F258D2E6AA}" type="datetimeFigureOut">
              <a:rPr lang="en-US" smtClean="0"/>
              <a:t>01-Mar-18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9EBD1D84-BF5C-4EB4-A24B-ADD6996A2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923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  <p:sldLayoutId id="2147483897" r:id="rId2"/>
    <p:sldLayoutId id="2147483898" r:id="rId3"/>
    <p:sldLayoutId id="2147483899" r:id="rId4"/>
    <p:sldLayoutId id="2147483900" r:id="rId5"/>
    <p:sldLayoutId id="2147483901" r:id="rId6"/>
    <p:sldLayoutId id="2147483902" r:id="rId7"/>
    <p:sldLayoutId id="2147483903" r:id="rId8"/>
    <p:sldLayoutId id="2147483904" r:id="rId9"/>
    <p:sldLayoutId id="2147483905" r:id="rId10"/>
    <p:sldLayoutId id="21474839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7"/>
            <a:ext cx="7315200" cy="2252061"/>
          </a:xfrm>
        </p:spPr>
        <p:txBody>
          <a:bodyPr>
            <a:normAutofit/>
          </a:bodyPr>
          <a:lstStyle/>
          <a:p>
            <a:r>
              <a:rPr lang="en-US" sz="7200" b="1" dirty="0">
                <a:solidFill>
                  <a:schemeClr val="accent1">
                    <a:lumMod val="10000"/>
                  </a:schemeClr>
                </a:solidFill>
              </a:rPr>
              <a:t>V</a:t>
            </a:r>
            <a:r>
              <a:rPr lang="en-US" sz="7200" b="1" dirty="0" smtClean="0">
                <a:solidFill>
                  <a:schemeClr val="accent1">
                    <a:lumMod val="10000"/>
                  </a:schemeClr>
                </a:solidFill>
              </a:rPr>
              <a:t>oting </a:t>
            </a:r>
            <a:r>
              <a:rPr lang="en-US" sz="7200" b="1" dirty="0" err="1" smtClean="0">
                <a:solidFill>
                  <a:schemeClr val="accent1">
                    <a:lumMod val="10000"/>
                  </a:schemeClr>
                </a:solidFill>
              </a:rPr>
              <a:t>Dapp</a:t>
            </a:r>
            <a:endParaRPr lang="en-US" sz="7200" b="1" dirty="0">
              <a:solidFill>
                <a:schemeClr val="accent1">
                  <a:lumMod val="1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3443416"/>
            <a:ext cx="7315200" cy="667265"/>
          </a:xfrm>
        </p:spPr>
        <p:txBody>
          <a:bodyPr/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Voting application using Blockchain technology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69848" y="4451605"/>
            <a:ext cx="58794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Client:</a:t>
            </a:r>
            <a:r>
              <a:rPr lang="en-US" dirty="0" smtClean="0"/>
              <a:t> 			Hoang Le Minh</a:t>
            </a:r>
          </a:p>
          <a:p>
            <a:r>
              <a:rPr lang="en-US" b="1" dirty="0" smtClean="0"/>
              <a:t>Team Member: </a:t>
            </a:r>
            <a:r>
              <a:rPr lang="en-US" dirty="0" smtClean="0"/>
              <a:t>	Pham Huynh Tri Minh – Nguyen Trong Tri</a:t>
            </a:r>
          </a:p>
          <a:p>
            <a:r>
              <a:rPr lang="en-US" b="1" dirty="0" smtClean="0"/>
              <a:t>Mentor: </a:t>
            </a:r>
            <a:r>
              <a:rPr lang="en-US" dirty="0" smtClean="0"/>
              <a:t>			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Vo Dong Thanh Tin</a:t>
            </a: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69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Demo</a:t>
            </a:r>
            <a:endParaRPr lang="en-US" b="1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507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Achievement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Blockchain technology – Ethereum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Angular</a:t>
            </a:r>
            <a:endParaRPr lang="en-US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Smart </a:t>
            </a:r>
            <a:r>
              <a:rPr lang="en-US" dirty="0" smtClean="0"/>
              <a:t>contract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Write a contract in solidity language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Interact with smart contract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Learn how the smart contract works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Learn the progress of handling transactions of blockchain technology (Ethereum)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Create a private </a:t>
            </a:r>
            <a:r>
              <a:rPr lang="en-US" dirty="0"/>
              <a:t>E</a:t>
            </a:r>
            <a:r>
              <a:rPr lang="en-US" dirty="0" smtClean="0"/>
              <a:t>thereum network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Make </a:t>
            </a:r>
            <a:r>
              <a:rPr lang="en-US" dirty="0"/>
              <a:t>voting application work on </a:t>
            </a:r>
            <a:r>
              <a:rPr lang="en-US" dirty="0" smtClean="0"/>
              <a:t>Ethereum platform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976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Challenges remained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dirty="0" smtClean="0"/>
              <a:t>Technical</a:t>
            </a:r>
          </a:p>
          <a:p>
            <a:pPr lvl="1"/>
            <a:r>
              <a:rPr lang="en-US" sz="2400" dirty="0" smtClean="0"/>
              <a:t>New stuffs – new bugs to catch – new knowledge to obtain</a:t>
            </a:r>
          </a:p>
          <a:p>
            <a:pPr lvl="1"/>
            <a:r>
              <a:rPr lang="en-US" sz="2400" dirty="0" smtClean="0"/>
              <a:t>Very few reference documents and tutorials. Most of them are posted recently (from Sep, 2017).</a:t>
            </a:r>
          </a:p>
          <a:p>
            <a:pPr lvl="1"/>
            <a:r>
              <a:rPr lang="en-US" sz="2400" dirty="0" smtClean="0"/>
              <a:t>Application:</a:t>
            </a:r>
          </a:p>
          <a:p>
            <a:pPr lvl="2"/>
            <a:r>
              <a:rPr lang="en-US" sz="2000" dirty="0" smtClean="0"/>
              <a:t>Programming logic is not good -&gt; consume more GAS than it should be</a:t>
            </a:r>
          </a:p>
          <a:p>
            <a:pPr lvl="2"/>
            <a:r>
              <a:rPr lang="en-US" sz="2000" dirty="0" smtClean="0"/>
              <a:t>Security and audit are not that good</a:t>
            </a:r>
          </a:p>
          <a:p>
            <a:pPr lvl="2"/>
            <a:r>
              <a:rPr lang="en-US" sz="2000" dirty="0" smtClean="0"/>
              <a:t>Some shortage </a:t>
            </a:r>
            <a:r>
              <a:rPr lang="en-US" sz="2000" dirty="0" smtClean="0"/>
              <a:t>features and checksum functions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295343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Challenges remained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dirty="0" smtClean="0"/>
              <a:t>Non-technical</a:t>
            </a:r>
          </a:p>
          <a:p>
            <a:pPr lvl="1"/>
            <a:r>
              <a:rPr lang="en-US" sz="2400" dirty="0" smtClean="0"/>
              <a:t>Lacking of </a:t>
            </a:r>
            <a:r>
              <a:rPr lang="en-US" sz="2400" dirty="0" smtClean="0"/>
              <a:t>handling </a:t>
            </a:r>
            <a:r>
              <a:rPr lang="en-US" sz="2400" dirty="0" smtClean="0"/>
              <a:t>documents skills</a:t>
            </a:r>
          </a:p>
          <a:p>
            <a:pPr lvl="1"/>
            <a:r>
              <a:rPr lang="en-US" sz="2400" dirty="0" smtClean="0"/>
              <a:t>Tasks are not well-organized</a:t>
            </a:r>
          </a:p>
          <a:p>
            <a:pPr lvl="1"/>
            <a:r>
              <a:rPr lang="en-US" sz="2400" dirty="0" smtClean="0"/>
              <a:t>Incompetent of dealing with business </a:t>
            </a:r>
            <a:r>
              <a:rPr lang="en-US" sz="2400" dirty="0" smtClean="0"/>
              <a:t>reasons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821118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Next steps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800" dirty="0" smtClean="0"/>
              <a:t>Finalize the product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 smtClean="0"/>
              <a:t>Improve the consistency of smart </a:t>
            </a:r>
            <a:r>
              <a:rPr lang="en-US" sz="2800" dirty="0" smtClean="0"/>
              <a:t>contract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 smtClean="0"/>
              <a:t>Enhance the security of the application</a:t>
            </a:r>
            <a:endParaRPr lang="en-US" sz="2800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 smtClean="0"/>
              <a:t>Update additional </a:t>
            </a:r>
            <a:r>
              <a:rPr lang="en-US" sz="2800" dirty="0" smtClean="0"/>
              <a:t>features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 smtClean="0"/>
              <a:t>Vote multiple options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 smtClean="0"/>
              <a:t>Allow voters in the room to add their option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 smtClean="0"/>
              <a:t>Create an election</a:t>
            </a:r>
            <a:endParaRPr lang="en-US" sz="2400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 smtClean="0"/>
              <a:t>Learn how to write genesis block to improve the efficiency of the network</a:t>
            </a:r>
          </a:p>
        </p:txBody>
      </p:sp>
    </p:spTree>
    <p:extLst>
      <p:ext uri="{BB962C8B-B14F-4D97-AF65-F5344CB8AC3E}">
        <p14:creationId xmlns:p14="http://schemas.microsoft.com/office/powerpoint/2010/main" val="1204103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21894" y="1603356"/>
            <a:ext cx="978665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Thanks for listening</a:t>
            </a:r>
            <a:endParaRPr lang="en-US" sz="88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4210" y="3507657"/>
            <a:ext cx="204575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 smtClean="0">
                <a:solidFill>
                  <a:schemeClr val="bg2">
                    <a:lumMod val="50000"/>
                  </a:schemeClr>
                </a:solidFill>
              </a:rPr>
              <a:t>Q/A</a:t>
            </a:r>
            <a:endParaRPr lang="en-US" sz="88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5581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GAS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if there is an infinity loop that crash the program within the blockchain?</a:t>
            </a:r>
          </a:p>
          <a:p>
            <a:r>
              <a:rPr lang="en-US" dirty="0" smtClean="0"/>
              <a:t>In the main Ethereum network, the program execution cost money</a:t>
            </a:r>
          </a:p>
          <a:p>
            <a:r>
              <a:rPr lang="en-US" dirty="0" smtClean="0"/>
              <a:t>Gas is used to regulate the program execution in Ethereum blockchain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892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if there is an infinity loop that crash the program within the blockchain?</a:t>
            </a:r>
          </a:p>
          <a:p>
            <a:r>
              <a:rPr lang="en-US" dirty="0" smtClean="0"/>
              <a:t>\</a:t>
            </a:r>
          </a:p>
          <a:p>
            <a:endParaRPr lang="en-US" dirty="0" smtClean="0"/>
          </a:p>
        </p:txBody>
      </p:sp>
      <p:pic>
        <p:nvPicPr>
          <p:cNvPr id="5" name="Picture 2" descr="https://i2.wp.com/www.callmegwei.com/wp-content/uploads/2017/10/307-1.png?resize=729%2C308&amp;ssl=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5005" y="3424428"/>
            <a:ext cx="6943725" cy="2933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5718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9675" b="14033"/>
          <a:stretch/>
        </p:blipFill>
        <p:spPr>
          <a:xfrm>
            <a:off x="1457601" y="1053601"/>
            <a:ext cx="6730046" cy="4320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315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Flowchart: Process 152"/>
          <p:cNvSpPr/>
          <p:nvPr/>
        </p:nvSpPr>
        <p:spPr>
          <a:xfrm>
            <a:off x="7137968" y="3956319"/>
            <a:ext cx="2286000" cy="2238269"/>
          </a:xfrm>
          <a:prstGeom prst="flowChartProcess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NODE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Decentralized Application (Dapp)</a:t>
            </a:r>
            <a:endParaRPr lang="en-US" b="1" dirty="0"/>
          </a:p>
        </p:txBody>
      </p:sp>
      <p:sp>
        <p:nvSpPr>
          <p:cNvPr id="6" name="Flowchart: Process 5"/>
          <p:cNvSpPr/>
          <p:nvPr/>
        </p:nvSpPr>
        <p:spPr>
          <a:xfrm>
            <a:off x="458468" y="2217420"/>
            <a:ext cx="2904768" cy="304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Flowchart: Process 6"/>
          <p:cNvSpPr/>
          <p:nvPr/>
        </p:nvSpPr>
        <p:spPr>
          <a:xfrm>
            <a:off x="458469" y="1988820"/>
            <a:ext cx="2217184" cy="228600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Browser</a:t>
            </a:r>
          </a:p>
        </p:txBody>
      </p:sp>
      <p:sp>
        <p:nvSpPr>
          <p:cNvPr id="9" name="Flowchart: Process 8"/>
          <p:cNvSpPr/>
          <p:nvPr/>
        </p:nvSpPr>
        <p:spPr>
          <a:xfrm>
            <a:off x="3133745" y="1987801"/>
            <a:ext cx="228598" cy="228600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0" name="Flowchart: Process 9"/>
          <p:cNvSpPr/>
          <p:nvPr/>
        </p:nvSpPr>
        <p:spPr>
          <a:xfrm>
            <a:off x="2905146" y="1987801"/>
            <a:ext cx="228598" cy="228600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1" name="Flowchart: Process 10"/>
          <p:cNvSpPr/>
          <p:nvPr/>
        </p:nvSpPr>
        <p:spPr>
          <a:xfrm>
            <a:off x="2676546" y="1987801"/>
            <a:ext cx="228598" cy="228600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6" name="Flowchart: Process 15"/>
          <p:cNvSpPr/>
          <p:nvPr/>
        </p:nvSpPr>
        <p:spPr>
          <a:xfrm>
            <a:off x="2563104" y="2268856"/>
            <a:ext cx="621668" cy="20002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Search</a:t>
            </a:r>
          </a:p>
        </p:txBody>
      </p:sp>
      <p:sp>
        <p:nvSpPr>
          <p:cNvPr id="17" name="Flowchart: Process 16"/>
          <p:cNvSpPr/>
          <p:nvPr/>
        </p:nvSpPr>
        <p:spPr>
          <a:xfrm>
            <a:off x="457201" y="2522220"/>
            <a:ext cx="2906035" cy="3048000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3" name="Group 12"/>
          <p:cNvGrpSpPr/>
          <p:nvPr/>
        </p:nvGrpSpPr>
        <p:grpSpPr>
          <a:xfrm>
            <a:off x="577530" y="2265046"/>
            <a:ext cx="1756228" cy="201475"/>
            <a:chOff x="575942" y="2265045"/>
            <a:chExt cx="1756228" cy="201475"/>
          </a:xfrm>
        </p:grpSpPr>
        <p:sp>
          <p:nvSpPr>
            <p:cNvPr id="12" name="Flowchart: Process 11"/>
            <p:cNvSpPr/>
            <p:nvPr/>
          </p:nvSpPr>
          <p:spPr>
            <a:xfrm>
              <a:off x="575942" y="2265045"/>
              <a:ext cx="1582464" cy="200025"/>
            </a:xfrm>
            <a:prstGeom prst="flowChartProces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http://localhost:4200</a:t>
              </a: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2141670" y="2266495"/>
              <a:ext cx="190500" cy="200025"/>
              <a:chOff x="2141670" y="2266495"/>
              <a:chExt cx="190500" cy="200025"/>
            </a:xfrm>
          </p:grpSpPr>
          <p:sp>
            <p:nvSpPr>
              <p:cNvPr id="15" name="Flowchart: Process 14"/>
              <p:cNvSpPr/>
              <p:nvPr/>
            </p:nvSpPr>
            <p:spPr>
              <a:xfrm>
                <a:off x="2141670" y="2266495"/>
                <a:ext cx="190500" cy="200025"/>
              </a:xfrm>
              <a:prstGeom prst="flowChartProcess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72236" y="2305716"/>
                <a:ext cx="138160" cy="121581"/>
              </a:xfrm>
              <a:prstGeom prst="rect">
                <a:avLst/>
              </a:prstGeom>
            </p:spPr>
          </p:pic>
        </p:grpSp>
      </p:grpSp>
      <p:sp>
        <p:nvSpPr>
          <p:cNvPr id="20" name="Flowchart: Process 19"/>
          <p:cNvSpPr/>
          <p:nvPr/>
        </p:nvSpPr>
        <p:spPr>
          <a:xfrm>
            <a:off x="983736" y="2793065"/>
            <a:ext cx="1828796" cy="6126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index.html</a:t>
            </a:r>
          </a:p>
        </p:txBody>
      </p:sp>
      <p:sp>
        <p:nvSpPr>
          <p:cNvPr id="21" name="Flowchart: Process 20"/>
          <p:cNvSpPr/>
          <p:nvPr/>
        </p:nvSpPr>
        <p:spPr>
          <a:xfrm>
            <a:off x="985326" y="3543996"/>
            <a:ext cx="1828796" cy="6126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style.css</a:t>
            </a:r>
          </a:p>
        </p:txBody>
      </p:sp>
      <p:sp>
        <p:nvSpPr>
          <p:cNvPr id="22" name="Flowchart: Process 21"/>
          <p:cNvSpPr/>
          <p:nvPr/>
        </p:nvSpPr>
        <p:spPr>
          <a:xfrm>
            <a:off x="985326" y="4309806"/>
            <a:ext cx="1828796" cy="97936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app.js</a:t>
            </a:r>
          </a:p>
          <a:p>
            <a:pPr algn="ctr"/>
            <a:endParaRPr lang="en-US" sz="2400" dirty="0"/>
          </a:p>
          <a:p>
            <a:pPr algn="ctr"/>
            <a:endParaRPr lang="en-US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3481637" y="5328857"/>
            <a:ext cx="1447801" cy="4247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JSON-RPC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638105" y="4872876"/>
            <a:ext cx="1185623" cy="4247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Web3.js</a:t>
            </a:r>
          </a:p>
        </p:txBody>
      </p:sp>
      <p:sp>
        <p:nvSpPr>
          <p:cNvPr id="32" name="Flowchart: Process 31"/>
          <p:cNvSpPr/>
          <p:nvPr/>
        </p:nvSpPr>
        <p:spPr>
          <a:xfrm>
            <a:off x="6713988" y="2208128"/>
            <a:ext cx="1350326" cy="6126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compiler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859875" y="3267274"/>
            <a:ext cx="137160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bytecode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542547" y="4038600"/>
            <a:ext cx="1252715" cy="75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Contract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address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384501" y="3263728"/>
            <a:ext cx="2004651" cy="75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JSON interface</a:t>
            </a:r>
          </a:p>
          <a:p>
            <a:pPr algn="ctr">
              <a:lnSpc>
                <a:spcPct val="90000"/>
              </a:lnSpc>
            </a:pPr>
            <a:r>
              <a:rPr lang="en-US" sz="2400" dirty="0"/>
              <a:t>ABI</a:t>
            </a:r>
          </a:p>
        </p:txBody>
      </p:sp>
      <p:cxnSp>
        <p:nvCxnSpPr>
          <p:cNvPr id="37" name="Straight Arrow Connector 36"/>
          <p:cNvCxnSpPr>
            <a:stCxn id="32" idx="2"/>
            <a:endCxn id="35" idx="0"/>
          </p:cNvCxnSpPr>
          <p:nvPr/>
        </p:nvCxnSpPr>
        <p:spPr>
          <a:xfrm flipH="1">
            <a:off x="6386827" y="2820776"/>
            <a:ext cx="1002325" cy="44295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2" idx="2"/>
            <a:endCxn id="33" idx="0"/>
          </p:cNvCxnSpPr>
          <p:nvPr/>
        </p:nvCxnSpPr>
        <p:spPr>
          <a:xfrm>
            <a:off x="7389151" y="2820776"/>
            <a:ext cx="1156524" cy="44649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Flowchart: Process 54"/>
          <p:cNvSpPr/>
          <p:nvPr/>
        </p:nvSpPr>
        <p:spPr>
          <a:xfrm>
            <a:off x="3481637" y="4554094"/>
            <a:ext cx="1447801" cy="6126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Read contract</a:t>
            </a:r>
          </a:p>
        </p:txBody>
      </p:sp>
      <p:cxnSp>
        <p:nvCxnSpPr>
          <p:cNvPr id="57" name="Straight Arrow Connector 56"/>
          <p:cNvCxnSpPr>
            <a:stCxn id="35" idx="1"/>
            <a:endCxn id="55" idx="3"/>
          </p:cNvCxnSpPr>
          <p:nvPr/>
        </p:nvCxnSpPr>
        <p:spPr>
          <a:xfrm flipH="1">
            <a:off x="4929438" y="3642294"/>
            <a:ext cx="455063" cy="121812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34" idx="1"/>
            <a:endCxn id="55" idx="3"/>
          </p:cNvCxnSpPr>
          <p:nvPr/>
        </p:nvCxnSpPr>
        <p:spPr>
          <a:xfrm flipH="1">
            <a:off x="4929438" y="4417166"/>
            <a:ext cx="613109" cy="44325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23" idx="3"/>
            <a:endCxn id="2" idx="1"/>
          </p:cNvCxnSpPr>
          <p:nvPr/>
        </p:nvCxnSpPr>
        <p:spPr>
          <a:xfrm flipV="1">
            <a:off x="4929437" y="5531443"/>
            <a:ext cx="2441072" cy="97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>
            <a:stCxn id="26" idx="3"/>
            <a:endCxn id="23" idx="1"/>
          </p:cNvCxnSpPr>
          <p:nvPr/>
        </p:nvCxnSpPr>
        <p:spPr>
          <a:xfrm>
            <a:off x="2823728" y="5085243"/>
            <a:ext cx="657909" cy="455981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>
            <a:stCxn id="160" idx="3"/>
            <a:endCxn id="32" idx="1"/>
          </p:cNvCxnSpPr>
          <p:nvPr/>
        </p:nvCxnSpPr>
        <p:spPr>
          <a:xfrm flipV="1">
            <a:off x="5262750" y="2514453"/>
            <a:ext cx="1451238" cy="424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9" name="Group 158"/>
          <p:cNvGrpSpPr/>
          <p:nvPr/>
        </p:nvGrpSpPr>
        <p:grpSpPr>
          <a:xfrm>
            <a:off x="4166993" y="2057252"/>
            <a:ext cx="1211118" cy="990600"/>
            <a:chOff x="5219906" y="2880256"/>
            <a:chExt cx="1766508" cy="1476877"/>
          </a:xfrm>
        </p:grpSpPr>
        <p:sp>
          <p:nvSpPr>
            <p:cNvPr id="160" name="Vertical Scroll 159"/>
            <p:cNvSpPr/>
            <p:nvPr/>
          </p:nvSpPr>
          <p:spPr>
            <a:xfrm>
              <a:off x="5219906" y="2880256"/>
              <a:ext cx="1766508" cy="1375921"/>
            </a:xfrm>
            <a:prstGeom prst="verticalScroll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Smart Contract</a:t>
              </a: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61" name="Group 160"/>
            <p:cNvGrpSpPr/>
            <p:nvPr/>
          </p:nvGrpSpPr>
          <p:grpSpPr>
            <a:xfrm>
              <a:off x="5545908" y="3992916"/>
              <a:ext cx="203988" cy="364217"/>
              <a:chOff x="5270904" y="3750583"/>
              <a:chExt cx="332020" cy="592816"/>
            </a:xfrm>
          </p:grpSpPr>
          <p:sp>
            <p:nvSpPr>
              <p:cNvPr id="162" name="Chevron 161"/>
              <p:cNvSpPr/>
              <p:nvPr/>
            </p:nvSpPr>
            <p:spPr>
              <a:xfrm rot="16200000">
                <a:off x="5270356" y="4059640"/>
                <a:ext cx="368313" cy="199206"/>
              </a:xfrm>
              <a:prstGeom prst="chevron">
                <a:avLst/>
              </a:prstGeom>
              <a:solidFill>
                <a:srgbClr val="EF595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163" name="10-Point Star 162"/>
              <p:cNvSpPr/>
              <p:nvPr/>
            </p:nvSpPr>
            <p:spPr>
              <a:xfrm>
                <a:off x="5270904" y="3750583"/>
                <a:ext cx="332020" cy="332021"/>
              </a:xfrm>
              <a:prstGeom prst="star10">
                <a:avLst>
                  <a:gd name="adj" fmla="val 38232"/>
                  <a:gd name="hf" fmla="val 105146"/>
                </a:avLst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</p:grpSp>
      <p:cxnSp>
        <p:nvCxnSpPr>
          <p:cNvPr id="174" name="Straight Arrow Connector 173"/>
          <p:cNvCxnSpPr>
            <a:stCxn id="26" idx="3"/>
            <a:endCxn id="55" idx="1"/>
          </p:cNvCxnSpPr>
          <p:nvPr/>
        </p:nvCxnSpPr>
        <p:spPr>
          <a:xfrm flipV="1">
            <a:off x="2823728" y="4860418"/>
            <a:ext cx="657909" cy="224824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Flowchart: Process 213"/>
          <p:cNvSpPr/>
          <p:nvPr/>
        </p:nvSpPr>
        <p:spPr>
          <a:xfrm>
            <a:off x="7208197" y="4073952"/>
            <a:ext cx="2145968" cy="941153"/>
          </a:xfrm>
          <a:prstGeom prst="flowChartProcess">
            <a:avLst/>
          </a:prstGeom>
          <a:solidFill>
            <a:schemeClr val="bg2">
              <a:lumMod val="90000"/>
            </a:schemeClr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EVM</a:t>
            </a:r>
          </a:p>
        </p:txBody>
      </p:sp>
      <p:sp>
        <p:nvSpPr>
          <p:cNvPr id="215" name="Cube 214"/>
          <p:cNvSpPr/>
          <p:nvPr/>
        </p:nvSpPr>
        <p:spPr>
          <a:xfrm flipH="1">
            <a:off x="8349295" y="4177865"/>
            <a:ext cx="368336" cy="37122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216" name="Group 215"/>
          <p:cNvGrpSpPr/>
          <p:nvPr/>
        </p:nvGrpSpPr>
        <p:grpSpPr>
          <a:xfrm>
            <a:off x="8181579" y="4279468"/>
            <a:ext cx="135781" cy="174332"/>
            <a:chOff x="3830791" y="5066609"/>
            <a:chExt cx="243548" cy="312697"/>
          </a:xfrm>
        </p:grpSpPr>
        <p:sp>
          <p:nvSpPr>
            <p:cNvPr id="217" name="Block Arc 216"/>
            <p:cNvSpPr/>
            <p:nvPr/>
          </p:nvSpPr>
          <p:spPr>
            <a:xfrm>
              <a:off x="3830791" y="5142050"/>
              <a:ext cx="190965" cy="237256"/>
            </a:xfrm>
            <a:prstGeom prst="blockArc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tx1"/>
                </a:solidFill>
              </a:endParaRPr>
            </a:p>
          </p:txBody>
        </p:sp>
        <p:sp>
          <p:nvSpPr>
            <p:cNvPr id="218" name="Block Arc 217"/>
            <p:cNvSpPr/>
            <p:nvPr/>
          </p:nvSpPr>
          <p:spPr>
            <a:xfrm flipV="1">
              <a:off x="3883374" y="5066609"/>
              <a:ext cx="190965" cy="244437"/>
            </a:xfrm>
            <a:prstGeom prst="blockArc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tx1"/>
                </a:solidFill>
              </a:endParaRPr>
            </a:p>
          </p:txBody>
        </p:sp>
      </p:grpSp>
      <p:sp>
        <p:nvSpPr>
          <p:cNvPr id="220" name="Cube 219"/>
          <p:cNvSpPr/>
          <p:nvPr/>
        </p:nvSpPr>
        <p:spPr>
          <a:xfrm flipH="1">
            <a:off x="7801450" y="4177865"/>
            <a:ext cx="368336" cy="37122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221" name="Group 220"/>
          <p:cNvGrpSpPr/>
          <p:nvPr/>
        </p:nvGrpSpPr>
        <p:grpSpPr>
          <a:xfrm>
            <a:off x="8749568" y="4277439"/>
            <a:ext cx="135781" cy="174332"/>
            <a:chOff x="3830791" y="5066609"/>
            <a:chExt cx="243548" cy="312697"/>
          </a:xfrm>
        </p:grpSpPr>
        <p:sp>
          <p:nvSpPr>
            <p:cNvPr id="222" name="Block Arc 221"/>
            <p:cNvSpPr/>
            <p:nvPr/>
          </p:nvSpPr>
          <p:spPr>
            <a:xfrm>
              <a:off x="3830791" y="5142050"/>
              <a:ext cx="190965" cy="237256"/>
            </a:xfrm>
            <a:prstGeom prst="blockArc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tx1"/>
                </a:solidFill>
              </a:endParaRPr>
            </a:p>
          </p:txBody>
        </p:sp>
        <p:sp>
          <p:nvSpPr>
            <p:cNvPr id="223" name="Block Arc 222"/>
            <p:cNvSpPr/>
            <p:nvPr/>
          </p:nvSpPr>
          <p:spPr>
            <a:xfrm flipV="1">
              <a:off x="3883374" y="5066609"/>
              <a:ext cx="190965" cy="244437"/>
            </a:xfrm>
            <a:prstGeom prst="blockArc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tx1"/>
                </a:solidFill>
              </a:endParaRPr>
            </a:p>
          </p:txBody>
        </p:sp>
      </p:grpSp>
      <p:sp>
        <p:nvSpPr>
          <p:cNvPr id="224" name="Cube 223"/>
          <p:cNvSpPr/>
          <p:nvPr/>
        </p:nvSpPr>
        <p:spPr>
          <a:xfrm flipH="1">
            <a:off x="8896965" y="4177865"/>
            <a:ext cx="368336" cy="37122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225" name="Group 224"/>
          <p:cNvGrpSpPr/>
          <p:nvPr/>
        </p:nvGrpSpPr>
        <p:grpSpPr>
          <a:xfrm>
            <a:off x="7654056" y="4277439"/>
            <a:ext cx="135781" cy="174332"/>
            <a:chOff x="3830791" y="5066609"/>
            <a:chExt cx="243548" cy="312697"/>
          </a:xfrm>
        </p:grpSpPr>
        <p:sp>
          <p:nvSpPr>
            <p:cNvPr id="226" name="Block Arc 225"/>
            <p:cNvSpPr/>
            <p:nvPr/>
          </p:nvSpPr>
          <p:spPr>
            <a:xfrm>
              <a:off x="3830791" y="5142050"/>
              <a:ext cx="190965" cy="237256"/>
            </a:xfrm>
            <a:prstGeom prst="blockArc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tx1"/>
                </a:solidFill>
              </a:endParaRPr>
            </a:p>
          </p:txBody>
        </p:sp>
        <p:sp>
          <p:nvSpPr>
            <p:cNvPr id="227" name="Block Arc 226"/>
            <p:cNvSpPr/>
            <p:nvPr/>
          </p:nvSpPr>
          <p:spPr>
            <a:xfrm flipV="1">
              <a:off x="3883374" y="5066609"/>
              <a:ext cx="190965" cy="244437"/>
            </a:xfrm>
            <a:prstGeom prst="blockArc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tx1"/>
                </a:solidFill>
              </a:endParaRPr>
            </a:p>
          </p:txBody>
        </p:sp>
      </p:grpSp>
      <p:sp>
        <p:nvSpPr>
          <p:cNvPr id="228" name="Cube 227"/>
          <p:cNvSpPr/>
          <p:nvPr/>
        </p:nvSpPr>
        <p:spPr>
          <a:xfrm flipH="1">
            <a:off x="7257807" y="4177865"/>
            <a:ext cx="368336" cy="37122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51" name="Straight Arrow Connector 50"/>
          <p:cNvCxnSpPr>
            <a:stCxn id="219" idx="1"/>
            <a:endCxn id="34" idx="3"/>
          </p:cNvCxnSpPr>
          <p:nvPr/>
        </p:nvCxnSpPr>
        <p:spPr>
          <a:xfrm flipH="1" flipV="1">
            <a:off x="6795262" y="4417165"/>
            <a:ext cx="2240105" cy="33464"/>
          </a:xfrm>
          <a:prstGeom prst="straightConnector1">
            <a:avLst/>
          </a:prstGeom>
          <a:ln w="28575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>
            <a:stCxn id="33" idx="2"/>
            <a:endCxn id="219" idx="0"/>
          </p:cNvCxnSpPr>
          <p:nvPr/>
        </p:nvCxnSpPr>
        <p:spPr>
          <a:xfrm>
            <a:off x="8545675" y="3692007"/>
            <a:ext cx="592292" cy="716729"/>
          </a:xfrm>
          <a:prstGeom prst="straightConnector1">
            <a:avLst/>
          </a:prstGeom>
          <a:ln w="28575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Arrow Connector 241"/>
          <p:cNvCxnSpPr>
            <a:stCxn id="153" idx="3"/>
            <a:endCxn id="9218" idx="2"/>
          </p:cNvCxnSpPr>
          <p:nvPr/>
        </p:nvCxnSpPr>
        <p:spPr>
          <a:xfrm flipV="1">
            <a:off x="9423969" y="4872877"/>
            <a:ext cx="1058939" cy="202577"/>
          </a:xfrm>
          <a:prstGeom prst="straightConnector1">
            <a:avLst/>
          </a:prstGeom>
          <a:ln w="28575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18" name="Picture 2" descr="Image result for ethereum network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6675" y="3440412"/>
            <a:ext cx="1432464" cy="1432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1" name="TextBox 250"/>
          <p:cNvSpPr txBox="1"/>
          <p:nvPr/>
        </p:nvSpPr>
        <p:spPr>
          <a:xfrm>
            <a:off x="9939475" y="2786866"/>
            <a:ext cx="1483483" cy="75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Ethereum 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Network</a:t>
            </a:r>
          </a:p>
        </p:txBody>
      </p:sp>
      <p:sp>
        <p:nvSpPr>
          <p:cNvPr id="219" name="Flowchart: Punched Tape 218"/>
          <p:cNvSpPr/>
          <p:nvPr/>
        </p:nvSpPr>
        <p:spPr>
          <a:xfrm>
            <a:off x="9035366" y="4398262"/>
            <a:ext cx="205202" cy="104735"/>
          </a:xfrm>
          <a:prstGeom prst="flowChartPunchedTap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extBox 1"/>
          <p:cNvSpPr txBox="1"/>
          <p:nvPr/>
        </p:nvSpPr>
        <p:spPr>
          <a:xfrm>
            <a:off x="7370510" y="5319077"/>
            <a:ext cx="926857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NODE</a:t>
            </a:r>
          </a:p>
        </p:txBody>
      </p:sp>
    </p:spTree>
    <p:extLst>
      <p:ext uri="{BB962C8B-B14F-4D97-AF65-F5344CB8AC3E}">
        <p14:creationId xmlns:p14="http://schemas.microsoft.com/office/powerpoint/2010/main" val="1359375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00"/>
                            </p:stCondLst>
                            <p:childTnLst>
                              <p:par>
                                <p:cTn id="54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8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25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300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350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000"/>
                            </p:stCondLst>
                            <p:childTnLst>
                              <p:par>
                                <p:cTn id="10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1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3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"/>
                            </p:stCondLst>
                            <p:childTnLst>
                              <p:par>
                                <p:cTn id="1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000"/>
                            </p:stCondLst>
                            <p:childTnLst>
                              <p:par>
                                <p:cTn id="12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500"/>
                            </p:stCondLst>
                            <p:childTnLst>
                              <p:par>
                                <p:cTn id="14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9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1000"/>
                            </p:stCondLst>
                            <p:childTnLst>
                              <p:par>
                                <p:cTn id="151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" grpId="0" animBg="1"/>
      <p:bldP spid="6" grpId="0" animBg="1"/>
      <p:bldP spid="7" grpId="0" animBg="1"/>
      <p:bldP spid="9" grpId="0" animBg="1"/>
      <p:bldP spid="10" grpId="0" animBg="1"/>
      <p:bldP spid="11" grpId="0" animBg="1"/>
      <p:bldP spid="16" grpId="0" animBg="1"/>
      <p:bldP spid="17" grpId="0" animBg="1"/>
      <p:bldP spid="20" grpId="0" animBg="1"/>
      <p:bldP spid="21" grpId="0" animBg="1"/>
      <p:bldP spid="22" grpId="0" animBg="1"/>
      <p:bldP spid="23" grpId="0" animBg="1"/>
      <p:bldP spid="26" grpId="0" animBg="1"/>
      <p:bldP spid="32" grpId="0" animBg="1"/>
      <p:bldP spid="33" grpId="0"/>
      <p:bldP spid="34" grpId="0"/>
      <p:bldP spid="35" grpId="0"/>
      <p:bldP spid="55" grpId="0" animBg="1"/>
      <p:bldP spid="214" grpId="0" animBg="1"/>
      <p:bldP spid="215" grpId="0" animBg="1"/>
      <p:bldP spid="220" grpId="0" animBg="1"/>
      <p:bldP spid="224" grpId="0" animBg="1"/>
      <p:bldP spid="228" grpId="0" animBg="1"/>
      <p:bldP spid="251" grpId="0"/>
      <p:bldP spid="219" grpId="0" animBg="1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Project objectives</a:t>
            </a:r>
          </a:p>
          <a:p>
            <a:r>
              <a:rPr lang="en-US" sz="2800" dirty="0" smtClean="0"/>
              <a:t>Application features</a:t>
            </a:r>
          </a:p>
          <a:p>
            <a:r>
              <a:rPr lang="en-US" sz="2800" dirty="0" smtClean="0"/>
              <a:t>Working environment</a:t>
            </a:r>
          </a:p>
          <a:p>
            <a:r>
              <a:rPr lang="en-US" sz="2800" dirty="0" smtClean="0"/>
              <a:t>Demo</a:t>
            </a:r>
          </a:p>
          <a:p>
            <a:r>
              <a:rPr lang="en-US" sz="2800" dirty="0" smtClean="0"/>
              <a:t>Achievements</a:t>
            </a:r>
          </a:p>
          <a:p>
            <a:r>
              <a:rPr lang="en-US" sz="2800" dirty="0" smtClean="0"/>
              <a:t>Challenges remained</a:t>
            </a:r>
          </a:p>
          <a:p>
            <a:r>
              <a:rPr lang="en-US" sz="2800" dirty="0" smtClean="0"/>
              <a:t>Next steps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05610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Project: Voting using Blockchain technology</a:t>
            </a:r>
            <a:endParaRPr lang="en-US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822357" y="1298721"/>
            <a:ext cx="7426882" cy="4426299"/>
          </a:xfrm>
        </p:spPr>
        <p:txBody>
          <a:bodyPr>
            <a:noAutofit/>
          </a:bodyPr>
          <a:lstStyle/>
          <a:p>
            <a:r>
              <a:rPr lang="en-US" sz="2800" dirty="0" smtClean="0"/>
              <a:t>Scope of the project:</a:t>
            </a:r>
          </a:p>
          <a:p>
            <a:pPr lvl="1"/>
            <a:r>
              <a:rPr lang="en-US" sz="2400" dirty="0" smtClean="0"/>
              <a:t>Internal Bosch, at least 10 computers work in the network.</a:t>
            </a:r>
          </a:p>
          <a:p>
            <a:r>
              <a:rPr lang="en-US" sz="2800" dirty="0" smtClean="0"/>
              <a:t>Challenges:</a:t>
            </a:r>
          </a:p>
          <a:p>
            <a:pPr lvl="1"/>
            <a:r>
              <a:rPr lang="en-US" sz="2400" dirty="0" smtClean="0"/>
              <a:t>Voting: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2000" dirty="0" smtClean="0"/>
              <a:t>Regulate 1 person – 1 account.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2000" dirty="0" smtClean="0"/>
              <a:t>Verifying the eligible account in order to join to the polling.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2000" dirty="0" smtClean="0"/>
              <a:t>Display the events of the voting.</a:t>
            </a:r>
          </a:p>
          <a:p>
            <a:pPr lvl="1"/>
            <a:r>
              <a:rPr lang="en-US" sz="2400" dirty="0" smtClean="0"/>
              <a:t>Technical: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000" dirty="0" smtClean="0"/>
              <a:t>Technical explanation.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000" dirty="0" smtClean="0"/>
              <a:t>Read the data from blockchain.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000" dirty="0" smtClean="0"/>
              <a:t>Be able to manage voters and voting events.</a:t>
            </a:r>
          </a:p>
        </p:txBody>
      </p:sp>
    </p:spTree>
    <p:extLst>
      <p:ext uri="{BB962C8B-B14F-4D97-AF65-F5344CB8AC3E}">
        <p14:creationId xmlns:p14="http://schemas.microsoft.com/office/powerpoint/2010/main" val="790458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Project: Voting using Blockchain technology</a:t>
            </a:r>
            <a:endParaRPr lang="en-US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665838" y="1211278"/>
            <a:ext cx="7748158" cy="44262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Solution to Voting issues: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/>
              <a:t>Anonymity: blockchain </a:t>
            </a:r>
            <a:r>
              <a:rPr lang="en-US" sz="2800" dirty="0" smtClean="0"/>
              <a:t>technology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 smtClean="0"/>
              <a:t>1 </a:t>
            </a:r>
            <a:r>
              <a:rPr lang="en-US" sz="2800" dirty="0"/>
              <a:t>associate - 1 account: Use BOSCH </a:t>
            </a:r>
            <a:r>
              <a:rPr lang="en-US" sz="2800" dirty="0" smtClean="0"/>
              <a:t>ID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 smtClean="0"/>
              <a:t>Only permitted voters are able to </a:t>
            </a:r>
            <a:r>
              <a:rPr lang="en-US" sz="2800" dirty="0" smtClean="0"/>
              <a:t>vote</a:t>
            </a:r>
            <a:endParaRPr lang="en-US" sz="28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 smtClean="0"/>
              <a:t>1 </a:t>
            </a:r>
            <a:r>
              <a:rPr lang="en-US" sz="2800" dirty="0"/>
              <a:t>account - 1 vote: restrict the casting ballot feature </a:t>
            </a:r>
            <a:r>
              <a:rPr lang="en-US" sz="2800" dirty="0" smtClean="0"/>
              <a:t>of </a:t>
            </a:r>
            <a:r>
              <a:rPr lang="en-US" sz="2800" dirty="0"/>
              <a:t>voted account.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 smtClean="0"/>
              <a:t>Count </a:t>
            </a:r>
            <a:r>
              <a:rPr lang="en-US" sz="2800" dirty="0"/>
              <a:t>legitimate vote </a:t>
            </a:r>
            <a:r>
              <a:rPr lang="en-US" sz="2800" dirty="0" smtClean="0"/>
              <a:t>only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83336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Project: Voting using Blockchain technology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933" y="762672"/>
            <a:ext cx="8131728" cy="5333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04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Project: Voting using Blockchain technology</a:t>
            </a:r>
            <a:endParaRPr lang="en-US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855307" y="1690688"/>
            <a:ext cx="6755027" cy="4426299"/>
          </a:xfrm>
        </p:spPr>
        <p:txBody>
          <a:bodyPr>
            <a:normAutofit/>
          </a:bodyPr>
          <a:lstStyle/>
          <a:p>
            <a:r>
              <a:rPr lang="en-US" dirty="0" smtClean="0"/>
              <a:t>Create account: using BOSCH ID</a:t>
            </a:r>
            <a:endParaRPr lang="en-US" dirty="0"/>
          </a:p>
          <a:p>
            <a:r>
              <a:rPr lang="en-US" dirty="0" smtClean="0"/>
              <a:t>Create a vote room: description and duration</a:t>
            </a:r>
          </a:p>
          <a:p>
            <a:pPr lvl="1"/>
            <a:r>
              <a:rPr lang="en-US" dirty="0" smtClean="0"/>
              <a:t>Option: set initiate option / add option</a:t>
            </a:r>
          </a:p>
          <a:p>
            <a:pPr lvl="1"/>
            <a:r>
              <a:rPr lang="en-US" dirty="0" smtClean="0"/>
              <a:t>List voter: set initiate list of voters / add voter</a:t>
            </a:r>
          </a:p>
          <a:p>
            <a:pPr lvl="1"/>
            <a:r>
              <a:rPr lang="en-US" dirty="0" smtClean="0"/>
              <a:t>Room duration</a:t>
            </a:r>
          </a:p>
          <a:p>
            <a:r>
              <a:rPr lang="en-US" dirty="0" smtClean="0"/>
              <a:t>Close the room</a:t>
            </a:r>
            <a:r>
              <a:rPr lang="en-US" dirty="0"/>
              <a:t>: </a:t>
            </a:r>
            <a:r>
              <a:rPr lang="en-US" dirty="0" smtClean="0"/>
              <a:t>halt the voting feature</a:t>
            </a:r>
          </a:p>
          <a:p>
            <a:r>
              <a:rPr lang="en-US" dirty="0" smtClean="0"/>
              <a:t>Join the vote</a:t>
            </a:r>
          </a:p>
          <a:p>
            <a:pPr lvl="1"/>
            <a:r>
              <a:rPr lang="en-US" dirty="0" smtClean="0"/>
              <a:t>Cast ballot</a:t>
            </a:r>
          </a:p>
          <a:p>
            <a:pPr lvl="1"/>
            <a:r>
              <a:rPr lang="en-US" dirty="0" smtClean="0"/>
              <a:t>Get ballot</a:t>
            </a:r>
          </a:p>
          <a:p>
            <a:r>
              <a:rPr lang="en-US" dirty="0" smtClean="0"/>
              <a:t>Check result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93677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Technology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7506" y="864108"/>
            <a:ext cx="7315200" cy="4268065"/>
          </a:xfrm>
        </p:spPr>
        <p:txBody>
          <a:bodyPr>
            <a:normAutofit/>
          </a:bodyPr>
          <a:lstStyle/>
          <a:p>
            <a:r>
              <a:rPr lang="en-US" sz="2800" dirty="0"/>
              <a:t>Blockchain </a:t>
            </a:r>
            <a:r>
              <a:rPr lang="en-US" sz="2800" dirty="0" smtClean="0"/>
              <a:t>technology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Trust</a:t>
            </a:r>
            <a:endParaRPr lang="en-US" sz="24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Transparency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Anonymity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Robustness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Integrity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è"/>
            </a:pPr>
            <a:endParaRPr lang="en-US" sz="2800" dirty="0">
              <a:sym typeface="Wingdings" panose="05000000000000000000" pitchFamily="2" charset="2"/>
            </a:endParaRPr>
          </a:p>
          <a:p>
            <a:pPr lvl="1"/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4028303" y="4162677"/>
            <a:ext cx="271741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anose="05000000000000000000" pitchFamily="2" charset="2"/>
              <a:buChar char="è"/>
            </a:pPr>
            <a:r>
              <a:rPr lang="en-US" sz="2400" dirty="0">
                <a:sym typeface="Wingdings" panose="05000000000000000000" pitchFamily="2" charset="2"/>
              </a:rPr>
              <a:t>Trade-off: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/>
              <a:t>Performance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/>
              <a:t>Confidentiality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400" dirty="0"/>
              <a:t>Cost money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75372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Working Environment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6454" y="804132"/>
            <a:ext cx="7531100" cy="550605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Platform: </a:t>
            </a:r>
            <a:r>
              <a:rPr lang="en-US" sz="2400" dirty="0" smtClean="0"/>
              <a:t>Ethereum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Developing </a:t>
            </a:r>
            <a:r>
              <a:rPr lang="en-US" sz="2400" dirty="0" smtClean="0"/>
              <a:t>framework: </a:t>
            </a:r>
            <a:r>
              <a:rPr lang="en-US" sz="2400" i="1" dirty="0" smtClean="0"/>
              <a:t>Truffle</a:t>
            </a:r>
            <a:r>
              <a:rPr lang="en-US" sz="2800" i="1" dirty="0" smtClean="0"/>
              <a:t> </a:t>
            </a:r>
            <a:endParaRPr lang="en-US" sz="2800" i="1" dirty="0"/>
          </a:p>
          <a:p>
            <a:pPr marL="502920" lvl="1" indent="0">
              <a:buNone/>
            </a:pPr>
            <a:r>
              <a:rPr lang="en-US" sz="2000" dirty="0" smtClean="0"/>
              <a:t>Development </a:t>
            </a:r>
            <a:r>
              <a:rPr lang="en-US" sz="2000" dirty="0"/>
              <a:t>framework </a:t>
            </a:r>
          </a:p>
          <a:p>
            <a:pPr marL="502920" lvl="1" indent="0">
              <a:buNone/>
            </a:pPr>
            <a:r>
              <a:rPr lang="en-US" sz="2000" dirty="0" smtClean="0"/>
              <a:t>for </a:t>
            </a:r>
            <a:r>
              <a:rPr lang="en-US" sz="2000" dirty="0" smtClean="0"/>
              <a:t>Ethereum</a:t>
            </a:r>
            <a:endParaRPr lang="en-US" sz="2000" dirty="0" smtClean="0"/>
          </a:p>
          <a:p>
            <a:pPr marL="502920" lvl="1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Front-end: </a:t>
            </a:r>
            <a:r>
              <a:rPr lang="en-US" sz="2400" dirty="0" smtClean="0"/>
              <a:t>Angular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Back-end: smart contract </a:t>
            </a:r>
          </a:p>
          <a:p>
            <a:pPr marL="502920" lvl="1" indent="0">
              <a:buNone/>
            </a:pPr>
            <a:r>
              <a:rPr lang="en-US" sz="2200" dirty="0" smtClean="0"/>
              <a:t>Written in Solidity programming </a:t>
            </a:r>
            <a:r>
              <a:rPr lang="en-US" sz="2200" dirty="0" smtClean="0"/>
              <a:t>language</a:t>
            </a:r>
          </a:p>
          <a:p>
            <a:pPr marL="502920" lvl="1" indent="0">
              <a:buNone/>
            </a:pPr>
            <a:endParaRPr lang="en-US" sz="22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Interact between front-end and back-end:</a:t>
            </a:r>
          </a:p>
          <a:p>
            <a:pPr marL="914400" lvl="2" indent="0">
              <a:buNone/>
            </a:pPr>
            <a:r>
              <a:rPr lang="en-US" sz="2000" dirty="0"/>
              <a:t>web3.js JavaScript library</a:t>
            </a:r>
          </a:p>
          <a:p>
            <a:pPr marL="502920" lvl="1" indent="0">
              <a:buNone/>
            </a:pPr>
            <a:endParaRPr lang="en-US" dirty="0" smtClean="0"/>
          </a:p>
        </p:txBody>
      </p:sp>
      <p:pic>
        <p:nvPicPr>
          <p:cNvPr id="8" name="Picture 2" descr="http://truffleframework.com/docs/img/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8916" y="1509663"/>
            <a:ext cx="1037968" cy="1014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angular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5111" y="2416782"/>
            <a:ext cx="2507611" cy="1253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solidity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8820" y="3784271"/>
            <a:ext cx="1153902" cy="1153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307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Working Environment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0211" y="1138872"/>
            <a:ext cx="5743832" cy="46513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Network: Private Ethereum network</a:t>
            </a:r>
            <a:endParaRPr lang="en-US" sz="2400" dirty="0"/>
          </a:p>
          <a:p>
            <a:pPr marL="914400" lvl="2" indent="0">
              <a:buNone/>
            </a:pPr>
            <a:r>
              <a:rPr lang="en-US" sz="2000" dirty="0" err="1" smtClean="0"/>
              <a:t>geth</a:t>
            </a:r>
            <a:r>
              <a:rPr lang="en-US" sz="2000" dirty="0" smtClean="0"/>
              <a:t> </a:t>
            </a:r>
            <a:r>
              <a:rPr lang="en-US" sz="2000" dirty="0"/>
              <a:t>(go </a:t>
            </a:r>
            <a:r>
              <a:rPr lang="en-US" sz="2000" dirty="0" err="1"/>
              <a:t>ethereum</a:t>
            </a:r>
            <a:r>
              <a:rPr lang="en-US" sz="2000" dirty="0"/>
              <a:t>): CLI written in </a:t>
            </a:r>
            <a:r>
              <a:rPr lang="en-US" sz="2000" dirty="0" smtClean="0"/>
              <a:t>Go </a:t>
            </a:r>
            <a:r>
              <a:rPr lang="en-US" sz="2000" dirty="0"/>
              <a:t>language </a:t>
            </a:r>
            <a:r>
              <a:rPr lang="en-US" sz="2000" dirty="0" smtClean="0"/>
              <a:t>that </a:t>
            </a:r>
            <a:r>
              <a:rPr lang="en-US" sz="2000" dirty="0"/>
              <a:t>allow interacting with Ethereum network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sz="1000" dirty="0" smtClean="0"/>
          </a:p>
          <a:p>
            <a:pPr marL="0" indent="0">
              <a:buNone/>
            </a:pPr>
            <a:r>
              <a:rPr lang="en-US" sz="2400" dirty="0" smtClean="0"/>
              <a:t>*</a:t>
            </a:r>
            <a:r>
              <a:rPr lang="en-US" sz="2400" dirty="0" err="1" smtClean="0"/>
              <a:t>MetaMask</a:t>
            </a:r>
            <a:r>
              <a:rPr lang="en-US" sz="2400" dirty="0" smtClean="0"/>
              <a:t>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000" dirty="0" smtClean="0"/>
              <a:t>A bridge to connect to Ethereum network</a:t>
            </a:r>
            <a:endParaRPr lang="en-US" dirty="0" smtClean="0"/>
          </a:p>
        </p:txBody>
      </p:sp>
      <p:pic>
        <p:nvPicPr>
          <p:cNvPr id="2052" name="Picture 4" descr="Image result for metamask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5983" y="4774717"/>
            <a:ext cx="2668253" cy="1015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6238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ame">
  <a:themeElements>
    <a:clrScheme name="Bosch Gray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999FA6"/>
      </a:accent1>
      <a:accent2>
        <a:srgbClr val="D7D7DA"/>
      </a:accent2>
      <a:accent3>
        <a:srgbClr val="B2B3B5"/>
      </a:accent3>
      <a:accent4>
        <a:srgbClr val="424C58"/>
      </a:accent4>
      <a:accent5>
        <a:srgbClr val="999FA6"/>
      </a:accent5>
      <a:accent6>
        <a:srgbClr val="D7D7DA"/>
      </a:accent6>
      <a:hlink>
        <a:srgbClr val="0563C1"/>
      </a:hlink>
      <a:folHlink>
        <a:srgbClr val="954F72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18A1B607-7BAE-46D6-8090-545AC7BDD73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889</Words>
  <Application>Microsoft Office PowerPoint</Application>
  <PresentationFormat>Widescreen</PresentationFormat>
  <Paragraphs>176</Paragraphs>
  <Slides>19</Slides>
  <Notes>10</Notes>
  <HiddenSlides>5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Corbel</vt:lpstr>
      <vt:lpstr>Courier New</vt:lpstr>
      <vt:lpstr>Wingdings</vt:lpstr>
      <vt:lpstr>Wingdings 2</vt:lpstr>
      <vt:lpstr>Frame</vt:lpstr>
      <vt:lpstr>Voting Dapp</vt:lpstr>
      <vt:lpstr>Agenda</vt:lpstr>
      <vt:lpstr>Project: Voting using Blockchain technology</vt:lpstr>
      <vt:lpstr>Project: Voting using Blockchain technology</vt:lpstr>
      <vt:lpstr>Project: Voting using Blockchain technology</vt:lpstr>
      <vt:lpstr>Project: Voting using Blockchain technology</vt:lpstr>
      <vt:lpstr>Technology</vt:lpstr>
      <vt:lpstr>Working Environment</vt:lpstr>
      <vt:lpstr>Working Environment</vt:lpstr>
      <vt:lpstr>Demo</vt:lpstr>
      <vt:lpstr>Achievement</vt:lpstr>
      <vt:lpstr>Challenges remained</vt:lpstr>
      <vt:lpstr>Challenges remained</vt:lpstr>
      <vt:lpstr>Next steps</vt:lpstr>
      <vt:lpstr>PowerPoint Presentation</vt:lpstr>
      <vt:lpstr>GAS</vt:lpstr>
      <vt:lpstr>GAS</vt:lpstr>
      <vt:lpstr>PowerPoint Presentation</vt:lpstr>
      <vt:lpstr>Decentralized Application (Dapp)</vt:lpstr>
    </vt:vector>
  </TitlesOfParts>
  <Company>BOSCH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Voting Dapp</dc:title>
  <dc:creator>FIXED-TERM Nguyen Trong Tri (RBVH/ETM2)</dc:creator>
  <cp:lastModifiedBy>FIXED-TERM Nguyen Trong Tri (RBVH/ETM2)</cp:lastModifiedBy>
  <cp:revision>239</cp:revision>
  <dcterms:created xsi:type="dcterms:W3CDTF">2018-02-27T01:48:58Z</dcterms:created>
  <dcterms:modified xsi:type="dcterms:W3CDTF">2018-03-02T10:08:19Z</dcterms:modified>
</cp:coreProperties>
</file>