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8" r:id="rId8"/>
    <p:sldId id="269" r:id="rId9"/>
    <p:sldId id="270" r:id="rId10"/>
    <p:sldId id="273" r:id="rId11"/>
    <p:sldId id="274" r:id="rId12"/>
    <p:sldId id="276" r:id="rId13"/>
    <p:sldId id="277" r:id="rId14"/>
    <p:sldId id="275" r:id="rId15"/>
    <p:sldId id="278" r:id="rId16"/>
    <p:sldId id="279" r:id="rId17"/>
    <p:sldId id="267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005C-059A-4D9B-9A27-53FB6500EC9A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E377F07-CC7E-4472-8258-B26A10E719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136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005C-059A-4D9B-9A27-53FB6500EC9A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E377F07-CC7E-4472-8258-B26A10E719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8902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005C-059A-4D9B-9A27-53FB6500EC9A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E377F07-CC7E-4472-8258-B26A10E719B0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5307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005C-059A-4D9B-9A27-53FB6500EC9A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E377F07-CC7E-4472-8258-B26A10E719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268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005C-059A-4D9B-9A27-53FB6500EC9A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E377F07-CC7E-4472-8258-B26A10E719B0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00281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005C-059A-4D9B-9A27-53FB6500EC9A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E377F07-CC7E-4472-8258-B26A10E719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166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005C-059A-4D9B-9A27-53FB6500EC9A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77F07-CC7E-4472-8258-B26A10E719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58091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005C-059A-4D9B-9A27-53FB6500EC9A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77F07-CC7E-4472-8258-B26A10E719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553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005C-059A-4D9B-9A27-53FB6500EC9A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77F07-CC7E-4472-8258-B26A10E719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32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005C-059A-4D9B-9A27-53FB6500EC9A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E377F07-CC7E-4472-8258-B26A10E719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7853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005C-059A-4D9B-9A27-53FB6500EC9A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E377F07-CC7E-4472-8258-B26A10E719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7416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005C-059A-4D9B-9A27-53FB6500EC9A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E377F07-CC7E-4472-8258-B26A10E719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433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005C-059A-4D9B-9A27-53FB6500EC9A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77F07-CC7E-4472-8258-B26A10E719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665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005C-059A-4D9B-9A27-53FB6500EC9A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77F07-CC7E-4472-8258-B26A10E719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457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005C-059A-4D9B-9A27-53FB6500EC9A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77F07-CC7E-4472-8258-B26A10E719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674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005C-059A-4D9B-9A27-53FB6500EC9A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E377F07-CC7E-4472-8258-B26A10E719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34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F005C-059A-4D9B-9A27-53FB6500EC9A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E377F07-CC7E-4472-8258-B26A10E719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206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016" y="1070707"/>
            <a:ext cx="4790809" cy="479080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18686" y="2496615"/>
            <a:ext cx="567174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 smtClean="0"/>
              <a:t>E-Voting </a:t>
            </a:r>
          </a:p>
          <a:p>
            <a:r>
              <a:rPr lang="en-GB" sz="6000" dirty="0"/>
              <a:t>	</a:t>
            </a:r>
            <a:r>
              <a:rPr lang="en-GB" sz="6000" dirty="0" smtClean="0"/>
              <a:t>		Blockchain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86532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Comparison</a:t>
            </a:r>
            <a:endParaRPr lang="en-US" b="1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6716948"/>
              </p:ext>
            </p:extLst>
          </p:nvPr>
        </p:nvGraphicFramePr>
        <p:xfrm>
          <a:off x="1088659" y="1625600"/>
          <a:ext cx="10345848" cy="3656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6462">
                  <a:extLst>
                    <a:ext uri="{9D8B030D-6E8A-4147-A177-3AD203B41FA5}">
                      <a16:colId xmlns:a16="http://schemas.microsoft.com/office/drawing/2014/main" val="3861434396"/>
                    </a:ext>
                  </a:extLst>
                </a:gridCol>
                <a:gridCol w="2586462">
                  <a:extLst>
                    <a:ext uri="{9D8B030D-6E8A-4147-A177-3AD203B41FA5}">
                      <a16:colId xmlns:a16="http://schemas.microsoft.com/office/drawing/2014/main" val="786166924"/>
                    </a:ext>
                  </a:extLst>
                </a:gridCol>
                <a:gridCol w="2586462">
                  <a:extLst>
                    <a:ext uri="{9D8B030D-6E8A-4147-A177-3AD203B41FA5}">
                      <a16:colId xmlns:a16="http://schemas.microsoft.com/office/drawing/2014/main" val="2863963294"/>
                    </a:ext>
                  </a:extLst>
                </a:gridCol>
                <a:gridCol w="2586462">
                  <a:extLst>
                    <a:ext uri="{9D8B030D-6E8A-4147-A177-3AD203B41FA5}">
                      <a16:colId xmlns:a16="http://schemas.microsoft.com/office/drawing/2014/main" val="3911675171"/>
                    </a:ext>
                  </a:extLst>
                </a:gridCol>
              </a:tblGrid>
              <a:tr h="430340"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06111" marR="106111" marT="53056" marB="530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Papers</a:t>
                      </a:r>
                      <a:endParaRPr lang="en-US" sz="2100" dirty="0"/>
                    </a:p>
                  </a:txBody>
                  <a:tcPr marL="106111" marR="106111" marT="53056" marB="530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Server-Client</a:t>
                      </a:r>
                      <a:endParaRPr lang="en-US" sz="2100" dirty="0"/>
                    </a:p>
                  </a:txBody>
                  <a:tcPr marL="106111" marR="106111" marT="53056" marB="530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Blockchain</a:t>
                      </a:r>
                      <a:endParaRPr lang="en-US" sz="2100" dirty="0"/>
                    </a:p>
                  </a:txBody>
                  <a:tcPr marL="106111" marR="106111" marT="53056" marB="53056"/>
                </a:tc>
                <a:extLst>
                  <a:ext uri="{0D108BD9-81ED-4DB2-BD59-A6C34878D82A}">
                    <a16:rowId xmlns:a16="http://schemas.microsoft.com/office/drawing/2014/main" val="1994096656"/>
                  </a:ext>
                </a:extLst>
              </a:tr>
              <a:tr h="1519568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Advantages</a:t>
                      </a:r>
                      <a:endParaRPr lang="en-US" sz="2100" dirty="0"/>
                    </a:p>
                  </a:txBody>
                  <a:tcPr marL="106111" marR="106111" marT="53056" marB="53056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100" dirty="0" smtClean="0"/>
                        <a:t>Tradition – Easy to use.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100" dirty="0" smtClean="0"/>
                        <a:t>Easy to control.</a:t>
                      </a:r>
                      <a:endParaRPr lang="en-US" sz="2100" dirty="0"/>
                    </a:p>
                  </a:txBody>
                  <a:tcPr marL="106111" marR="106111" marT="53056" marB="53056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100" dirty="0" smtClean="0"/>
                        <a:t>High performance.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100" dirty="0" smtClean="0"/>
                        <a:t>Confidentiality.</a:t>
                      </a:r>
                      <a:endParaRPr lang="en-US" sz="2100" dirty="0"/>
                    </a:p>
                  </a:txBody>
                  <a:tcPr marL="106111" marR="106111" marT="53056" marB="53056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100" dirty="0" smtClean="0"/>
                        <a:t>Trust.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100" dirty="0" smtClean="0"/>
                        <a:t>Robustness.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100" dirty="0" smtClean="0"/>
                        <a:t>Integrity.</a:t>
                      </a:r>
                      <a:endParaRPr lang="en-US" sz="2100" dirty="0"/>
                    </a:p>
                  </a:txBody>
                  <a:tcPr marL="106111" marR="106111" marT="53056" marB="53056" anchor="ctr"/>
                </a:tc>
                <a:extLst>
                  <a:ext uri="{0D108BD9-81ED-4DB2-BD59-A6C34878D82A}">
                    <a16:rowId xmlns:a16="http://schemas.microsoft.com/office/drawing/2014/main" val="821386453"/>
                  </a:ext>
                </a:extLst>
              </a:tr>
              <a:tr h="1379446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Disadvantage</a:t>
                      </a:r>
                      <a:endParaRPr lang="en-US" sz="2100" dirty="0"/>
                    </a:p>
                  </a:txBody>
                  <a:tcPr marL="106111" marR="106111" marT="53056" marB="53056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100" dirty="0" smtClean="0"/>
                        <a:t>Waste</a:t>
                      </a:r>
                      <a:r>
                        <a:rPr lang="en-US" sz="2100" baseline="0" dirty="0" smtClean="0"/>
                        <a:t> of time and money.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100" baseline="0" dirty="0" smtClean="0"/>
                        <a:t>Rely on Third-party.</a:t>
                      </a:r>
                    </a:p>
                  </a:txBody>
                  <a:tcPr marL="106111" marR="106111" marT="53056" marB="53056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100" dirty="0" smtClean="0"/>
                        <a:t>Rely</a:t>
                      </a:r>
                      <a:r>
                        <a:rPr lang="en-US" sz="2100" baseline="0" dirty="0" smtClean="0"/>
                        <a:t> on Third-party.</a:t>
                      </a:r>
                      <a:endParaRPr lang="en-US" sz="2100" dirty="0"/>
                    </a:p>
                  </a:txBody>
                  <a:tcPr marL="106111" marR="106111" marT="53056" marB="53056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100" dirty="0" smtClean="0"/>
                        <a:t>Low performance.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100" dirty="0" smtClean="0"/>
                        <a:t>Human Behavior.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100" dirty="0" smtClean="0"/>
                        <a:t>Size of network.</a:t>
                      </a:r>
                      <a:endParaRPr lang="en-US" sz="2100" dirty="0"/>
                    </a:p>
                  </a:txBody>
                  <a:tcPr marL="106111" marR="106111" marT="53056" marB="53056" anchor="ctr"/>
                </a:tc>
                <a:extLst>
                  <a:ext uri="{0D108BD9-81ED-4DB2-BD59-A6C34878D82A}">
                    <a16:rowId xmlns:a16="http://schemas.microsoft.com/office/drawing/2014/main" val="2626157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307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Voting Blockchain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55262" y="1484923"/>
            <a:ext cx="9949350" cy="4426299"/>
          </a:xfrm>
        </p:spPr>
        <p:txBody>
          <a:bodyPr>
            <a:normAutofit/>
          </a:bodyPr>
          <a:lstStyle/>
          <a:p>
            <a:r>
              <a:rPr lang="en-US" dirty="0" smtClean="0"/>
              <a:t>Scope:</a:t>
            </a:r>
          </a:p>
          <a:p>
            <a:pPr lvl="1"/>
            <a:r>
              <a:rPr lang="en-US" dirty="0" smtClean="0"/>
              <a:t>Internal Bosch, at least 10 nodes work in the network.</a:t>
            </a:r>
            <a:endParaRPr lang="en-US" dirty="0"/>
          </a:p>
          <a:p>
            <a:r>
              <a:rPr lang="en-US" dirty="0" smtClean="0"/>
              <a:t>Challenge:</a:t>
            </a:r>
          </a:p>
          <a:p>
            <a:pPr lvl="1"/>
            <a:r>
              <a:rPr lang="en-US" dirty="0" smtClean="0"/>
              <a:t>Voting:</a:t>
            </a:r>
          </a:p>
          <a:p>
            <a:pPr lvl="2"/>
            <a:r>
              <a:rPr lang="en-US" dirty="0" smtClean="0"/>
              <a:t>How to control One-Person-One-Account.</a:t>
            </a:r>
          </a:p>
          <a:p>
            <a:pPr lvl="2"/>
            <a:r>
              <a:rPr lang="en-US" dirty="0" smtClean="0"/>
              <a:t>How to verify the eligible account in order to join to the polling.</a:t>
            </a:r>
          </a:p>
          <a:p>
            <a:pPr lvl="2"/>
            <a:r>
              <a:rPr lang="en-US" dirty="0" smtClean="0"/>
              <a:t>What voters can see during and after the polling.</a:t>
            </a:r>
          </a:p>
          <a:p>
            <a:pPr lvl="1"/>
            <a:r>
              <a:rPr lang="en-US" dirty="0" smtClean="0"/>
              <a:t>Technical:</a:t>
            </a:r>
          </a:p>
          <a:p>
            <a:pPr lvl="2"/>
            <a:r>
              <a:rPr lang="en-US" dirty="0" smtClean="0"/>
              <a:t>Technical explanation.</a:t>
            </a:r>
          </a:p>
          <a:p>
            <a:pPr lvl="2"/>
            <a:r>
              <a:rPr lang="en-US" dirty="0" smtClean="0"/>
              <a:t>Read the data from encrypted blocks.</a:t>
            </a:r>
          </a:p>
          <a:p>
            <a:pPr lvl="2"/>
            <a:r>
              <a:rPr lang="en-US" dirty="0" smtClean="0"/>
              <a:t>Function to calculate the result.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794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Block in Voting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245" y="1429239"/>
            <a:ext cx="6455509" cy="4697046"/>
          </a:xfrm>
        </p:spPr>
        <p:txBody>
          <a:bodyPr>
            <a:normAutofit/>
          </a:bodyPr>
          <a:lstStyle/>
          <a:p>
            <a:r>
              <a:rPr lang="en-US" dirty="0" smtClean="0"/>
              <a:t>All the ballot occur in 5 minutes will be collected and put into 1 block, which has:</a:t>
            </a:r>
          </a:p>
          <a:p>
            <a:pPr lvl="1"/>
            <a:r>
              <a:rPr lang="en-US" sz="1800" dirty="0" smtClean="0"/>
              <a:t>Hashed address: A hash will be generated after 5 minutes, </a:t>
            </a:r>
            <a:r>
              <a:rPr lang="en-US" sz="1800" dirty="0"/>
              <a:t>include </a:t>
            </a:r>
            <a:r>
              <a:rPr lang="en-US" sz="1800" dirty="0" smtClean="0"/>
              <a:t>all data contain in the block: time submit, transactions.</a:t>
            </a:r>
          </a:p>
          <a:p>
            <a:pPr lvl="1"/>
            <a:r>
              <a:rPr lang="en-US" sz="1800" dirty="0" smtClean="0"/>
              <a:t>Time submit: The time when the block was created.</a:t>
            </a:r>
          </a:p>
          <a:p>
            <a:pPr lvl="1"/>
            <a:r>
              <a:rPr lang="en-US" sz="1800" dirty="0" smtClean="0"/>
              <a:t>Transactions: It is modified to store the information of a ballot (Hashed address of the voters, their answer for the polling, time they submit their ballots).</a:t>
            </a:r>
          </a:p>
          <a:p>
            <a:pPr lvl="1"/>
            <a:r>
              <a:rPr lang="en-US" sz="1800" dirty="0" smtClean="0"/>
              <a:t>Hashed address of previous block: Link to the previous block in the chain.</a:t>
            </a:r>
            <a:endParaRPr lang="en-US" sz="1800" dirty="0"/>
          </a:p>
        </p:txBody>
      </p:sp>
      <p:grpSp>
        <p:nvGrpSpPr>
          <p:cNvPr id="4" name="Group 3"/>
          <p:cNvGrpSpPr/>
          <p:nvPr/>
        </p:nvGrpSpPr>
        <p:grpSpPr>
          <a:xfrm>
            <a:off x="870708" y="1429239"/>
            <a:ext cx="3701293" cy="4697046"/>
            <a:chOff x="2508738" y="1344246"/>
            <a:chExt cx="3868616" cy="4697046"/>
          </a:xfrm>
        </p:grpSpPr>
        <p:sp>
          <p:nvSpPr>
            <p:cNvPr id="5" name="Rounded Rectangle 4"/>
            <p:cNvSpPr/>
            <p:nvPr/>
          </p:nvSpPr>
          <p:spPr>
            <a:xfrm>
              <a:off x="2508738" y="1344246"/>
              <a:ext cx="3868616" cy="46970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958123" y="1843870"/>
              <a:ext cx="2969846" cy="2891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Hash(Address of a block)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958123" y="2368061"/>
              <a:ext cx="2969846" cy="2891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Time submit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58123" y="5373076"/>
              <a:ext cx="2969846" cy="2891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Hash(Previous Block)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58123" y="2892251"/>
              <a:ext cx="1457569" cy="2101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Hash(User 1 - ID)</a:t>
              </a:r>
            </a:p>
            <a:p>
              <a:pPr algn="ctr"/>
              <a:endParaRPr lang="en-US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Detail of the vote</a:t>
              </a:r>
              <a:br>
                <a:rPr lang="en-US" sz="1100" dirty="0" smtClean="0">
                  <a:solidFill>
                    <a:schemeClr val="tx1"/>
                  </a:solidFill>
                </a:rPr>
              </a:br>
              <a:r>
                <a:rPr lang="en-US" sz="1100" dirty="0" smtClean="0">
                  <a:solidFill>
                    <a:schemeClr val="tx1"/>
                  </a:solidFill>
                </a:rPr>
                <a:t>Question 1 – Answer</a:t>
              </a:r>
            </a:p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Question 2 – Answer</a:t>
              </a:r>
            </a:p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…</a:t>
              </a:r>
            </a:p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Question n – Answer</a:t>
              </a:r>
            </a:p>
            <a:p>
              <a:pPr algn="ctr"/>
              <a:endParaRPr lang="en-US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Time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496204" y="2892250"/>
              <a:ext cx="1431765" cy="2101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Hash(User </a:t>
              </a:r>
              <a:r>
                <a:rPr lang="en-US" sz="1100" dirty="0" smtClean="0">
                  <a:solidFill>
                    <a:schemeClr val="tx1"/>
                  </a:solidFill>
                </a:rPr>
                <a:t>2 </a:t>
              </a:r>
              <a:r>
                <a:rPr lang="en-US" sz="1100" dirty="0">
                  <a:solidFill>
                    <a:schemeClr val="tx1"/>
                  </a:solidFill>
                </a:rPr>
                <a:t>- ID)</a:t>
              </a:r>
            </a:p>
            <a:p>
              <a:pPr algn="ctr"/>
              <a:endParaRPr lang="en-US" sz="11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Detail of the vote</a:t>
              </a:r>
              <a:br>
                <a:rPr lang="en-US" sz="1100" dirty="0">
                  <a:solidFill>
                    <a:schemeClr val="tx1"/>
                  </a:solidFill>
                </a:rPr>
              </a:br>
              <a:r>
                <a:rPr lang="en-US" sz="1100" dirty="0">
                  <a:solidFill>
                    <a:schemeClr val="tx1"/>
                  </a:solidFill>
                </a:rPr>
                <a:t>Question 1 – Answer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Question 2 – Answer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…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Question n – Answer</a:t>
              </a:r>
            </a:p>
            <a:p>
              <a:pPr algn="ctr"/>
              <a:endParaRPr lang="en-US" sz="11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Time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" name="Straight Arrow Connector 11"/>
          <p:cNvCxnSpPr>
            <a:stCxn id="6" idx="3"/>
          </p:cNvCxnSpPr>
          <p:nvPr/>
        </p:nvCxnSpPr>
        <p:spPr>
          <a:xfrm>
            <a:off x="4142052" y="2073448"/>
            <a:ext cx="1250563" cy="21060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142052" y="2597638"/>
            <a:ext cx="1250563" cy="64574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</p:cNvCxnSpPr>
          <p:nvPr/>
        </p:nvCxnSpPr>
        <p:spPr>
          <a:xfrm>
            <a:off x="4142052" y="4028132"/>
            <a:ext cx="1305271" cy="20382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3"/>
          </p:cNvCxnSpPr>
          <p:nvPr/>
        </p:nvCxnSpPr>
        <p:spPr>
          <a:xfrm flipV="1">
            <a:off x="4142052" y="5222834"/>
            <a:ext cx="1305271" cy="37982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61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Verify and add blocks into the chain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9883" y="1547446"/>
            <a:ext cx="7422640" cy="450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92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Verify and add blocks into the chain</a:t>
            </a:r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4353586" y="1429239"/>
            <a:ext cx="3701293" cy="4697046"/>
            <a:chOff x="2508738" y="1344246"/>
            <a:chExt cx="3868616" cy="4697046"/>
          </a:xfrm>
        </p:grpSpPr>
        <p:sp>
          <p:nvSpPr>
            <p:cNvPr id="15" name="Rounded Rectangle 14"/>
            <p:cNvSpPr/>
            <p:nvPr/>
          </p:nvSpPr>
          <p:spPr>
            <a:xfrm>
              <a:off x="2508738" y="1344246"/>
              <a:ext cx="3868616" cy="46970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58123" y="1843870"/>
              <a:ext cx="2969846" cy="2891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Hash(Address of a block)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958123" y="2368061"/>
              <a:ext cx="2969846" cy="2891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Time submit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958123" y="5373076"/>
              <a:ext cx="2969846" cy="2891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Hash(Previous Block)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58123" y="2892251"/>
              <a:ext cx="1457569" cy="2101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Hash(User </a:t>
              </a:r>
              <a:r>
                <a:rPr lang="en-US" sz="1100" b="1" dirty="0" smtClean="0">
                  <a:solidFill>
                    <a:schemeClr val="tx1"/>
                  </a:solidFill>
                </a:rPr>
                <a:t>3 </a:t>
              </a:r>
              <a:r>
                <a:rPr lang="en-US" sz="1100" b="1" dirty="0">
                  <a:solidFill>
                    <a:schemeClr val="tx1"/>
                  </a:solidFill>
                </a:rPr>
                <a:t>- ID)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The Polling ID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Detail of the vote</a:t>
              </a:r>
              <a:br>
                <a:rPr lang="en-US" sz="1100" dirty="0">
                  <a:solidFill>
                    <a:schemeClr val="tx1"/>
                  </a:solidFill>
                </a:rPr>
              </a:br>
              <a:r>
                <a:rPr lang="en-US" sz="1100" dirty="0">
                  <a:solidFill>
                    <a:schemeClr val="tx1"/>
                  </a:solidFill>
                </a:rPr>
                <a:t>Question 1 – Answer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Question 2 – Answer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…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Question n – Answer</a:t>
              </a:r>
            </a:p>
            <a:p>
              <a:pPr algn="ctr"/>
              <a:endParaRPr lang="en-US" sz="11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Time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496204" y="2892250"/>
              <a:ext cx="1431765" cy="2101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Hash(User </a:t>
              </a:r>
              <a:r>
                <a:rPr lang="en-US" sz="1100" b="1" dirty="0" smtClean="0">
                  <a:solidFill>
                    <a:schemeClr val="tx1"/>
                  </a:solidFill>
                </a:rPr>
                <a:t>4 </a:t>
              </a:r>
              <a:r>
                <a:rPr lang="en-US" sz="1100" b="1" dirty="0">
                  <a:solidFill>
                    <a:schemeClr val="tx1"/>
                  </a:solidFill>
                </a:rPr>
                <a:t>- ID)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The Polling ID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Detail of the vote</a:t>
              </a:r>
              <a:br>
                <a:rPr lang="en-US" sz="1100" dirty="0">
                  <a:solidFill>
                    <a:schemeClr val="tx1"/>
                  </a:solidFill>
                </a:rPr>
              </a:br>
              <a:r>
                <a:rPr lang="en-US" sz="1100" dirty="0">
                  <a:solidFill>
                    <a:schemeClr val="tx1"/>
                  </a:solidFill>
                </a:rPr>
                <a:t>Question 1 – Answer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Question 2 – Answer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…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Question n – Answer</a:t>
              </a:r>
            </a:p>
            <a:p>
              <a:pPr algn="ctr"/>
              <a:endParaRPr lang="en-US" sz="11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Time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375726" y="1395537"/>
            <a:ext cx="3701293" cy="4697046"/>
            <a:chOff x="2508738" y="1344246"/>
            <a:chExt cx="3868616" cy="4697046"/>
          </a:xfrm>
        </p:grpSpPr>
        <p:sp>
          <p:nvSpPr>
            <p:cNvPr id="32" name="Rounded Rectangle 31"/>
            <p:cNvSpPr/>
            <p:nvPr/>
          </p:nvSpPr>
          <p:spPr>
            <a:xfrm>
              <a:off x="2508738" y="1344246"/>
              <a:ext cx="3868616" cy="46970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58123" y="1843870"/>
              <a:ext cx="2969846" cy="2891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Hash(Address of a block)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958123" y="2368061"/>
              <a:ext cx="2969846" cy="2891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Time submit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958123" y="5373076"/>
              <a:ext cx="2969846" cy="2891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Hash(Previous Block)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958123" y="2892251"/>
              <a:ext cx="1457569" cy="2101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Hash(User </a:t>
              </a:r>
              <a:r>
                <a:rPr lang="en-US" sz="1100" b="1" dirty="0" smtClean="0">
                  <a:solidFill>
                    <a:schemeClr val="tx1"/>
                  </a:solidFill>
                </a:rPr>
                <a:t>5 </a:t>
              </a:r>
              <a:r>
                <a:rPr lang="en-US" sz="1100" b="1" dirty="0">
                  <a:solidFill>
                    <a:schemeClr val="tx1"/>
                  </a:solidFill>
                </a:rPr>
                <a:t>- ID)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The Polling ID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Detail of the vote</a:t>
              </a:r>
              <a:br>
                <a:rPr lang="en-US" sz="1100" dirty="0">
                  <a:solidFill>
                    <a:schemeClr val="tx1"/>
                  </a:solidFill>
                </a:rPr>
              </a:br>
              <a:r>
                <a:rPr lang="en-US" sz="1100" dirty="0">
                  <a:solidFill>
                    <a:schemeClr val="tx1"/>
                  </a:solidFill>
                </a:rPr>
                <a:t>Question 1 – Answer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Question 2 – Answer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…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Question n – Answer</a:t>
              </a:r>
            </a:p>
            <a:p>
              <a:pPr algn="ctr"/>
              <a:endParaRPr lang="en-US" sz="11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Time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496204" y="2892250"/>
              <a:ext cx="1431765" cy="2101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Hash(User </a:t>
              </a:r>
              <a:r>
                <a:rPr lang="en-US" sz="1100" b="1" dirty="0" smtClean="0">
                  <a:solidFill>
                    <a:schemeClr val="tx1"/>
                  </a:solidFill>
                </a:rPr>
                <a:t>6 </a:t>
              </a:r>
              <a:r>
                <a:rPr lang="en-US" sz="1100" b="1" dirty="0">
                  <a:solidFill>
                    <a:schemeClr val="tx1"/>
                  </a:solidFill>
                </a:rPr>
                <a:t>- ID)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The Polling ID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Detail of the vote</a:t>
              </a:r>
              <a:br>
                <a:rPr lang="en-US" sz="1100" dirty="0">
                  <a:solidFill>
                    <a:schemeClr val="tx1"/>
                  </a:solidFill>
                </a:rPr>
              </a:br>
              <a:r>
                <a:rPr lang="en-US" sz="1100" dirty="0">
                  <a:solidFill>
                    <a:schemeClr val="tx1"/>
                  </a:solidFill>
                </a:rPr>
                <a:t>Question 1 – Answer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Question 2 – Answer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…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Question n – Answer</a:t>
              </a:r>
            </a:p>
            <a:p>
              <a:pPr algn="ctr"/>
              <a:endParaRPr lang="en-US" sz="11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Time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31446" y="1429239"/>
            <a:ext cx="3701293" cy="4697046"/>
            <a:chOff x="2508738" y="1344246"/>
            <a:chExt cx="3868616" cy="4697046"/>
          </a:xfrm>
        </p:grpSpPr>
        <p:sp>
          <p:nvSpPr>
            <p:cNvPr id="39" name="Rounded Rectangle 38"/>
            <p:cNvSpPr/>
            <p:nvPr/>
          </p:nvSpPr>
          <p:spPr>
            <a:xfrm>
              <a:off x="2508738" y="1344246"/>
              <a:ext cx="3868616" cy="46970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958123" y="1843870"/>
              <a:ext cx="2969846" cy="2891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Hash(Address of a block)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58123" y="2368061"/>
              <a:ext cx="2969846" cy="2891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Time submit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958123" y="5373076"/>
              <a:ext cx="2969846" cy="2891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Hash(Previous Block)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958123" y="2892251"/>
              <a:ext cx="1457569" cy="2101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tx1"/>
                  </a:solidFill>
                </a:rPr>
                <a:t>Hash(User 1 - ID)</a:t>
              </a:r>
            </a:p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The Polling ID</a:t>
              </a:r>
            </a:p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Detail of the vote</a:t>
              </a:r>
              <a:br>
                <a:rPr lang="en-US" sz="1100" dirty="0" smtClean="0">
                  <a:solidFill>
                    <a:schemeClr val="tx1"/>
                  </a:solidFill>
                </a:rPr>
              </a:br>
              <a:r>
                <a:rPr lang="en-US" sz="1100" dirty="0" smtClean="0">
                  <a:solidFill>
                    <a:schemeClr val="tx1"/>
                  </a:solidFill>
                </a:rPr>
                <a:t>Question 1 – Answer</a:t>
              </a:r>
            </a:p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Question 2 – Answer</a:t>
              </a:r>
            </a:p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…</a:t>
              </a:r>
            </a:p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Question n – Answer</a:t>
              </a:r>
            </a:p>
            <a:p>
              <a:pPr algn="ctr"/>
              <a:endParaRPr lang="en-US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Time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496204" y="2892250"/>
              <a:ext cx="1431765" cy="2101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Hash(User </a:t>
              </a:r>
              <a:r>
                <a:rPr lang="en-US" sz="1100" b="1" dirty="0" smtClean="0">
                  <a:solidFill>
                    <a:schemeClr val="tx1"/>
                  </a:solidFill>
                </a:rPr>
                <a:t>2 </a:t>
              </a:r>
              <a:r>
                <a:rPr lang="en-US" sz="1100" b="1" dirty="0">
                  <a:solidFill>
                    <a:schemeClr val="tx1"/>
                  </a:solidFill>
                </a:rPr>
                <a:t>- ID)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The Polling </a:t>
              </a:r>
              <a:r>
                <a:rPr lang="en-US" sz="1100" dirty="0" smtClean="0">
                  <a:solidFill>
                    <a:schemeClr val="tx1"/>
                  </a:solidFill>
                </a:rPr>
                <a:t>ID</a:t>
              </a:r>
              <a:endParaRPr lang="en-US" sz="11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Detail of the vote</a:t>
              </a:r>
              <a:br>
                <a:rPr lang="en-US" sz="1100" dirty="0">
                  <a:solidFill>
                    <a:schemeClr val="tx1"/>
                  </a:solidFill>
                </a:rPr>
              </a:br>
              <a:r>
                <a:rPr lang="en-US" sz="1100" dirty="0">
                  <a:solidFill>
                    <a:schemeClr val="tx1"/>
                  </a:solidFill>
                </a:rPr>
                <a:t>Question 1 – Answer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Question 2 – Answer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…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Question n – Answer</a:t>
              </a:r>
            </a:p>
            <a:p>
              <a:pPr algn="ctr"/>
              <a:endParaRPr lang="en-US" sz="11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Time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6" name="Straight Arrow Connector 45"/>
          <p:cNvCxnSpPr>
            <a:stCxn id="18" idx="1"/>
            <a:endCxn id="40" idx="3"/>
          </p:cNvCxnSpPr>
          <p:nvPr/>
        </p:nvCxnSpPr>
        <p:spPr>
          <a:xfrm flipH="1" flipV="1">
            <a:off x="3602790" y="2073448"/>
            <a:ext cx="1180744" cy="3529206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7624930" y="2039745"/>
            <a:ext cx="1180744" cy="3529206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449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Voting Blockchain Process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65907" y="2639646"/>
            <a:ext cx="1035379" cy="994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Node</a:t>
            </a:r>
            <a:endParaRPr lang="en-US" sz="1600" b="1" dirty="0"/>
          </a:p>
        </p:txBody>
      </p:sp>
      <p:sp>
        <p:nvSpPr>
          <p:cNvPr id="5" name="Oval 4"/>
          <p:cNvSpPr/>
          <p:nvPr/>
        </p:nvSpPr>
        <p:spPr>
          <a:xfrm>
            <a:off x="2592925" y="1645138"/>
            <a:ext cx="1035379" cy="994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Node</a:t>
            </a:r>
            <a:endParaRPr lang="en-US" sz="1600" b="1" dirty="0"/>
          </a:p>
        </p:txBody>
      </p:sp>
      <p:sp>
        <p:nvSpPr>
          <p:cNvPr id="6" name="Oval 5"/>
          <p:cNvSpPr/>
          <p:nvPr/>
        </p:nvSpPr>
        <p:spPr>
          <a:xfrm>
            <a:off x="2592925" y="3634154"/>
            <a:ext cx="1035379" cy="994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Node</a:t>
            </a:r>
            <a:endParaRPr lang="en-US" sz="1600" b="1" dirty="0"/>
          </a:p>
        </p:txBody>
      </p:sp>
      <p:sp>
        <p:nvSpPr>
          <p:cNvPr id="7" name="Oval 6"/>
          <p:cNvSpPr/>
          <p:nvPr/>
        </p:nvSpPr>
        <p:spPr>
          <a:xfrm>
            <a:off x="4419943" y="1645138"/>
            <a:ext cx="1035379" cy="994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Node</a:t>
            </a:r>
            <a:endParaRPr lang="en-US" sz="1600" b="1" dirty="0"/>
          </a:p>
        </p:txBody>
      </p:sp>
      <p:sp>
        <p:nvSpPr>
          <p:cNvPr id="8" name="Oval 7"/>
          <p:cNvSpPr/>
          <p:nvPr/>
        </p:nvSpPr>
        <p:spPr>
          <a:xfrm>
            <a:off x="4419943" y="3634154"/>
            <a:ext cx="1035379" cy="994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Node</a:t>
            </a:r>
            <a:endParaRPr lang="en-US" sz="1600" b="1" dirty="0"/>
          </a:p>
        </p:txBody>
      </p:sp>
      <p:cxnSp>
        <p:nvCxnSpPr>
          <p:cNvPr id="10" name="Straight Arrow Connector 9"/>
          <p:cNvCxnSpPr>
            <a:stCxn id="5" idx="4"/>
            <a:endCxn id="6" idx="0"/>
          </p:cNvCxnSpPr>
          <p:nvPr/>
        </p:nvCxnSpPr>
        <p:spPr>
          <a:xfrm>
            <a:off x="3110615" y="2639646"/>
            <a:ext cx="0" cy="99450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4"/>
            <a:endCxn id="8" idx="0"/>
          </p:cNvCxnSpPr>
          <p:nvPr/>
        </p:nvCxnSpPr>
        <p:spPr>
          <a:xfrm>
            <a:off x="4937633" y="2639646"/>
            <a:ext cx="0" cy="99450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6"/>
            <a:endCxn id="7" idx="2"/>
          </p:cNvCxnSpPr>
          <p:nvPr/>
        </p:nvCxnSpPr>
        <p:spPr>
          <a:xfrm>
            <a:off x="3628304" y="2142392"/>
            <a:ext cx="791639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6" idx="6"/>
          </p:cNvCxnSpPr>
          <p:nvPr/>
        </p:nvCxnSpPr>
        <p:spPr>
          <a:xfrm flipH="1">
            <a:off x="3628304" y="4131408"/>
            <a:ext cx="791639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3"/>
            <a:endCxn id="6" idx="7"/>
          </p:cNvCxnSpPr>
          <p:nvPr/>
        </p:nvCxnSpPr>
        <p:spPr>
          <a:xfrm flipH="1">
            <a:off x="3476676" y="2494004"/>
            <a:ext cx="1094895" cy="128579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5"/>
            <a:endCxn id="8" idx="1"/>
          </p:cNvCxnSpPr>
          <p:nvPr/>
        </p:nvCxnSpPr>
        <p:spPr>
          <a:xfrm>
            <a:off x="3476676" y="2494004"/>
            <a:ext cx="1094895" cy="128579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" idx="6"/>
          </p:cNvCxnSpPr>
          <p:nvPr/>
        </p:nvCxnSpPr>
        <p:spPr>
          <a:xfrm>
            <a:off x="1801286" y="3136900"/>
            <a:ext cx="1309328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ouble Bracket 29"/>
          <p:cNvSpPr/>
          <p:nvPr/>
        </p:nvSpPr>
        <p:spPr>
          <a:xfrm>
            <a:off x="2455950" y="1453662"/>
            <a:ext cx="3264912" cy="3368430"/>
          </a:xfrm>
          <a:prstGeom prst="bracketPair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093165" y="2710824"/>
            <a:ext cx="3595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</a:t>
            </a:r>
          </a:p>
          <a:p>
            <a:endParaRPr lang="en-US" b="1" dirty="0" smtClean="0"/>
          </a:p>
          <a:p>
            <a:r>
              <a:rPr lang="en-US" b="1" dirty="0" smtClean="0"/>
              <a:t>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297293" y="4595642"/>
            <a:ext cx="1453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Blockchain Network</a:t>
            </a:r>
            <a:endParaRPr lang="en-US" b="1" dirty="0"/>
          </a:p>
        </p:txBody>
      </p:sp>
      <p:sp>
        <p:nvSpPr>
          <p:cNvPr id="34" name="Vertical Scroll 33"/>
          <p:cNvSpPr/>
          <p:nvPr/>
        </p:nvSpPr>
        <p:spPr>
          <a:xfrm>
            <a:off x="623196" y="5294842"/>
            <a:ext cx="1320800" cy="1266093"/>
          </a:xfrm>
          <a:prstGeom prst="verticalScroll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Public</a:t>
            </a:r>
          </a:p>
          <a:p>
            <a:pPr algn="ctr"/>
            <a:r>
              <a:rPr lang="en-US" dirty="0" smtClean="0"/>
              <a:t>Ledger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1801286" y="4131408"/>
            <a:ext cx="651388" cy="1163434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090814" y="4734141"/>
            <a:ext cx="328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3</a:t>
            </a:r>
            <a:endParaRPr lang="en-US" b="1" dirty="0"/>
          </a:p>
        </p:txBody>
      </p:sp>
      <p:cxnSp>
        <p:nvCxnSpPr>
          <p:cNvPr id="42" name="Straight Arrow Connector 41"/>
          <p:cNvCxnSpPr>
            <a:stCxn id="34" idx="0"/>
            <a:endCxn id="4" idx="4"/>
          </p:cNvCxnSpPr>
          <p:nvPr/>
        </p:nvCxnSpPr>
        <p:spPr>
          <a:xfrm flipV="1">
            <a:off x="1283596" y="3634154"/>
            <a:ext cx="1" cy="1660688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80570" y="4159127"/>
            <a:ext cx="328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52" name="Content Placeholder 2"/>
          <p:cNvSpPr>
            <a:spLocks noGrp="1"/>
          </p:cNvSpPr>
          <p:nvPr>
            <p:ph idx="1"/>
          </p:nvPr>
        </p:nvSpPr>
        <p:spPr>
          <a:xfrm>
            <a:off x="6604612" y="1453661"/>
            <a:ext cx="4969973" cy="510727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When a node (user) want to join in the voting network:</a:t>
            </a:r>
          </a:p>
          <a:p>
            <a:r>
              <a:rPr lang="en-US" b="1" dirty="0" smtClean="0"/>
              <a:t>1: </a:t>
            </a:r>
            <a:r>
              <a:rPr lang="en-US" dirty="0" smtClean="0"/>
              <a:t>The node broadcasts to every node in the network a message: “I want to join in”</a:t>
            </a:r>
          </a:p>
          <a:p>
            <a:r>
              <a:rPr lang="en-US" b="1" dirty="0" smtClean="0"/>
              <a:t>2: </a:t>
            </a:r>
            <a:r>
              <a:rPr lang="en-US" dirty="0" smtClean="0"/>
              <a:t>All the nodes will verify that there is a node want to join in, create a transaction about it and put into a block. Then the new node have to download a Public Ledger.</a:t>
            </a:r>
          </a:p>
          <a:p>
            <a:r>
              <a:rPr lang="en-US" b="1" dirty="0" smtClean="0"/>
              <a:t>3: </a:t>
            </a:r>
            <a:r>
              <a:rPr lang="en-US" dirty="0" smtClean="0"/>
              <a:t>Each node in the network has a copy of the pubic ledger.</a:t>
            </a:r>
          </a:p>
          <a:p>
            <a:r>
              <a:rPr lang="en-US" b="1" dirty="0" smtClean="0"/>
              <a:t>4: </a:t>
            </a:r>
            <a:r>
              <a:rPr lang="en-US" dirty="0" smtClean="0"/>
              <a:t>The new node downloads the public ledger and broadcasts to the network. The block about this transaction will be added into a chain and the network update their public ledgers.</a:t>
            </a:r>
          </a:p>
          <a:p>
            <a:r>
              <a:rPr lang="en-US" b="1" dirty="0" smtClean="0"/>
              <a:t>Now, the new node joined into the network.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34257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Voting Blockchain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9986" y="1396079"/>
            <a:ext cx="4077340" cy="4814276"/>
          </a:xfrm>
        </p:spPr>
        <p:txBody>
          <a:bodyPr>
            <a:noAutofit/>
          </a:bodyPr>
          <a:lstStyle/>
          <a:p>
            <a:r>
              <a:rPr lang="en-US" b="1" dirty="0" smtClean="0"/>
              <a:t>1: </a:t>
            </a:r>
            <a:r>
              <a:rPr lang="en-US" dirty="0" smtClean="0"/>
              <a:t>Node A want to create a polling so it broadcasts to the network.</a:t>
            </a:r>
          </a:p>
          <a:p>
            <a:r>
              <a:rPr lang="en-US" b="1" dirty="0" smtClean="0"/>
              <a:t>2: </a:t>
            </a:r>
            <a:r>
              <a:rPr lang="en-US" dirty="0" smtClean="0"/>
              <a:t>The network verify the vote and put it in a block.</a:t>
            </a:r>
          </a:p>
          <a:p>
            <a:r>
              <a:rPr lang="en-US" b="1" dirty="0" smtClean="0"/>
              <a:t>3: </a:t>
            </a:r>
            <a:r>
              <a:rPr lang="en-US" dirty="0" smtClean="0"/>
              <a:t>After 5 minutes, the block is hashed and add into the chain.</a:t>
            </a:r>
          </a:p>
          <a:p>
            <a:r>
              <a:rPr lang="en-US" b="1" dirty="0" smtClean="0"/>
              <a:t>4: </a:t>
            </a:r>
            <a:r>
              <a:rPr lang="en-US" dirty="0" smtClean="0"/>
              <a:t>The other nodes (B, C, D, E, F,…) will cast the vote, then all of the ballot will be stored in a block as transactions.</a:t>
            </a:r>
          </a:p>
          <a:p>
            <a:r>
              <a:rPr lang="en-US" b="1" dirty="0" smtClean="0"/>
              <a:t>5: </a:t>
            </a:r>
            <a:r>
              <a:rPr lang="en-US" dirty="0" smtClean="0"/>
              <a:t>When the polling meets its end condition, it will open related blocks and calculate the result. Then it broadcasts to the network the detail of the vote.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668719" y="1942123"/>
            <a:ext cx="1035379" cy="994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</a:t>
            </a:r>
            <a:endParaRPr lang="en-US" sz="1600" b="1" dirty="0" smtClean="0"/>
          </a:p>
        </p:txBody>
      </p:sp>
      <p:sp>
        <p:nvSpPr>
          <p:cNvPr id="5" name="Oval 4"/>
          <p:cNvSpPr/>
          <p:nvPr/>
        </p:nvSpPr>
        <p:spPr>
          <a:xfrm>
            <a:off x="2671079" y="1942123"/>
            <a:ext cx="1035379" cy="994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B</a:t>
            </a:r>
            <a:endParaRPr lang="en-US" sz="1600" b="1" dirty="0"/>
          </a:p>
        </p:txBody>
      </p:sp>
      <p:sp>
        <p:nvSpPr>
          <p:cNvPr id="6" name="Oval 5"/>
          <p:cNvSpPr/>
          <p:nvPr/>
        </p:nvSpPr>
        <p:spPr>
          <a:xfrm>
            <a:off x="2671079" y="3931139"/>
            <a:ext cx="1035379" cy="994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E</a:t>
            </a:r>
            <a:endParaRPr lang="en-US" sz="1600" b="1" dirty="0"/>
          </a:p>
        </p:txBody>
      </p:sp>
      <p:sp>
        <p:nvSpPr>
          <p:cNvPr id="7" name="Oval 6"/>
          <p:cNvSpPr/>
          <p:nvPr/>
        </p:nvSpPr>
        <p:spPr>
          <a:xfrm>
            <a:off x="4498097" y="1942123"/>
            <a:ext cx="1035379" cy="994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</a:t>
            </a:r>
            <a:endParaRPr lang="en-US" sz="1600" b="1" dirty="0"/>
          </a:p>
        </p:txBody>
      </p:sp>
      <p:sp>
        <p:nvSpPr>
          <p:cNvPr id="8" name="Oval 7"/>
          <p:cNvSpPr/>
          <p:nvPr/>
        </p:nvSpPr>
        <p:spPr>
          <a:xfrm>
            <a:off x="4498097" y="3931139"/>
            <a:ext cx="1035379" cy="994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D</a:t>
            </a:r>
            <a:endParaRPr lang="en-US" sz="1600" b="1" dirty="0"/>
          </a:p>
        </p:txBody>
      </p:sp>
      <p:cxnSp>
        <p:nvCxnSpPr>
          <p:cNvPr id="9" name="Straight Arrow Connector 8"/>
          <p:cNvCxnSpPr>
            <a:stCxn id="5" idx="4"/>
            <a:endCxn id="6" idx="0"/>
          </p:cNvCxnSpPr>
          <p:nvPr/>
        </p:nvCxnSpPr>
        <p:spPr>
          <a:xfrm>
            <a:off x="3188769" y="2936631"/>
            <a:ext cx="0" cy="99450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4"/>
            <a:endCxn id="8" idx="0"/>
          </p:cNvCxnSpPr>
          <p:nvPr/>
        </p:nvCxnSpPr>
        <p:spPr>
          <a:xfrm>
            <a:off x="5015787" y="2936631"/>
            <a:ext cx="0" cy="99450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6"/>
            <a:endCxn id="7" idx="2"/>
          </p:cNvCxnSpPr>
          <p:nvPr/>
        </p:nvCxnSpPr>
        <p:spPr>
          <a:xfrm>
            <a:off x="3706458" y="2439377"/>
            <a:ext cx="791639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  <a:endCxn id="6" idx="6"/>
          </p:cNvCxnSpPr>
          <p:nvPr/>
        </p:nvCxnSpPr>
        <p:spPr>
          <a:xfrm flipH="1">
            <a:off x="3706458" y="4428393"/>
            <a:ext cx="791639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6" idx="7"/>
          </p:cNvCxnSpPr>
          <p:nvPr/>
        </p:nvCxnSpPr>
        <p:spPr>
          <a:xfrm flipH="1">
            <a:off x="3554830" y="2790989"/>
            <a:ext cx="1094895" cy="128579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3554830" y="2790989"/>
            <a:ext cx="1094895" cy="128579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6"/>
            <a:endCxn id="5" idx="2"/>
          </p:cNvCxnSpPr>
          <p:nvPr/>
        </p:nvCxnSpPr>
        <p:spPr>
          <a:xfrm>
            <a:off x="1704098" y="2439377"/>
            <a:ext cx="966981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ouble Bracket 15"/>
          <p:cNvSpPr/>
          <p:nvPr/>
        </p:nvSpPr>
        <p:spPr>
          <a:xfrm>
            <a:off x="343877" y="1750647"/>
            <a:ext cx="5455139" cy="3368430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186408" y="1477053"/>
            <a:ext cx="387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Blockchain Network</a:t>
            </a:r>
            <a:endParaRPr lang="en-US" b="1" dirty="0"/>
          </a:p>
        </p:txBody>
      </p:sp>
      <p:sp>
        <p:nvSpPr>
          <p:cNvPr id="24" name="Oval 23"/>
          <p:cNvSpPr/>
          <p:nvPr/>
        </p:nvSpPr>
        <p:spPr>
          <a:xfrm>
            <a:off x="668719" y="3931139"/>
            <a:ext cx="1035379" cy="994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F</a:t>
            </a:r>
            <a:endParaRPr lang="en-US" sz="1600" b="1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704097" y="4428393"/>
            <a:ext cx="966981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186408" y="2936631"/>
            <a:ext cx="0" cy="99450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3"/>
            <a:endCxn id="24" idx="7"/>
          </p:cNvCxnSpPr>
          <p:nvPr/>
        </p:nvCxnSpPr>
        <p:spPr>
          <a:xfrm flipH="1">
            <a:off x="1552470" y="2790989"/>
            <a:ext cx="1270237" cy="128579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5"/>
            <a:endCxn id="6" idx="1"/>
          </p:cNvCxnSpPr>
          <p:nvPr/>
        </p:nvCxnSpPr>
        <p:spPr>
          <a:xfrm>
            <a:off x="1552470" y="2790989"/>
            <a:ext cx="1270237" cy="128579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023125" y="1997224"/>
            <a:ext cx="328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6" name="Vertical Scroll 35"/>
          <p:cNvSpPr/>
          <p:nvPr/>
        </p:nvSpPr>
        <p:spPr>
          <a:xfrm>
            <a:off x="6539855" y="2818912"/>
            <a:ext cx="1320800" cy="1266093"/>
          </a:xfrm>
          <a:prstGeom prst="verticalScroll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Public</a:t>
            </a:r>
          </a:p>
          <a:p>
            <a:pPr algn="ctr"/>
            <a:r>
              <a:rPr lang="en-US" dirty="0" smtClean="0"/>
              <a:t>Ledger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43" idx="0"/>
            <a:endCxn id="36" idx="2"/>
          </p:cNvCxnSpPr>
          <p:nvPr/>
        </p:nvCxnSpPr>
        <p:spPr>
          <a:xfrm flipV="1">
            <a:off x="7200255" y="4085005"/>
            <a:ext cx="0" cy="83478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857124" y="3433885"/>
            <a:ext cx="328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6590655" y="4919786"/>
            <a:ext cx="1219200" cy="1231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16" idx="3"/>
            <a:endCxn id="43" idx="1"/>
          </p:cNvCxnSpPr>
          <p:nvPr/>
        </p:nvCxnSpPr>
        <p:spPr>
          <a:xfrm>
            <a:off x="5799016" y="3434862"/>
            <a:ext cx="791639" cy="2100874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154665" y="4243727"/>
            <a:ext cx="328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cxnSp>
        <p:nvCxnSpPr>
          <p:cNvPr id="54" name="Curved Connector 53"/>
          <p:cNvCxnSpPr>
            <a:stCxn id="24" idx="4"/>
            <a:endCxn id="43" idx="2"/>
          </p:cNvCxnSpPr>
          <p:nvPr/>
        </p:nvCxnSpPr>
        <p:spPr>
          <a:xfrm rot="16200000" flipH="1">
            <a:off x="3580313" y="2531743"/>
            <a:ext cx="1226039" cy="6013846"/>
          </a:xfrm>
          <a:prstGeom prst="curvedConnector3">
            <a:avLst>
              <a:gd name="adj1" fmla="val 118645"/>
            </a:avLst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6" idx="4"/>
          </p:cNvCxnSpPr>
          <p:nvPr/>
        </p:nvCxnSpPr>
        <p:spPr>
          <a:xfrm rot="16200000" flipH="1">
            <a:off x="4359777" y="3754639"/>
            <a:ext cx="1042295" cy="3384310"/>
          </a:xfrm>
          <a:prstGeom prst="curvedConnector2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8" idx="4"/>
          </p:cNvCxnSpPr>
          <p:nvPr/>
        </p:nvCxnSpPr>
        <p:spPr>
          <a:xfrm rot="16200000" flipH="1">
            <a:off x="5385831" y="4555603"/>
            <a:ext cx="834781" cy="1574868"/>
          </a:xfrm>
          <a:prstGeom prst="curvedConnector2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36" idx="0"/>
          </p:cNvCxnSpPr>
          <p:nvPr/>
        </p:nvCxnSpPr>
        <p:spPr>
          <a:xfrm rot="16200000" flipV="1">
            <a:off x="6181124" y="1799781"/>
            <a:ext cx="637022" cy="1401240"/>
          </a:xfrm>
          <a:prstGeom prst="curvedConnector2">
            <a:avLst/>
          </a:prstGeom>
          <a:ln w="28575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937817" y="5233176"/>
            <a:ext cx="328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6499635" y="1957197"/>
            <a:ext cx="328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980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5417" y="626107"/>
            <a:ext cx="8911687" cy="1280890"/>
          </a:xfrm>
        </p:spPr>
        <p:txBody>
          <a:bodyPr/>
          <a:lstStyle/>
          <a:p>
            <a:r>
              <a:rPr lang="en-US" b="1" dirty="0" smtClean="0"/>
              <a:t>Frameworks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35955"/>
            <a:ext cx="6153150" cy="2057400"/>
          </a:xfrm>
          <a:blipFill dpi="0" rotWithShape="1">
            <a:blip r:embed="rId3">
              <a:alphaModFix amt="0"/>
            </a:blip>
            <a:srcRect/>
            <a:stretch>
              <a:fillRect/>
            </a:stretch>
          </a:blipFill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87260"/>
            <a:ext cx="4247775" cy="23105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295" y="3975070"/>
            <a:ext cx="2143617" cy="1730205"/>
          </a:xfrm>
          <a:prstGeom prst="rect">
            <a:avLst/>
          </a:prstGeom>
          <a:blipFill dpi="0" rotWithShape="0">
            <a:blip r:embed="rId6"/>
            <a:srcRect/>
            <a:stretch>
              <a:fillRect/>
            </a:stretch>
          </a:blipFill>
          <a:ln>
            <a:noFill/>
          </a:ln>
          <a:effectLst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704" y="1523525"/>
            <a:ext cx="3653648" cy="14920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243" y="3975070"/>
            <a:ext cx="5047154" cy="153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99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04843" y="2293211"/>
            <a:ext cx="8915399" cy="1468800"/>
          </a:xfrm>
        </p:spPr>
        <p:txBody>
          <a:bodyPr/>
          <a:lstStyle/>
          <a:p>
            <a:r>
              <a:rPr lang="en-US" b="1" dirty="0" smtClean="0"/>
              <a:t>Thank for listening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6400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5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8516" y="1403869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4800" dirty="0" smtClean="0"/>
              <a:t>It is enough that the people know there was an election. </a:t>
            </a:r>
          </a:p>
          <a:p>
            <a:pPr marL="0" indent="0" algn="ctr">
              <a:buNone/>
            </a:pPr>
            <a:r>
              <a:rPr lang="en-US" sz="4800" dirty="0" smtClean="0"/>
              <a:t>The one who </a:t>
            </a:r>
            <a:r>
              <a:rPr lang="en-US" sz="4800" i="1" dirty="0" smtClean="0">
                <a:solidFill>
                  <a:srgbClr val="FFC000"/>
                </a:solidFill>
              </a:rPr>
              <a:t>cast the votes</a:t>
            </a:r>
            <a:r>
              <a:rPr lang="en-US" sz="4800" dirty="0" smtClean="0"/>
              <a:t> decide </a:t>
            </a:r>
            <a:r>
              <a:rPr lang="en-US" sz="4800" dirty="0" smtClean="0">
                <a:solidFill>
                  <a:srgbClr val="FF0000"/>
                </a:solidFill>
              </a:rPr>
              <a:t>nothing</a:t>
            </a:r>
            <a:r>
              <a:rPr lang="en-US" sz="4800" dirty="0" smtClean="0"/>
              <a:t>. </a:t>
            </a:r>
          </a:p>
          <a:p>
            <a:pPr marL="0" indent="0" algn="ctr">
              <a:buNone/>
            </a:pPr>
            <a:r>
              <a:rPr lang="en-US" sz="4800" dirty="0" smtClean="0"/>
              <a:t>The one who </a:t>
            </a:r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</a:rPr>
              <a:t>count the votes</a:t>
            </a:r>
            <a:r>
              <a:rPr lang="en-US" sz="4800" dirty="0" smtClean="0"/>
              <a:t> decide </a:t>
            </a:r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</a:rPr>
              <a:t>everything</a:t>
            </a:r>
            <a:r>
              <a:rPr lang="en-US" sz="4800" dirty="0" smtClean="0"/>
              <a:t>.</a:t>
            </a:r>
          </a:p>
          <a:p>
            <a:pPr marL="0" indent="0" algn="r">
              <a:buNone/>
            </a:pPr>
            <a:r>
              <a:rPr lang="en-US" sz="3600" dirty="0" smtClean="0"/>
              <a:t>Joseph Stalin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9250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093" y="624110"/>
            <a:ext cx="8911687" cy="1280890"/>
          </a:xfrm>
        </p:spPr>
        <p:txBody>
          <a:bodyPr/>
          <a:lstStyle/>
          <a:p>
            <a:r>
              <a:rPr lang="en-US" b="1" dirty="0" smtClean="0"/>
              <a:t>Traditional Voting Process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045" y="1393990"/>
            <a:ext cx="7645782" cy="508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85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1331" y="624110"/>
            <a:ext cx="8911687" cy="1280890"/>
          </a:xfrm>
        </p:spPr>
        <p:txBody>
          <a:bodyPr/>
          <a:lstStyle/>
          <a:p>
            <a:r>
              <a:rPr lang="en-US" b="1" dirty="0" smtClean="0"/>
              <a:t>Current Online Voting Process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4" y="1264555"/>
            <a:ext cx="70485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34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4226" y="634032"/>
            <a:ext cx="8911687" cy="1280890"/>
          </a:xfrm>
        </p:spPr>
        <p:txBody>
          <a:bodyPr/>
          <a:lstStyle/>
          <a:p>
            <a:r>
              <a:rPr lang="en-US" b="1" dirty="0" smtClean="0"/>
              <a:t>Problem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9062" y="1967217"/>
            <a:ext cx="4591051" cy="3298825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Result</a:t>
            </a:r>
          </a:p>
          <a:p>
            <a:pPr lvl="2"/>
            <a:r>
              <a:rPr lang="en-US" dirty="0" smtClean="0"/>
              <a:t>Reliability</a:t>
            </a:r>
          </a:p>
          <a:p>
            <a:pPr lvl="2"/>
            <a:r>
              <a:rPr lang="en-US" dirty="0" smtClean="0"/>
              <a:t>Integrity</a:t>
            </a:r>
          </a:p>
          <a:p>
            <a:pPr lvl="2"/>
            <a:r>
              <a:rPr lang="en-US" dirty="0" smtClean="0"/>
              <a:t>Votes count</a:t>
            </a:r>
          </a:p>
          <a:p>
            <a:pPr lvl="1"/>
            <a:r>
              <a:rPr lang="en-US" dirty="0" smtClean="0"/>
              <a:t>Anonymity</a:t>
            </a:r>
          </a:p>
          <a:p>
            <a:pPr lvl="2"/>
            <a:r>
              <a:rPr lang="en-US" dirty="0" smtClean="0"/>
              <a:t>Voters identity</a:t>
            </a:r>
          </a:p>
          <a:p>
            <a:pPr lvl="1"/>
            <a:r>
              <a:rPr lang="en-US" dirty="0" smtClean="0"/>
              <a:t>Crash Database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795" y="2505335"/>
            <a:ext cx="4371975" cy="27607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09822" y="1733701"/>
            <a:ext cx="2279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Third-party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4692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1972" y="686633"/>
            <a:ext cx="8911687" cy="1280890"/>
          </a:xfrm>
        </p:spPr>
        <p:txBody>
          <a:bodyPr/>
          <a:lstStyle/>
          <a:p>
            <a:r>
              <a:rPr lang="en-US" b="1" dirty="0" smtClean="0"/>
              <a:t>Solution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972" y="1496158"/>
            <a:ext cx="3162300" cy="43243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6547" y="1410433"/>
            <a:ext cx="3857625" cy="4410075"/>
          </a:xfrm>
          <a:prstGeom prst="rect">
            <a:avLst/>
          </a:prstGeom>
        </p:spPr>
      </p:pic>
      <p:sp>
        <p:nvSpPr>
          <p:cNvPr id="3" name="Striped Right Arrow 2"/>
          <p:cNvSpPr/>
          <p:nvPr/>
        </p:nvSpPr>
        <p:spPr>
          <a:xfrm>
            <a:off x="5070255" y="3298459"/>
            <a:ext cx="1680308" cy="71974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0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725" y="662609"/>
            <a:ext cx="8911687" cy="1280890"/>
          </a:xfrm>
        </p:spPr>
        <p:txBody>
          <a:bodyPr/>
          <a:lstStyle/>
          <a:p>
            <a:r>
              <a:rPr lang="en-US" b="1" dirty="0" smtClean="0"/>
              <a:t>Blockchain Technology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853830" y="1737703"/>
            <a:ext cx="35661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A distributed database</a:t>
            </a:r>
            <a:endParaRPr lang="en-US" sz="2800" b="1" dirty="0"/>
          </a:p>
        </p:txBody>
      </p:sp>
      <p:sp>
        <p:nvSpPr>
          <p:cNvPr id="11" name="Rectangle 10"/>
          <p:cNvSpPr/>
          <p:nvPr/>
        </p:nvSpPr>
        <p:spPr>
          <a:xfrm>
            <a:off x="1138559" y="2371186"/>
            <a:ext cx="42241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Shared and immutable database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853830" y="3063266"/>
            <a:ext cx="56844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Blockchain Durability and robustness</a:t>
            </a:r>
            <a:endParaRPr lang="en-US" sz="2800" b="1" dirty="0"/>
          </a:p>
        </p:txBody>
      </p:sp>
      <p:sp>
        <p:nvSpPr>
          <p:cNvPr id="14" name="Rectangle 13"/>
          <p:cNvSpPr/>
          <p:nvPr/>
        </p:nvSpPr>
        <p:spPr>
          <a:xfrm>
            <a:off x="1138558" y="3603414"/>
            <a:ext cx="53159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</a:t>
            </a:r>
            <a:r>
              <a:rPr lang="en-US" sz="2400" dirty="0" smtClean="0"/>
              <a:t>he blockchain cannot:</a:t>
            </a:r>
          </a:p>
          <a:p>
            <a:r>
              <a:rPr lang="en-US" sz="2400" dirty="0" smtClean="0"/>
              <a:t>        Be controlled by any single entity.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Has no single point of failure.</a:t>
            </a:r>
            <a:endParaRPr lang="en-US" sz="24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2768" y="1943499"/>
            <a:ext cx="318135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05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2774" y="622671"/>
            <a:ext cx="8911687" cy="1280890"/>
          </a:xfrm>
        </p:spPr>
        <p:txBody>
          <a:bodyPr/>
          <a:lstStyle/>
          <a:p>
            <a:r>
              <a:rPr lang="en-US" b="1" dirty="0" smtClean="0"/>
              <a:t>Blockchain Technology</a:t>
            </a:r>
            <a:endParaRPr lang="en-US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567968" y="1437094"/>
            <a:ext cx="11061297" cy="4440098"/>
            <a:chOff x="454428" y="2296786"/>
            <a:chExt cx="11061297" cy="444009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4428" y="2296786"/>
              <a:ext cx="11061297" cy="4440098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1524322" y="5762625"/>
              <a:ext cx="1524000" cy="4953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Block 1</a:t>
              </a: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Data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91099" y="5762625"/>
              <a:ext cx="1524000" cy="4953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Block 2</a:t>
              </a: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Data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486127" y="5762625"/>
              <a:ext cx="1524000" cy="4953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Block 3</a:t>
              </a: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Data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486127" y="4811152"/>
              <a:ext cx="1287095" cy="418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Hashed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109551" y="4806484"/>
              <a:ext cx="1287095" cy="418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Hashed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642774" y="4833868"/>
              <a:ext cx="1287095" cy="418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Hashed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280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600664"/>
            <a:ext cx="9340459" cy="1280890"/>
          </a:xfrm>
        </p:spPr>
        <p:txBody>
          <a:bodyPr/>
          <a:lstStyle/>
          <a:p>
            <a:r>
              <a:rPr lang="en-US" b="1" dirty="0" smtClean="0"/>
              <a:t>Why using Blockchain for Online Voting?</a:t>
            </a:r>
            <a:endParaRPr lang="en-US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1052585" y="2155092"/>
            <a:ext cx="10515600" cy="3659553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When the result is released, voters </a:t>
            </a:r>
            <a:r>
              <a:rPr lang="en-US" sz="2400" dirty="0" smtClean="0"/>
              <a:t>can see each other votes but not </a:t>
            </a:r>
            <a:r>
              <a:rPr lang="en-US" sz="2400" smtClean="0"/>
              <a:t>their </a:t>
            </a:r>
            <a:r>
              <a:rPr lang="en-US" sz="2400" smtClean="0"/>
              <a:t>identity.</a:t>
            </a:r>
            <a:endParaRPr lang="en-US" sz="2400" dirty="0" smtClean="0"/>
          </a:p>
          <a:p>
            <a:r>
              <a:rPr lang="en-US" sz="2400" dirty="0" smtClean="0"/>
              <a:t>Since it is impossible</a:t>
            </a:r>
            <a:r>
              <a:rPr lang="en-US" sz="2400" dirty="0" smtClean="0"/>
              <a:t> to change</a:t>
            </a:r>
            <a:r>
              <a:rPr lang="en-US" sz="2400" dirty="0" smtClean="0"/>
              <a:t> the data in the blockchain without voters knowledge, integrity </a:t>
            </a:r>
            <a:r>
              <a:rPr lang="en-US" sz="2400" dirty="0" smtClean="0"/>
              <a:t>is </a:t>
            </a:r>
            <a:r>
              <a:rPr lang="en-US" sz="2400" dirty="0" smtClean="0"/>
              <a:t>ensured.</a:t>
            </a:r>
            <a:endParaRPr lang="en-US" sz="2400" dirty="0" smtClean="0"/>
          </a:p>
          <a:p>
            <a:r>
              <a:rPr lang="en-US" sz="2400" dirty="0" smtClean="0"/>
              <a:t>Only </a:t>
            </a:r>
            <a:r>
              <a:rPr lang="en-US" sz="2400" dirty="0" smtClean="0"/>
              <a:t>the legitimate </a:t>
            </a:r>
            <a:r>
              <a:rPr lang="en-US" sz="2400" dirty="0" smtClean="0"/>
              <a:t>ballots are counted makes the </a:t>
            </a:r>
            <a:r>
              <a:rPr lang="en-US" sz="2400" dirty="0" smtClean="0"/>
              <a:t>result </a:t>
            </a:r>
            <a:r>
              <a:rPr lang="en-US" sz="2400" dirty="0" smtClean="0"/>
              <a:t>reliable.</a:t>
            </a:r>
          </a:p>
          <a:p>
            <a:r>
              <a:rPr lang="en-US" sz="2400" dirty="0" smtClean="0"/>
              <a:t>When a voter joins the network, it would be broadcasted to the network to verify the voter. This makes there is no clone vote in the system.</a:t>
            </a:r>
            <a:endParaRPr lang="en-US" sz="2400" dirty="0" smtClean="0"/>
          </a:p>
          <a:p>
            <a:r>
              <a:rPr lang="en-US" sz="2400" dirty="0" smtClean="0"/>
              <a:t>The database is recoverable since there are at least 2 nodes </a:t>
            </a:r>
            <a:r>
              <a:rPr lang="en-US" sz="2400" dirty="0" smtClean="0"/>
              <a:t>remain.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0833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850</Words>
  <Application>Microsoft Office PowerPoint</Application>
  <PresentationFormat>Widescreen</PresentationFormat>
  <Paragraphs>202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Wisp</vt:lpstr>
      <vt:lpstr>PowerPoint Presentation</vt:lpstr>
      <vt:lpstr>PowerPoint Presentation</vt:lpstr>
      <vt:lpstr>Traditional Voting Process</vt:lpstr>
      <vt:lpstr>Current Online Voting Process</vt:lpstr>
      <vt:lpstr>Problem</vt:lpstr>
      <vt:lpstr>Solution</vt:lpstr>
      <vt:lpstr>Blockchain Technology</vt:lpstr>
      <vt:lpstr>Blockchain Technology</vt:lpstr>
      <vt:lpstr>Why using Blockchain for Online Voting?</vt:lpstr>
      <vt:lpstr>Comparison</vt:lpstr>
      <vt:lpstr>Voting Blockchain</vt:lpstr>
      <vt:lpstr>Block in Voting system</vt:lpstr>
      <vt:lpstr>Verify and add blocks into the chain</vt:lpstr>
      <vt:lpstr>Verify and add blocks into the chain</vt:lpstr>
      <vt:lpstr>Voting Blockchain Process</vt:lpstr>
      <vt:lpstr>Voting Blockchain Process</vt:lpstr>
      <vt:lpstr>Frameworks</vt:lpstr>
      <vt:lpstr>Thank for listening</vt:lpstr>
      <vt:lpstr>Q&amp;A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FIXED-TERM Nguyen Trong Tri (RBVH/ETM2)</dc:creator>
  <cp:lastModifiedBy>FIXED-TERM Pham Huynh Tri Minh (RBVH/ETM2)</cp:lastModifiedBy>
  <cp:revision>65</cp:revision>
  <dcterms:created xsi:type="dcterms:W3CDTF">2017-11-09T02:37:53Z</dcterms:created>
  <dcterms:modified xsi:type="dcterms:W3CDTF">2017-11-15T10:56:48Z</dcterms:modified>
</cp:coreProperties>
</file>