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1"/>
            <a:ext cx="9144000" cy="6400800"/>
          </a:xfrm>
          <a:prstGeom prst="rect">
            <a:avLst/>
          </a:prstGeom>
          <a:noFill/>
        </p:spPr>
        <p:txBody>
          <a:bodyPr wrap="none">
            <a:spAutoFit/>
          </a:bodyPr>
          <a:lstStyle/>
          <a:p/>
          <a:p>
            <a:pPr>
              <a:defRPr sz="3000" b="1"/>
            </a:pPr>
            <a:r>
              <a:t>SEO Report</a:t>
            </a:r>
          </a:p>
          <a:p>
            <a:pPr>
              <a:defRPr b="1"/>
            </a:pPr>
            <a:r>
              <a:t>From: https://www.prisma.io/docs/guides/performance-and-optimization/prisma-client-transactions-guide#idempotent-apis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1"/>
            <a:ext cx="9144000" cy="6400800"/>
          </a:xfrm>
          <a:prstGeom prst="rect">
            <a:avLst/>
          </a:prstGeom>
          <a:noFill/>
        </p:spPr>
        <p:txBody>
          <a:bodyPr wrap="square">
            <a:noAutofit/>
          </a:bodyPr>
          <a:lstStyle/>
          <a:p/>
          <a:p>
            <a:pPr>
              <a:defRPr b="1"/>
            </a:pPr>
            <a:r>
              <a:t>Autres contenus</a:t>
            </a:r>
            <a:br/>
          </a:p>
          <a:p>
            <a:r>
              <a:t>La balise méta Robots n'est pas présente.</a:t>
            </a:r>
          </a:p>
          <a:p>
            <a:r>
              <a:t>La balise canonical est la suivante : "https://www.prisma.io/docs/guides/performance-and-optimization/prisma-client-transactions-guide"</a:t>
            </a:r>
          </a:p>
          <a:p>
            <a:r>
              <a:t>Les balises hreflang ne sont pas présentes.</a:t>
            </a:r>
          </a:p>
          <a:p>
            <a:r>
              <a:t>Il y a 17 images dans la page.</a:t>
            </a:r>
          </a:p>
          <a:p>
            <a:r>
              <a:t>Il y a 4 images avec un attribut ALT rempli.</a:t>
            </a:r>
          </a:p>
          <a:p>
            <a:r>
              <a:t>Il y a 13 images avec un attribut ALT vide ou non présent.</a:t>
            </a:r>
          </a:p>
          <a:p>
            <a:r>
              <a:t>Il y a 139 liens sortants dans la page.</a:t>
            </a:r>
          </a:p>
          <a:p>
            <a:pPr>
              <a:defRPr i="1"/>
            </a:pPr>
            <a:r>
              <a:t>CONSEIL: La balise méta Robots indique aux moteurs de recherche ce qu'ils doivent faire dans la page</a:t>
            </a:r>
            <a:br/>
            <a:r>
              <a:t>Détails ici -&gt; http://robots-txt.com/meta-robots/CONSEIL: La balise Canonical permet d'éviter que si plusieurs pages ont le même contenu sur votre site web que cette page soitexplorée en priorité et que les pages "doubles" soient explorées moins souvent.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1"/>
            <a:ext cx="9144000" cy="6400800"/>
          </a:xfrm>
          <a:prstGeom prst="rect">
            <a:avLst/>
          </a:prstGeom>
          <a:noFill/>
        </p:spPr>
        <p:txBody>
          <a:bodyPr wrap="square">
            <a:noAutofit/>
          </a:bodyPr>
          <a:lstStyle/>
          <a:p/>
          <a:p>
            <a:pPr>
              <a:defRPr b="1"/>
            </a:pPr>
            <a:r>
              <a:t>Contenu de la balise titre : "Transactions | Prisma Docs"</a:t>
            </a:r>
            <a:br/>
          </a:p>
          <a:p>
            <a:r>
              <a:t>Le titre de la page contient : 26 caractères et 4 mots.</a:t>
            </a:r>
          </a:p>
          <a:p>
            <a:pPr>
              <a:defRPr i="1"/>
            </a:pPr>
            <a:r>
              <a:t>Le titre est trop court, pensez à le rallonger pour atteindre 10 à 12 mots.</a:t>
            </a:r>
          </a:p>
          <a:p>
            <a:pPr>
              <a:defRPr i="1"/>
            </a:pPr>
            <a:r>
              <a:t>CONSEIL: Un bon titre contient entre 10 et 12 mots et ne dépasse pas 70 caractères !</a:t>
            </a:r>
            <a:br/>
            <a:r>
              <a:t>CONSEIL: Proposez un titre différent et cohérent pour chacunes de vos pages.</a:t>
            </a:r>
            <a:br/>
            <a:r>
              <a:t>CONSEIL: Evitez de répeter deux fois un même mot dans votre titre.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1"/>
            <a:ext cx="9144000" cy="6400800"/>
          </a:xfrm>
          <a:prstGeom prst="rect">
            <a:avLst/>
          </a:prstGeom>
          <a:noFill/>
        </p:spPr>
        <p:txBody>
          <a:bodyPr wrap="square">
            <a:noAutofit/>
          </a:bodyPr>
          <a:lstStyle/>
          <a:p/>
          <a:p>
            <a:pPr>
              <a:defRPr b="1"/>
            </a:pPr>
            <a:r>
              <a:t>Contenu de la balise méta description : "Explore techniques for handling transactions with Prisma Client."</a:t>
            </a:r>
            <a:br/>
          </a:p>
          <a:p>
            <a:r>
              <a:t>La balise méta description contient : 64 caractères et 8 mots.</a:t>
            </a:r>
            <a:br/>
          </a:p>
          <a:p>
            <a:pPr>
              <a:defRPr i="1"/>
            </a:pPr>
            <a:r>
              <a:t>Pensez à ajouter un peu de texte dans la balise méta description pour atteindre 200 à 300 caractères (espaces compris).</a:t>
            </a:r>
          </a:p>
          <a:p>
            <a:pPr>
              <a:defRPr i="1"/>
            </a:pPr>
            <a:r>
              <a:t>CONSEIL: Pensez à placer les mots clés importants dans les 150 premiers caractères de votre description afin d'être mieux référencé.</a:t>
            </a:r>
            <a:br/>
            <a:r>
              <a:t>CONSEIL: Pensez à ajouter une méta-description différente sur chacune de vos pages et qu'elle soit assez longue.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1"/>
            <a:ext cx="9144000" cy="6400800"/>
          </a:xfrm>
          <a:prstGeom prst="rect">
            <a:avLst/>
          </a:prstGeom>
          <a:noFill/>
        </p:spPr>
        <p:txBody>
          <a:bodyPr wrap="square">
            <a:noAutofit/>
          </a:bodyPr>
          <a:lstStyle/>
          <a:p/>
          <a:p>
            <a:pPr>
              <a:defRPr b="1"/>
            </a:pPr>
            <a:r>
              <a:t>La balise méta Keywords n'est pas présente.</a:t>
            </a:r>
            <a:br/>
          </a:p>
          <a:p>
            <a:pPr>
              <a:defRPr i="1"/>
            </a:pPr>
            <a:r>
              <a:t>Ne vous en faites pas, ne tenez pas compte de cette balise! Google ne la lit plus et les concurrents de Google ne la lisent pas ou alors lui donnent une importance minime !</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1"/>
            <a:ext cx="9144000" cy="6400800"/>
          </a:xfrm>
          <a:prstGeom prst="rect">
            <a:avLst/>
          </a:prstGeom>
          <a:noFill/>
        </p:spPr>
        <p:txBody>
          <a:bodyPr wrap="square">
            <a:noAutofit/>
          </a:bodyPr>
          <a:lstStyle/>
          <a:p/>
          <a:p>
            <a:pPr>
              <a:defRPr b="1"/>
            </a:pPr>
            <a:r>
              <a:t>URL donnée : "https://www.prisma.io/docs/guides/performance-and-optimization/prisma-client-transactions-guide"</a:t>
            </a:r>
            <a:br/>
          </a:p>
          <a:p>
            <a:r>
              <a:t>L'URL fait 95 caractères.</a:t>
            </a:r>
            <a:br/>
          </a:p>
          <a:p>
            <a:pPr>
              <a:defRPr b="1"/>
            </a:pPr>
            <a:r>
              <a:t>Votre URL ne contient ni underscore ni caractères accentués ! C'est très bien.</a:t>
            </a:r>
            <a:br/>
          </a:p>
          <a:p>
            <a:pPr>
              <a:defRPr i="1"/>
            </a:pPr>
            <a:r>
              <a:t>CONSEIL: Il faut qu'à la lecture de l'URL nous puissions comprendre ce que le contenu de la page va être!</a:t>
            </a:r>
            <a:br/>
            <a:r>
              <a:t>CONSEIL: Evitez les "?" et "&amp;" dans l'URL.</a:t>
            </a:r>
            <a:br/>
            <a:r>
              <a:t>CONSEIL: Si vous devez séparer des mots, utilisez le tiret du haut "-".</a:t>
            </a:r>
            <a:br/>
            <a:r>
              <a:t>CONSEIL: N'utilisez pas de mots accentués dans l'URL.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1"/>
            <a:ext cx="9144000" cy="6400800"/>
          </a:xfrm>
          <a:prstGeom prst="rect">
            <a:avLst/>
          </a:prstGeom>
          <a:noFill/>
        </p:spPr>
        <p:txBody>
          <a:bodyPr wrap="square">
            <a:noAutofit/>
          </a:bodyPr>
          <a:lstStyle/>
          <a:p/>
          <a:p>
            <a:pPr>
              <a:defRPr b="1"/>
            </a:pPr>
            <a:r>
              <a:t>Structure Hn</a:t>
            </a:r>
          </a:p>
          <a:p>
            <a:r>
              <a:t>			[h4] Prisma ORM</a:t>
            </a:r>
          </a:p>
          <a:p>
            <a:r>
              <a:t>			[h4] Prisma Data Platform</a:t>
            </a:r>
          </a:p>
          <a:p>
            <a:r>
              <a:t>			[h4] Latest from the blog</a:t>
            </a:r>
          </a:p>
          <a:p>
            <a:r>
              <a:t>[h1] Transactions</a:t>
            </a:r>
          </a:p>
          <a:p>
            <a:r>
              <a:t>	[h2] Dependent writes</a:t>
            </a:r>
          </a:p>
          <a:p>
            <a:r>
              <a:t>		[h3] Nested writes</a:t>
            </a:r>
          </a:p>
          <a:p>
            <a:r>
              <a:t>			[h4] When to use nested writes</a:t>
            </a:r>
          </a:p>
          <a:p>
            <a:r>
              <a:t>			[h4] Scenario: Sign-up flow</a:t>
            </a:r>
          </a:p>
          <a:p>
            <a:r>
              <a:t>			[h4] Nested writes FAQs</a:t>
            </a:r>
          </a:p>
          <a:p>
            <a:r>
              <a:t>				[h5] Why can't I use the $transaction API to solve the same problem?</a:t>
            </a:r>
          </a:p>
          <a:p>
            <a:r>
              <a:t>				[h5] Are cascading deletes supported by the Prisma Client nested writes?</a:t>
            </a:r>
          </a:p>
          <a:p>
            <a:r>
              <a:t>				[h5] Nested writes support nested updates, but updates are not dependent writes - should I use the $transaction API?</a:t>
            </a:r>
          </a:p>
          <a:p>
            <a:r>
              <a:t>				[h5] Can I perform multiple nested writes - for example, create two new teams and assign users?</a:t>
            </a:r>
          </a:p>
          <a:p>
            <a:r>
              <a:t>	[h2] Independent writes</a:t>
            </a:r>
          </a:p>
          <a:p>
            <a:r>
              <a:t>		[h3] Bulk operations</a:t>
            </a:r>
          </a:p>
          <a:p>
            <a:r>
              <a:t>			[h4] When to use bulk operations</a:t>
            </a:r>
          </a:p>
          <a:p>
            <a:r>
              <a:t>			[h4] Scenario: Marking emails as read</a:t>
            </a:r>
          </a:p>
          <a:p>
            <a:r>
              <a:t>			[h4] Can I use nested writes with bulk operations?</a:t>
            </a:r>
          </a:p>
          <a:p>
            <a:r>
              <a:t>			[h4] Can I use bulk operations with the $transaction API?</a:t>
            </a:r>
          </a:p>
          <a:p>
            <a:r>
              <a:t>		[h3] $transaction API</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1"/>
            <a:ext cx="9144000" cy="6400800"/>
          </a:xfrm>
          <a:prstGeom prst="rect">
            <a:avLst/>
          </a:prstGeom>
          <a:noFill/>
        </p:spPr>
        <p:txBody>
          <a:bodyPr wrap="square">
            <a:noAutofit/>
          </a:bodyPr>
          <a:lstStyle/>
          <a:p/>
          <a:p>
            <a:pPr>
              <a:defRPr b="1"/>
            </a:pPr>
            <a:r>
              <a:t>Suite Structure Hn</a:t>
            </a:r>
          </a:p>
          <a:p>
            <a:r>
              <a:t>			[h4] When to use the $transaction API</a:t>
            </a:r>
          </a:p>
          <a:p>
            <a:r>
              <a:t>			[h4] Scenario: Privacy legislation</a:t>
            </a:r>
          </a:p>
          <a:p>
            <a:r>
              <a:t>			[h4] Scenario: Pre-computed IDs and the $transaction API</a:t>
            </a:r>
          </a:p>
          <a:p>
            <a:r>
              <a:t>	[h2] Read, modify, write</a:t>
            </a:r>
          </a:p>
          <a:p>
            <a:r>
              <a:t>		[h3] Idempotent APIs</a:t>
            </a:r>
          </a:p>
          <a:p>
            <a:r>
              <a:t>			[h4] When to design an idempotent API</a:t>
            </a:r>
          </a:p>
          <a:p>
            <a:r>
              <a:t>			[h4] Scenario: Upgrading a Slack team</a:t>
            </a:r>
          </a:p>
          <a:p>
            <a:r>
              <a:t>		[h3] Optimistic concurrency control</a:t>
            </a:r>
          </a:p>
          <a:p>
            <a:r>
              <a:t>			[h4] When to use optimistic concurrency control</a:t>
            </a:r>
          </a:p>
          <a:p>
            <a:r>
              <a:t>			[h4] Scenario: Reserving a seat at the cinema</a:t>
            </a:r>
          </a:p>
          <a:p>
            <a:r>
              <a:t>		[h3] Interactive Transactions (in Preview)</a:t>
            </a:r>
          </a:p>
          <a:p>
            <a:r>
              <a:t>	[h2] Conclusion</a:t>
            </a:r>
          </a:p>
          <a:p>
            <a:r>
              <a:t>			[h4] Was this helpful?</a:t>
            </a:r>
          </a:p>
          <a:p>
            <a:r>
              <a:t>			[h4] Newsletter</a:t>
            </a:r>
          </a:p>
          <a:p>
            <a:r>
              <a:t>			[h4] Products</a:t>
            </a:r>
          </a:p>
          <a:p>
            <a:r>
              <a:t>			[h4] Developers</a:t>
            </a:r>
          </a:p>
          <a:p>
            <a:r>
              <a:t>			[h4] Use Cases</a:t>
            </a:r>
          </a:p>
          <a:p>
            <a:r>
              <a:t>			[h4] Company</a:t>
            </a:r>
          </a:p>
          <a:p>
            <a:r>
              <a:t>			[h4] Newsletter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1"/>
            <a:ext cx="9144000" cy="6400800"/>
          </a:xfrm>
          <a:prstGeom prst="rect">
            <a:avLst/>
          </a:prstGeom>
          <a:noFill/>
        </p:spPr>
        <p:txBody>
          <a:bodyPr wrap="square">
            <a:noAutofit/>
          </a:bodyPr>
          <a:lstStyle/>
          <a:p/>
          <a:p>
            <a:pPr>
              <a:defRPr b="1"/>
            </a:pPr>
            <a:r>
              <a:t>Conseils sur la structure Hn</a:t>
            </a:r>
          </a:p>
          <a:p>
            <a:pPr>
              <a:defRPr i="1"/>
            </a:pPr>
            <a:r>
              <a:t>La structure affichée représente l'arborescence de votre page, il est nécessaire qu'à la lecture de celle-ci nous puissons remarquer que la page a du sens et est bien architecturée.</a:t>
            </a:r>
            <a:br/>
            <a:r>
              <a:t>Il n'est pas grave de sauter des niveaux de Hn : exemple passer de H3 à H6.</a:t>
            </a:r>
            <a:br/>
            <a:r>
              <a:t>Il est possible de mettre plusieurs balises H1 dans une page mais en général nous préférons n'en garder qu'une.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1"/>
            <a:ext cx="9144000" cy="6400800"/>
          </a:xfrm>
          <a:prstGeom prst="rect">
            <a:avLst/>
          </a:prstGeom>
          <a:noFill/>
        </p:spPr>
        <p:txBody>
          <a:bodyPr wrap="square">
            <a:noAutofit/>
          </a:bodyPr>
          <a:lstStyle/>
          <a:p/>
          <a:p>
            <a:pPr>
              <a:defRPr b="1"/>
            </a:pPr>
            <a:r>
              <a:t>Mots clés les plus utilisés :</a:t>
            </a:r>
            <a:br/>
          </a:p>
          <a:p>
            <a:r>
              <a:t>class="token ➡ 2843 occurences</a:t>
            </a:r>
          </a:p>
          <a:p>
            <a:r>
              <a:t>punctuation" ➡ 850 occurences</a:t>
            </a:r>
          </a:p>
          <a:p>
            <a:r>
              <a:t>plain"&gt; ➡ 726 occurences</a:t>
            </a:r>
          </a:p>
          <a:p>
            <a:r>
              <a:t>class="code__Line-sc-k1a3m7-3 ➡ 496 occurences</a:t>
            </a:r>
          </a:p>
          <a:p>
            <a:r>
              <a:t>feDspX ➡ 496 occurences</a:t>
            </a:r>
          </a:p>
          <a:p>
            <a:r>
              <a:t>token-line" ➡ 496 occurences</a:t>
            </a:r>
          </a:p>
          <a:p>
            <a:r>
              <a:t>class="code__LineContent-sc-k1a3m7-5 ➡ 496 occurences</a:t>
            </a:r>
          </a:p>
          <a:p>
            <a:r>
              <a:t>dcafUs ➡ 496 occurences</a:t>
            </a:r>
          </a:p>
          <a:p>
            <a:r>
              <a:t>"&gt;&lt;span ➡ 496 occurences</a:t>
            </a:r>
          </a:p>
          <a:p>
            <a:r>
              <a:t>&lt;/span&gt;&lt;span ➡ 453 occurences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