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8" r:id="rId3"/>
    <p:sldId id="264" r:id="rId4"/>
    <p:sldId id="267" r:id="rId5"/>
    <p:sldId id="268" r:id="rId6"/>
    <p:sldId id="271" r:id="rId7"/>
    <p:sldId id="270" r:id="rId8"/>
    <p:sldId id="274" r:id="rId9"/>
    <p:sldId id="269" r:id="rId10"/>
    <p:sldId id="272" r:id="rId11"/>
    <p:sldId id="273" r:id="rId12"/>
    <p:sldId id="275"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8"/>
    <p:restoredTop sz="74913"/>
  </p:normalViewPr>
  <p:slideViewPr>
    <p:cSldViewPr snapToGrid="0">
      <p:cViewPr varScale="1">
        <p:scale>
          <a:sx n="112" d="100"/>
          <a:sy n="112" d="100"/>
        </p:scale>
        <p:origin x="20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38C1E-4550-B74A-8379-D4C8F2F74C6F}" type="datetimeFigureOut">
              <a:rPr lang="en-EG" smtClean="0"/>
              <a:t>03/05/2023</a:t>
            </a:fld>
            <a:endParaRPr lang="en-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06E78-E35A-B549-AEB4-28A291D9B049}" type="slidenum">
              <a:rPr lang="en-EG" smtClean="0"/>
              <a:t>‹#›</a:t>
            </a:fld>
            <a:endParaRPr lang="en-EG"/>
          </a:p>
        </p:txBody>
      </p:sp>
    </p:spTree>
    <p:extLst>
      <p:ext uri="{BB962C8B-B14F-4D97-AF65-F5344CB8AC3E}">
        <p14:creationId xmlns:p14="http://schemas.microsoft.com/office/powerpoint/2010/main" val="1521604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dirty="0"/>
          </a:p>
        </p:txBody>
      </p:sp>
      <p:sp>
        <p:nvSpPr>
          <p:cNvPr id="4" name="Slide Number Placeholder 3"/>
          <p:cNvSpPr>
            <a:spLocks noGrp="1"/>
          </p:cNvSpPr>
          <p:nvPr>
            <p:ph type="sldNum" sz="quarter" idx="5"/>
          </p:nvPr>
        </p:nvSpPr>
        <p:spPr/>
        <p:txBody>
          <a:bodyPr/>
          <a:lstStyle/>
          <a:p>
            <a:fld id="{00406E78-E35A-B549-AEB4-28A291D9B049}" type="slidenum">
              <a:rPr lang="en-EG" smtClean="0"/>
              <a:t>4</a:t>
            </a:fld>
            <a:endParaRPr lang="en-EG"/>
          </a:p>
        </p:txBody>
      </p:sp>
    </p:spTree>
    <p:extLst>
      <p:ext uri="{BB962C8B-B14F-4D97-AF65-F5344CB8AC3E}">
        <p14:creationId xmlns:p14="http://schemas.microsoft.com/office/powerpoint/2010/main" val="2287441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dirty="0"/>
          </a:p>
        </p:txBody>
      </p:sp>
      <p:sp>
        <p:nvSpPr>
          <p:cNvPr id="4" name="Slide Number Placeholder 3"/>
          <p:cNvSpPr>
            <a:spLocks noGrp="1"/>
          </p:cNvSpPr>
          <p:nvPr>
            <p:ph type="sldNum" sz="quarter" idx="5"/>
          </p:nvPr>
        </p:nvSpPr>
        <p:spPr/>
        <p:txBody>
          <a:bodyPr/>
          <a:lstStyle/>
          <a:p>
            <a:fld id="{00406E78-E35A-B549-AEB4-28A291D9B049}" type="slidenum">
              <a:rPr lang="en-EG" smtClean="0"/>
              <a:t>13</a:t>
            </a:fld>
            <a:endParaRPr lang="en-EG"/>
          </a:p>
        </p:txBody>
      </p:sp>
    </p:spTree>
    <p:extLst>
      <p:ext uri="{BB962C8B-B14F-4D97-AF65-F5344CB8AC3E}">
        <p14:creationId xmlns:p14="http://schemas.microsoft.com/office/powerpoint/2010/main" val="16124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dirty="0"/>
          </a:p>
        </p:txBody>
      </p:sp>
      <p:sp>
        <p:nvSpPr>
          <p:cNvPr id="4" name="Slide Number Placeholder 3"/>
          <p:cNvSpPr>
            <a:spLocks noGrp="1"/>
          </p:cNvSpPr>
          <p:nvPr>
            <p:ph type="sldNum" sz="quarter" idx="5"/>
          </p:nvPr>
        </p:nvSpPr>
        <p:spPr/>
        <p:txBody>
          <a:bodyPr/>
          <a:lstStyle/>
          <a:p>
            <a:fld id="{00406E78-E35A-B549-AEB4-28A291D9B049}" type="slidenum">
              <a:rPr lang="en-EG" smtClean="0"/>
              <a:t>5</a:t>
            </a:fld>
            <a:endParaRPr lang="en-EG"/>
          </a:p>
        </p:txBody>
      </p:sp>
    </p:spTree>
    <p:extLst>
      <p:ext uri="{BB962C8B-B14F-4D97-AF65-F5344CB8AC3E}">
        <p14:creationId xmlns:p14="http://schemas.microsoft.com/office/powerpoint/2010/main" val="267767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dirty="0"/>
          </a:p>
        </p:txBody>
      </p:sp>
      <p:sp>
        <p:nvSpPr>
          <p:cNvPr id="4" name="Slide Number Placeholder 3"/>
          <p:cNvSpPr>
            <a:spLocks noGrp="1"/>
          </p:cNvSpPr>
          <p:nvPr>
            <p:ph type="sldNum" sz="quarter" idx="5"/>
          </p:nvPr>
        </p:nvSpPr>
        <p:spPr/>
        <p:txBody>
          <a:bodyPr/>
          <a:lstStyle/>
          <a:p>
            <a:fld id="{00406E78-E35A-B549-AEB4-28A291D9B049}" type="slidenum">
              <a:rPr lang="en-EG" smtClean="0"/>
              <a:t>6</a:t>
            </a:fld>
            <a:endParaRPr lang="en-EG"/>
          </a:p>
        </p:txBody>
      </p:sp>
    </p:spTree>
    <p:extLst>
      <p:ext uri="{BB962C8B-B14F-4D97-AF65-F5344CB8AC3E}">
        <p14:creationId xmlns:p14="http://schemas.microsoft.com/office/powerpoint/2010/main" val="2912558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dirty="0"/>
          </a:p>
        </p:txBody>
      </p:sp>
      <p:sp>
        <p:nvSpPr>
          <p:cNvPr id="4" name="Slide Number Placeholder 3"/>
          <p:cNvSpPr>
            <a:spLocks noGrp="1"/>
          </p:cNvSpPr>
          <p:nvPr>
            <p:ph type="sldNum" sz="quarter" idx="5"/>
          </p:nvPr>
        </p:nvSpPr>
        <p:spPr/>
        <p:txBody>
          <a:bodyPr/>
          <a:lstStyle/>
          <a:p>
            <a:fld id="{00406E78-E35A-B549-AEB4-28A291D9B049}" type="slidenum">
              <a:rPr lang="en-EG" smtClean="0"/>
              <a:t>7</a:t>
            </a:fld>
            <a:endParaRPr lang="en-EG"/>
          </a:p>
        </p:txBody>
      </p:sp>
    </p:spTree>
    <p:extLst>
      <p:ext uri="{BB962C8B-B14F-4D97-AF65-F5344CB8AC3E}">
        <p14:creationId xmlns:p14="http://schemas.microsoft.com/office/powerpoint/2010/main" val="286137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dirty="0"/>
          </a:p>
        </p:txBody>
      </p:sp>
      <p:sp>
        <p:nvSpPr>
          <p:cNvPr id="4" name="Slide Number Placeholder 3"/>
          <p:cNvSpPr>
            <a:spLocks noGrp="1"/>
          </p:cNvSpPr>
          <p:nvPr>
            <p:ph type="sldNum" sz="quarter" idx="5"/>
          </p:nvPr>
        </p:nvSpPr>
        <p:spPr/>
        <p:txBody>
          <a:bodyPr/>
          <a:lstStyle/>
          <a:p>
            <a:fld id="{00406E78-E35A-B549-AEB4-28A291D9B049}" type="slidenum">
              <a:rPr lang="en-EG" smtClean="0"/>
              <a:t>8</a:t>
            </a:fld>
            <a:endParaRPr lang="en-EG"/>
          </a:p>
        </p:txBody>
      </p:sp>
    </p:spTree>
    <p:extLst>
      <p:ext uri="{BB962C8B-B14F-4D97-AF65-F5344CB8AC3E}">
        <p14:creationId xmlns:p14="http://schemas.microsoft.com/office/powerpoint/2010/main" val="2930272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dirty="0"/>
          </a:p>
        </p:txBody>
      </p:sp>
      <p:sp>
        <p:nvSpPr>
          <p:cNvPr id="4" name="Slide Number Placeholder 3"/>
          <p:cNvSpPr>
            <a:spLocks noGrp="1"/>
          </p:cNvSpPr>
          <p:nvPr>
            <p:ph type="sldNum" sz="quarter" idx="5"/>
          </p:nvPr>
        </p:nvSpPr>
        <p:spPr/>
        <p:txBody>
          <a:bodyPr/>
          <a:lstStyle/>
          <a:p>
            <a:fld id="{00406E78-E35A-B549-AEB4-28A291D9B049}" type="slidenum">
              <a:rPr lang="en-EG" smtClean="0"/>
              <a:t>9</a:t>
            </a:fld>
            <a:endParaRPr lang="en-EG"/>
          </a:p>
        </p:txBody>
      </p:sp>
    </p:spTree>
    <p:extLst>
      <p:ext uri="{BB962C8B-B14F-4D97-AF65-F5344CB8AC3E}">
        <p14:creationId xmlns:p14="http://schemas.microsoft.com/office/powerpoint/2010/main" val="2092691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dirty="0"/>
          </a:p>
        </p:txBody>
      </p:sp>
      <p:sp>
        <p:nvSpPr>
          <p:cNvPr id="4" name="Slide Number Placeholder 3"/>
          <p:cNvSpPr>
            <a:spLocks noGrp="1"/>
          </p:cNvSpPr>
          <p:nvPr>
            <p:ph type="sldNum" sz="quarter" idx="5"/>
          </p:nvPr>
        </p:nvSpPr>
        <p:spPr/>
        <p:txBody>
          <a:bodyPr/>
          <a:lstStyle/>
          <a:p>
            <a:fld id="{00406E78-E35A-B549-AEB4-28A291D9B049}" type="slidenum">
              <a:rPr lang="en-EG" smtClean="0"/>
              <a:t>10</a:t>
            </a:fld>
            <a:endParaRPr lang="en-EG"/>
          </a:p>
        </p:txBody>
      </p:sp>
    </p:spTree>
    <p:extLst>
      <p:ext uri="{BB962C8B-B14F-4D97-AF65-F5344CB8AC3E}">
        <p14:creationId xmlns:p14="http://schemas.microsoft.com/office/powerpoint/2010/main" val="3401691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dirty="0"/>
          </a:p>
        </p:txBody>
      </p:sp>
      <p:sp>
        <p:nvSpPr>
          <p:cNvPr id="4" name="Slide Number Placeholder 3"/>
          <p:cNvSpPr>
            <a:spLocks noGrp="1"/>
          </p:cNvSpPr>
          <p:nvPr>
            <p:ph type="sldNum" sz="quarter" idx="5"/>
          </p:nvPr>
        </p:nvSpPr>
        <p:spPr/>
        <p:txBody>
          <a:bodyPr/>
          <a:lstStyle/>
          <a:p>
            <a:fld id="{00406E78-E35A-B549-AEB4-28A291D9B049}" type="slidenum">
              <a:rPr lang="en-EG" smtClean="0"/>
              <a:t>11</a:t>
            </a:fld>
            <a:endParaRPr lang="en-EG"/>
          </a:p>
        </p:txBody>
      </p:sp>
    </p:spTree>
    <p:extLst>
      <p:ext uri="{BB962C8B-B14F-4D97-AF65-F5344CB8AC3E}">
        <p14:creationId xmlns:p14="http://schemas.microsoft.com/office/powerpoint/2010/main" val="1883692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dirty="0"/>
          </a:p>
        </p:txBody>
      </p:sp>
      <p:sp>
        <p:nvSpPr>
          <p:cNvPr id="4" name="Slide Number Placeholder 3"/>
          <p:cNvSpPr>
            <a:spLocks noGrp="1"/>
          </p:cNvSpPr>
          <p:nvPr>
            <p:ph type="sldNum" sz="quarter" idx="5"/>
          </p:nvPr>
        </p:nvSpPr>
        <p:spPr/>
        <p:txBody>
          <a:bodyPr/>
          <a:lstStyle/>
          <a:p>
            <a:fld id="{00406E78-E35A-B549-AEB4-28A291D9B049}" type="slidenum">
              <a:rPr lang="en-EG" smtClean="0"/>
              <a:t>12</a:t>
            </a:fld>
            <a:endParaRPr lang="en-EG"/>
          </a:p>
        </p:txBody>
      </p:sp>
    </p:spTree>
    <p:extLst>
      <p:ext uri="{BB962C8B-B14F-4D97-AF65-F5344CB8AC3E}">
        <p14:creationId xmlns:p14="http://schemas.microsoft.com/office/powerpoint/2010/main" val="1488608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5/3/23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C0A6-3682-5F43-E467-423A68866567}"/>
              </a:ext>
            </a:extLst>
          </p:cNvPr>
          <p:cNvSpPr>
            <a:spLocks noGrp="1"/>
          </p:cNvSpPr>
          <p:nvPr>
            <p:ph type="ctrTitle"/>
          </p:nvPr>
        </p:nvSpPr>
        <p:spPr/>
        <p:txBody>
          <a:bodyPr/>
          <a:lstStyle/>
          <a:p>
            <a:pPr algn="l"/>
            <a:r>
              <a:rPr lang="en-US" dirty="0"/>
              <a:t>Interrupt using </a:t>
            </a:r>
            <a:r>
              <a:rPr lang="en-US" dirty="0" err="1"/>
              <a:t>arduino</a:t>
            </a:r>
            <a:endParaRPr lang="en-EG" dirty="0"/>
          </a:p>
        </p:txBody>
      </p:sp>
      <p:sp>
        <p:nvSpPr>
          <p:cNvPr id="3" name="Subtitle 2">
            <a:extLst>
              <a:ext uri="{FF2B5EF4-FFF2-40B4-BE49-F238E27FC236}">
                <a16:creationId xmlns:a16="http://schemas.microsoft.com/office/drawing/2014/main" id="{5F1E9483-E972-F2E4-6642-B51FED75F1DF}"/>
              </a:ext>
            </a:extLst>
          </p:cNvPr>
          <p:cNvSpPr>
            <a:spLocks noGrp="1"/>
          </p:cNvSpPr>
          <p:nvPr>
            <p:ph type="subTitle" idx="1"/>
          </p:nvPr>
        </p:nvSpPr>
        <p:spPr/>
        <p:txBody>
          <a:bodyPr/>
          <a:lstStyle/>
          <a:p>
            <a:r>
              <a:rPr lang="en-EG" dirty="0"/>
              <a:t>EMBEDDED SYSTEMS</a:t>
            </a:r>
          </a:p>
          <a:p>
            <a:r>
              <a:rPr lang="en-EG" dirty="0"/>
              <a:t>CS427</a:t>
            </a:r>
          </a:p>
        </p:txBody>
      </p:sp>
    </p:spTree>
    <p:extLst>
      <p:ext uri="{BB962C8B-B14F-4D97-AF65-F5344CB8AC3E}">
        <p14:creationId xmlns:p14="http://schemas.microsoft.com/office/powerpoint/2010/main" val="171992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440E-B3BB-32F5-3D2A-F336896FD737}"/>
              </a:ext>
            </a:extLst>
          </p:cNvPr>
          <p:cNvSpPr>
            <a:spLocks noGrp="1"/>
          </p:cNvSpPr>
          <p:nvPr>
            <p:ph type="title"/>
          </p:nvPr>
        </p:nvSpPr>
        <p:spPr>
          <a:xfrm>
            <a:off x="1024128" y="298613"/>
            <a:ext cx="9720072" cy="1499616"/>
          </a:xfrm>
        </p:spPr>
        <p:txBody>
          <a:bodyPr/>
          <a:lstStyle/>
          <a:p>
            <a:r>
              <a:rPr lang="en-US" dirty="0"/>
              <a:t>Example 2</a:t>
            </a:r>
            <a:endParaRPr lang="en-EG" dirty="0"/>
          </a:p>
        </p:txBody>
      </p:sp>
      <p:sp>
        <p:nvSpPr>
          <p:cNvPr id="3" name="TextBox 2">
            <a:extLst>
              <a:ext uri="{FF2B5EF4-FFF2-40B4-BE49-F238E27FC236}">
                <a16:creationId xmlns:a16="http://schemas.microsoft.com/office/drawing/2014/main" id="{93795362-FFA7-733C-D854-0D888D7AE8F7}"/>
              </a:ext>
            </a:extLst>
          </p:cNvPr>
          <p:cNvSpPr txBox="1"/>
          <p:nvPr/>
        </p:nvSpPr>
        <p:spPr>
          <a:xfrm>
            <a:off x="4395125" y="751344"/>
            <a:ext cx="5799753" cy="5355312"/>
          </a:xfrm>
          <a:prstGeom prst="rect">
            <a:avLst/>
          </a:prstGeom>
          <a:noFill/>
        </p:spPr>
        <p:txBody>
          <a:bodyPr wrap="square" rtlCol="0">
            <a:spAutoFit/>
          </a:bodyPr>
          <a:lstStyle/>
          <a:p>
            <a:r>
              <a:rPr lang="en-US" dirty="0">
                <a:effectLst/>
              </a:rPr>
              <a:t>1.	Hardware Requirements</a:t>
            </a:r>
          </a:p>
          <a:p>
            <a:pPr lvl="1"/>
            <a:r>
              <a:rPr lang="en-US" dirty="0">
                <a:effectLst/>
              </a:rPr>
              <a:t>1.	Three LEDs (LED1, LED2, LED3)</a:t>
            </a:r>
          </a:p>
          <a:p>
            <a:pPr lvl="1"/>
            <a:r>
              <a:rPr lang="en-US" dirty="0">
                <a:effectLst/>
              </a:rPr>
              <a:t>2.	One button (BUTTON0)</a:t>
            </a:r>
          </a:p>
          <a:p>
            <a:r>
              <a:rPr lang="en-US" dirty="0">
                <a:effectLst/>
              </a:rPr>
              <a:t>2.	Software Requirements</a:t>
            </a:r>
          </a:p>
          <a:p>
            <a:pPr lvl="1"/>
            <a:r>
              <a:rPr lang="en-US" dirty="0">
                <a:effectLst/>
              </a:rPr>
              <a:t>1.	Initially, all LEDs are OFF</a:t>
            </a:r>
          </a:p>
          <a:p>
            <a:pPr lvl="1"/>
            <a:r>
              <a:rPr lang="en-US" dirty="0">
                <a:effectLst/>
              </a:rPr>
              <a:t>2.	Once BUTTON0 is pressed, LED0 will be ON</a:t>
            </a:r>
          </a:p>
          <a:p>
            <a:pPr lvl="1"/>
            <a:r>
              <a:rPr lang="en-US" dirty="0">
                <a:effectLst/>
              </a:rPr>
              <a:t>3.	Each press further will make another LED is ON</a:t>
            </a:r>
          </a:p>
          <a:p>
            <a:pPr lvl="1"/>
            <a:r>
              <a:rPr lang="en-US" dirty="0">
                <a:effectLst/>
              </a:rPr>
              <a:t>4.	At the fifth press, LED0 will changed to be OFF</a:t>
            </a:r>
          </a:p>
          <a:p>
            <a:pPr lvl="1"/>
            <a:r>
              <a:rPr lang="en-US" dirty="0">
                <a:effectLst/>
              </a:rPr>
              <a:t>5.	Each press further will make only one LED is OFF</a:t>
            </a:r>
          </a:p>
          <a:p>
            <a:pPr lvl="1"/>
            <a:r>
              <a:rPr lang="en-US" dirty="0">
                <a:effectLst/>
              </a:rPr>
              <a:t>6.	This will be repeated forever</a:t>
            </a:r>
          </a:p>
          <a:p>
            <a:pPr lvl="1"/>
            <a:r>
              <a:rPr lang="en-US" dirty="0">
                <a:effectLst/>
              </a:rPr>
              <a:t>7.	The sequence is described below </a:t>
            </a:r>
          </a:p>
          <a:p>
            <a:pPr lvl="1"/>
            <a:r>
              <a:rPr lang="en-US" dirty="0">
                <a:effectLst/>
              </a:rPr>
              <a:t>1.	Initially (OFF, OFF, OFF)</a:t>
            </a:r>
          </a:p>
          <a:p>
            <a:pPr lvl="1"/>
            <a:r>
              <a:rPr lang="en-US" dirty="0">
                <a:effectLst/>
              </a:rPr>
              <a:t>2.	Press 1 (ON, OFF, OFF)</a:t>
            </a:r>
          </a:p>
          <a:p>
            <a:pPr lvl="1"/>
            <a:r>
              <a:rPr lang="en-US" dirty="0">
                <a:effectLst/>
              </a:rPr>
              <a:t>3.	Press 2 (ON, ON, OFF)</a:t>
            </a:r>
          </a:p>
          <a:p>
            <a:pPr lvl="1"/>
            <a:r>
              <a:rPr lang="en-US" dirty="0">
                <a:effectLst/>
              </a:rPr>
              <a:t>4.	Press 3 (ON, ON, ON)</a:t>
            </a:r>
          </a:p>
          <a:p>
            <a:pPr lvl="1"/>
            <a:r>
              <a:rPr lang="en-US" dirty="0">
                <a:effectLst/>
              </a:rPr>
              <a:t>5.	Press 4 (OFF, ON, ON)</a:t>
            </a:r>
          </a:p>
          <a:p>
            <a:pPr lvl="1"/>
            <a:r>
              <a:rPr lang="en-US" dirty="0">
                <a:effectLst/>
              </a:rPr>
              <a:t>6.	Press 5 (OFF, OFF, ON)</a:t>
            </a:r>
          </a:p>
          <a:p>
            <a:pPr lvl="1"/>
            <a:r>
              <a:rPr lang="en-US" dirty="0">
                <a:effectLst/>
              </a:rPr>
              <a:t>7.	Press 6 (OFF, OFF, OFF)</a:t>
            </a:r>
          </a:p>
          <a:p>
            <a:pPr lvl="1"/>
            <a:r>
              <a:rPr lang="en-US" dirty="0">
                <a:effectLst/>
              </a:rPr>
              <a:t>8.	Press 7 (OFF, OFF, OFF)</a:t>
            </a:r>
          </a:p>
        </p:txBody>
      </p:sp>
    </p:spTree>
    <p:extLst>
      <p:ext uri="{BB962C8B-B14F-4D97-AF65-F5344CB8AC3E}">
        <p14:creationId xmlns:p14="http://schemas.microsoft.com/office/powerpoint/2010/main" val="3612133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440E-B3BB-32F5-3D2A-F336896FD737}"/>
              </a:ext>
            </a:extLst>
          </p:cNvPr>
          <p:cNvSpPr>
            <a:spLocks noGrp="1"/>
          </p:cNvSpPr>
          <p:nvPr>
            <p:ph type="title"/>
          </p:nvPr>
        </p:nvSpPr>
        <p:spPr>
          <a:xfrm>
            <a:off x="1024128" y="298613"/>
            <a:ext cx="9720072" cy="1499616"/>
          </a:xfrm>
        </p:spPr>
        <p:txBody>
          <a:bodyPr/>
          <a:lstStyle/>
          <a:p>
            <a:r>
              <a:rPr lang="en-US" dirty="0"/>
              <a:t>Example 2</a:t>
            </a:r>
            <a:endParaRPr lang="en-EG" dirty="0"/>
          </a:p>
        </p:txBody>
      </p:sp>
      <p:pic>
        <p:nvPicPr>
          <p:cNvPr id="6" name="Picture 5" descr="A screenshot of a computer&#10;&#10;Description automatically generated with medium confidence">
            <a:extLst>
              <a:ext uri="{FF2B5EF4-FFF2-40B4-BE49-F238E27FC236}">
                <a16:creationId xmlns:a16="http://schemas.microsoft.com/office/drawing/2014/main" id="{0A88CDF5-B79D-6C40-89C9-036C3248388E}"/>
              </a:ext>
            </a:extLst>
          </p:cNvPr>
          <p:cNvPicPr>
            <a:picLocks noChangeAspect="1"/>
          </p:cNvPicPr>
          <p:nvPr/>
        </p:nvPicPr>
        <p:blipFill>
          <a:blip r:embed="rId3"/>
          <a:stretch>
            <a:fillRect/>
          </a:stretch>
        </p:blipFill>
        <p:spPr>
          <a:xfrm>
            <a:off x="4885520" y="88900"/>
            <a:ext cx="7061200" cy="6769100"/>
          </a:xfrm>
          <a:prstGeom prst="rect">
            <a:avLst/>
          </a:prstGeom>
        </p:spPr>
      </p:pic>
      <p:sp>
        <p:nvSpPr>
          <p:cNvPr id="4" name="TextBox 3">
            <a:extLst>
              <a:ext uri="{FF2B5EF4-FFF2-40B4-BE49-F238E27FC236}">
                <a16:creationId xmlns:a16="http://schemas.microsoft.com/office/drawing/2014/main" id="{12F09096-1E3B-5935-B356-E345C0D2215A}"/>
              </a:ext>
            </a:extLst>
          </p:cNvPr>
          <p:cNvSpPr txBox="1"/>
          <p:nvPr/>
        </p:nvSpPr>
        <p:spPr>
          <a:xfrm>
            <a:off x="653232" y="1823275"/>
            <a:ext cx="2649525" cy="369332"/>
          </a:xfrm>
          <a:prstGeom prst="rect">
            <a:avLst/>
          </a:prstGeom>
          <a:noFill/>
        </p:spPr>
        <p:txBody>
          <a:bodyPr wrap="square" rtlCol="0">
            <a:spAutoFit/>
          </a:bodyPr>
          <a:lstStyle/>
          <a:p>
            <a:r>
              <a:rPr lang="en-EG" dirty="0"/>
              <a:t>CONNECTION</a:t>
            </a:r>
          </a:p>
        </p:txBody>
      </p:sp>
    </p:spTree>
    <p:extLst>
      <p:ext uri="{BB962C8B-B14F-4D97-AF65-F5344CB8AC3E}">
        <p14:creationId xmlns:p14="http://schemas.microsoft.com/office/powerpoint/2010/main" val="2438301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440E-B3BB-32F5-3D2A-F336896FD737}"/>
              </a:ext>
            </a:extLst>
          </p:cNvPr>
          <p:cNvSpPr>
            <a:spLocks noGrp="1"/>
          </p:cNvSpPr>
          <p:nvPr>
            <p:ph type="title"/>
          </p:nvPr>
        </p:nvSpPr>
        <p:spPr>
          <a:xfrm>
            <a:off x="1024128" y="298613"/>
            <a:ext cx="9720072" cy="1499616"/>
          </a:xfrm>
        </p:spPr>
        <p:txBody>
          <a:bodyPr/>
          <a:lstStyle/>
          <a:p>
            <a:r>
              <a:rPr lang="en-US" dirty="0"/>
              <a:t>Example 3</a:t>
            </a:r>
            <a:endParaRPr lang="en-EG" dirty="0"/>
          </a:p>
        </p:txBody>
      </p:sp>
      <p:sp>
        <p:nvSpPr>
          <p:cNvPr id="3" name="TextBox 2">
            <a:extLst>
              <a:ext uri="{FF2B5EF4-FFF2-40B4-BE49-F238E27FC236}">
                <a16:creationId xmlns:a16="http://schemas.microsoft.com/office/drawing/2014/main" id="{93795362-FFA7-733C-D854-0D888D7AE8F7}"/>
              </a:ext>
            </a:extLst>
          </p:cNvPr>
          <p:cNvSpPr txBox="1"/>
          <p:nvPr/>
        </p:nvSpPr>
        <p:spPr>
          <a:xfrm>
            <a:off x="3644497" y="373078"/>
            <a:ext cx="5799753" cy="6186309"/>
          </a:xfrm>
          <a:prstGeom prst="rect">
            <a:avLst/>
          </a:prstGeom>
          <a:noFill/>
        </p:spPr>
        <p:txBody>
          <a:bodyPr wrap="square" rtlCol="0">
            <a:spAutoFit/>
          </a:bodyPr>
          <a:lstStyle/>
          <a:p>
            <a:r>
              <a:rPr lang="en-US" dirty="0">
                <a:effectLst/>
              </a:rPr>
              <a:t>1.	Hardware Requirements</a:t>
            </a:r>
          </a:p>
          <a:p>
            <a:pPr lvl="1"/>
            <a:r>
              <a:rPr lang="en-US" dirty="0">
                <a:effectLst/>
              </a:rPr>
              <a:t>1.	Three LEDs (LED1, LED2, LED3)</a:t>
            </a:r>
          </a:p>
          <a:p>
            <a:pPr lvl="1"/>
            <a:r>
              <a:rPr lang="en-US" dirty="0">
                <a:effectLst/>
              </a:rPr>
              <a:t>2.	two button (BUTTON0, BUTTON0)</a:t>
            </a:r>
          </a:p>
          <a:p>
            <a:r>
              <a:rPr lang="en-US" dirty="0">
                <a:effectLst/>
              </a:rPr>
              <a:t>2.	Software Requirements</a:t>
            </a:r>
          </a:p>
          <a:p>
            <a:pPr lvl="1"/>
            <a:r>
              <a:rPr lang="en-US" dirty="0">
                <a:effectLst/>
              </a:rPr>
              <a:t>1.	Initially, all LEDs are OFF</a:t>
            </a:r>
          </a:p>
          <a:p>
            <a:pPr lvl="1"/>
            <a:r>
              <a:rPr lang="en-US" dirty="0">
                <a:effectLst/>
              </a:rPr>
              <a:t>2.	Once BUTTON0 is pressed, LED0 will be ON</a:t>
            </a:r>
          </a:p>
          <a:p>
            <a:pPr marL="800100" lvl="1" indent="-342900">
              <a:buAutoNum type="arabicPeriod" startAt="3"/>
            </a:pPr>
            <a:r>
              <a:rPr lang="en-US" dirty="0">
                <a:effectLst/>
              </a:rPr>
              <a:t>Each press on BUTTON0 further will make another LED is ON</a:t>
            </a:r>
          </a:p>
          <a:p>
            <a:pPr marL="800100" lvl="1" indent="-342900">
              <a:buAutoNum type="arabicPeriod" startAt="3"/>
            </a:pPr>
            <a:r>
              <a:rPr lang="en-US" dirty="0"/>
              <a:t>When </a:t>
            </a:r>
            <a:r>
              <a:rPr lang="en-US" dirty="0">
                <a:effectLst/>
              </a:rPr>
              <a:t>BUTTON1 is pressed then the LEDs </a:t>
            </a:r>
            <a:r>
              <a:rPr lang="en-US" dirty="0" err="1">
                <a:effectLst/>
              </a:rPr>
              <a:t>prigntess</a:t>
            </a:r>
            <a:r>
              <a:rPr lang="en-US" dirty="0">
                <a:effectLst/>
              </a:rPr>
              <a:t> with change  (3 modes – 100%, 50%,10%)</a:t>
            </a:r>
          </a:p>
          <a:p>
            <a:pPr lvl="1"/>
            <a:r>
              <a:rPr lang="en-US" dirty="0">
                <a:effectLst/>
              </a:rPr>
              <a:t>4.	At the fifth press, LED0 will changed to be OFF</a:t>
            </a:r>
          </a:p>
          <a:p>
            <a:pPr lvl="1"/>
            <a:r>
              <a:rPr lang="en-US" dirty="0">
                <a:effectLst/>
              </a:rPr>
              <a:t>5.	Each press further will make only one LED is OFF</a:t>
            </a:r>
          </a:p>
          <a:p>
            <a:pPr lvl="1"/>
            <a:r>
              <a:rPr lang="en-US" dirty="0">
                <a:effectLst/>
              </a:rPr>
              <a:t>6.	This will be repeated forever</a:t>
            </a:r>
          </a:p>
          <a:p>
            <a:pPr lvl="1"/>
            <a:r>
              <a:rPr lang="en-US" dirty="0">
                <a:effectLst/>
              </a:rPr>
              <a:t>7.	The sequence is described below </a:t>
            </a:r>
          </a:p>
          <a:p>
            <a:pPr lvl="2"/>
            <a:r>
              <a:rPr lang="en-US" dirty="0">
                <a:effectLst/>
              </a:rPr>
              <a:t>1.	Initially (OFF, OFF, OFF)</a:t>
            </a:r>
          </a:p>
          <a:p>
            <a:pPr lvl="2"/>
            <a:r>
              <a:rPr lang="en-US" dirty="0">
                <a:effectLst/>
              </a:rPr>
              <a:t>2.	Press 1 (ON, OFF, OFF)</a:t>
            </a:r>
          </a:p>
          <a:p>
            <a:pPr lvl="2"/>
            <a:r>
              <a:rPr lang="en-US" dirty="0">
                <a:effectLst/>
              </a:rPr>
              <a:t>3.	Press 2 (ON, ON, OFF)</a:t>
            </a:r>
          </a:p>
          <a:p>
            <a:pPr lvl="2"/>
            <a:r>
              <a:rPr lang="en-US" dirty="0">
                <a:effectLst/>
              </a:rPr>
              <a:t>4.	Press 3 (ON, ON, ON)</a:t>
            </a:r>
          </a:p>
          <a:p>
            <a:pPr lvl="2"/>
            <a:r>
              <a:rPr lang="en-US" dirty="0">
                <a:effectLst/>
              </a:rPr>
              <a:t>5.	Press 4 (OFF, ON, ON)</a:t>
            </a:r>
          </a:p>
          <a:p>
            <a:pPr lvl="2"/>
            <a:r>
              <a:rPr lang="en-US" dirty="0">
                <a:effectLst/>
              </a:rPr>
              <a:t>6.	Press 5 (OFF, OFF, ON)</a:t>
            </a:r>
          </a:p>
          <a:p>
            <a:pPr lvl="2"/>
            <a:r>
              <a:rPr lang="en-US" dirty="0">
                <a:effectLst/>
              </a:rPr>
              <a:t>7.	Press 6 (OFF, OFF, OFF)</a:t>
            </a:r>
          </a:p>
          <a:p>
            <a:pPr lvl="2"/>
            <a:r>
              <a:rPr lang="en-US" dirty="0">
                <a:effectLst/>
              </a:rPr>
              <a:t>8.	Press 7 (OFF, OFF, OFF)</a:t>
            </a:r>
          </a:p>
        </p:txBody>
      </p:sp>
    </p:spTree>
    <p:extLst>
      <p:ext uri="{BB962C8B-B14F-4D97-AF65-F5344CB8AC3E}">
        <p14:creationId xmlns:p14="http://schemas.microsoft.com/office/powerpoint/2010/main" val="3398103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440E-B3BB-32F5-3D2A-F336896FD737}"/>
              </a:ext>
            </a:extLst>
          </p:cNvPr>
          <p:cNvSpPr>
            <a:spLocks noGrp="1"/>
          </p:cNvSpPr>
          <p:nvPr>
            <p:ph type="title"/>
          </p:nvPr>
        </p:nvSpPr>
        <p:spPr>
          <a:xfrm>
            <a:off x="1024128" y="298613"/>
            <a:ext cx="9720072" cy="1499616"/>
          </a:xfrm>
        </p:spPr>
        <p:txBody>
          <a:bodyPr/>
          <a:lstStyle/>
          <a:p>
            <a:r>
              <a:rPr lang="en-US" dirty="0"/>
              <a:t>Example 3</a:t>
            </a:r>
            <a:endParaRPr lang="en-EG" dirty="0"/>
          </a:p>
        </p:txBody>
      </p:sp>
      <p:sp>
        <p:nvSpPr>
          <p:cNvPr id="4" name="TextBox 3">
            <a:extLst>
              <a:ext uri="{FF2B5EF4-FFF2-40B4-BE49-F238E27FC236}">
                <a16:creationId xmlns:a16="http://schemas.microsoft.com/office/drawing/2014/main" id="{12F09096-1E3B-5935-B356-E345C0D2215A}"/>
              </a:ext>
            </a:extLst>
          </p:cNvPr>
          <p:cNvSpPr txBox="1"/>
          <p:nvPr/>
        </p:nvSpPr>
        <p:spPr>
          <a:xfrm>
            <a:off x="653232" y="1823275"/>
            <a:ext cx="2649525" cy="369332"/>
          </a:xfrm>
          <a:prstGeom prst="rect">
            <a:avLst/>
          </a:prstGeom>
          <a:noFill/>
        </p:spPr>
        <p:txBody>
          <a:bodyPr wrap="square" rtlCol="0">
            <a:spAutoFit/>
          </a:bodyPr>
          <a:lstStyle/>
          <a:p>
            <a:r>
              <a:rPr lang="en-EG" dirty="0"/>
              <a:t>CONNECTION</a:t>
            </a:r>
          </a:p>
        </p:txBody>
      </p:sp>
      <p:pic>
        <p:nvPicPr>
          <p:cNvPr id="5" name="Picture 4" descr="Diagram&#10;&#10;Description automatically generated">
            <a:extLst>
              <a:ext uri="{FF2B5EF4-FFF2-40B4-BE49-F238E27FC236}">
                <a16:creationId xmlns:a16="http://schemas.microsoft.com/office/drawing/2014/main" id="{B427CF7B-101A-DC92-BFCB-9B4284A28736}"/>
              </a:ext>
            </a:extLst>
          </p:cNvPr>
          <p:cNvPicPr>
            <a:picLocks noChangeAspect="1"/>
          </p:cNvPicPr>
          <p:nvPr/>
        </p:nvPicPr>
        <p:blipFill>
          <a:blip r:embed="rId3"/>
          <a:stretch>
            <a:fillRect/>
          </a:stretch>
        </p:blipFill>
        <p:spPr>
          <a:xfrm>
            <a:off x="4902200" y="647700"/>
            <a:ext cx="5842000" cy="5562600"/>
          </a:xfrm>
          <a:prstGeom prst="rect">
            <a:avLst/>
          </a:prstGeom>
        </p:spPr>
      </p:pic>
    </p:spTree>
    <p:extLst>
      <p:ext uri="{BB962C8B-B14F-4D97-AF65-F5344CB8AC3E}">
        <p14:creationId xmlns:p14="http://schemas.microsoft.com/office/powerpoint/2010/main" val="85556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1709-63CC-5559-8650-093368E03639}"/>
              </a:ext>
            </a:extLst>
          </p:cNvPr>
          <p:cNvSpPr>
            <a:spLocks noGrp="1"/>
          </p:cNvSpPr>
          <p:nvPr>
            <p:ph type="title"/>
          </p:nvPr>
        </p:nvSpPr>
        <p:spPr>
          <a:xfrm>
            <a:off x="1024128" y="585216"/>
            <a:ext cx="5902061" cy="1499616"/>
          </a:xfrm>
        </p:spPr>
        <p:txBody>
          <a:bodyPr>
            <a:normAutofit/>
          </a:bodyPr>
          <a:lstStyle/>
          <a:p>
            <a:r>
              <a:rPr lang="en-EG" dirty="0"/>
              <a:t> </a:t>
            </a:r>
            <a:r>
              <a:rPr lang="en-US" dirty="0"/>
              <a:t>intro</a:t>
            </a:r>
            <a:endParaRPr lang="en-EG" dirty="0"/>
          </a:p>
        </p:txBody>
      </p:sp>
      <p:sp>
        <p:nvSpPr>
          <p:cNvPr id="3" name="Content Placeholder 2">
            <a:extLst>
              <a:ext uri="{FF2B5EF4-FFF2-40B4-BE49-F238E27FC236}">
                <a16:creationId xmlns:a16="http://schemas.microsoft.com/office/drawing/2014/main" id="{D81EC089-CE05-7393-1503-03E55CB21A5E}"/>
              </a:ext>
            </a:extLst>
          </p:cNvPr>
          <p:cNvSpPr>
            <a:spLocks noGrp="1"/>
          </p:cNvSpPr>
          <p:nvPr>
            <p:ph idx="1"/>
          </p:nvPr>
        </p:nvSpPr>
        <p:spPr>
          <a:xfrm>
            <a:off x="765710" y="1933091"/>
            <a:ext cx="10402162" cy="4339693"/>
          </a:xfrm>
        </p:spPr>
        <p:txBody>
          <a:bodyPr>
            <a:normAutofit/>
          </a:bodyPr>
          <a:lstStyle/>
          <a:p>
            <a:pPr marL="0" indent="0">
              <a:buNone/>
            </a:pPr>
            <a:r>
              <a:rPr lang="en-US" sz="4400" b="0" i="0" dirty="0">
                <a:solidFill>
                  <a:srgbClr val="000000"/>
                </a:solidFill>
                <a:effectLst/>
              </a:rPr>
              <a:t>Interrupts are useful for making things happen automatically in microcontroller programs and can help solve timing problems.</a:t>
            </a:r>
            <a:endParaRPr lang="en-EG" sz="2000" dirty="0"/>
          </a:p>
        </p:txBody>
      </p:sp>
    </p:spTree>
    <p:extLst>
      <p:ext uri="{BB962C8B-B14F-4D97-AF65-F5344CB8AC3E}">
        <p14:creationId xmlns:p14="http://schemas.microsoft.com/office/powerpoint/2010/main" val="384255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440E-B3BB-32F5-3D2A-F336896FD737}"/>
              </a:ext>
            </a:extLst>
          </p:cNvPr>
          <p:cNvSpPr>
            <a:spLocks noGrp="1"/>
          </p:cNvSpPr>
          <p:nvPr>
            <p:ph type="title"/>
          </p:nvPr>
        </p:nvSpPr>
        <p:spPr/>
        <p:txBody>
          <a:bodyPr/>
          <a:lstStyle/>
          <a:p>
            <a:r>
              <a:rPr lang="en-US" dirty="0"/>
              <a:t>What is Interrupts?</a:t>
            </a:r>
            <a:endParaRPr lang="en-EG" dirty="0"/>
          </a:p>
        </p:txBody>
      </p:sp>
      <p:sp>
        <p:nvSpPr>
          <p:cNvPr id="4" name="Content Placeholder 3">
            <a:extLst>
              <a:ext uri="{FF2B5EF4-FFF2-40B4-BE49-F238E27FC236}">
                <a16:creationId xmlns:a16="http://schemas.microsoft.com/office/drawing/2014/main" id="{309319E8-0C44-A754-1749-98BEED3E412E}"/>
              </a:ext>
            </a:extLst>
          </p:cNvPr>
          <p:cNvSpPr>
            <a:spLocks noGrp="1"/>
          </p:cNvSpPr>
          <p:nvPr>
            <p:ph idx="1"/>
          </p:nvPr>
        </p:nvSpPr>
        <p:spPr/>
        <p:txBody>
          <a:bodyPr>
            <a:normAutofit fontScale="92500" lnSpcReduction="10000"/>
          </a:bodyPr>
          <a:lstStyle/>
          <a:p>
            <a:r>
              <a:rPr lang="en-US" dirty="0"/>
              <a:t>An interrupt is a signal that is generated by hardware or software when a process or an event needs immediate attention.</a:t>
            </a:r>
          </a:p>
          <a:p>
            <a:r>
              <a:rPr lang="en-US" dirty="0"/>
              <a:t>• Sources of Interrupts.</a:t>
            </a:r>
          </a:p>
          <a:p>
            <a:r>
              <a:rPr lang="en-US" dirty="0"/>
              <a:t>Hardware:</a:t>
            </a:r>
          </a:p>
          <a:p>
            <a:pPr lvl="1"/>
            <a:r>
              <a:rPr lang="en-US" dirty="0"/>
              <a:t>Types:</a:t>
            </a:r>
          </a:p>
          <a:p>
            <a:pPr lvl="1"/>
            <a:r>
              <a:rPr lang="en-US" dirty="0"/>
              <a:t>It is an electronic signal sent from an external device, or from an internal peripheral (Timer, ADC, ...).</a:t>
            </a:r>
          </a:p>
          <a:p>
            <a:pPr lvl="1"/>
            <a:r>
              <a:rPr lang="en-US" dirty="0"/>
              <a:t>Maskable: These interrupts can be enabled or disabled by software.</a:t>
            </a:r>
          </a:p>
          <a:p>
            <a:pPr lvl="1"/>
            <a:r>
              <a:rPr lang="en-US" dirty="0"/>
              <a:t>Non-Maskable: These interrupts can not be disabled.</a:t>
            </a:r>
          </a:p>
          <a:p>
            <a:r>
              <a:rPr lang="en-US" dirty="0"/>
              <a:t>Software:</a:t>
            </a:r>
          </a:p>
          <a:p>
            <a:pPr lvl="1"/>
            <a:r>
              <a:rPr lang="en-US" dirty="0"/>
              <a:t>Types:</a:t>
            </a:r>
          </a:p>
          <a:p>
            <a:pPr lvl="1"/>
            <a:r>
              <a:rPr lang="en-US" dirty="0"/>
              <a:t>It is caused either by an exceptional condition or a special instruction in the instruction set.</a:t>
            </a:r>
          </a:p>
          <a:p>
            <a:pPr lvl="1"/>
            <a:r>
              <a:rPr lang="en-US" dirty="0"/>
              <a:t>Exceptions.</a:t>
            </a:r>
          </a:p>
          <a:p>
            <a:endParaRPr lang="en-EG" dirty="0"/>
          </a:p>
        </p:txBody>
      </p:sp>
    </p:spTree>
    <p:extLst>
      <p:ext uri="{BB962C8B-B14F-4D97-AF65-F5344CB8AC3E}">
        <p14:creationId xmlns:p14="http://schemas.microsoft.com/office/powerpoint/2010/main" val="303782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440E-B3BB-32F5-3D2A-F336896FD737}"/>
              </a:ext>
            </a:extLst>
          </p:cNvPr>
          <p:cNvSpPr>
            <a:spLocks noGrp="1"/>
          </p:cNvSpPr>
          <p:nvPr>
            <p:ph type="title"/>
          </p:nvPr>
        </p:nvSpPr>
        <p:spPr/>
        <p:txBody>
          <a:bodyPr/>
          <a:lstStyle/>
          <a:p>
            <a:r>
              <a:rPr lang="en-US" dirty="0"/>
              <a:t>ISR – interrupt service routine</a:t>
            </a:r>
            <a:endParaRPr lang="en-EG" dirty="0"/>
          </a:p>
        </p:txBody>
      </p:sp>
      <p:sp>
        <p:nvSpPr>
          <p:cNvPr id="4" name="Content Placeholder 3">
            <a:extLst>
              <a:ext uri="{FF2B5EF4-FFF2-40B4-BE49-F238E27FC236}">
                <a16:creationId xmlns:a16="http://schemas.microsoft.com/office/drawing/2014/main" id="{309319E8-0C44-A754-1749-98BEED3E412E}"/>
              </a:ext>
            </a:extLst>
          </p:cNvPr>
          <p:cNvSpPr>
            <a:spLocks noGrp="1"/>
          </p:cNvSpPr>
          <p:nvPr>
            <p:ph idx="1"/>
          </p:nvPr>
        </p:nvSpPr>
        <p:spPr/>
        <p:txBody>
          <a:bodyPr>
            <a:normAutofit/>
          </a:bodyPr>
          <a:lstStyle/>
          <a:p>
            <a:r>
              <a:rPr lang="en-US" sz="2800" dirty="0">
                <a:effectLst/>
              </a:rPr>
              <a:t>ISRs are special kinds of functions that have some unique limitations most other functions do not have. An ISR cannot have any parameters, and they shouldn’t return anything.</a:t>
            </a:r>
          </a:p>
          <a:p>
            <a:endParaRPr lang="en-US" sz="2800" dirty="0">
              <a:effectLst/>
            </a:endParaRPr>
          </a:p>
          <a:p>
            <a:pPr lvl="1"/>
            <a:r>
              <a:rPr lang="en-US" sz="2400" dirty="0">
                <a:effectLst/>
              </a:rPr>
              <a:t>It is a function that takes void and returns void.</a:t>
            </a:r>
          </a:p>
          <a:p>
            <a:pPr lvl="1"/>
            <a:r>
              <a:rPr lang="en-US" sz="2400" dirty="0">
                <a:effectLst/>
              </a:rPr>
              <a:t>It must contain small logic.</a:t>
            </a:r>
          </a:p>
          <a:p>
            <a:pPr lvl="1"/>
            <a:r>
              <a:rPr lang="en-US" sz="2400" dirty="0">
                <a:effectLst/>
              </a:rPr>
              <a:t>It is not called by the software.</a:t>
            </a:r>
          </a:p>
          <a:p>
            <a:pPr lvl="1"/>
            <a:r>
              <a:rPr lang="en-US" sz="2400" dirty="0">
                <a:effectLst/>
              </a:rPr>
              <a:t>It mustn't be optimized by the compiler.</a:t>
            </a:r>
          </a:p>
        </p:txBody>
      </p:sp>
    </p:spTree>
    <p:extLst>
      <p:ext uri="{BB962C8B-B14F-4D97-AF65-F5344CB8AC3E}">
        <p14:creationId xmlns:p14="http://schemas.microsoft.com/office/powerpoint/2010/main" val="26273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440E-B3BB-32F5-3D2A-F336896FD737}"/>
              </a:ext>
            </a:extLst>
          </p:cNvPr>
          <p:cNvSpPr>
            <a:spLocks noGrp="1"/>
          </p:cNvSpPr>
          <p:nvPr>
            <p:ph type="title"/>
          </p:nvPr>
        </p:nvSpPr>
        <p:spPr/>
        <p:txBody>
          <a:bodyPr/>
          <a:lstStyle/>
          <a:p>
            <a:r>
              <a:rPr lang="en-US" dirty="0"/>
              <a:t>ISR – interrupt service routine</a:t>
            </a:r>
            <a:endParaRPr lang="en-EG" dirty="0"/>
          </a:p>
        </p:txBody>
      </p:sp>
      <p:sp>
        <p:nvSpPr>
          <p:cNvPr id="4" name="Content Placeholder 3">
            <a:extLst>
              <a:ext uri="{FF2B5EF4-FFF2-40B4-BE49-F238E27FC236}">
                <a16:creationId xmlns:a16="http://schemas.microsoft.com/office/drawing/2014/main" id="{309319E8-0C44-A754-1749-98BEED3E412E}"/>
              </a:ext>
            </a:extLst>
          </p:cNvPr>
          <p:cNvSpPr>
            <a:spLocks noGrp="1"/>
          </p:cNvSpPr>
          <p:nvPr>
            <p:ph idx="1"/>
          </p:nvPr>
        </p:nvSpPr>
        <p:spPr>
          <a:xfrm>
            <a:off x="1024128" y="2286000"/>
            <a:ext cx="10085150" cy="4023360"/>
          </a:xfrm>
        </p:spPr>
        <p:txBody>
          <a:bodyPr>
            <a:normAutofit/>
          </a:bodyPr>
          <a:lstStyle/>
          <a:p>
            <a:r>
              <a:rPr lang="en-US" sz="4000" b="1" i="0" dirty="0">
                <a:solidFill>
                  <a:srgbClr val="000000"/>
                </a:solidFill>
                <a:effectLst/>
              </a:rPr>
              <a:t>global</a:t>
            </a:r>
            <a:r>
              <a:rPr lang="en-US" sz="4000" b="0" i="0" dirty="0">
                <a:solidFill>
                  <a:srgbClr val="000000"/>
                </a:solidFill>
                <a:effectLst/>
              </a:rPr>
              <a:t> variables are used to pass data between an ISR and the main program. To make sure variables shared between an ISR and the main program are updated correctly, declare them as </a:t>
            </a:r>
            <a:r>
              <a:rPr lang="en-US" sz="4000" dirty="0"/>
              <a:t>volatile</a:t>
            </a:r>
            <a:r>
              <a:rPr lang="en-US" sz="4000" b="0" i="0" dirty="0">
                <a:solidFill>
                  <a:srgbClr val="000000"/>
                </a:solidFill>
                <a:effectLst/>
              </a:rPr>
              <a:t>.</a:t>
            </a:r>
            <a:endParaRPr lang="en-US" sz="2400" dirty="0">
              <a:effectLst/>
            </a:endParaRPr>
          </a:p>
        </p:txBody>
      </p:sp>
    </p:spTree>
    <p:extLst>
      <p:ext uri="{BB962C8B-B14F-4D97-AF65-F5344CB8AC3E}">
        <p14:creationId xmlns:p14="http://schemas.microsoft.com/office/powerpoint/2010/main" val="293011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440E-B3BB-32F5-3D2A-F336896FD737}"/>
              </a:ext>
            </a:extLst>
          </p:cNvPr>
          <p:cNvSpPr>
            <a:spLocks noGrp="1"/>
          </p:cNvSpPr>
          <p:nvPr>
            <p:ph type="title"/>
          </p:nvPr>
        </p:nvSpPr>
        <p:spPr/>
        <p:txBody>
          <a:bodyPr/>
          <a:lstStyle/>
          <a:p>
            <a:r>
              <a:rPr lang="en-US" dirty="0"/>
              <a:t>Interrupt syntax </a:t>
            </a:r>
            <a:endParaRPr lang="en-EG" dirty="0"/>
          </a:p>
        </p:txBody>
      </p:sp>
      <p:sp>
        <p:nvSpPr>
          <p:cNvPr id="4" name="Content Placeholder 3">
            <a:extLst>
              <a:ext uri="{FF2B5EF4-FFF2-40B4-BE49-F238E27FC236}">
                <a16:creationId xmlns:a16="http://schemas.microsoft.com/office/drawing/2014/main" id="{309319E8-0C44-A754-1749-98BEED3E412E}"/>
              </a:ext>
            </a:extLst>
          </p:cNvPr>
          <p:cNvSpPr>
            <a:spLocks noGrp="1"/>
          </p:cNvSpPr>
          <p:nvPr>
            <p:ph idx="1"/>
          </p:nvPr>
        </p:nvSpPr>
        <p:spPr>
          <a:xfrm>
            <a:off x="682933" y="2084832"/>
            <a:ext cx="10439991" cy="4425150"/>
          </a:xfrm>
        </p:spPr>
        <p:txBody>
          <a:bodyPr>
            <a:normAutofit fontScale="25000" lnSpcReduction="20000"/>
          </a:bodyPr>
          <a:lstStyle/>
          <a:p>
            <a:r>
              <a:rPr lang="en-US" sz="9600" b="0" i="0" dirty="0">
                <a:solidFill>
                  <a:srgbClr val="000000"/>
                </a:solidFill>
                <a:effectLst/>
                <a:latin typeface="Courier New" panose="02070309020205020404" pitchFamily="49" charset="0"/>
              </a:rPr>
              <a:t>Declare interrupt pin</a:t>
            </a:r>
          </a:p>
          <a:p>
            <a:r>
              <a:rPr lang="en-US" sz="9600" b="0" i="0" dirty="0" err="1">
                <a:solidFill>
                  <a:srgbClr val="000000"/>
                </a:solidFill>
                <a:effectLst/>
                <a:latin typeface="Courier New" panose="02070309020205020404" pitchFamily="49" charset="0"/>
              </a:rPr>
              <a:t>attachInterrupt</a:t>
            </a:r>
            <a:r>
              <a:rPr lang="en-US" sz="9600" b="0" i="0" dirty="0">
                <a:solidFill>
                  <a:srgbClr val="000000"/>
                </a:solidFill>
                <a:effectLst/>
                <a:latin typeface="Courier New" panose="02070309020205020404" pitchFamily="49" charset="0"/>
              </a:rPr>
              <a:t>(</a:t>
            </a:r>
            <a:r>
              <a:rPr lang="en-US" sz="9600" b="0" i="0" dirty="0" err="1">
                <a:solidFill>
                  <a:srgbClr val="000000"/>
                </a:solidFill>
                <a:effectLst/>
                <a:latin typeface="Courier New" panose="02070309020205020404" pitchFamily="49" charset="0"/>
              </a:rPr>
              <a:t>digitalPinToInterrupt</a:t>
            </a:r>
            <a:r>
              <a:rPr lang="en-US" sz="9600" b="0" i="0" dirty="0">
                <a:solidFill>
                  <a:srgbClr val="000000"/>
                </a:solidFill>
                <a:effectLst/>
                <a:latin typeface="Courier New" panose="02070309020205020404" pitchFamily="49" charset="0"/>
              </a:rPr>
              <a:t>(pin), ISR, mode)</a:t>
            </a:r>
            <a:endParaRPr lang="en-US" sz="11200" dirty="0">
              <a:effectLst/>
            </a:endParaRPr>
          </a:p>
          <a:p>
            <a:r>
              <a:rPr lang="en-US" sz="11200" dirty="0">
                <a:effectLst/>
              </a:rPr>
              <a:t>Parameters</a:t>
            </a:r>
          </a:p>
          <a:p>
            <a:r>
              <a:rPr lang="en-US" sz="11200" dirty="0">
                <a:effectLst/>
              </a:rPr>
              <a:t>interrupt: the number of the interrupt. Allowed data types: int.</a:t>
            </a:r>
          </a:p>
          <a:p>
            <a:r>
              <a:rPr lang="en-US" sz="11200" dirty="0">
                <a:effectLst/>
              </a:rPr>
              <a:t>pin: the Arduino pin number.</a:t>
            </a:r>
          </a:p>
          <a:p>
            <a:br>
              <a:rPr lang="en-US" sz="11200" dirty="0">
                <a:effectLst/>
              </a:rPr>
            </a:br>
            <a:r>
              <a:rPr lang="en-US" sz="11200" dirty="0">
                <a:effectLst/>
              </a:rPr>
              <a:t>ISR: the ISR to call when the interrupt occurs; this function must take no parameters and return nothing. This function is sometimes referred to as an interrupt service routine.</a:t>
            </a:r>
            <a:br>
              <a:rPr lang="en-US" sz="11200" dirty="0">
                <a:effectLst/>
              </a:rPr>
            </a:br>
            <a:endParaRPr lang="en-US" sz="11200" dirty="0">
              <a:effectLst/>
            </a:endParaRPr>
          </a:p>
          <a:p>
            <a:r>
              <a:rPr lang="en-US" sz="11200" dirty="0">
                <a:effectLst/>
              </a:rPr>
              <a:t>mode: defines when the interrupt should be triggered.</a:t>
            </a:r>
          </a:p>
          <a:p>
            <a:r>
              <a:rPr lang="en-US" sz="11200" dirty="0">
                <a:effectLst/>
              </a:rPr>
              <a:t> </a:t>
            </a:r>
            <a:endParaRPr lang="en-US" sz="2400" dirty="0">
              <a:effectLst/>
            </a:endParaRPr>
          </a:p>
        </p:txBody>
      </p:sp>
    </p:spTree>
    <p:extLst>
      <p:ext uri="{BB962C8B-B14F-4D97-AF65-F5344CB8AC3E}">
        <p14:creationId xmlns:p14="http://schemas.microsoft.com/office/powerpoint/2010/main" val="127986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440E-B3BB-32F5-3D2A-F336896FD737}"/>
              </a:ext>
            </a:extLst>
          </p:cNvPr>
          <p:cNvSpPr>
            <a:spLocks noGrp="1"/>
          </p:cNvSpPr>
          <p:nvPr>
            <p:ph type="title"/>
          </p:nvPr>
        </p:nvSpPr>
        <p:spPr>
          <a:xfrm>
            <a:off x="1024129" y="585216"/>
            <a:ext cx="4431792" cy="1499616"/>
          </a:xfrm>
        </p:spPr>
        <p:txBody>
          <a:bodyPr>
            <a:normAutofit/>
          </a:bodyPr>
          <a:lstStyle/>
          <a:p>
            <a:r>
              <a:rPr lang="en-US" dirty="0"/>
              <a:t>Interrupt syntax </a:t>
            </a:r>
            <a:endParaRPr lang="en-EG" dirty="0"/>
          </a:p>
        </p:txBody>
      </p:sp>
      <p:sp>
        <p:nvSpPr>
          <p:cNvPr id="4" name="Content Placeholder 3">
            <a:extLst>
              <a:ext uri="{FF2B5EF4-FFF2-40B4-BE49-F238E27FC236}">
                <a16:creationId xmlns:a16="http://schemas.microsoft.com/office/drawing/2014/main" id="{309319E8-0C44-A754-1749-98BEED3E412E}"/>
              </a:ext>
            </a:extLst>
          </p:cNvPr>
          <p:cNvSpPr>
            <a:spLocks noGrp="1"/>
          </p:cNvSpPr>
          <p:nvPr>
            <p:ph idx="1"/>
          </p:nvPr>
        </p:nvSpPr>
        <p:spPr>
          <a:xfrm>
            <a:off x="1024128" y="2286000"/>
            <a:ext cx="4429615" cy="3931920"/>
          </a:xfrm>
        </p:spPr>
        <p:txBody>
          <a:bodyPr>
            <a:normAutofit/>
          </a:bodyPr>
          <a:lstStyle/>
          <a:p>
            <a:r>
              <a:rPr lang="en-US" sz="1700">
                <a:effectLst/>
              </a:rPr>
              <a:t>Four constants are predefined as valid values:</a:t>
            </a:r>
            <a:br>
              <a:rPr lang="en-US" sz="1700">
                <a:effectLst/>
              </a:rPr>
            </a:br>
            <a:endParaRPr lang="en-US" sz="1700">
              <a:effectLst/>
            </a:endParaRPr>
          </a:p>
          <a:p>
            <a:r>
              <a:rPr lang="en-US" sz="1700">
                <a:effectLst/>
              </a:rPr>
              <a:t>LOW to trigger the interrupt whenever the pin is low,</a:t>
            </a:r>
            <a:br>
              <a:rPr lang="en-US" sz="1700">
                <a:effectLst/>
              </a:rPr>
            </a:br>
            <a:endParaRPr lang="en-US" sz="1700">
              <a:effectLst/>
            </a:endParaRPr>
          </a:p>
          <a:p>
            <a:r>
              <a:rPr lang="en-US" sz="1700">
                <a:effectLst/>
              </a:rPr>
              <a:t>CHANGE to trigger the interrupt whenever the pin changes value</a:t>
            </a:r>
            <a:br>
              <a:rPr lang="en-US" sz="1700">
                <a:effectLst/>
              </a:rPr>
            </a:br>
            <a:endParaRPr lang="en-US" sz="1700">
              <a:effectLst/>
            </a:endParaRPr>
          </a:p>
          <a:p>
            <a:r>
              <a:rPr lang="en-US" sz="1700">
                <a:effectLst/>
              </a:rPr>
              <a:t>RISING to trigger when the pin goes from low to high,</a:t>
            </a:r>
            <a:br>
              <a:rPr lang="en-US" sz="1700">
                <a:effectLst/>
              </a:rPr>
            </a:br>
            <a:endParaRPr lang="en-US" sz="1700">
              <a:effectLst/>
            </a:endParaRPr>
          </a:p>
          <a:p>
            <a:r>
              <a:rPr lang="en-US" sz="1700">
                <a:effectLst/>
              </a:rPr>
              <a:t>FALLING for when the pin goes from high to low.</a:t>
            </a:r>
            <a:br>
              <a:rPr lang="en-US" sz="1700">
                <a:effectLst/>
              </a:rPr>
            </a:br>
            <a:endParaRPr lang="en-US" sz="1700">
              <a:effectLst/>
            </a:endParaRPr>
          </a:p>
          <a:p>
            <a:endParaRPr lang="en-US" sz="1700">
              <a:effectLst/>
            </a:endParaRPr>
          </a:p>
        </p:txBody>
      </p:sp>
      <p:pic>
        <p:nvPicPr>
          <p:cNvPr id="6" name="Picture 5" descr="Shape, square&#10;&#10;Description automatically generated">
            <a:extLst>
              <a:ext uri="{FF2B5EF4-FFF2-40B4-BE49-F238E27FC236}">
                <a16:creationId xmlns:a16="http://schemas.microsoft.com/office/drawing/2014/main" id="{273DEB1B-2E78-C3B2-E615-D01D59C6DD2F}"/>
              </a:ext>
            </a:extLst>
          </p:cNvPr>
          <p:cNvPicPr>
            <a:picLocks noChangeAspect="1"/>
          </p:cNvPicPr>
          <p:nvPr/>
        </p:nvPicPr>
        <p:blipFill>
          <a:blip r:embed="rId3"/>
          <a:stretch>
            <a:fillRect/>
          </a:stretch>
        </p:blipFill>
        <p:spPr>
          <a:xfrm>
            <a:off x="6096000" y="2426475"/>
            <a:ext cx="5455921" cy="2005050"/>
          </a:xfrm>
          <a:prstGeom prst="rect">
            <a:avLst/>
          </a:prstGeom>
        </p:spPr>
      </p:pic>
    </p:spTree>
    <p:extLst>
      <p:ext uri="{BB962C8B-B14F-4D97-AF65-F5344CB8AC3E}">
        <p14:creationId xmlns:p14="http://schemas.microsoft.com/office/powerpoint/2010/main" val="876837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440E-B3BB-32F5-3D2A-F336896FD737}"/>
              </a:ext>
            </a:extLst>
          </p:cNvPr>
          <p:cNvSpPr>
            <a:spLocks noGrp="1"/>
          </p:cNvSpPr>
          <p:nvPr>
            <p:ph type="title"/>
          </p:nvPr>
        </p:nvSpPr>
        <p:spPr>
          <a:xfrm>
            <a:off x="1024128" y="585216"/>
            <a:ext cx="5071872" cy="1499616"/>
          </a:xfrm>
        </p:spPr>
        <p:txBody>
          <a:bodyPr>
            <a:normAutofit/>
          </a:bodyPr>
          <a:lstStyle/>
          <a:p>
            <a:r>
              <a:rPr lang="en-US" sz="4000" dirty="0"/>
              <a:t>Interrupt syntax </a:t>
            </a:r>
            <a:endParaRPr lang="en-EG" sz="4000" dirty="0"/>
          </a:p>
        </p:txBody>
      </p:sp>
      <p:sp>
        <p:nvSpPr>
          <p:cNvPr id="4" name="Content Placeholder 3">
            <a:extLst>
              <a:ext uri="{FF2B5EF4-FFF2-40B4-BE49-F238E27FC236}">
                <a16:creationId xmlns:a16="http://schemas.microsoft.com/office/drawing/2014/main" id="{309319E8-0C44-A754-1749-98BEED3E412E}"/>
              </a:ext>
            </a:extLst>
          </p:cNvPr>
          <p:cNvSpPr>
            <a:spLocks noGrp="1"/>
          </p:cNvSpPr>
          <p:nvPr>
            <p:ph idx="1"/>
          </p:nvPr>
        </p:nvSpPr>
        <p:spPr>
          <a:xfrm>
            <a:off x="650780" y="2084832"/>
            <a:ext cx="3506929" cy="3931920"/>
          </a:xfrm>
        </p:spPr>
        <p:txBody>
          <a:bodyPr>
            <a:normAutofit/>
          </a:bodyPr>
          <a:lstStyle/>
          <a:p>
            <a:r>
              <a:rPr lang="en-US" sz="1600" b="0" i="0" dirty="0" err="1">
                <a:effectLst/>
                <a:latin typeface="Courier New" panose="02070309020205020404" pitchFamily="49" charset="0"/>
              </a:rPr>
              <a:t>digitalPinToInterrupt</a:t>
            </a:r>
            <a:r>
              <a:rPr lang="en-US" sz="1600" b="0" i="0" dirty="0">
                <a:effectLst/>
                <a:latin typeface="Open Sans" panose="020B0606030504020204" pitchFamily="34" charset="0"/>
              </a:rPr>
              <a:t>(</a:t>
            </a:r>
            <a:r>
              <a:rPr lang="en-US" sz="1600" b="0" i="0" dirty="0">
                <a:effectLst/>
                <a:latin typeface="Courier New" panose="02070309020205020404" pitchFamily="49" charset="0"/>
              </a:rPr>
              <a:t>pin</a:t>
            </a:r>
            <a:r>
              <a:rPr lang="en-US" sz="1600" dirty="0">
                <a:latin typeface="Courier New" panose="02070309020205020404" pitchFamily="49" charset="0"/>
              </a:rPr>
              <a:t>)</a:t>
            </a:r>
          </a:p>
          <a:p>
            <a:endParaRPr lang="en-US" sz="1600" dirty="0">
              <a:effectLst/>
            </a:endParaRPr>
          </a:p>
          <a:p>
            <a:r>
              <a:rPr lang="en-US" sz="2400" dirty="0">
                <a:effectLst/>
              </a:rPr>
              <a:t>translate the actual digital pin to the specific interrupt number</a:t>
            </a:r>
          </a:p>
        </p:txBody>
      </p:sp>
      <p:pic>
        <p:nvPicPr>
          <p:cNvPr id="5" name="Picture 4" descr="Graphical user interface, application&#10;&#10;Description automatically generated">
            <a:extLst>
              <a:ext uri="{FF2B5EF4-FFF2-40B4-BE49-F238E27FC236}">
                <a16:creationId xmlns:a16="http://schemas.microsoft.com/office/drawing/2014/main" id="{917E4208-7E50-18EB-ABD8-B38A666BBD40}"/>
              </a:ext>
            </a:extLst>
          </p:cNvPr>
          <p:cNvPicPr>
            <a:picLocks noChangeAspect="1"/>
          </p:cNvPicPr>
          <p:nvPr/>
        </p:nvPicPr>
        <p:blipFill>
          <a:blip r:embed="rId3"/>
          <a:stretch>
            <a:fillRect/>
          </a:stretch>
        </p:blipFill>
        <p:spPr>
          <a:xfrm>
            <a:off x="4531056" y="1945893"/>
            <a:ext cx="6901610" cy="3931919"/>
          </a:xfrm>
          <a:prstGeom prst="rect">
            <a:avLst/>
          </a:prstGeom>
        </p:spPr>
      </p:pic>
    </p:spTree>
    <p:extLst>
      <p:ext uri="{BB962C8B-B14F-4D97-AF65-F5344CB8AC3E}">
        <p14:creationId xmlns:p14="http://schemas.microsoft.com/office/powerpoint/2010/main" val="100324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440E-B3BB-32F5-3D2A-F336896FD737}"/>
              </a:ext>
            </a:extLst>
          </p:cNvPr>
          <p:cNvSpPr>
            <a:spLocks noGrp="1"/>
          </p:cNvSpPr>
          <p:nvPr>
            <p:ph type="title"/>
          </p:nvPr>
        </p:nvSpPr>
        <p:spPr/>
        <p:txBody>
          <a:bodyPr/>
          <a:lstStyle/>
          <a:p>
            <a:r>
              <a:rPr lang="en-US" dirty="0"/>
              <a:t>Interrupt syntax </a:t>
            </a:r>
            <a:endParaRPr lang="en-EG" dirty="0"/>
          </a:p>
        </p:txBody>
      </p:sp>
      <p:pic>
        <p:nvPicPr>
          <p:cNvPr id="5" name="Picture 4" descr="Graphical user interface, text, application, email&#10;&#10;Description automatically generated">
            <a:extLst>
              <a:ext uri="{FF2B5EF4-FFF2-40B4-BE49-F238E27FC236}">
                <a16:creationId xmlns:a16="http://schemas.microsoft.com/office/drawing/2014/main" id="{54B7B436-0931-5355-F239-7100478C8D55}"/>
              </a:ext>
            </a:extLst>
          </p:cNvPr>
          <p:cNvPicPr>
            <a:picLocks noChangeAspect="1"/>
          </p:cNvPicPr>
          <p:nvPr/>
        </p:nvPicPr>
        <p:blipFill>
          <a:blip r:embed="rId3"/>
          <a:stretch>
            <a:fillRect/>
          </a:stretch>
        </p:blipFill>
        <p:spPr>
          <a:xfrm>
            <a:off x="1024128" y="1688573"/>
            <a:ext cx="9720072" cy="5169427"/>
          </a:xfrm>
          <a:prstGeom prst="rect">
            <a:avLst/>
          </a:prstGeom>
        </p:spPr>
      </p:pic>
      <p:sp>
        <p:nvSpPr>
          <p:cNvPr id="3" name="TextBox 2">
            <a:extLst>
              <a:ext uri="{FF2B5EF4-FFF2-40B4-BE49-F238E27FC236}">
                <a16:creationId xmlns:a16="http://schemas.microsoft.com/office/drawing/2014/main" id="{48D4C42D-B151-9623-C8B1-013BB75BD4E6}"/>
              </a:ext>
            </a:extLst>
          </p:cNvPr>
          <p:cNvSpPr txBox="1"/>
          <p:nvPr/>
        </p:nvSpPr>
        <p:spPr>
          <a:xfrm>
            <a:off x="6354280" y="1688573"/>
            <a:ext cx="4389920" cy="369332"/>
          </a:xfrm>
          <a:prstGeom prst="rect">
            <a:avLst/>
          </a:prstGeom>
          <a:noFill/>
        </p:spPr>
        <p:txBody>
          <a:bodyPr wrap="none" rtlCol="0">
            <a:spAutoFit/>
          </a:bodyPr>
          <a:lstStyle/>
          <a:p>
            <a:r>
              <a:rPr lang="en-US" dirty="0"/>
              <a:t>https://</a:t>
            </a:r>
            <a:r>
              <a:rPr lang="en-US" dirty="0" err="1"/>
              <a:t>wokwi.com</a:t>
            </a:r>
            <a:r>
              <a:rPr lang="en-US" dirty="0"/>
              <a:t>/projects/new/</a:t>
            </a:r>
            <a:r>
              <a:rPr lang="en-US" dirty="0" err="1"/>
              <a:t>arduino</a:t>
            </a:r>
            <a:r>
              <a:rPr lang="en-US" dirty="0"/>
              <a:t>-uno</a:t>
            </a:r>
            <a:endParaRPr lang="en-EG" dirty="0"/>
          </a:p>
        </p:txBody>
      </p:sp>
    </p:spTree>
    <p:extLst>
      <p:ext uri="{BB962C8B-B14F-4D97-AF65-F5344CB8AC3E}">
        <p14:creationId xmlns:p14="http://schemas.microsoft.com/office/powerpoint/2010/main" val="2432076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1396</TotalTime>
  <Words>851</Words>
  <Application>Microsoft Macintosh PowerPoint</Application>
  <PresentationFormat>Widescreen</PresentationFormat>
  <Paragraphs>102</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Courier New</vt:lpstr>
      <vt:lpstr>Open Sans</vt:lpstr>
      <vt:lpstr>Tw Cen MT</vt:lpstr>
      <vt:lpstr>Tw Cen MT Condensed</vt:lpstr>
      <vt:lpstr>Wingdings 3</vt:lpstr>
      <vt:lpstr>Integral</vt:lpstr>
      <vt:lpstr>Interrupt using arduino</vt:lpstr>
      <vt:lpstr> intro</vt:lpstr>
      <vt:lpstr>What is Interrupts?</vt:lpstr>
      <vt:lpstr>ISR – interrupt service routine</vt:lpstr>
      <vt:lpstr>ISR – interrupt service routine</vt:lpstr>
      <vt:lpstr>Interrupt syntax </vt:lpstr>
      <vt:lpstr>Interrupt syntax </vt:lpstr>
      <vt:lpstr>Interrupt syntax </vt:lpstr>
      <vt:lpstr>Interrupt syntax </vt:lpstr>
      <vt:lpstr>Example 2</vt:lpstr>
      <vt:lpstr>Example 2</vt:lpstr>
      <vt:lpstr>Example 3</vt:lpstr>
      <vt:lpstr>Example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AVR ATmega32</dc:title>
  <dc:creator>Youssef Ahmed Abbas Mohamed</dc:creator>
  <cp:lastModifiedBy>Youssef Ahmed Abbas Mohamed</cp:lastModifiedBy>
  <cp:revision>28</cp:revision>
  <dcterms:created xsi:type="dcterms:W3CDTF">2023-04-18T20:40:14Z</dcterms:created>
  <dcterms:modified xsi:type="dcterms:W3CDTF">2023-05-03T10:53:06Z</dcterms:modified>
</cp:coreProperties>
</file>