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12" d="100"/>
          <a:sy n="112" d="100"/>
        </p:scale>
        <p:origin x="-32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F5E4ADB-C3A4-C34D-853B-29B0A6B8D061}" type="datetimeFigureOut">
              <a:rPr lang="en-EG" smtClean="0"/>
              <a:t>18/09/2023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43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18/09/2023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956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18/09/2023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2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18/09/2023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3655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18/09/2023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26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18/09/2023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3536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18/09/2023</a:t>
            </a:fld>
            <a:endParaRPr lang="en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6103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18/09/2023</a:t>
            </a:fld>
            <a:endParaRPr lang="en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60810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18/09/2023</a:t>
            </a:fld>
            <a:endParaRPr lang="en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1679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18/09/2023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2903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ADB-C3A4-C34D-853B-29B0A6B8D061}" type="datetimeFigureOut">
              <a:rPr lang="en-EG" smtClean="0"/>
              <a:t>18/09/2023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0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5E4ADB-C3A4-C34D-853B-29B0A6B8D061}" type="datetimeFigureOut">
              <a:rPr lang="en-EG" smtClean="0"/>
              <a:t>18/09/2023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7B7B6F-7934-6D47-84C4-5A625EDEA0F9}" type="slidenum">
              <a:rPr lang="en-EG" smtClean="0"/>
              <a:t>‹#›</a:t>
            </a:fld>
            <a:endParaRPr lang="en-E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08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40F3-9FF8-7106-42C2-989BDBAFD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EG" dirty="0"/>
              <a:t>Introduction to embedded systems using arduino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121E4-D643-5317-8DF3-221C96825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G" dirty="0"/>
              <a:t>Day 2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58143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3B9A-3A6D-E3CB-ACF1-5B23EC84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EG" dirty="0"/>
              <a:t>hy learning build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A3691-7047-5E49-C800-367531EF1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Gives you better understanding </a:t>
            </a:r>
            <a:r>
              <a:rPr lang="en-US" b="1" dirty="0"/>
              <a:t>how your code </a:t>
            </a:r>
            <a:r>
              <a:rPr lang="en-US" dirty="0"/>
              <a:t>is converted to </a:t>
            </a:r>
            <a:r>
              <a:rPr lang="en-US" b="1" dirty="0"/>
              <a:t>machine language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Gives you better understanding about </a:t>
            </a:r>
            <a:r>
              <a:rPr lang="en-US" b="1" dirty="0"/>
              <a:t>syntax errors </a:t>
            </a:r>
            <a:r>
              <a:rPr lang="en-US" dirty="0"/>
              <a:t>that you are facing and how to </a:t>
            </a:r>
            <a:r>
              <a:rPr lang="en-US" b="1" dirty="0"/>
              <a:t>fix them quickly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Gives you better understanding about avoiding </a:t>
            </a:r>
            <a:r>
              <a:rPr lang="en-US" b="1" dirty="0"/>
              <a:t>warnings</a:t>
            </a:r>
            <a:r>
              <a:rPr lang="en-US" dirty="0"/>
              <a:t> that you are facing and how to </a:t>
            </a:r>
            <a:r>
              <a:rPr lang="en-US" b="1" dirty="0"/>
              <a:t>eliminate them </a:t>
            </a:r>
            <a:r>
              <a:rPr lang="en-US" dirty="0"/>
              <a:t>quickly.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Gives you better understanding about how to easily handle </a:t>
            </a:r>
            <a:r>
              <a:rPr lang="en-US" b="1" dirty="0"/>
              <a:t>multi-file projects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Gives you better understanding about how </a:t>
            </a:r>
            <a:r>
              <a:rPr lang="en-US" b="1" dirty="0"/>
              <a:t>variables and functions </a:t>
            </a:r>
            <a:r>
              <a:rPr lang="en-US" dirty="0"/>
              <a:t>are </a:t>
            </a:r>
            <a:r>
              <a:rPr lang="en-US" b="1" dirty="0"/>
              <a:t>shared</a:t>
            </a:r>
            <a:r>
              <a:rPr lang="en-US" dirty="0"/>
              <a:t> between files or are </a:t>
            </a:r>
            <a:r>
              <a:rPr lang="en-US" b="1" dirty="0"/>
              <a:t>private</a:t>
            </a:r>
            <a:r>
              <a:rPr lang="en-US" dirty="0"/>
              <a:t> in its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Gives you better understanding about how </a:t>
            </a:r>
            <a:r>
              <a:rPr lang="en-US" b="1" dirty="0"/>
              <a:t>variables and functions </a:t>
            </a:r>
            <a:r>
              <a:rPr lang="en-US" dirty="0"/>
              <a:t>are </a:t>
            </a:r>
            <a:r>
              <a:rPr lang="en-US" b="1" dirty="0"/>
              <a:t>stored in the memory.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72594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5C1C-A6B3-4A53-4A84-40249C15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 stages</a:t>
            </a:r>
            <a:endParaRPr lang="en-EG" dirty="0"/>
          </a:p>
        </p:txBody>
      </p:sp>
      <p:pic>
        <p:nvPicPr>
          <p:cNvPr id="5" name="Content Placeholder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8C3AC154-5D3A-FC47-3A7D-10A0351EC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76" y="2084832"/>
            <a:ext cx="11305847" cy="4495198"/>
          </a:xfrm>
        </p:spPr>
      </p:pic>
    </p:spTree>
    <p:extLst>
      <p:ext uri="{BB962C8B-B14F-4D97-AF65-F5344CB8AC3E}">
        <p14:creationId xmlns:p14="http://schemas.microsoft.com/office/powerpoint/2010/main" val="1765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5366-64F1-678F-C3EB-3C46FE4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Directives 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4071-C95B-1C60-B7D5-D07BFEB2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 Preprocessor is not a part of the compiler but is a separate step in the compilation process. </a:t>
            </a:r>
          </a:p>
          <a:p>
            <a:r>
              <a:rPr lang="en-US" dirty="0"/>
              <a:t>In simple terms, a C Preprocessor (CPP) is just a text substitution tool, and it instructs the compiler to do required pre-processing before the actual compilation. </a:t>
            </a:r>
          </a:p>
          <a:p>
            <a:r>
              <a:rPr lang="en-US" dirty="0"/>
              <a:t>All preprocessor commands begin with a hash symbol (#) </a:t>
            </a:r>
          </a:p>
          <a:p>
            <a:r>
              <a:rPr lang="en-EG" dirty="0"/>
              <a:t>#define MAX_LEDS	5</a:t>
            </a:r>
          </a:p>
        </p:txBody>
      </p:sp>
    </p:spTree>
    <p:extLst>
      <p:ext uri="{BB962C8B-B14F-4D97-AF65-F5344CB8AC3E}">
        <p14:creationId xmlns:p14="http://schemas.microsoft.com/office/powerpoint/2010/main" val="52511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9878-7F56-1AAC-8762-B2F93117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Directives 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A3E1-27B9-FD33-83B7-C3A2DA0A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Macros directives </a:t>
            </a:r>
          </a:p>
          <a:p>
            <a:pPr lvl="1"/>
            <a:r>
              <a:rPr lang="en-US" dirty="0"/>
              <a:t> #define </a:t>
            </a:r>
          </a:p>
          <a:p>
            <a:r>
              <a:rPr lang="en-US" dirty="0"/>
              <a:t>2. File directives </a:t>
            </a:r>
          </a:p>
          <a:p>
            <a:pPr lvl="1"/>
            <a:r>
              <a:rPr lang="en-US" dirty="0"/>
              <a:t> #include </a:t>
            </a:r>
          </a:p>
          <a:p>
            <a:r>
              <a:rPr lang="en-US" dirty="0"/>
              <a:t>3. Conditional Compilation directive </a:t>
            </a:r>
          </a:p>
          <a:p>
            <a:pPr lvl="1"/>
            <a:r>
              <a:rPr lang="en-US" dirty="0"/>
              <a:t> #if </a:t>
            </a:r>
          </a:p>
          <a:p>
            <a:pPr lvl="1"/>
            <a:r>
              <a:rPr lang="en-US" dirty="0"/>
              <a:t>#else </a:t>
            </a:r>
          </a:p>
          <a:p>
            <a:pPr lvl="1"/>
            <a:r>
              <a:rPr lang="en-US" dirty="0"/>
              <a:t> #ifdef </a:t>
            </a:r>
          </a:p>
          <a:p>
            <a:r>
              <a:rPr lang="en-US" dirty="0"/>
              <a:t>4. Other directives </a:t>
            </a:r>
          </a:p>
          <a:p>
            <a:pPr lvl="1"/>
            <a:r>
              <a:rPr lang="en-US" dirty="0"/>
              <a:t> #error</a:t>
            </a:r>
          </a:p>
          <a:p>
            <a:pPr lvl="1"/>
            <a:r>
              <a:rPr lang="en-US" dirty="0"/>
              <a:t> #</a:t>
            </a:r>
            <a:r>
              <a:rPr lang="en-US" dirty="0" err="1"/>
              <a:t>undef</a:t>
            </a:r>
            <a:endParaRPr lang="en-US" dirty="0"/>
          </a:p>
          <a:p>
            <a:pPr lvl="1"/>
            <a:r>
              <a:rPr lang="en-US" dirty="0"/>
              <a:t> #pragma 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38363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35A6-5FF5-A120-C534-1A904817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Directives </a:t>
            </a:r>
            <a:endParaRPr lang="en-E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3A9FE7-FD0D-57D1-0B51-195036640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441242"/>
              </p:ext>
            </p:extLst>
          </p:nvPr>
        </p:nvGraphicFramePr>
        <p:xfrm>
          <a:off x="1484290" y="2084832"/>
          <a:ext cx="8799747" cy="42514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61680">
                  <a:extLst>
                    <a:ext uri="{9D8B030D-6E8A-4147-A177-3AD203B41FA5}">
                      <a16:colId xmlns:a16="http://schemas.microsoft.com/office/drawing/2014/main" val="32419756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29103796"/>
                    </a:ext>
                  </a:extLst>
                </a:gridCol>
                <a:gridCol w="5494867">
                  <a:extLst>
                    <a:ext uri="{9D8B030D-6E8A-4147-A177-3AD203B41FA5}">
                      <a16:colId xmlns:a16="http://schemas.microsoft.com/office/drawing/2014/main" val="2635030643"/>
                    </a:ext>
                  </a:extLst>
                </a:gridCol>
              </a:tblGrid>
              <a:tr h="223485">
                <a:tc>
                  <a:txBody>
                    <a:bodyPr/>
                    <a:lstStyle/>
                    <a:p>
                      <a:r>
                        <a:rPr lang="en-EG" sz="1400" b="1" dirty="0">
                          <a:solidFill>
                            <a:srgbClr val="FFFFFF"/>
                          </a:solidFill>
                          <a:effectLst/>
                        </a:rPr>
                        <a:t># </a:t>
                      </a:r>
                      <a:endParaRPr lang="en-EG" sz="1400" dirty="0">
                        <a:effectLst/>
                      </a:endParaRP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Directive </a:t>
                      </a:r>
                      <a:endParaRPr lang="en-US" sz="1400" dirty="0">
                        <a:effectLst/>
                      </a:endParaRP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Description </a:t>
                      </a:r>
                      <a:endParaRPr lang="en-US" sz="1400">
                        <a:effectLst/>
                      </a:endParaRPr>
                    </a:p>
                  </a:txBody>
                  <a:tcPr marL="55871" marR="55871" marT="27936" marB="27936" anchor="ctr"/>
                </a:tc>
                <a:extLst>
                  <a:ext uri="{0D108BD9-81ED-4DB2-BD59-A6C34878D82A}">
                    <a16:rowId xmlns:a16="http://schemas.microsoft.com/office/drawing/2014/main" val="3976832027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r>
                        <a:rPr lang="en-EG" sz="1400" dirty="0">
                          <a:effectLst/>
                        </a:rPr>
                        <a:t>1 </a:t>
                      </a: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#define </a:t>
                      </a:r>
                      <a:endParaRPr lang="en-US" sz="1400" dirty="0">
                        <a:effectLst/>
                      </a:endParaRP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Substitutes a preprocessor macro. </a:t>
                      </a:r>
                    </a:p>
                  </a:txBody>
                  <a:tcPr marL="55871" marR="55871" marT="27936" marB="27936" anchor="ctr"/>
                </a:tc>
                <a:extLst>
                  <a:ext uri="{0D108BD9-81ED-4DB2-BD59-A6C34878D82A}">
                    <a16:rowId xmlns:a16="http://schemas.microsoft.com/office/drawing/2014/main" val="2191580789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r>
                        <a:rPr lang="en-EG" sz="1400" dirty="0">
                          <a:effectLst/>
                        </a:rPr>
                        <a:t>2 </a:t>
                      </a: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#include &lt;file&gt; or “&lt;file&gt;” </a:t>
                      </a:r>
                      <a:endParaRPr lang="en-US" sz="1400" dirty="0">
                        <a:effectLst/>
                      </a:endParaRP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Inserts a particular header from another file. </a:t>
                      </a:r>
                    </a:p>
                  </a:txBody>
                  <a:tcPr marL="55871" marR="55871" marT="27936" marB="27936" anchor="ctr"/>
                </a:tc>
                <a:extLst>
                  <a:ext uri="{0D108BD9-81ED-4DB2-BD59-A6C34878D82A}">
                    <a16:rowId xmlns:a16="http://schemas.microsoft.com/office/drawing/2014/main" val="1872601760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r>
                        <a:rPr lang="en-EG" sz="1400">
                          <a:effectLst/>
                        </a:rPr>
                        <a:t>3 </a:t>
                      </a: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#ifdef </a:t>
                      </a:r>
                      <a:endParaRPr lang="en-US" sz="1400" dirty="0">
                        <a:effectLst/>
                      </a:endParaRP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Returns true if this macro is defined. </a:t>
                      </a:r>
                    </a:p>
                  </a:txBody>
                  <a:tcPr marL="55871" marR="55871" marT="27936" marB="27936" anchor="ctr"/>
                </a:tc>
                <a:extLst>
                  <a:ext uri="{0D108BD9-81ED-4DB2-BD59-A6C34878D82A}">
                    <a16:rowId xmlns:a16="http://schemas.microsoft.com/office/drawing/2014/main" val="1211670577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r>
                        <a:rPr lang="en-EG" sz="1400">
                          <a:effectLst/>
                        </a:rPr>
                        <a:t>4 </a:t>
                      </a: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#</a:t>
                      </a:r>
                      <a:r>
                        <a:rPr lang="en-US" sz="1400" b="1" dirty="0" err="1">
                          <a:effectLst/>
                        </a:rPr>
                        <a:t>ifndef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</a:endParaRP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Returns true if this macro is not defined. </a:t>
                      </a:r>
                    </a:p>
                  </a:txBody>
                  <a:tcPr marL="55871" marR="55871" marT="27936" marB="27936" anchor="ctr"/>
                </a:tc>
                <a:extLst>
                  <a:ext uri="{0D108BD9-81ED-4DB2-BD59-A6C34878D82A}">
                    <a16:rowId xmlns:a16="http://schemas.microsoft.com/office/drawing/2014/main" val="4133596290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r>
                        <a:rPr lang="en-EG" sz="1400">
                          <a:effectLst/>
                        </a:rPr>
                        <a:t>5 </a:t>
                      </a: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#if </a:t>
                      </a:r>
                      <a:endParaRPr lang="en-US" sz="1400">
                        <a:effectLst/>
                      </a:endParaRP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Tests if a compile time condition is true. </a:t>
                      </a:r>
                    </a:p>
                  </a:txBody>
                  <a:tcPr marL="55871" marR="55871" marT="27936" marB="27936" anchor="ctr"/>
                </a:tc>
                <a:extLst>
                  <a:ext uri="{0D108BD9-81ED-4DB2-BD59-A6C34878D82A}">
                    <a16:rowId xmlns:a16="http://schemas.microsoft.com/office/drawing/2014/main" val="2661251566"/>
                  </a:ext>
                </a:extLst>
              </a:tr>
              <a:tr h="223485">
                <a:tc>
                  <a:txBody>
                    <a:bodyPr/>
                    <a:lstStyle/>
                    <a:p>
                      <a:r>
                        <a:rPr lang="en-EG" sz="1400">
                          <a:effectLst/>
                        </a:rPr>
                        <a:t>6 </a:t>
                      </a: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#else </a:t>
                      </a:r>
                      <a:endParaRPr lang="en-US" sz="1400">
                        <a:effectLst/>
                      </a:endParaRP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The alternative for #if. </a:t>
                      </a:r>
                    </a:p>
                  </a:txBody>
                  <a:tcPr marL="55871" marR="55871" marT="27936" marB="27936" anchor="ctr"/>
                </a:tc>
                <a:extLst>
                  <a:ext uri="{0D108BD9-81ED-4DB2-BD59-A6C34878D82A}">
                    <a16:rowId xmlns:a16="http://schemas.microsoft.com/office/drawing/2014/main" val="2973406043"/>
                  </a:ext>
                </a:extLst>
              </a:tr>
              <a:tr h="223485">
                <a:tc>
                  <a:txBody>
                    <a:bodyPr/>
                    <a:lstStyle/>
                    <a:p>
                      <a:r>
                        <a:rPr lang="en-EG" sz="1400">
                          <a:effectLst/>
                        </a:rPr>
                        <a:t>7 </a:t>
                      </a: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#elif </a:t>
                      </a:r>
                      <a:endParaRPr lang="en-US" sz="1400">
                        <a:effectLst/>
                      </a:endParaRP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#else and #if in one statement. </a:t>
                      </a:r>
                    </a:p>
                  </a:txBody>
                  <a:tcPr marL="55871" marR="55871" marT="27936" marB="27936" anchor="ctr"/>
                </a:tc>
                <a:extLst>
                  <a:ext uri="{0D108BD9-81ED-4DB2-BD59-A6C34878D82A}">
                    <a16:rowId xmlns:a16="http://schemas.microsoft.com/office/drawing/2014/main" val="3039139911"/>
                  </a:ext>
                </a:extLst>
              </a:tr>
              <a:tr h="223485">
                <a:tc>
                  <a:txBody>
                    <a:bodyPr/>
                    <a:lstStyle/>
                    <a:p>
                      <a:r>
                        <a:rPr lang="en-EG" sz="1400">
                          <a:effectLst/>
                        </a:rPr>
                        <a:t>8 </a:t>
                      </a: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#endif </a:t>
                      </a:r>
                      <a:endParaRPr lang="en-US" sz="1400">
                        <a:effectLst/>
                      </a:endParaRP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Ends preprocessor conditional. </a:t>
                      </a:r>
                    </a:p>
                  </a:txBody>
                  <a:tcPr marL="55871" marR="55871" marT="27936" marB="27936" anchor="ctr"/>
                </a:tc>
                <a:extLst>
                  <a:ext uri="{0D108BD9-81ED-4DB2-BD59-A6C34878D82A}">
                    <a16:rowId xmlns:a16="http://schemas.microsoft.com/office/drawing/2014/main" val="3449566398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r>
                        <a:rPr lang="en-EG" sz="1400">
                          <a:effectLst/>
                        </a:rPr>
                        <a:t>9 </a:t>
                      </a: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#undef </a:t>
                      </a:r>
                      <a:endParaRPr lang="en-US" sz="1400">
                        <a:effectLst/>
                      </a:endParaRP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Undefines a preprocessor macro. </a:t>
                      </a:r>
                    </a:p>
                  </a:txBody>
                  <a:tcPr marL="55871" marR="55871" marT="27936" marB="27936" anchor="ctr"/>
                </a:tc>
                <a:extLst>
                  <a:ext uri="{0D108BD9-81ED-4DB2-BD59-A6C34878D82A}">
                    <a16:rowId xmlns:a16="http://schemas.microsoft.com/office/drawing/2014/main" val="3226455074"/>
                  </a:ext>
                </a:extLst>
              </a:tr>
              <a:tr h="223485">
                <a:tc>
                  <a:txBody>
                    <a:bodyPr/>
                    <a:lstStyle/>
                    <a:p>
                      <a:r>
                        <a:rPr lang="en-EG" sz="1400">
                          <a:effectLst/>
                        </a:rPr>
                        <a:t>10 </a:t>
                      </a: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#error </a:t>
                      </a:r>
                      <a:endParaRPr lang="en-US" sz="1400">
                        <a:effectLst/>
                      </a:endParaRP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Prints error message on stderr. </a:t>
                      </a:r>
                    </a:p>
                  </a:txBody>
                  <a:tcPr marL="55871" marR="55871" marT="27936" marB="27936" anchor="ctr"/>
                </a:tc>
                <a:extLst>
                  <a:ext uri="{0D108BD9-81ED-4DB2-BD59-A6C34878D82A}">
                    <a16:rowId xmlns:a16="http://schemas.microsoft.com/office/drawing/2014/main" val="1106437680"/>
                  </a:ext>
                </a:extLst>
              </a:tr>
              <a:tr h="558712">
                <a:tc>
                  <a:txBody>
                    <a:bodyPr/>
                    <a:lstStyle/>
                    <a:p>
                      <a:r>
                        <a:rPr lang="en-EG" sz="1400">
                          <a:effectLst/>
                        </a:rPr>
                        <a:t>11 </a:t>
                      </a: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#pragma </a:t>
                      </a:r>
                      <a:endParaRPr lang="en-US" sz="1400">
                        <a:effectLst/>
                      </a:endParaRPr>
                    </a:p>
                  </a:txBody>
                  <a:tcPr marL="55871" marR="55871" marT="27936" marB="2793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Issues special commands to the compiler, using a standardized method. </a:t>
                      </a:r>
                    </a:p>
                  </a:txBody>
                  <a:tcPr marL="55871" marR="55871" marT="27936" marB="27936" anchor="ctr"/>
                </a:tc>
                <a:extLst>
                  <a:ext uri="{0D108BD9-81ED-4DB2-BD59-A6C34878D82A}">
                    <a16:rowId xmlns:a16="http://schemas.microsoft.com/office/drawing/2014/main" val="77668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30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4FA-D733-391F-3882-8C20BE86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Preprocessors Examples 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F691-574E-89FF-A569-00715539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3F3F3F"/>
                </a:solidFill>
                <a:effectLst/>
                <a:latin typeface="AbadiExtraLight"/>
              </a:rPr>
              <a:t>#define MAX_ARRAY_LENGTH 20 </a:t>
            </a:r>
            <a:endParaRPr lang="en-US" dirty="0">
              <a:effectLst/>
            </a:endParaRPr>
          </a:p>
          <a:p>
            <a:r>
              <a:rPr lang="en-US" dirty="0"/>
              <a:t>This directive tells the CPP to replace instances of MAX_ARRAY_LENGTH with 20 </a:t>
            </a:r>
          </a:p>
          <a:p>
            <a:r>
              <a:rPr lang="en-US" dirty="0"/>
              <a:t>Use #define for constants to increase readability. </a:t>
            </a:r>
          </a:p>
          <a:p>
            <a:r>
              <a:rPr lang="en-US" sz="1800" dirty="0">
                <a:solidFill>
                  <a:srgbClr val="3F3F3F"/>
                </a:solidFill>
                <a:effectLst/>
                <a:latin typeface="AbadiExtraLight"/>
              </a:rPr>
              <a:t>#include &lt;</a:t>
            </a:r>
            <a:r>
              <a:rPr lang="en-US" sz="1800" dirty="0" err="1">
                <a:solidFill>
                  <a:srgbClr val="3F3F3F"/>
                </a:solidFill>
                <a:effectLst/>
                <a:latin typeface="AbadiExtraLight"/>
              </a:rPr>
              <a:t>stdio.h</a:t>
            </a:r>
            <a:r>
              <a:rPr lang="en-US" sz="1800" dirty="0">
                <a:solidFill>
                  <a:srgbClr val="3F3F3F"/>
                </a:solidFill>
                <a:effectLst/>
                <a:latin typeface="AbadiExtraLight"/>
              </a:rPr>
              <a:t>&gt;</a:t>
            </a:r>
          </a:p>
          <a:p>
            <a:r>
              <a:rPr lang="en-US" sz="1800" dirty="0">
                <a:solidFill>
                  <a:srgbClr val="3F3F3F"/>
                </a:solidFill>
                <a:effectLst/>
                <a:latin typeface="AbadiExtraLight"/>
              </a:rPr>
              <a:t> #include "</a:t>
            </a:r>
            <a:r>
              <a:rPr lang="en-US" sz="1800" dirty="0" err="1">
                <a:solidFill>
                  <a:srgbClr val="3F3F3F"/>
                </a:solidFill>
                <a:effectLst/>
                <a:latin typeface="AbadiExtraLight"/>
              </a:rPr>
              <a:t>myheader.h</a:t>
            </a:r>
            <a:r>
              <a:rPr lang="en-US" sz="1800" dirty="0">
                <a:solidFill>
                  <a:srgbClr val="3F3F3F"/>
                </a:solidFill>
                <a:effectLst/>
                <a:latin typeface="AbadiExtraLight"/>
              </a:rPr>
              <a:t>“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These directives tell the CPP to get </a:t>
            </a:r>
            <a:r>
              <a:rPr lang="en-US" dirty="0" err="1"/>
              <a:t>stdio.h</a:t>
            </a:r>
            <a:r>
              <a:rPr lang="en-US" dirty="0"/>
              <a:t> from System Libraries and add the text to the current source file. </a:t>
            </a:r>
          </a:p>
          <a:p>
            <a:pPr marL="0" indent="0">
              <a:buNone/>
            </a:pPr>
            <a:r>
              <a:rPr lang="en-US" dirty="0"/>
              <a:t>The next line tells CPP to get </a:t>
            </a:r>
            <a:r>
              <a:rPr lang="en-US" dirty="0" err="1"/>
              <a:t>myheader.h</a:t>
            </a:r>
            <a:r>
              <a:rPr lang="en-US" dirty="0"/>
              <a:t> from the local directory and add the content to the current source file. 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41235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C3FC-9D03-56D9-047B-BF1C1367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Preprocessors Examples 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A549-F7DB-AE35-3D7A-1A37B82B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3F3F3F"/>
                </a:solidFill>
                <a:effectLst/>
                <a:latin typeface="AbadiExtraLight"/>
              </a:rPr>
              <a:t>#</a:t>
            </a:r>
            <a:r>
              <a:rPr lang="en-US" sz="1800" dirty="0" err="1">
                <a:solidFill>
                  <a:srgbClr val="3F3F3F"/>
                </a:solidFill>
                <a:effectLst/>
                <a:latin typeface="AbadiExtraLight"/>
              </a:rPr>
              <a:t>undef</a:t>
            </a:r>
            <a:r>
              <a:rPr lang="en-US" sz="1800" dirty="0">
                <a:solidFill>
                  <a:srgbClr val="3F3F3F"/>
                </a:solidFill>
                <a:effectLst/>
                <a:latin typeface="AbadiExtraLight"/>
              </a:rPr>
              <a:t> FILE_SIZE 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3F3F3F"/>
                </a:solidFill>
                <a:effectLst/>
                <a:latin typeface="AbadiExtraLight"/>
              </a:rPr>
              <a:t>#define FILE_SIZE 42 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1CAAE2"/>
                </a:solidFill>
                <a:effectLst/>
                <a:latin typeface="Wingdings" pitchFamily="2" charset="2"/>
              </a:rPr>
              <a:t> </a:t>
            </a:r>
            <a:r>
              <a:rPr lang="en-US" sz="1800" b="0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It tells the CPP to undefine existing FILE_SIZE and define it as 42. 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3F3F3F"/>
                </a:solidFill>
                <a:effectLst/>
                <a:latin typeface="AbadiExtraLight"/>
              </a:rPr>
              <a:t>#</a:t>
            </a:r>
            <a:r>
              <a:rPr lang="en-US" sz="1800" dirty="0" err="1">
                <a:solidFill>
                  <a:srgbClr val="3F3F3F"/>
                </a:solidFill>
                <a:effectLst/>
                <a:latin typeface="AbadiExtraLight"/>
              </a:rPr>
              <a:t>ifndef</a:t>
            </a:r>
            <a:r>
              <a:rPr lang="en-US" sz="1800" dirty="0">
                <a:solidFill>
                  <a:srgbClr val="3F3F3F"/>
                </a:solidFill>
                <a:effectLst/>
                <a:latin typeface="AbadiExtraLight"/>
              </a:rPr>
              <a:t> MESSAGE</a:t>
            </a:r>
            <a:br>
              <a:rPr lang="en-US" sz="1800" dirty="0">
                <a:solidFill>
                  <a:srgbClr val="3F3F3F"/>
                </a:solidFill>
                <a:effectLst/>
                <a:latin typeface="AbadiExtraLight"/>
              </a:rPr>
            </a:br>
            <a:r>
              <a:rPr lang="en-US" sz="1800" dirty="0">
                <a:solidFill>
                  <a:srgbClr val="3F3F3F"/>
                </a:solidFill>
                <a:effectLst/>
                <a:latin typeface="AbadiExtraLight"/>
              </a:rPr>
              <a:t>#define MESSAGE “Embedded Systems Programming!" 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3F3F3F"/>
                </a:solidFill>
                <a:effectLst/>
                <a:latin typeface="AbadiExtraLight"/>
              </a:rPr>
              <a:t>#endif 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3F3F3F"/>
                </a:solidFill>
                <a:effectLst/>
                <a:latin typeface="AbadiExtraLight"/>
              </a:rPr>
              <a:t>#ifdef DEBUG</a:t>
            </a:r>
            <a:br>
              <a:rPr lang="en-US" sz="1800" dirty="0">
                <a:solidFill>
                  <a:srgbClr val="3F3F3F"/>
                </a:solidFill>
                <a:effectLst/>
                <a:latin typeface="AbadiExtraLight"/>
              </a:rPr>
            </a:br>
            <a:r>
              <a:rPr lang="en-US" sz="1800" dirty="0">
                <a:solidFill>
                  <a:srgbClr val="3F3F3F"/>
                </a:solidFill>
                <a:effectLst/>
                <a:latin typeface="AbadiExtraLight"/>
              </a:rPr>
              <a:t>/* Your debugging statements here */ 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3F3F3F"/>
                </a:solidFill>
                <a:effectLst/>
                <a:latin typeface="AbadiExtraLight"/>
              </a:rPr>
              <a:t>#endif </a:t>
            </a:r>
            <a:endParaRPr lang="en-US" dirty="0">
              <a:effectLst/>
            </a:endParaRP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9649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5D94-6EA8-2CC4-1463-F932140A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B8852-64E1-FEAC-A709-31A6F57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Embedded System Programming Languages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 Syntax Programming Languages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Getting the Most out of C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Arduino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Arduino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Arduino Boards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Arduino IDE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Arduino code basics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03852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7347-C171-946A-5C3B-FE774ED9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Programming Languages 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1126-6C8A-164F-FC34-D03DA786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Low-End Development Platforms</a:t>
            </a:r>
            <a:br>
              <a:rPr lang="en-US" dirty="0"/>
            </a:br>
            <a:r>
              <a:rPr lang="en-US" dirty="0"/>
              <a:t>o Developing simple robotic systems, control systems, IOT, or any sort of “Bare- </a:t>
            </a:r>
          </a:p>
          <a:p>
            <a:r>
              <a:rPr lang="en-US" dirty="0"/>
              <a:t>Metal” programming with low-end MCUs is done mostly in C.</a:t>
            </a:r>
            <a:br>
              <a:rPr lang="en-US" dirty="0"/>
            </a:br>
            <a:r>
              <a:rPr lang="en-US" dirty="0"/>
              <a:t>o As well as Assembly for tiny tasks and parts, for loaders, start-up codes and for </a:t>
            </a:r>
          </a:p>
          <a:p>
            <a:r>
              <a:rPr lang="en-US" dirty="0"/>
              <a:t>context switching.</a:t>
            </a:r>
            <a:br>
              <a:rPr lang="en-US" dirty="0"/>
            </a:br>
            <a:r>
              <a:rPr lang="en-US" dirty="0"/>
              <a:t>o Occasionally, a very limited version of C++ is also used.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8-Bit MCUs (AVRs, PICs,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Arduinos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Low-End ARM Microcontrollers (Cortex M0, M3, M4) 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62327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D705-FE2B-023E-4518-BCEB522A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Programming Languages 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93C9-4504-443F-0B30-0E8569A4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Low-End Development Platforms </a:t>
            </a:r>
          </a:p>
          <a:p>
            <a:r>
              <a:rPr lang="en-US" dirty="0"/>
              <a:t>o The Arduino programming language ? </a:t>
            </a:r>
          </a:p>
          <a:p>
            <a:r>
              <a:rPr lang="en-US" dirty="0"/>
              <a:t>o a pseudo-language called wiring and it’s a C++ based and compiles down to machine language using the standard </a:t>
            </a:r>
            <a:r>
              <a:rPr lang="en-US" dirty="0" err="1"/>
              <a:t>avr-gcc</a:t>
            </a:r>
            <a:r>
              <a:rPr lang="en-US" dirty="0"/>
              <a:t> compiler integrated within their IDE. </a:t>
            </a:r>
          </a:p>
          <a:p>
            <a:endParaRPr lang="en-EG" dirty="0"/>
          </a:p>
        </p:txBody>
      </p:sp>
      <p:pic>
        <p:nvPicPr>
          <p:cNvPr id="1025" name="Picture 1" descr="page5image37180288">
            <a:extLst>
              <a:ext uri="{FF2B5EF4-FFF2-40B4-BE49-F238E27FC236}">
                <a16:creationId xmlns:a16="http://schemas.microsoft.com/office/drawing/2014/main" id="{FACB2345-7294-8BDA-3804-51716D997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695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5image37180496">
            <a:extLst>
              <a:ext uri="{FF2B5EF4-FFF2-40B4-BE49-F238E27FC236}">
                <a16:creationId xmlns:a16="http://schemas.microsoft.com/office/drawing/2014/main" id="{335858AC-1B52-92F8-BEAC-1DFC7DCA5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4128880"/>
            <a:ext cx="3098800" cy="211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5image37183616">
            <a:extLst>
              <a:ext uri="{FF2B5EF4-FFF2-40B4-BE49-F238E27FC236}">
                <a16:creationId xmlns:a16="http://schemas.microsoft.com/office/drawing/2014/main" id="{F4E8C5F1-D628-74CC-9B59-8886BCBD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069" y="3957275"/>
            <a:ext cx="2473740" cy="247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5image37179872">
            <a:extLst>
              <a:ext uri="{FF2B5EF4-FFF2-40B4-BE49-F238E27FC236}">
                <a16:creationId xmlns:a16="http://schemas.microsoft.com/office/drawing/2014/main" id="{C754815B-9E72-A671-57E3-F001F283B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5" y="4128880"/>
            <a:ext cx="3313043" cy="193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4FDE93-56C6-1F19-5BF8-DF43841CAAB0}"/>
              </a:ext>
            </a:extLst>
          </p:cNvPr>
          <p:cNvSpPr txBox="1"/>
          <p:nvPr/>
        </p:nvSpPr>
        <p:spPr>
          <a:xfrm>
            <a:off x="9241384" y="5986194"/>
            <a:ext cx="145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Arduino Uno </a:t>
            </a:r>
            <a:endParaRPr lang="en-US" dirty="0">
              <a:effectLst/>
            </a:endParaRPr>
          </a:p>
          <a:p>
            <a:endParaRPr lang="en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C0088-68FA-FFC9-1CB5-D6491C061F3E}"/>
              </a:ext>
            </a:extLst>
          </p:cNvPr>
          <p:cNvSpPr txBox="1"/>
          <p:nvPr/>
        </p:nvSpPr>
        <p:spPr>
          <a:xfrm>
            <a:off x="5216157" y="6061488"/>
            <a:ext cx="2276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STM32F407Discovery </a:t>
            </a:r>
            <a:endParaRPr lang="en-US" dirty="0">
              <a:effectLst/>
            </a:endParaRPr>
          </a:p>
          <a:p>
            <a:endParaRPr lang="en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6341E-FD94-0012-D140-B88257AB9E69}"/>
              </a:ext>
            </a:extLst>
          </p:cNvPr>
          <p:cNvSpPr txBox="1"/>
          <p:nvPr/>
        </p:nvSpPr>
        <p:spPr>
          <a:xfrm>
            <a:off x="912191" y="6144148"/>
            <a:ext cx="244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Microchip PIC Curiosity </a:t>
            </a:r>
            <a:endParaRPr lang="en-US" dirty="0">
              <a:effectLst/>
            </a:endParaRP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80509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4680-3EFA-2421-AE3D-F01A8B6C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Programming Languages 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17FF-8128-B3CF-E480-7AEB03C2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High-End Development Platforms </a:t>
            </a:r>
          </a:p>
          <a:p>
            <a:r>
              <a:rPr lang="en-US" dirty="0"/>
              <a:t>o For developing high-end applications involving complex computations and large data structures manipulations, it’s common to see desktop programming languages like C++, Python, etc. </a:t>
            </a:r>
          </a:p>
          <a:p>
            <a:r>
              <a:rPr lang="en-US" dirty="0"/>
              <a:t>o This includes the application of </a:t>
            </a:r>
            <a:r>
              <a:rPr lang="en-US" b="1" dirty="0"/>
              <a:t>Deep Neural Networks(DNN)</a:t>
            </a:r>
            <a:r>
              <a:rPr lang="en-US" dirty="0"/>
              <a:t>, Computer Vision, and Ai Algorithms. Running on top of an operating system. </a:t>
            </a:r>
          </a:p>
          <a:p>
            <a:r>
              <a:rPr lang="en-US" dirty="0"/>
              <a:t>o It has been proven that Hardware Acceleration is the way to go for computationally complex Ai stuff. </a:t>
            </a:r>
          </a:p>
          <a:p>
            <a:r>
              <a:rPr lang="en-US" dirty="0"/>
              <a:t>o Hence, development platforms are getting more and more familiarity in the market. Combining high-end ARM core processors with hardware-reconfigurability of FPGA chips, can tremendously accelerate tons of computational workloads. </a:t>
            </a:r>
          </a:p>
          <a:p>
            <a:r>
              <a:rPr lang="en-US" dirty="0"/>
              <a:t>o That’s why many embedded engineers do learn a Hardware Description Language (HDL) such as Verilog or VHDL. And it’s getting more traction these days. 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20095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4680-3EFA-2421-AE3D-F01A8B6C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Programming Languages 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17FF-8128-B3CF-E480-7AEB03C2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High-End Development Platforms </a:t>
            </a:r>
            <a:endParaRPr lang="ar-SA" dirty="0"/>
          </a:p>
          <a:p>
            <a:r>
              <a:rPr lang="en-US" dirty="0"/>
              <a:t>o Raspberry-Pi</a:t>
            </a:r>
            <a:br>
              <a:rPr lang="en-US" dirty="0"/>
            </a:br>
            <a:r>
              <a:rPr lang="en-US" dirty="0"/>
              <a:t>o </a:t>
            </a:r>
            <a:r>
              <a:rPr lang="en-US" dirty="0" err="1"/>
              <a:t>BeagleBone</a:t>
            </a:r>
            <a:br>
              <a:rPr lang="en-US" dirty="0"/>
            </a:br>
            <a:r>
              <a:rPr lang="en-US" dirty="0"/>
              <a:t>o Nvidia Jetson TX </a:t>
            </a:r>
          </a:p>
          <a:p>
            <a:r>
              <a:rPr lang="en-US" dirty="0"/>
              <a:t>o FPGA SoC</a:t>
            </a:r>
            <a:br>
              <a:rPr lang="en-US" dirty="0"/>
            </a:br>
            <a:r>
              <a:rPr lang="en-US" dirty="0"/>
              <a:t>o any platform running Embedded-Linux kind of operating system </a:t>
            </a:r>
          </a:p>
          <a:p>
            <a:endParaRPr lang="en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D8F57-3133-9F97-0850-5C7E5E6A5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9" y="4676146"/>
            <a:ext cx="2343087" cy="1921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B784A8-7BB1-E448-4258-164F9B0CE1DD}"/>
              </a:ext>
            </a:extLst>
          </p:cNvPr>
          <p:cNvSpPr txBox="1"/>
          <p:nvPr/>
        </p:nvSpPr>
        <p:spPr>
          <a:xfrm>
            <a:off x="219116" y="6211669"/>
            <a:ext cx="166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</a:rPr>
              <a:t>DE-0 Nano SOC </a:t>
            </a:r>
          </a:p>
          <a:p>
            <a:endParaRPr lang="en-E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E15DAE-D4E3-A61B-266C-5F66EAA3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913" y="4488699"/>
            <a:ext cx="2343087" cy="2108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2B8C92-BBDE-B988-1A6C-13C24504DB84}"/>
              </a:ext>
            </a:extLst>
          </p:cNvPr>
          <p:cNvSpPr txBox="1"/>
          <p:nvPr/>
        </p:nvSpPr>
        <p:spPr>
          <a:xfrm>
            <a:off x="3893614" y="6297003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effectLst/>
                <a:latin typeface="Calibri" panose="020F0502020204030204" pitchFamily="34" charset="0"/>
              </a:rPr>
              <a:t>BeagleBone</a:t>
            </a:r>
            <a:r>
              <a:rPr lang="en-US" dirty="0">
                <a:effectLst/>
                <a:latin typeface="Calibri" panose="020F0502020204030204" pitchFamily="34" charset="0"/>
              </a:rPr>
              <a:t> Black </a:t>
            </a:r>
          </a:p>
          <a:p>
            <a:endParaRPr lang="en-E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7E274A-66FB-8254-DB0A-3DE06A061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919" y="4499610"/>
            <a:ext cx="1879600" cy="1809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3441E5-4464-D7C8-74B6-8012175CCF8D}"/>
              </a:ext>
            </a:extLst>
          </p:cNvPr>
          <p:cNvSpPr txBox="1"/>
          <p:nvPr/>
        </p:nvSpPr>
        <p:spPr>
          <a:xfrm>
            <a:off x="6396067" y="6309360"/>
            <a:ext cx="1909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</a:rPr>
              <a:t>NVIDIA Jetson TX2</a:t>
            </a:r>
          </a:p>
          <a:p>
            <a:endParaRPr lang="en-E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F6476-3D09-5BC4-350B-EF7872811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3790" y="4041682"/>
            <a:ext cx="2413001" cy="18097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8035FE-AE23-1B5A-331F-679DB8E2B358}"/>
              </a:ext>
            </a:extLst>
          </p:cNvPr>
          <p:cNvSpPr txBox="1"/>
          <p:nvPr/>
        </p:nvSpPr>
        <p:spPr>
          <a:xfrm>
            <a:off x="9600988" y="5851433"/>
            <a:ext cx="158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</a:rPr>
              <a:t>Raspberry Pi 3 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425984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F539-DA0C-CB2F-7AB2-AD73720C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C?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0A241-FD58-2EBE-0893-A088AA209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of the most powerful computer programming languages to emerge ever, C is the de-facto choice for embedded systems programming.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 gives access to even the most low-level system components via its built- in pointer.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Developers can create C compilers for their embedded systems pretty quickly, thanks to its widespread popularity.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 combines the low-level functionality of the Assembly language very neatly with modern-day programming conventions.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C’s loose data typing policy makes it ultra suitable for embedded systems programming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Porting embedded programs across different devices is much easier than programs written in other languages (Portable Code) 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78204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797D-FB64-9BC6-8B67-DDC6E98C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 of a C Program </a:t>
            </a:r>
            <a:endParaRPr lang="en-E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C7505B-39CA-54DA-4643-AE5C5D152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249" y="2084832"/>
            <a:ext cx="10135623" cy="41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5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3C23-B5EC-6D39-DCDB-9B82C8FD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What is build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5DCC-46E7-3663-B439-704D313C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order to make your code executable, you must provide your code to a language that is suitable to the microprocessor.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Writing a machine language directly is very hard, so we use C language because it's easier for us to understand.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processor has its own machine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 build process can be defined as the processes done to convert your code to a machine language that is suitable for the selected targets.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process make a level of microprocessor abstraction.</a:t>
            </a:r>
          </a:p>
          <a:p>
            <a:endParaRPr lang="en-US" dirty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8842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{E5865466-964B-704D-93DE-AD69E34681E0}tf10001061</Template>
  <TotalTime>201</TotalTime>
  <Words>1059</Words>
  <Application>Microsoft Macintosh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AbadiExtraLight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Introduction to embedded systems using arduino </vt:lpstr>
      <vt:lpstr>Agenda</vt:lpstr>
      <vt:lpstr>ES Programming Languages </vt:lpstr>
      <vt:lpstr>ES Programming Languages </vt:lpstr>
      <vt:lpstr>ES Programming Languages </vt:lpstr>
      <vt:lpstr>ES Programming Languages </vt:lpstr>
      <vt:lpstr>Why C?</vt:lpstr>
      <vt:lpstr>Build Process of a C Program </vt:lpstr>
      <vt:lpstr>What is build process</vt:lpstr>
      <vt:lpstr>Why learning build process?</vt:lpstr>
      <vt:lpstr>Build Process stages</vt:lpstr>
      <vt:lpstr>Preprocessor Directives </vt:lpstr>
      <vt:lpstr>Preprocessor Directives </vt:lpstr>
      <vt:lpstr>Preprocessor Directives </vt:lpstr>
      <vt:lpstr>Preprocessors Examples </vt:lpstr>
      <vt:lpstr>Preprocessors 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 Ahmed Abbas Mohamed</dc:creator>
  <cp:lastModifiedBy>Youssef Ahmed Abbas Mohamed</cp:lastModifiedBy>
  <cp:revision>7</cp:revision>
  <dcterms:created xsi:type="dcterms:W3CDTF">2023-09-17T12:38:01Z</dcterms:created>
  <dcterms:modified xsi:type="dcterms:W3CDTF">2023-09-18T12:15:02Z</dcterms:modified>
</cp:coreProperties>
</file>