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8"/>
  </p:notes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 id="280" r:id="rId27"/>
    <p:sldId id="282" r:id="rId28"/>
    <p:sldId id="283" r:id="rId29"/>
    <p:sldId id="284" r:id="rId30"/>
    <p:sldId id="285" r:id="rId31"/>
    <p:sldId id="286" r:id="rId32"/>
    <p:sldId id="287" r:id="rId33"/>
    <p:sldId id="288" r:id="rId34"/>
    <p:sldId id="289" r:id="rId35"/>
    <p:sldId id="290" r:id="rId36"/>
    <p:sldId id="291" r:id="rId37"/>
    <p:sldId id="292" r:id="rId38"/>
    <p:sldId id="294" r:id="rId39"/>
    <p:sldId id="295" r:id="rId40"/>
    <p:sldId id="293" r:id="rId41"/>
    <p:sldId id="296" r:id="rId42"/>
    <p:sldId id="297" r:id="rId43"/>
    <p:sldId id="298" r:id="rId44"/>
    <p:sldId id="300" r:id="rId45"/>
    <p:sldId id="299" r:id="rId46"/>
    <p:sldId id="301"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094"/>
    <p:restoredTop sz="69082"/>
  </p:normalViewPr>
  <p:slideViewPr>
    <p:cSldViewPr snapToGrid="0">
      <p:cViewPr>
        <p:scale>
          <a:sx n="73" d="100"/>
          <a:sy n="73" d="100"/>
        </p:scale>
        <p:origin x="744" y="7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E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1657EF-570A-114C-9086-9447E1B5FB01}" type="datetimeFigureOut">
              <a:rPr lang="en-EG" smtClean="0"/>
              <a:t>17/09/2023</a:t>
            </a:fld>
            <a:endParaRPr lang="en-E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E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E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505A3F-DDD8-3B40-97AB-EE78E73159A2}" type="slidenum">
              <a:rPr lang="en-EG" smtClean="0"/>
              <a:t>‹#›</a:t>
            </a:fld>
            <a:endParaRPr lang="en-EG"/>
          </a:p>
        </p:txBody>
      </p:sp>
    </p:spTree>
    <p:extLst>
      <p:ext uri="{BB962C8B-B14F-4D97-AF65-F5344CB8AC3E}">
        <p14:creationId xmlns:p14="http://schemas.microsoft.com/office/powerpoint/2010/main" val="2079395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1CAAE2"/>
                </a:solidFill>
                <a:effectLst/>
                <a:latin typeface="Wingdings" pitchFamily="2" charset="2"/>
              </a:rPr>
              <a:t></a:t>
            </a:r>
            <a:r>
              <a:rPr lang="en-US" sz="1800" b="0" dirty="0">
                <a:solidFill>
                  <a:srgbClr val="3F3F3F"/>
                </a:solidFill>
                <a:effectLst/>
                <a:latin typeface="Calibri" panose="020F0502020204030204" pitchFamily="34" charset="0"/>
              </a:rPr>
              <a:t>Let’s first know the two basic things (</a:t>
            </a:r>
            <a:r>
              <a:rPr lang="en-US" sz="1800" b="0" dirty="0">
                <a:solidFill>
                  <a:srgbClr val="006DBF"/>
                </a:solidFill>
                <a:effectLst/>
                <a:latin typeface="Calibri" panose="020F0502020204030204" pitchFamily="34" charset="0"/>
              </a:rPr>
              <a:t>Embedded </a:t>
            </a:r>
            <a:r>
              <a:rPr lang="en-US" sz="1800" b="0" dirty="0">
                <a:solidFill>
                  <a:srgbClr val="3F3F3F"/>
                </a:solidFill>
                <a:effectLst/>
                <a:latin typeface="Calibri" panose="020F0502020204030204" pitchFamily="34" charset="0"/>
              </a:rPr>
              <a:t>and </a:t>
            </a:r>
            <a:r>
              <a:rPr lang="en-US" sz="1800" b="0" dirty="0">
                <a:solidFill>
                  <a:srgbClr val="006DBF"/>
                </a:solidFill>
                <a:effectLst/>
                <a:latin typeface="Calibri" panose="020F0502020204030204" pitchFamily="34" charset="0"/>
              </a:rPr>
              <a:t>System</a:t>
            </a:r>
            <a:r>
              <a:rPr lang="en-US" sz="1800" b="0" dirty="0">
                <a:solidFill>
                  <a:srgbClr val="3F3F3F"/>
                </a:solidFill>
                <a:effectLst/>
                <a:latin typeface="Calibri" panose="020F0502020204030204" pitchFamily="34" charset="0"/>
              </a:rPr>
              <a:t>), and </a:t>
            </a:r>
            <a:endParaRPr lang="en-US" dirty="0">
              <a:effectLst/>
            </a:endParaRPr>
          </a:p>
          <a:p>
            <a:r>
              <a:rPr lang="en-US" sz="1800" b="0" dirty="0">
                <a:solidFill>
                  <a:srgbClr val="3F3F3F"/>
                </a:solidFill>
                <a:effectLst/>
                <a:latin typeface="Calibri" panose="020F0502020204030204" pitchFamily="34" charset="0"/>
              </a:rPr>
              <a:t>what do they mean. </a:t>
            </a:r>
            <a:endParaRPr lang="en-US" dirty="0">
              <a:effectLst/>
            </a:endParaRPr>
          </a:p>
          <a:p>
            <a:r>
              <a:rPr lang="en-US" sz="1800" dirty="0">
                <a:solidFill>
                  <a:srgbClr val="1CAAE2"/>
                </a:solidFill>
                <a:effectLst/>
                <a:latin typeface="Wingdings" pitchFamily="2" charset="2"/>
              </a:rPr>
              <a:t> </a:t>
            </a:r>
            <a:r>
              <a:rPr lang="en-US" sz="1800" b="0" dirty="0">
                <a:solidFill>
                  <a:srgbClr val="006DBF"/>
                </a:solidFill>
                <a:effectLst/>
                <a:latin typeface="Calibri" panose="020F0502020204030204" pitchFamily="34" charset="0"/>
              </a:rPr>
              <a:t>System </a:t>
            </a:r>
            <a:r>
              <a:rPr lang="en-US" sz="1800" b="0" dirty="0">
                <a:solidFill>
                  <a:srgbClr val="3F3F3F"/>
                </a:solidFill>
                <a:effectLst/>
                <a:latin typeface="Calibri" panose="020F0502020204030204" pitchFamily="34" charset="0"/>
              </a:rPr>
              <a:t>is a set of interrelated parts/components which are designed/developed to perform common tasks or to do some specific work for which it has been created. </a:t>
            </a:r>
            <a:endParaRPr lang="en-US" dirty="0">
              <a:effectLst/>
            </a:endParaRPr>
          </a:p>
          <a:p>
            <a:r>
              <a:rPr lang="en-US" sz="1800" dirty="0">
                <a:solidFill>
                  <a:srgbClr val="1CAAE2"/>
                </a:solidFill>
                <a:effectLst/>
                <a:latin typeface="Wingdings" pitchFamily="2" charset="2"/>
              </a:rPr>
              <a:t></a:t>
            </a:r>
            <a:r>
              <a:rPr lang="en-US" sz="1800" b="0" dirty="0">
                <a:solidFill>
                  <a:srgbClr val="006DBF"/>
                </a:solidFill>
                <a:effectLst/>
                <a:latin typeface="Calibri" panose="020F0502020204030204" pitchFamily="34" charset="0"/>
              </a:rPr>
              <a:t>Embedded </a:t>
            </a:r>
            <a:r>
              <a:rPr lang="en-US" sz="1800" b="0" dirty="0">
                <a:solidFill>
                  <a:srgbClr val="3F3F3F"/>
                </a:solidFill>
                <a:effectLst/>
                <a:latin typeface="Calibri" panose="020F0502020204030204" pitchFamily="34" charset="0"/>
              </a:rPr>
              <a:t>means including something with anything for a reason. Or simply we can say something which is integrated or attached to another thing. </a:t>
            </a:r>
            <a:endParaRPr lang="en-US" dirty="0">
              <a:effectLst/>
            </a:endParaRPr>
          </a:p>
          <a:p>
            <a:endParaRPr lang="en-EG" dirty="0"/>
          </a:p>
        </p:txBody>
      </p:sp>
      <p:sp>
        <p:nvSpPr>
          <p:cNvPr id="4" name="Slide Number Placeholder 3"/>
          <p:cNvSpPr>
            <a:spLocks noGrp="1"/>
          </p:cNvSpPr>
          <p:nvPr>
            <p:ph type="sldNum" sz="quarter" idx="5"/>
          </p:nvPr>
        </p:nvSpPr>
        <p:spPr/>
        <p:txBody>
          <a:bodyPr/>
          <a:lstStyle/>
          <a:p>
            <a:fld id="{F5505A3F-DDD8-3B40-97AB-EE78E73159A2}" type="slidenum">
              <a:rPr lang="en-EG" smtClean="0"/>
              <a:t>3</a:t>
            </a:fld>
            <a:endParaRPr lang="en-EG"/>
          </a:p>
        </p:txBody>
      </p:sp>
    </p:spTree>
    <p:extLst>
      <p:ext uri="{BB962C8B-B14F-4D97-AF65-F5344CB8AC3E}">
        <p14:creationId xmlns:p14="http://schemas.microsoft.com/office/powerpoint/2010/main" val="385959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G" dirty="0"/>
          </a:p>
        </p:txBody>
      </p:sp>
      <p:sp>
        <p:nvSpPr>
          <p:cNvPr id="4" name="Slide Number Placeholder 3"/>
          <p:cNvSpPr>
            <a:spLocks noGrp="1"/>
          </p:cNvSpPr>
          <p:nvPr>
            <p:ph type="sldNum" sz="quarter" idx="5"/>
          </p:nvPr>
        </p:nvSpPr>
        <p:spPr/>
        <p:txBody>
          <a:bodyPr/>
          <a:lstStyle/>
          <a:p>
            <a:fld id="{F5505A3F-DDD8-3B40-97AB-EE78E73159A2}" type="slidenum">
              <a:rPr lang="en-EG" smtClean="0"/>
              <a:t>4</a:t>
            </a:fld>
            <a:endParaRPr lang="en-EG"/>
          </a:p>
        </p:txBody>
      </p:sp>
    </p:spTree>
    <p:extLst>
      <p:ext uri="{BB962C8B-B14F-4D97-AF65-F5344CB8AC3E}">
        <p14:creationId xmlns:p14="http://schemas.microsoft.com/office/powerpoint/2010/main" val="2584867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G" dirty="0"/>
          </a:p>
        </p:txBody>
      </p:sp>
      <p:sp>
        <p:nvSpPr>
          <p:cNvPr id="4" name="Slide Number Placeholder 3"/>
          <p:cNvSpPr>
            <a:spLocks noGrp="1"/>
          </p:cNvSpPr>
          <p:nvPr>
            <p:ph type="sldNum" sz="quarter" idx="5"/>
          </p:nvPr>
        </p:nvSpPr>
        <p:spPr/>
        <p:txBody>
          <a:bodyPr/>
          <a:lstStyle/>
          <a:p>
            <a:fld id="{F5505A3F-DDD8-3B40-97AB-EE78E73159A2}" type="slidenum">
              <a:rPr lang="en-EG" smtClean="0"/>
              <a:t>5</a:t>
            </a:fld>
            <a:endParaRPr lang="en-EG"/>
          </a:p>
        </p:txBody>
      </p:sp>
    </p:spTree>
    <p:extLst>
      <p:ext uri="{BB962C8B-B14F-4D97-AF65-F5344CB8AC3E}">
        <p14:creationId xmlns:p14="http://schemas.microsoft.com/office/powerpoint/2010/main" val="15933218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t>
            </a:r>
            <a:r>
              <a:rPr lang="en-EG" dirty="0"/>
              <a:t>ow computer components interact with eachother </a:t>
            </a:r>
          </a:p>
          <a:p>
            <a:endParaRPr lang="en-EG" dirty="0"/>
          </a:p>
        </p:txBody>
      </p:sp>
      <p:sp>
        <p:nvSpPr>
          <p:cNvPr id="4" name="Slide Number Placeholder 3"/>
          <p:cNvSpPr>
            <a:spLocks noGrp="1"/>
          </p:cNvSpPr>
          <p:nvPr>
            <p:ph type="sldNum" sz="quarter" idx="5"/>
          </p:nvPr>
        </p:nvSpPr>
        <p:spPr/>
        <p:txBody>
          <a:bodyPr/>
          <a:lstStyle/>
          <a:p>
            <a:fld id="{F5505A3F-DDD8-3B40-97AB-EE78E73159A2}" type="slidenum">
              <a:rPr lang="en-EG" smtClean="0"/>
              <a:t>18</a:t>
            </a:fld>
            <a:endParaRPr lang="en-EG"/>
          </a:p>
        </p:txBody>
      </p:sp>
    </p:spTree>
    <p:extLst>
      <p:ext uri="{BB962C8B-B14F-4D97-AF65-F5344CB8AC3E}">
        <p14:creationId xmlns:p14="http://schemas.microsoft.com/office/powerpoint/2010/main" val="29988271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sz="3600" dirty="0">
                <a:effectLst/>
              </a:rPr>
              <a:t>Von Neumann bottleneck:</a:t>
            </a:r>
          </a:p>
          <a:p>
            <a:pPr>
              <a:buFont typeface="Arial" panose="020B0604020202020204" pitchFamily="34" charset="0"/>
              <a:buChar char="•"/>
            </a:pPr>
            <a:r>
              <a:rPr lang="en-US" sz="3600" dirty="0">
                <a:effectLst/>
              </a:rPr>
              <a:t>Instructions can only be done one at a time and can only be carried out sequentially.</a:t>
            </a:r>
            <a:br>
              <a:rPr lang="en-US" sz="3600" dirty="0">
                <a:effectLst/>
              </a:rPr>
            </a:br>
            <a:r>
              <a:rPr lang="en-US" sz="3600" dirty="0">
                <a:effectLst/>
              </a:rPr>
              <a:t>Which will make enhancing performance is very hard.</a:t>
            </a:r>
          </a:p>
          <a:p>
            <a:endParaRPr lang="en-EG" dirty="0"/>
          </a:p>
          <a:p>
            <a:r>
              <a:rPr lang="en-US" sz="1800" dirty="0">
                <a:solidFill>
                  <a:srgbClr val="1CAAE2"/>
                </a:solidFill>
                <a:effectLst/>
                <a:latin typeface="Wingdings" pitchFamily="2" charset="2"/>
              </a:rPr>
              <a:t></a:t>
            </a:r>
            <a:r>
              <a:rPr lang="en-US" sz="1800" b="0" dirty="0">
                <a:solidFill>
                  <a:srgbClr val="3F3F3F"/>
                </a:solidFill>
                <a:effectLst/>
                <a:latin typeface="Calibri" panose="020F0502020204030204" pitchFamily="34" charset="0"/>
              </a:rPr>
              <a:t>Memory holds both programs and data; this is also known as the stored program concept. </a:t>
            </a:r>
            <a:endParaRPr lang="en-US" dirty="0">
              <a:effectLst/>
            </a:endParaRPr>
          </a:p>
          <a:p>
            <a:r>
              <a:rPr lang="en-US" sz="1800" dirty="0">
                <a:solidFill>
                  <a:srgbClr val="1CAAE2"/>
                </a:solidFill>
                <a:effectLst/>
                <a:latin typeface="Wingdings" pitchFamily="2" charset="2"/>
              </a:rPr>
              <a:t></a:t>
            </a:r>
            <a:r>
              <a:rPr lang="en-US" sz="1800" b="0" dirty="0">
                <a:solidFill>
                  <a:srgbClr val="3F3F3F"/>
                </a:solidFill>
                <a:effectLst/>
                <a:latin typeface="Calibri" panose="020F0502020204030204" pitchFamily="34" charset="0"/>
              </a:rPr>
              <a:t>Memory is addressed linearly; that is, there is a single sequential numeric address for each and every memory location. </a:t>
            </a:r>
            <a:endParaRPr lang="en-US" dirty="0">
              <a:effectLst/>
            </a:endParaRPr>
          </a:p>
          <a:p>
            <a:r>
              <a:rPr lang="en-US" sz="1800" dirty="0">
                <a:solidFill>
                  <a:srgbClr val="1CAAE2"/>
                </a:solidFill>
                <a:effectLst/>
                <a:latin typeface="Wingdings" pitchFamily="2" charset="2"/>
              </a:rPr>
              <a:t></a:t>
            </a:r>
            <a:r>
              <a:rPr lang="en-US" sz="1800" b="0" dirty="0">
                <a:solidFill>
                  <a:srgbClr val="3F3F3F"/>
                </a:solidFill>
                <a:effectLst/>
                <a:latin typeface="Calibri" panose="020F0502020204030204" pitchFamily="34" charset="0"/>
              </a:rPr>
              <a:t>Memory is addressed by the location number without regard to the data contained within. </a:t>
            </a:r>
            <a:endParaRPr lang="en-US" dirty="0">
              <a:effectLst/>
            </a:endParaRPr>
          </a:p>
          <a:p>
            <a:r>
              <a:rPr lang="en-US" sz="1800" dirty="0">
                <a:solidFill>
                  <a:srgbClr val="1CAAE2"/>
                </a:solidFill>
                <a:effectLst/>
                <a:latin typeface="Wingdings" pitchFamily="2" charset="2"/>
              </a:rPr>
              <a:t> </a:t>
            </a:r>
            <a:r>
              <a:rPr lang="en-US" sz="1800" b="0" dirty="0">
                <a:solidFill>
                  <a:srgbClr val="3F3F3F"/>
                </a:solidFill>
                <a:effectLst/>
                <a:latin typeface="Calibri" panose="020F0502020204030204" pitchFamily="34" charset="0"/>
              </a:rPr>
              <a:t>Memory is split to small cells with the same size. Their ordinal numbers are called address numbers. </a:t>
            </a:r>
            <a:endParaRPr lang="en-US" dirty="0">
              <a:effectLst/>
            </a:endParaRPr>
          </a:p>
          <a:p>
            <a:r>
              <a:rPr lang="en-US" sz="1800" dirty="0">
                <a:solidFill>
                  <a:srgbClr val="1CAAE2"/>
                </a:solidFill>
                <a:effectLst/>
                <a:latin typeface="Wingdings" pitchFamily="2" charset="2"/>
              </a:rPr>
              <a:t></a:t>
            </a:r>
            <a:r>
              <a:rPr lang="en-US" sz="1800" b="0" dirty="0">
                <a:solidFill>
                  <a:srgbClr val="3F3F3F"/>
                </a:solidFill>
                <a:effectLst/>
                <a:latin typeface="Calibri" panose="020F0502020204030204" pitchFamily="34" charset="0"/>
              </a:rPr>
              <a:t>Program consists of a sequence of instructions. Instructions are executed in order they are stored in memory </a:t>
            </a:r>
            <a:endParaRPr lang="en-US" dirty="0">
              <a:effectLst/>
            </a:endParaRPr>
          </a:p>
          <a:p>
            <a:r>
              <a:rPr lang="en-US" sz="1800" dirty="0">
                <a:solidFill>
                  <a:srgbClr val="1CAAE2"/>
                </a:solidFill>
                <a:effectLst/>
                <a:latin typeface="Wingdings" pitchFamily="2" charset="2"/>
              </a:rPr>
              <a:t></a:t>
            </a:r>
            <a:r>
              <a:rPr lang="en-US" sz="1800" b="0" dirty="0">
                <a:solidFill>
                  <a:srgbClr val="3F3F3F"/>
                </a:solidFill>
                <a:effectLst/>
                <a:latin typeface="Calibri" panose="020F0502020204030204" pitchFamily="34" charset="0"/>
              </a:rPr>
              <a:t>Sequence of instructions can be changed only by unconditional or conditional jump instructions </a:t>
            </a:r>
            <a:endParaRPr lang="en-US" dirty="0">
              <a:effectLst/>
            </a:endParaRPr>
          </a:p>
          <a:p>
            <a:r>
              <a:rPr lang="en-US" sz="1800" dirty="0">
                <a:solidFill>
                  <a:srgbClr val="1CAAE2"/>
                </a:solidFill>
                <a:effectLst/>
                <a:latin typeface="Wingdings" pitchFamily="2" charset="2"/>
              </a:rPr>
              <a:t></a:t>
            </a:r>
            <a:r>
              <a:rPr lang="en-US" sz="1800" b="0" dirty="0">
                <a:solidFill>
                  <a:srgbClr val="3F3F3F"/>
                </a:solidFill>
                <a:effectLst/>
                <a:latin typeface="Calibri" panose="020F0502020204030204" pitchFamily="34" charset="0"/>
              </a:rPr>
              <a:t>Instructions, and data are represented in binary form </a:t>
            </a:r>
            <a:endParaRPr lang="en-US" dirty="0">
              <a:effectLst/>
            </a:endParaRPr>
          </a:p>
          <a:p>
            <a:endParaRPr lang="en-EG" dirty="0"/>
          </a:p>
        </p:txBody>
      </p:sp>
      <p:sp>
        <p:nvSpPr>
          <p:cNvPr id="4" name="Slide Number Placeholder 3"/>
          <p:cNvSpPr>
            <a:spLocks noGrp="1"/>
          </p:cNvSpPr>
          <p:nvPr>
            <p:ph type="sldNum" sz="quarter" idx="5"/>
          </p:nvPr>
        </p:nvSpPr>
        <p:spPr/>
        <p:txBody>
          <a:bodyPr/>
          <a:lstStyle/>
          <a:p>
            <a:fld id="{F5505A3F-DDD8-3B40-97AB-EE78E73159A2}" type="slidenum">
              <a:rPr lang="en-EG" smtClean="0"/>
              <a:t>26</a:t>
            </a:fld>
            <a:endParaRPr lang="en-EG"/>
          </a:p>
        </p:txBody>
      </p:sp>
    </p:spTree>
    <p:extLst>
      <p:ext uri="{BB962C8B-B14F-4D97-AF65-F5344CB8AC3E}">
        <p14:creationId xmlns:p14="http://schemas.microsoft.com/office/powerpoint/2010/main" val="7847129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rgbClr val="3F3F3F"/>
                </a:solidFill>
                <a:effectLst/>
                <a:latin typeface="Calibri" panose="020F0502020204030204" pitchFamily="34" charset="0"/>
              </a:rPr>
              <a:t>As the word implies "memory" means the place where we should store any thing, this is very essential part of human being just like this memory is also very important for computer system because in computer system we must store some data or information and for storing these items we need some memory or space. </a:t>
            </a:r>
            <a:endParaRPr lang="en-US" dirty="0">
              <a:effectLst/>
            </a:endParaRPr>
          </a:p>
          <a:p>
            <a:endParaRPr lang="en-EG" dirty="0"/>
          </a:p>
        </p:txBody>
      </p:sp>
      <p:sp>
        <p:nvSpPr>
          <p:cNvPr id="4" name="Slide Number Placeholder 3"/>
          <p:cNvSpPr>
            <a:spLocks noGrp="1"/>
          </p:cNvSpPr>
          <p:nvPr>
            <p:ph type="sldNum" sz="quarter" idx="5"/>
          </p:nvPr>
        </p:nvSpPr>
        <p:spPr/>
        <p:txBody>
          <a:bodyPr/>
          <a:lstStyle/>
          <a:p>
            <a:fld id="{F5505A3F-DDD8-3B40-97AB-EE78E73159A2}" type="slidenum">
              <a:rPr lang="en-EG" smtClean="0"/>
              <a:t>32</a:t>
            </a:fld>
            <a:endParaRPr lang="en-EG"/>
          </a:p>
        </p:txBody>
      </p:sp>
    </p:spTree>
    <p:extLst>
      <p:ext uri="{BB962C8B-B14F-4D97-AF65-F5344CB8AC3E}">
        <p14:creationId xmlns:p14="http://schemas.microsoft.com/office/powerpoint/2010/main" val="4016271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1CAAE2"/>
                </a:solidFill>
                <a:effectLst/>
                <a:latin typeface="Wingdings" pitchFamily="2" charset="2"/>
              </a:rPr>
              <a:t> </a:t>
            </a:r>
            <a:r>
              <a:rPr lang="en-US" sz="1800" b="0" dirty="0">
                <a:solidFill>
                  <a:srgbClr val="3F3F3F"/>
                </a:solidFill>
                <a:effectLst/>
                <a:latin typeface="Calibri" panose="020F0502020204030204" pitchFamily="34" charset="0"/>
              </a:rPr>
              <a:t>Types of Shift Register: </a:t>
            </a:r>
            <a:r>
              <a:rPr lang="en-US" sz="1800" dirty="0">
                <a:solidFill>
                  <a:srgbClr val="1CAAE2"/>
                </a:solidFill>
                <a:effectLst/>
                <a:latin typeface="CourierNewPSMT" panose="02070309020205020404" pitchFamily="49" charset="0"/>
              </a:rPr>
              <a:t>o </a:t>
            </a:r>
            <a:r>
              <a:rPr lang="en-US" sz="1800" b="0" dirty="0">
                <a:solidFill>
                  <a:srgbClr val="3F3F3F"/>
                </a:solidFill>
                <a:effectLst/>
                <a:latin typeface="Calibri" panose="020F0502020204030204" pitchFamily="34" charset="0"/>
              </a:rPr>
              <a:t>Serial in Serial out (SISO)</a:t>
            </a:r>
            <a:br>
              <a:rPr lang="en-US" sz="1800" b="0" dirty="0">
                <a:solidFill>
                  <a:srgbClr val="3F3F3F"/>
                </a:solidFill>
                <a:effectLst/>
                <a:latin typeface="Calibri" panose="020F0502020204030204" pitchFamily="34" charset="0"/>
              </a:rPr>
            </a:br>
            <a:r>
              <a:rPr lang="en-US" sz="1800" dirty="0">
                <a:solidFill>
                  <a:srgbClr val="1CAAE2"/>
                </a:solidFill>
                <a:effectLst/>
                <a:latin typeface="CourierNewPSMT" panose="02070309020205020404" pitchFamily="49" charset="0"/>
              </a:rPr>
              <a:t>o </a:t>
            </a:r>
            <a:r>
              <a:rPr lang="en-US" sz="1800" b="0" dirty="0">
                <a:solidFill>
                  <a:srgbClr val="3F3F3F"/>
                </a:solidFill>
                <a:effectLst/>
                <a:latin typeface="Calibri" panose="020F0502020204030204" pitchFamily="34" charset="0"/>
              </a:rPr>
              <a:t>Serial in parallel out (SIPO) </a:t>
            </a:r>
            <a:r>
              <a:rPr lang="en-US" sz="1800" dirty="0">
                <a:solidFill>
                  <a:srgbClr val="1CAAE2"/>
                </a:solidFill>
                <a:effectLst/>
                <a:latin typeface="CourierNewPSMT" panose="02070309020205020404" pitchFamily="49" charset="0"/>
              </a:rPr>
              <a:t>o </a:t>
            </a:r>
            <a:r>
              <a:rPr lang="en-US" sz="1800" b="0" dirty="0">
                <a:solidFill>
                  <a:srgbClr val="3F3F3F"/>
                </a:solidFill>
                <a:effectLst/>
                <a:latin typeface="Calibri" panose="020F0502020204030204" pitchFamily="34" charset="0"/>
              </a:rPr>
              <a:t>Parallel in Serial out (PISO) </a:t>
            </a:r>
            <a:r>
              <a:rPr lang="en-US" sz="1800" dirty="0">
                <a:solidFill>
                  <a:srgbClr val="1CAAE2"/>
                </a:solidFill>
                <a:effectLst/>
                <a:latin typeface="CourierNewPSMT" panose="02070309020205020404" pitchFamily="49" charset="0"/>
              </a:rPr>
              <a:t>o </a:t>
            </a:r>
            <a:r>
              <a:rPr lang="en-US" sz="1800" b="0" dirty="0">
                <a:solidFill>
                  <a:srgbClr val="3F3F3F"/>
                </a:solidFill>
                <a:effectLst/>
                <a:latin typeface="Calibri" panose="020F0502020204030204" pitchFamily="34" charset="0"/>
              </a:rPr>
              <a:t>Parallel in Parallel out (PIPO) </a:t>
            </a:r>
            <a:endParaRPr lang="en-US" dirty="0">
              <a:effectLst/>
            </a:endParaRPr>
          </a:p>
          <a:p>
            <a:endParaRPr lang="en-EG" dirty="0"/>
          </a:p>
        </p:txBody>
      </p:sp>
      <p:sp>
        <p:nvSpPr>
          <p:cNvPr id="4" name="Slide Number Placeholder 3"/>
          <p:cNvSpPr>
            <a:spLocks noGrp="1"/>
          </p:cNvSpPr>
          <p:nvPr>
            <p:ph type="sldNum" sz="quarter" idx="5"/>
          </p:nvPr>
        </p:nvSpPr>
        <p:spPr/>
        <p:txBody>
          <a:bodyPr/>
          <a:lstStyle/>
          <a:p>
            <a:fld id="{F5505A3F-DDD8-3B40-97AB-EE78E73159A2}" type="slidenum">
              <a:rPr lang="en-EG" smtClean="0"/>
              <a:t>34</a:t>
            </a:fld>
            <a:endParaRPr lang="en-EG"/>
          </a:p>
        </p:txBody>
      </p:sp>
    </p:spTree>
    <p:extLst>
      <p:ext uri="{BB962C8B-B14F-4D97-AF65-F5344CB8AC3E}">
        <p14:creationId xmlns:p14="http://schemas.microsoft.com/office/powerpoint/2010/main" val="29050843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SA" dirty="0" err="1"/>
              <a:t>فيوزات</a:t>
            </a:r>
            <a:r>
              <a:rPr lang="ar-SA" dirty="0"/>
              <a:t> </a:t>
            </a:r>
            <a:r>
              <a:rPr lang="ar-SA" dirty="0" err="1"/>
              <a:t>بتتحرق</a:t>
            </a:r>
            <a:r>
              <a:rPr lang="ar-SA" dirty="0"/>
              <a:t> و بعد كلة بتطلع ال </a:t>
            </a:r>
            <a:r>
              <a:rPr lang="en-US" dirty="0"/>
              <a:t>Truth table </a:t>
            </a:r>
            <a:r>
              <a:rPr lang="ar-SA" dirty="0"/>
              <a:t>بس </a:t>
            </a:r>
            <a:r>
              <a:rPr lang="ar-SA" dirty="0" err="1"/>
              <a:t>بيتعمل</a:t>
            </a:r>
            <a:r>
              <a:rPr lang="ar-SA" dirty="0"/>
              <a:t> مره واحدة</a:t>
            </a:r>
            <a:endParaRPr lang="en-EG" dirty="0"/>
          </a:p>
        </p:txBody>
      </p:sp>
      <p:sp>
        <p:nvSpPr>
          <p:cNvPr id="4" name="Slide Number Placeholder 3"/>
          <p:cNvSpPr>
            <a:spLocks noGrp="1"/>
          </p:cNvSpPr>
          <p:nvPr>
            <p:ph type="sldNum" sz="quarter" idx="5"/>
          </p:nvPr>
        </p:nvSpPr>
        <p:spPr/>
        <p:txBody>
          <a:bodyPr/>
          <a:lstStyle/>
          <a:p>
            <a:fld id="{F5505A3F-DDD8-3B40-97AB-EE78E73159A2}" type="slidenum">
              <a:rPr lang="en-EG" smtClean="0"/>
              <a:t>36</a:t>
            </a:fld>
            <a:endParaRPr lang="en-EG"/>
          </a:p>
        </p:txBody>
      </p:sp>
    </p:spTree>
    <p:extLst>
      <p:ext uri="{BB962C8B-B14F-4D97-AF65-F5344CB8AC3E}">
        <p14:creationId xmlns:p14="http://schemas.microsoft.com/office/powerpoint/2010/main" val="782258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F5E4ADB-C3A4-C34D-853B-29B0A6B8D061}" type="datetimeFigureOut">
              <a:rPr lang="en-EG" smtClean="0"/>
              <a:t>17/09/2023</a:t>
            </a:fld>
            <a:endParaRPr lang="en-EG"/>
          </a:p>
        </p:txBody>
      </p:sp>
      <p:sp>
        <p:nvSpPr>
          <p:cNvPr id="5" name="Footer Placeholder 4"/>
          <p:cNvSpPr>
            <a:spLocks noGrp="1"/>
          </p:cNvSpPr>
          <p:nvPr>
            <p:ph type="ftr" sz="quarter" idx="11"/>
          </p:nvPr>
        </p:nvSpPr>
        <p:spPr/>
        <p:txBody>
          <a:bodyPr/>
          <a:lstStyle/>
          <a:p>
            <a:endParaRPr lang="en-EG"/>
          </a:p>
        </p:txBody>
      </p:sp>
      <p:sp>
        <p:nvSpPr>
          <p:cNvPr id="6" name="Slide Number Placeholder 5"/>
          <p:cNvSpPr>
            <a:spLocks noGrp="1"/>
          </p:cNvSpPr>
          <p:nvPr>
            <p:ph type="sldNum" sz="quarter" idx="12"/>
          </p:nvPr>
        </p:nvSpPr>
        <p:spPr/>
        <p:txBody>
          <a:bodyPr/>
          <a:lstStyle/>
          <a:p>
            <a:fld id="{9B7B7B6F-7934-6D47-84C4-5A625EDEA0F9}" type="slidenum">
              <a:rPr lang="en-EG" smtClean="0"/>
              <a:t>‹#›</a:t>
            </a:fld>
            <a:endParaRPr lang="en-EG"/>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9431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5E4ADB-C3A4-C34D-853B-29B0A6B8D061}" type="datetimeFigureOut">
              <a:rPr lang="en-EG" smtClean="0"/>
              <a:t>17/09/2023</a:t>
            </a:fld>
            <a:endParaRPr lang="en-EG"/>
          </a:p>
        </p:txBody>
      </p:sp>
      <p:sp>
        <p:nvSpPr>
          <p:cNvPr id="5" name="Footer Placeholder 4"/>
          <p:cNvSpPr>
            <a:spLocks noGrp="1"/>
          </p:cNvSpPr>
          <p:nvPr>
            <p:ph type="ftr" sz="quarter" idx="11"/>
          </p:nvPr>
        </p:nvSpPr>
        <p:spPr/>
        <p:txBody>
          <a:bodyPr/>
          <a:lstStyle/>
          <a:p>
            <a:endParaRPr lang="en-EG"/>
          </a:p>
        </p:txBody>
      </p:sp>
      <p:sp>
        <p:nvSpPr>
          <p:cNvPr id="6" name="Slide Number Placeholder 5"/>
          <p:cNvSpPr>
            <a:spLocks noGrp="1"/>
          </p:cNvSpPr>
          <p:nvPr>
            <p:ph type="sldNum" sz="quarter" idx="12"/>
          </p:nvPr>
        </p:nvSpPr>
        <p:spPr/>
        <p:txBody>
          <a:bodyPr/>
          <a:lstStyle/>
          <a:p>
            <a:fld id="{9B7B7B6F-7934-6D47-84C4-5A625EDEA0F9}" type="slidenum">
              <a:rPr lang="en-EG" smtClean="0"/>
              <a:t>‹#›</a:t>
            </a:fld>
            <a:endParaRPr lang="en-EG"/>
          </a:p>
        </p:txBody>
      </p:sp>
    </p:spTree>
    <p:extLst>
      <p:ext uri="{BB962C8B-B14F-4D97-AF65-F5344CB8AC3E}">
        <p14:creationId xmlns:p14="http://schemas.microsoft.com/office/powerpoint/2010/main" val="495647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5E4ADB-C3A4-C34D-853B-29B0A6B8D061}" type="datetimeFigureOut">
              <a:rPr lang="en-EG" smtClean="0"/>
              <a:t>17/09/2023</a:t>
            </a:fld>
            <a:endParaRPr lang="en-EG"/>
          </a:p>
        </p:txBody>
      </p:sp>
      <p:sp>
        <p:nvSpPr>
          <p:cNvPr id="5" name="Footer Placeholder 4"/>
          <p:cNvSpPr>
            <a:spLocks noGrp="1"/>
          </p:cNvSpPr>
          <p:nvPr>
            <p:ph type="ftr" sz="quarter" idx="11"/>
          </p:nvPr>
        </p:nvSpPr>
        <p:spPr/>
        <p:txBody>
          <a:bodyPr/>
          <a:lstStyle/>
          <a:p>
            <a:endParaRPr lang="en-EG"/>
          </a:p>
        </p:txBody>
      </p:sp>
      <p:sp>
        <p:nvSpPr>
          <p:cNvPr id="6" name="Slide Number Placeholder 5"/>
          <p:cNvSpPr>
            <a:spLocks noGrp="1"/>
          </p:cNvSpPr>
          <p:nvPr>
            <p:ph type="sldNum" sz="quarter" idx="12"/>
          </p:nvPr>
        </p:nvSpPr>
        <p:spPr/>
        <p:txBody>
          <a:bodyPr/>
          <a:lstStyle/>
          <a:p>
            <a:fld id="{9B7B7B6F-7934-6D47-84C4-5A625EDEA0F9}" type="slidenum">
              <a:rPr lang="en-EG" smtClean="0"/>
              <a:t>‹#›</a:t>
            </a:fld>
            <a:endParaRPr lang="en-EG"/>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4323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5E4ADB-C3A4-C34D-853B-29B0A6B8D061}" type="datetimeFigureOut">
              <a:rPr lang="en-EG" smtClean="0"/>
              <a:t>17/09/2023</a:t>
            </a:fld>
            <a:endParaRPr lang="en-EG"/>
          </a:p>
        </p:txBody>
      </p:sp>
      <p:sp>
        <p:nvSpPr>
          <p:cNvPr id="5" name="Footer Placeholder 4"/>
          <p:cNvSpPr>
            <a:spLocks noGrp="1"/>
          </p:cNvSpPr>
          <p:nvPr>
            <p:ph type="ftr" sz="quarter" idx="11"/>
          </p:nvPr>
        </p:nvSpPr>
        <p:spPr/>
        <p:txBody>
          <a:bodyPr/>
          <a:lstStyle/>
          <a:p>
            <a:endParaRPr lang="en-EG"/>
          </a:p>
        </p:txBody>
      </p:sp>
      <p:sp>
        <p:nvSpPr>
          <p:cNvPr id="6" name="Slide Number Placeholder 5"/>
          <p:cNvSpPr>
            <a:spLocks noGrp="1"/>
          </p:cNvSpPr>
          <p:nvPr>
            <p:ph type="sldNum" sz="quarter" idx="12"/>
          </p:nvPr>
        </p:nvSpPr>
        <p:spPr/>
        <p:txBody>
          <a:bodyPr/>
          <a:lstStyle/>
          <a:p>
            <a:fld id="{9B7B7B6F-7934-6D47-84C4-5A625EDEA0F9}" type="slidenum">
              <a:rPr lang="en-EG" smtClean="0"/>
              <a:t>‹#›</a:t>
            </a:fld>
            <a:endParaRPr lang="en-EG"/>
          </a:p>
        </p:txBody>
      </p:sp>
    </p:spTree>
    <p:extLst>
      <p:ext uri="{BB962C8B-B14F-4D97-AF65-F5344CB8AC3E}">
        <p14:creationId xmlns:p14="http://schemas.microsoft.com/office/powerpoint/2010/main" val="1365547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5E4ADB-C3A4-C34D-853B-29B0A6B8D061}" type="datetimeFigureOut">
              <a:rPr lang="en-EG" smtClean="0"/>
              <a:t>17/09/2023</a:t>
            </a:fld>
            <a:endParaRPr lang="en-EG"/>
          </a:p>
        </p:txBody>
      </p:sp>
      <p:sp>
        <p:nvSpPr>
          <p:cNvPr id="5" name="Footer Placeholder 4"/>
          <p:cNvSpPr>
            <a:spLocks noGrp="1"/>
          </p:cNvSpPr>
          <p:nvPr>
            <p:ph type="ftr" sz="quarter" idx="11"/>
          </p:nvPr>
        </p:nvSpPr>
        <p:spPr/>
        <p:txBody>
          <a:bodyPr/>
          <a:lstStyle/>
          <a:p>
            <a:endParaRPr lang="en-EG"/>
          </a:p>
        </p:txBody>
      </p:sp>
      <p:sp>
        <p:nvSpPr>
          <p:cNvPr id="6" name="Slide Number Placeholder 5"/>
          <p:cNvSpPr>
            <a:spLocks noGrp="1"/>
          </p:cNvSpPr>
          <p:nvPr>
            <p:ph type="sldNum" sz="quarter" idx="12"/>
          </p:nvPr>
        </p:nvSpPr>
        <p:spPr/>
        <p:txBody>
          <a:bodyPr/>
          <a:lstStyle/>
          <a:p>
            <a:fld id="{9B7B7B6F-7934-6D47-84C4-5A625EDEA0F9}" type="slidenum">
              <a:rPr lang="en-EG" smtClean="0"/>
              <a:t>‹#›</a:t>
            </a:fld>
            <a:endParaRPr lang="en-EG"/>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1264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5E4ADB-C3A4-C34D-853B-29B0A6B8D061}" type="datetimeFigureOut">
              <a:rPr lang="en-EG" smtClean="0"/>
              <a:t>17/09/2023</a:t>
            </a:fld>
            <a:endParaRPr lang="en-EG"/>
          </a:p>
        </p:txBody>
      </p:sp>
      <p:sp>
        <p:nvSpPr>
          <p:cNvPr id="6" name="Footer Placeholder 5"/>
          <p:cNvSpPr>
            <a:spLocks noGrp="1"/>
          </p:cNvSpPr>
          <p:nvPr>
            <p:ph type="ftr" sz="quarter" idx="11"/>
          </p:nvPr>
        </p:nvSpPr>
        <p:spPr/>
        <p:txBody>
          <a:bodyPr/>
          <a:lstStyle/>
          <a:p>
            <a:endParaRPr lang="en-EG"/>
          </a:p>
        </p:txBody>
      </p:sp>
      <p:sp>
        <p:nvSpPr>
          <p:cNvPr id="7" name="Slide Number Placeholder 6"/>
          <p:cNvSpPr>
            <a:spLocks noGrp="1"/>
          </p:cNvSpPr>
          <p:nvPr>
            <p:ph type="sldNum" sz="quarter" idx="12"/>
          </p:nvPr>
        </p:nvSpPr>
        <p:spPr/>
        <p:txBody>
          <a:bodyPr/>
          <a:lstStyle/>
          <a:p>
            <a:fld id="{9B7B7B6F-7934-6D47-84C4-5A625EDEA0F9}" type="slidenum">
              <a:rPr lang="en-EG" smtClean="0"/>
              <a:t>‹#›</a:t>
            </a:fld>
            <a:endParaRPr lang="en-EG"/>
          </a:p>
        </p:txBody>
      </p:sp>
    </p:spTree>
    <p:extLst>
      <p:ext uri="{BB962C8B-B14F-4D97-AF65-F5344CB8AC3E}">
        <p14:creationId xmlns:p14="http://schemas.microsoft.com/office/powerpoint/2010/main" val="1353618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5E4ADB-C3A4-C34D-853B-29B0A6B8D061}" type="datetimeFigureOut">
              <a:rPr lang="en-EG" smtClean="0"/>
              <a:t>17/09/2023</a:t>
            </a:fld>
            <a:endParaRPr lang="en-EG"/>
          </a:p>
        </p:txBody>
      </p:sp>
      <p:sp>
        <p:nvSpPr>
          <p:cNvPr id="8" name="Footer Placeholder 7"/>
          <p:cNvSpPr>
            <a:spLocks noGrp="1"/>
          </p:cNvSpPr>
          <p:nvPr>
            <p:ph type="ftr" sz="quarter" idx="11"/>
          </p:nvPr>
        </p:nvSpPr>
        <p:spPr/>
        <p:txBody>
          <a:bodyPr/>
          <a:lstStyle/>
          <a:p>
            <a:endParaRPr lang="en-EG"/>
          </a:p>
        </p:txBody>
      </p:sp>
      <p:sp>
        <p:nvSpPr>
          <p:cNvPr id="9" name="Slide Number Placeholder 8"/>
          <p:cNvSpPr>
            <a:spLocks noGrp="1"/>
          </p:cNvSpPr>
          <p:nvPr>
            <p:ph type="sldNum" sz="quarter" idx="12"/>
          </p:nvPr>
        </p:nvSpPr>
        <p:spPr/>
        <p:txBody>
          <a:bodyPr/>
          <a:lstStyle/>
          <a:p>
            <a:fld id="{9B7B7B6F-7934-6D47-84C4-5A625EDEA0F9}" type="slidenum">
              <a:rPr lang="en-EG" smtClean="0"/>
              <a:t>‹#›</a:t>
            </a:fld>
            <a:endParaRPr lang="en-EG"/>
          </a:p>
        </p:txBody>
      </p:sp>
    </p:spTree>
    <p:extLst>
      <p:ext uri="{BB962C8B-B14F-4D97-AF65-F5344CB8AC3E}">
        <p14:creationId xmlns:p14="http://schemas.microsoft.com/office/powerpoint/2010/main" val="2761039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5E4ADB-C3A4-C34D-853B-29B0A6B8D061}" type="datetimeFigureOut">
              <a:rPr lang="en-EG" smtClean="0"/>
              <a:t>17/09/2023</a:t>
            </a:fld>
            <a:endParaRPr lang="en-EG"/>
          </a:p>
        </p:txBody>
      </p:sp>
      <p:sp>
        <p:nvSpPr>
          <p:cNvPr id="4" name="Footer Placeholder 3"/>
          <p:cNvSpPr>
            <a:spLocks noGrp="1"/>
          </p:cNvSpPr>
          <p:nvPr>
            <p:ph type="ftr" sz="quarter" idx="11"/>
          </p:nvPr>
        </p:nvSpPr>
        <p:spPr/>
        <p:txBody>
          <a:bodyPr/>
          <a:lstStyle/>
          <a:p>
            <a:endParaRPr lang="en-EG"/>
          </a:p>
        </p:txBody>
      </p:sp>
      <p:sp>
        <p:nvSpPr>
          <p:cNvPr id="5" name="Slide Number Placeholder 4"/>
          <p:cNvSpPr>
            <a:spLocks noGrp="1"/>
          </p:cNvSpPr>
          <p:nvPr>
            <p:ph type="sldNum" sz="quarter" idx="12"/>
          </p:nvPr>
        </p:nvSpPr>
        <p:spPr/>
        <p:txBody>
          <a:bodyPr/>
          <a:lstStyle/>
          <a:p>
            <a:fld id="{9B7B7B6F-7934-6D47-84C4-5A625EDEA0F9}" type="slidenum">
              <a:rPr lang="en-EG" smtClean="0"/>
              <a:t>‹#›</a:t>
            </a:fld>
            <a:endParaRPr lang="en-EG"/>
          </a:p>
        </p:txBody>
      </p:sp>
    </p:spTree>
    <p:extLst>
      <p:ext uri="{BB962C8B-B14F-4D97-AF65-F5344CB8AC3E}">
        <p14:creationId xmlns:p14="http://schemas.microsoft.com/office/powerpoint/2010/main" val="1608109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5E4ADB-C3A4-C34D-853B-29B0A6B8D061}" type="datetimeFigureOut">
              <a:rPr lang="en-EG" smtClean="0"/>
              <a:t>17/09/2023</a:t>
            </a:fld>
            <a:endParaRPr lang="en-EG"/>
          </a:p>
        </p:txBody>
      </p:sp>
      <p:sp>
        <p:nvSpPr>
          <p:cNvPr id="3" name="Footer Placeholder 2"/>
          <p:cNvSpPr>
            <a:spLocks noGrp="1"/>
          </p:cNvSpPr>
          <p:nvPr>
            <p:ph type="ftr" sz="quarter" idx="11"/>
          </p:nvPr>
        </p:nvSpPr>
        <p:spPr/>
        <p:txBody>
          <a:bodyPr/>
          <a:lstStyle/>
          <a:p>
            <a:endParaRPr lang="en-EG"/>
          </a:p>
        </p:txBody>
      </p:sp>
      <p:sp>
        <p:nvSpPr>
          <p:cNvPr id="4" name="Slide Number Placeholder 3"/>
          <p:cNvSpPr>
            <a:spLocks noGrp="1"/>
          </p:cNvSpPr>
          <p:nvPr>
            <p:ph type="sldNum" sz="quarter" idx="12"/>
          </p:nvPr>
        </p:nvSpPr>
        <p:spPr/>
        <p:txBody>
          <a:bodyPr/>
          <a:lstStyle/>
          <a:p>
            <a:fld id="{9B7B7B6F-7934-6D47-84C4-5A625EDEA0F9}" type="slidenum">
              <a:rPr lang="en-EG" smtClean="0"/>
              <a:t>‹#›</a:t>
            </a:fld>
            <a:endParaRPr lang="en-EG"/>
          </a:p>
        </p:txBody>
      </p:sp>
    </p:spTree>
    <p:extLst>
      <p:ext uri="{BB962C8B-B14F-4D97-AF65-F5344CB8AC3E}">
        <p14:creationId xmlns:p14="http://schemas.microsoft.com/office/powerpoint/2010/main" val="3167953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5E4ADB-C3A4-C34D-853B-29B0A6B8D061}" type="datetimeFigureOut">
              <a:rPr lang="en-EG" smtClean="0"/>
              <a:t>17/09/2023</a:t>
            </a:fld>
            <a:endParaRPr lang="en-EG"/>
          </a:p>
        </p:txBody>
      </p:sp>
      <p:sp>
        <p:nvSpPr>
          <p:cNvPr id="6" name="Footer Placeholder 5"/>
          <p:cNvSpPr>
            <a:spLocks noGrp="1"/>
          </p:cNvSpPr>
          <p:nvPr>
            <p:ph type="ftr" sz="quarter" idx="11"/>
          </p:nvPr>
        </p:nvSpPr>
        <p:spPr/>
        <p:txBody>
          <a:bodyPr/>
          <a:lstStyle/>
          <a:p>
            <a:endParaRPr lang="en-EG"/>
          </a:p>
        </p:txBody>
      </p:sp>
      <p:sp>
        <p:nvSpPr>
          <p:cNvPr id="7" name="Slide Number Placeholder 6"/>
          <p:cNvSpPr>
            <a:spLocks noGrp="1"/>
          </p:cNvSpPr>
          <p:nvPr>
            <p:ph type="sldNum" sz="quarter" idx="12"/>
          </p:nvPr>
        </p:nvSpPr>
        <p:spPr/>
        <p:txBody>
          <a:bodyPr/>
          <a:lstStyle/>
          <a:p>
            <a:fld id="{9B7B7B6F-7934-6D47-84C4-5A625EDEA0F9}" type="slidenum">
              <a:rPr lang="en-EG" smtClean="0"/>
              <a:t>‹#›</a:t>
            </a:fld>
            <a:endParaRPr lang="en-EG"/>
          </a:p>
        </p:txBody>
      </p:sp>
    </p:spTree>
    <p:extLst>
      <p:ext uri="{BB962C8B-B14F-4D97-AF65-F5344CB8AC3E}">
        <p14:creationId xmlns:p14="http://schemas.microsoft.com/office/powerpoint/2010/main" val="3290334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5E4ADB-C3A4-C34D-853B-29B0A6B8D061}" type="datetimeFigureOut">
              <a:rPr lang="en-EG" smtClean="0"/>
              <a:t>17/09/2023</a:t>
            </a:fld>
            <a:endParaRPr lang="en-EG"/>
          </a:p>
        </p:txBody>
      </p:sp>
      <p:sp>
        <p:nvSpPr>
          <p:cNvPr id="6" name="Footer Placeholder 5"/>
          <p:cNvSpPr>
            <a:spLocks noGrp="1"/>
          </p:cNvSpPr>
          <p:nvPr>
            <p:ph type="ftr" sz="quarter" idx="11"/>
          </p:nvPr>
        </p:nvSpPr>
        <p:spPr/>
        <p:txBody>
          <a:bodyPr/>
          <a:lstStyle/>
          <a:p>
            <a:endParaRPr lang="en-EG"/>
          </a:p>
        </p:txBody>
      </p:sp>
      <p:sp>
        <p:nvSpPr>
          <p:cNvPr id="7" name="Slide Number Placeholder 6"/>
          <p:cNvSpPr>
            <a:spLocks noGrp="1"/>
          </p:cNvSpPr>
          <p:nvPr>
            <p:ph type="sldNum" sz="quarter" idx="12"/>
          </p:nvPr>
        </p:nvSpPr>
        <p:spPr/>
        <p:txBody>
          <a:bodyPr/>
          <a:lstStyle/>
          <a:p>
            <a:fld id="{9B7B7B6F-7934-6D47-84C4-5A625EDEA0F9}" type="slidenum">
              <a:rPr lang="en-EG" smtClean="0"/>
              <a:t>‹#›</a:t>
            </a:fld>
            <a:endParaRPr lang="en-EG"/>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6401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F5E4ADB-C3A4-C34D-853B-29B0A6B8D061}" type="datetimeFigureOut">
              <a:rPr lang="en-EG" smtClean="0"/>
              <a:t>17/09/2023</a:t>
            </a:fld>
            <a:endParaRPr lang="en-EG"/>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EG"/>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B7B7B6F-7934-6D47-84C4-5A625EDEA0F9}" type="slidenum">
              <a:rPr lang="en-EG" smtClean="0"/>
              <a:t>‹#›</a:t>
            </a:fld>
            <a:endParaRPr lang="en-EG"/>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10839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B40F3-9FF8-7106-42C2-989BDBAFD610}"/>
              </a:ext>
            </a:extLst>
          </p:cNvPr>
          <p:cNvSpPr>
            <a:spLocks noGrp="1"/>
          </p:cNvSpPr>
          <p:nvPr>
            <p:ph type="ctrTitle"/>
          </p:nvPr>
        </p:nvSpPr>
        <p:spPr/>
        <p:txBody>
          <a:bodyPr/>
          <a:lstStyle/>
          <a:p>
            <a:pPr algn="l"/>
            <a:r>
              <a:rPr lang="en-EG" dirty="0"/>
              <a:t>Introduction to embedded systems using arduino </a:t>
            </a:r>
          </a:p>
        </p:txBody>
      </p:sp>
      <p:sp>
        <p:nvSpPr>
          <p:cNvPr id="3" name="Subtitle 2">
            <a:extLst>
              <a:ext uri="{FF2B5EF4-FFF2-40B4-BE49-F238E27FC236}">
                <a16:creationId xmlns:a16="http://schemas.microsoft.com/office/drawing/2014/main" id="{8BE121E4-D643-5317-8DF3-221C968255D8}"/>
              </a:ext>
            </a:extLst>
          </p:cNvPr>
          <p:cNvSpPr>
            <a:spLocks noGrp="1"/>
          </p:cNvSpPr>
          <p:nvPr>
            <p:ph type="subTitle" idx="1"/>
          </p:nvPr>
        </p:nvSpPr>
        <p:spPr/>
        <p:txBody>
          <a:bodyPr/>
          <a:lstStyle/>
          <a:p>
            <a:r>
              <a:rPr lang="en-EG" dirty="0"/>
              <a:t>Day 1</a:t>
            </a:r>
          </a:p>
          <a:p>
            <a:endParaRPr lang="en-EG" dirty="0"/>
          </a:p>
        </p:txBody>
      </p:sp>
    </p:spTree>
    <p:extLst>
      <p:ext uri="{BB962C8B-B14F-4D97-AF65-F5344CB8AC3E}">
        <p14:creationId xmlns:p14="http://schemas.microsoft.com/office/powerpoint/2010/main" val="3581430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2BC7F-7C64-5F5E-1CFF-5F3D603A8BFF}"/>
              </a:ext>
            </a:extLst>
          </p:cNvPr>
          <p:cNvSpPr>
            <a:spLocks noGrp="1"/>
          </p:cNvSpPr>
          <p:nvPr>
            <p:ph type="title"/>
          </p:nvPr>
        </p:nvSpPr>
        <p:spPr/>
        <p:txBody>
          <a:bodyPr/>
          <a:lstStyle/>
          <a:p>
            <a:r>
              <a:rPr lang="en-US" dirty="0"/>
              <a:t>What is a Microprocessor </a:t>
            </a:r>
            <a:endParaRPr lang="en-EG" dirty="0"/>
          </a:p>
        </p:txBody>
      </p:sp>
      <p:sp>
        <p:nvSpPr>
          <p:cNvPr id="3" name="Content Placeholder 2">
            <a:extLst>
              <a:ext uri="{FF2B5EF4-FFF2-40B4-BE49-F238E27FC236}">
                <a16:creationId xmlns:a16="http://schemas.microsoft.com/office/drawing/2014/main" id="{EF3488D8-A9AE-E0BC-4B23-BD892471E9CF}"/>
              </a:ext>
            </a:extLst>
          </p:cNvPr>
          <p:cNvSpPr>
            <a:spLocks noGrp="1"/>
          </p:cNvSpPr>
          <p:nvPr>
            <p:ph idx="1"/>
          </p:nvPr>
        </p:nvSpPr>
        <p:spPr/>
        <p:txBody>
          <a:bodyPr/>
          <a:lstStyle/>
          <a:p>
            <a:r>
              <a:rPr lang="en-US" sz="2400" dirty="0"/>
              <a:t>A </a:t>
            </a:r>
            <a:r>
              <a:rPr lang="en-US" sz="2400" b="1" dirty="0"/>
              <a:t>microprocessor</a:t>
            </a:r>
            <a:r>
              <a:rPr lang="en-US" sz="2400" dirty="0"/>
              <a:t> is an Integrated Circuit unit in a computer system that performs logical, arithmetic and controlling operations.</a:t>
            </a:r>
          </a:p>
          <a:p>
            <a:pPr lvl="2">
              <a:buFont typeface="Arial" panose="020B0604020202020204" pitchFamily="34" charset="0"/>
              <a:buChar char="•"/>
            </a:pPr>
            <a:r>
              <a:rPr lang="en-US" sz="2400" dirty="0"/>
              <a:t>It is called also Central Processing Unit.</a:t>
            </a:r>
          </a:p>
          <a:p>
            <a:pPr lvl="2">
              <a:buFont typeface="Arial" panose="020B0604020202020204" pitchFamily="34" charset="0"/>
              <a:buChar char="•"/>
            </a:pPr>
            <a:r>
              <a:rPr lang="en-US" sz="2400" dirty="0"/>
              <a:t>The CPU is the brain of any microcontroller.</a:t>
            </a:r>
          </a:p>
          <a:p>
            <a:pPr lvl="2">
              <a:buFont typeface="Arial" panose="020B0604020202020204" pitchFamily="34" charset="0"/>
              <a:buChar char="•"/>
            </a:pPr>
            <a:r>
              <a:rPr lang="en-US" sz="2400" dirty="0"/>
              <a:t>It executes all the instructions provided by a program.</a:t>
            </a:r>
          </a:p>
          <a:p>
            <a:endParaRPr lang="en-EG" dirty="0"/>
          </a:p>
        </p:txBody>
      </p:sp>
      <p:pic>
        <p:nvPicPr>
          <p:cNvPr id="4" name="Picture 3">
            <a:extLst>
              <a:ext uri="{FF2B5EF4-FFF2-40B4-BE49-F238E27FC236}">
                <a16:creationId xmlns:a16="http://schemas.microsoft.com/office/drawing/2014/main" id="{C22B4111-92CC-7BF3-6CEB-D20771219486}"/>
              </a:ext>
            </a:extLst>
          </p:cNvPr>
          <p:cNvPicPr>
            <a:picLocks noChangeAspect="1"/>
          </p:cNvPicPr>
          <p:nvPr/>
        </p:nvPicPr>
        <p:blipFill>
          <a:blip r:embed="rId2"/>
          <a:stretch>
            <a:fillRect/>
          </a:stretch>
        </p:blipFill>
        <p:spPr>
          <a:xfrm>
            <a:off x="8662679" y="3259111"/>
            <a:ext cx="3126985" cy="3050249"/>
          </a:xfrm>
          <a:prstGeom prst="rect">
            <a:avLst/>
          </a:prstGeom>
        </p:spPr>
      </p:pic>
    </p:spTree>
    <p:extLst>
      <p:ext uri="{BB962C8B-B14F-4D97-AF65-F5344CB8AC3E}">
        <p14:creationId xmlns:p14="http://schemas.microsoft.com/office/powerpoint/2010/main" val="3334229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FDF47-D334-24E9-64E7-E4FF9FBB6F80}"/>
              </a:ext>
            </a:extLst>
          </p:cNvPr>
          <p:cNvSpPr>
            <a:spLocks noGrp="1"/>
          </p:cNvSpPr>
          <p:nvPr>
            <p:ph type="title"/>
          </p:nvPr>
        </p:nvSpPr>
        <p:spPr/>
        <p:txBody>
          <a:bodyPr/>
          <a:lstStyle/>
          <a:p>
            <a:r>
              <a:rPr lang="en-US" dirty="0"/>
              <a:t>Microprocessor internal components </a:t>
            </a:r>
            <a:endParaRPr lang="en-EG" dirty="0"/>
          </a:p>
        </p:txBody>
      </p:sp>
      <p:sp>
        <p:nvSpPr>
          <p:cNvPr id="3" name="Content Placeholder 2">
            <a:extLst>
              <a:ext uri="{FF2B5EF4-FFF2-40B4-BE49-F238E27FC236}">
                <a16:creationId xmlns:a16="http://schemas.microsoft.com/office/drawing/2014/main" id="{CFC87C49-C897-060F-1121-A8C64016AB5E}"/>
              </a:ext>
            </a:extLst>
          </p:cNvPr>
          <p:cNvSpPr>
            <a:spLocks noGrp="1"/>
          </p:cNvSpPr>
          <p:nvPr>
            <p:ph idx="1"/>
          </p:nvPr>
        </p:nvSpPr>
        <p:spPr/>
        <p:txBody>
          <a:bodyPr>
            <a:normAutofit fontScale="92500" lnSpcReduction="10000"/>
          </a:bodyPr>
          <a:lstStyle/>
          <a:p>
            <a:pPr marL="0" indent="-45720">
              <a:buNone/>
            </a:pPr>
            <a:r>
              <a:rPr lang="en-US" dirty="0"/>
              <a:t>Arithmetic and logic unit (ALU):</a:t>
            </a:r>
          </a:p>
          <a:p>
            <a:pPr marL="0" indent="-45720">
              <a:buNone/>
            </a:pPr>
            <a:r>
              <a:rPr lang="en-US" dirty="0"/>
              <a:t>	is responsible for all arithmetic and logical operations</a:t>
            </a:r>
          </a:p>
          <a:p>
            <a:pPr marL="0" indent="-45720">
              <a:buNone/>
            </a:pPr>
            <a:r>
              <a:rPr lang="en-US" dirty="0"/>
              <a:t>Registers:</a:t>
            </a:r>
          </a:p>
          <a:p>
            <a:pPr marL="0" indent="-45720">
              <a:buNone/>
            </a:pPr>
            <a:r>
              <a:rPr lang="en-US" dirty="0"/>
              <a:t>	Are used to facilitate CPU operations</a:t>
            </a:r>
          </a:p>
          <a:p>
            <a:pPr marL="0" indent="-45720">
              <a:buNone/>
            </a:pPr>
            <a:r>
              <a:rPr lang="en-US" dirty="0"/>
              <a:t>Control Unit:</a:t>
            </a:r>
          </a:p>
          <a:p>
            <a:pPr marL="0" indent="-45720">
              <a:buNone/>
            </a:pPr>
            <a:r>
              <a:rPr lang="en-US" dirty="0"/>
              <a:t>	is responsible for controlling all CPU operations</a:t>
            </a:r>
          </a:p>
          <a:p>
            <a:pPr marL="0" indent="-45720">
              <a:buNone/>
            </a:pPr>
            <a:r>
              <a:rPr lang="en-US" dirty="0"/>
              <a:t>Data bus:</a:t>
            </a:r>
          </a:p>
          <a:p>
            <a:pPr marL="173736" lvl="1" indent="-45720">
              <a:buNone/>
            </a:pPr>
            <a:r>
              <a:rPr lang="en-US" sz="2200" dirty="0"/>
              <a:t>Data bus: Data carrying wires</a:t>
            </a:r>
          </a:p>
          <a:p>
            <a:pPr marL="173736" lvl="1" indent="-45720">
              <a:buNone/>
            </a:pPr>
            <a:r>
              <a:rPr lang="en-US" sz="2200" dirty="0"/>
              <a:t>Address bus: address carrying wires</a:t>
            </a:r>
          </a:p>
          <a:p>
            <a:pPr marL="173736" lvl="1" indent="-45720">
              <a:buNone/>
            </a:pPr>
            <a:r>
              <a:rPr lang="en-US" sz="2200" dirty="0"/>
              <a:t>Control bus: read/write control signals carrying wires</a:t>
            </a:r>
          </a:p>
          <a:p>
            <a:pPr marL="0" indent="-45720">
              <a:buNone/>
            </a:pPr>
            <a:endParaRPr lang="en-US" dirty="0"/>
          </a:p>
        </p:txBody>
      </p:sp>
      <p:pic>
        <p:nvPicPr>
          <p:cNvPr id="4" name="object 4">
            <a:extLst>
              <a:ext uri="{FF2B5EF4-FFF2-40B4-BE49-F238E27FC236}">
                <a16:creationId xmlns:a16="http://schemas.microsoft.com/office/drawing/2014/main" id="{78FB1C06-4F37-7FB6-BEF7-8E9944CD6E83}"/>
              </a:ext>
            </a:extLst>
          </p:cNvPr>
          <p:cNvPicPr/>
          <p:nvPr/>
        </p:nvPicPr>
        <p:blipFill>
          <a:blip r:embed="rId2" cstate="print"/>
          <a:stretch>
            <a:fillRect/>
          </a:stretch>
        </p:blipFill>
        <p:spPr>
          <a:xfrm>
            <a:off x="7033259" y="3128011"/>
            <a:ext cx="4543149" cy="3290315"/>
          </a:xfrm>
          <a:prstGeom prst="rect">
            <a:avLst/>
          </a:prstGeom>
        </p:spPr>
      </p:pic>
    </p:spTree>
    <p:extLst>
      <p:ext uri="{BB962C8B-B14F-4D97-AF65-F5344CB8AC3E}">
        <p14:creationId xmlns:p14="http://schemas.microsoft.com/office/powerpoint/2010/main" val="1905847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985BF-A092-428F-8777-D60B726D3A1F}"/>
              </a:ext>
            </a:extLst>
          </p:cNvPr>
          <p:cNvSpPr>
            <a:spLocks noGrp="1"/>
          </p:cNvSpPr>
          <p:nvPr>
            <p:ph type="title"/>
          </p:nvPr>
        </p:nvSpPr>
        <p:spPr/>
        <p:txBody>
          <a:bodyPr/>
          <a:lstStyle/>
          <a:p>
            <a:r>
              <a:rPr lang="en-US" dirty="0"/>
              <a:t>CPU Registers </a:t>
            </a:r>
            <a:endParaRPr lang="en-EG" dirty="0"/>
          </a:p>
        </p:txBody>
      </p:sp>
      <p:sp>
        <p:nvSpPr>
          <p:cNvPr id="3" name="Content Placeholder 2">
            <a:extLst>
              <a:ext uri="{FF2B5EF4-FFF2-40B4-BE49-F238E27FC236}">
                <a16:creationId xmlns:a16="http://schemas.microsoft.com/office/drawing/2014/main" id="{6B4C8CD6-1639-D72F-A614-9AFF0792F629}"/>
              </a:ext>
            </a:extLst>
          </p:cNvPr>
          <p:cNvSpPr>
            <a:spLocks noGrp="1"/>
          </p:cNvSpPr>
          <p:nvPr>
            <p:ph idx="1"/>
          </p:nvPr>
        </p:nvSpPr>
        <p:spPr/>
        <p:txBody>
          <a:bodyPr>
            <a:normAutofit lnSpcReduction="10000"/>
          </a:bodyPr>
          <a:lstStyle/>
          <a:p>
            <a:r>
              <a:rPr lang="en-US" dirty="0"/>
              <a:t>Registers are the fastest types of memories. </a:t>
            </a:r>
          </a:p>
          <a:p>
            <a:r>
              <a:rPr lang="en-US" dirty="0"/>
              <a:t>It is used to facilitate CPU operations. </a:t>
            </a:r>
          </a:p>
          <a:p>
            <a:r>
              <a:rPr lang="en-US" dirty="0"/>
              <a:t>General Purpose Registers</a:t>
            </a:r>
          </a:p>
          <a:p>
            <a:pPr lvl="1"/>
            <a:r>
              <a:rPr lang="en-US" dirty="0"/>
              <a:t>These are used for internal storage </a:t>
            </a:r>
          </a:p>
          <a:p>
            <a:r>
              <a:rPr lang="en-US" dirty="0"/>
              <a:t>Special Purpose Registers</a:t>
            </a:r>
          </a:p>
          <a:p>
            <a:pPr lvl="1"/>
            <a:r>
              <a:rPr lang="en-US" dirty="0"/>
              <a:t>Status Register: It contains information about the state of the processor</a:t>
            </a:r>
          </a:p>
          <a:p>
            <a:pPr lvl="1"/>
            <a:r>
              <a:rPr lang="en-US" dirty="0"/>
              <a:t>Program Counter: It contains the memory address of the next instruction to be fetched</a:t>
            </a:r>
          </a:p>
          <a:p>
            <a:pPr lvl="1"/>
            <a:r>
              <a:rPr lang="en-US" dirty="0"/>
              <a:t>Accumulator: This is the most frequently used register used to store data taken from memory</a:t>
            </a:r>
          </a:p>
          <a:p>
            <a:pPr lvl="1"/>
            <a:r>
              <a:rPr lang="en-US" dirty="0"/>
              <a:t>Instruction Register: It holds the instruction which is just about to be executed</a:t>
            </a:r>
          </a:p>
          <a:p>
            <a:pPr lvl="1"/>
            <a:r>
              <a:rPr lang="en-US" dirty="0"/>
              <a:t>Memory Address Register and Memory Data Register: These facilitates memory R/W operations</a:t>
            </a:r>
            <a:br>
              <a:rPr lang="en-US" dirty="0"/>
            </a:br>
            <a:endParaRPr lang="en-US" dirty="0"/>
          </a:p>
          <a:p>
            <a:endParaRPr lang="en-EG" dirty="0"/>
          </a:p>
        </p:txBody>
      </p:sp>
    </p:spTree>
    <p:extLst>
      <p:ext uri="{BB962C8B-B14F-4D97-AF65-F5344CB8AC3E}">
        <p14:creationId xmlns:p14="http://schemas.microsoft.com/office/powerpoint/2010/main" val="1713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A73E4-EAEE-7326-53D3-F066B61E832A}"/>
              </a:ext>
            </a:extLst>
          </p:cNvPr>
          <p:cNvSpPr>
            <a:spLocks noGrp="1"/>
          </p:cNvSpPr>
          <p:nvPr>
            <p:ph type="title"/>
          </p:nvPr>
        </p:nvSpPr>
        <p:spPr/>
        <p:txBody>
          <a:bodyPr/>
          <a:lstStyle/>
          <a:p>
            <a:r>
              <a:rPr lang="en-US" dirty="0"/>
              <a:t>Processor Components </a:t>
            </a:r>
            <a:endParaRPr lang="en-EG" dirty="0"/>
          </a:p>
        </p:txBody>
      </p:sp>
      <p:pic>
        <p:nvPicPr>
          <p:cNvPr id="3073" name="Picture 1" descr="page18image4446096">
            <a:extLst>
              <a:ext uri="{FF2B5EF4-FFF2-40B4-BE49-F238E27FC236}">
                <a16:creationId xmlns:a16="http://schemas.microsoft.com/office/drawing/2014/main" id="{B0E9434F-4A0A-11A9-2CC9-545869CEB5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864" y="1682750"/>
            <a:ext cx="9969500" cy="1270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page18image4445056">
            <a:extLst>
              <a:ext uri="{FF2B5EF4-FFF2-40B4-BE49-F238E27FC236}">
                <a16:creationId xmlns:a16="http://schemas.microsoft.com/office/drawing/2014/main" id="{EA2845F7-5E82-B7F2-491C-A565ABAD40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8928" y="2084832"/>
            <a:ext cx="8140700" cy="349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9503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8917A-009A-4D54-4E00-05CE8670C7D1}"/>
              </a:ext>
            </a:extLst>
          </p:cNvPr>
          <p:cNvSpPr>
            <a:spLocks noGrp="1"/>
          </p:cNvSpPr>
          <p:nvPr>
            <p:ph type="title"/>
          </p:nvPr>
        </p:nvSpPr>
        <p:spPr/>
        <p:txBody>
          <a:bodyPr/>
          <a:lstStyle/>
          <a:p>
            <a:r>
              <a:rPr lang="en-US" dirty="0"/>
              <a:t>Instruction cycle </a:t>
            </a:r>
            <a:endParaRPr lang="en-EG" dirty="0"/>
          </a:p>
        </p:txBody>
      </p:sp>
      <p:sp>
        <p:nvSpPr>
          <p:cNvPr id="3" name="Content Placeholder 2">
            <a:extLst>
              <a:ext uri="{FF2B5EF4-FFF2-40B4-BE49-F238E27FC236}">
                <a16:creationId xmlns:a16="http://schemas.microsoft.com/office/drawing/2014/main" id="{230B1F60-B4DD-5CD7-0727-1EC709FD4621}"/>
              </a:ext>
            </a:extLst>
          </p:cNvPr>
          <p:cNvSpPr>
            <a:spLocks noGrp="1"/>
          </p:cNvSpPr>
          <p:nvPr>
            <p:ph idx="1"/>
          </p:nvPr>
        </p:nvSpPr>
        <p:spPr>
          <a:xfrm>
            <a:off x="438913" y="2346960"/>
            <a:ext cx="9253728" cy="4023360"/>
          </a:xfrm>
        </p:spPr>
        <p:txBody>
          <a:bodyPr>
            <a:normAutofit/>
          </a:bodyPr>
          <a:lstStyle/>
          <a:p>
            <a:r>
              <a:rPr lang="en-US" dirty="0"/>
              <a:t>Fetch:</a:t>
            </a:r>
          </a:p>
          <a:p>
            <a:pPr lvl="1"/>
            <a:r>
              <a:rPr lang="en-US" dirty="0"/>
              <a:t>PC points to the instruction to be executed</a:t>
            </a:r>
          </a:p>
          <a:p>
            <a:pPr lvl="1"/>
            <a:r>
              <a:rPr lang="en-US" dirty="0"/>
              <a:t>Get instruction Opcode from memory and store it into IR</a:t>
            </a:r>
          </a:p>
          <a:p>
            <a:r>
              <a:rPr lang="en-US" dirty="0"/>
              <a:t>Decode:</a:t>
            </a:r>
          </a:p>
          <a:p>
            <a:pPr lvl="1"/>
            <a:r>
              <a:rPr lang="en-US" dirty="0"/>
              <a:t>Know what operation will be done</a:t>
            </a:r>
          </a:p>
          <a:p>
            <a:r>
              <a:rPr lang="en-US" dirty="0"/>
              <a:t>Execute:</a:t>
            </a:r>
          </a:p>
          <a:p>
            <a:pPr lvl="1"/>
            <a:r>
              <a:rPr lang="en-US" dirty="0"/>
              <a:t>The ALU to execute the instruction</a:t>
            </a:r>
          </a:p>
          <a:p>
            <a:r>
              <a:rPr lang="en-US" dirty="0"/>
              <a:t>Store</a:t>
            </a:r>
          </a:p>
          <a:p>
            <a:endParaRPr lang="en-EG" dirty="0"/>
          </a:p>
        </p:txBody>
      </p:sp>
      <p:pic>
        <p:nvPicPr>
          <p:cNvPr id="4098" name="Picture 2" descr="page19image4632560">
            <a:extLst>
              <a:ext uri="{FF2B5EF4-FFF2-40B4-BE49-F238E27FC236}">
                <a16:creationId xmlns:a16="http://schemas.microsoft.com/office/drawing/2014/main" id="{36B536E4-0917-EC46-6F42-34E4B34327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667929"/>
            <a:ext cx="5254752" cy="3381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9442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0CF9B-3E78-843A-EFF2-35404870FEF2}"/>
              </a:ext>
            </a:extLst>
          </p:cNvPr>
          <p:cNvSpPr>
            <a:spLocks noGrp="1"/>
          </p:cNvSpPr>
          <p:nvPr>
            <p:ph type="title"/>
          </p:nvPr>
        </p:nvSpPr>
        <p:spPr/>
        <p:txBody>
          <a:bodyPr/>
          <a:lstStyle/>
          <a:p>
            <a:r>
              <a:rPr lang="en-US" dirty="0"/>
              <a:t>Instruction cycle </a:t>
            </a:r>
            <a:endParaRPr lang="en-EG" dirty="0"/>
          </a:p>
        </p:txBody>
      </p:sp>
      <p:sp>
        <p:nvSpPr>
          <p:cNvPr id="3" name="Content Placeholder 2">
            <a:extLst>
              <a:ext uri="{FF2B5EF4-FFF2-40B4-BE49-F238E27FC236}">
                <a16:creationId xmlns:a16="http://schemas.microsoft.com/office/drawing/2014/main" id="{EBDD4AF5-5F28-C38F-0D6F-2093344F832E}"/>
              </a:ext>
            </a:extLst>
          </p:cNvPr>
          <p:cNvSpPr>
            <a:spLocks noGrp="1"/>
          </p:cNvSpPr>
          <p:nvPr>
            <p:ph idx="1"/>
          </p:nvPr>
        </p:nvSpPr>
        <p:spPr>
          <a:xfrm>
            <a:off x="1024128" y="2456688"/>
            <a:ext cx="9720073" cy="4023360"/>
          </a:xfrm>
        </p:spPr>
        <p:txBody>
          <a:bodyPr/>
          <a:lstStyle/>
          <a:p>
            <a:r>
              <a:rPr lang="en-US" b="1" dirty="0"/>
              <a:t>Fetch</a:t>
            </a:r>
            <a:r>
              <a:rPr lang="en-US" dirty="0"/>
              <a:t>: At the beginning of the fetch cycle, the address of the next instruction to be executed is stored in the Program Counter(PC) </a:t>
            </a:r>
          </a:p>
          <a:p>
            <a:endParaRPr lang="en-EG" dirty="0"/>
          </a:p>
        </p:txBody>
      </p:sp>
      <p:pic>
        <p:nvPicPr>
          <p:cNvPr id="5122" name="Picture 2" descr="page20image4692480">
            <a:extLst>
              <a:ext uri="{FF2B5EF4-FFF2-40B4-BE49-F238E27FC236}">
                <a16:creationId xmlns:a16="http://schemas.microsoft.com/office/drawing/2014/main" id="{D6EAC904-E486-CC8F-94CB-DD6102FC97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5136" y="3212084"/>
            <a:ext cx="5600700" cy="3060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1066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1FA24-7A71-D2C7-C8E8-0B6881926D87}"/>
              </a:ext>
            </a:extLst>
          </p:cNvPr>
          <p:cNvSpPr>
            <a:spLocks noGrp="1"/>
          </p:cNvSpPr>
          <p:nvPr>
            <p:ph type="title"/>
          </p:nvPr>
        </p:nvSpPr>
        <p:spPr/>
        <p:txBody>
          <a:bodyPr/>
          <a:lstStyle/>
          <a:p>
            <a:r>
              <a:rPr lang="en-US" dirty="0"/>
              <a:t>Instruction cycle </a:t>
            </a:r>
            <a:endParaRPr lang="en-EG" dirty="0"/>
          </a:p>
        </p:txBody>
      </p:sp>
      <p:sp>
        <p:nvSpPr>
          <p:cNvPr id="3" name="Content Placeholder 2">
            <a:extLst>
              <a:ext uri="{FF2B5EF4-FFF2-40B4-BE49-F238E27FC236}">
                <a16:creationId xmlns:a16="http://schemas.microsoft.com/office/drawing/2014/main" id="{9B6E0003-4BA1-6917-5D53-800DA34243BA}"/>
              </a:ext>
            </a:extLst>
          </p:cNvPr>
          <p:cNvSpPr>
            <a:spLocks noGrp="1"/>
          </p:cNvSpPr>
          <p:nvPr>
            <p:ph idx="1"/>
          </p:nvPr>
        </p:nvSpPr>
        <p:spPr>
          <a:xfrm>
            <a:off x="1165606" y="2286000"/>
            <a:ext cx="9720073" cy="4023360"/>
          </a:xfrm>
        </p:spPr>
        <p:txBody>
          <a:bodyPr>
            <a:normAutofit/>
          </a:bodyPr>
          <a:lstStyle/>
          <a:p>
            <a:r>
              <a:rPr lang="en-US" dirty="0"/>
              <a:t>Decode: inside CU ”Control Unit” by ID “Instruction Decoder”.</a:t>
            </a:r>
          </a:p>
          <a:p>
            <a:pPr lvl="1"/>
            <a:r>
              <a:rPr lang="en-US" dirty="0"/>
              <a:t>Every processor has its instruction set which is the group of instructions that could be executed by the processor.</a:t>
            </a:r>
          </a:p>
          <a:p>
            <a:pPr lvl="1"/>
            <a:r>
              <a:rPr lang="en-US" dirty="0"/>
              <a:t>Every instruction has a unique binary representation called “Opcode”.</a:t>
            </a:r>
          </a:p>
          <a:p>
            <a:pPr lvl="1"/>
            <a:r>
              <a:rPr lang="en-US" dirty="0"/>
              <a:t>The decoding step is responsible for defining the operation required by the instruction fetched from the memory</a:t>
            </a:r>
          </a:p>
          <a:p>
            <a:pPr lvl="1"/>
            <a:r>
              <a:rPr lang="en-US" dirty="0"/>
              <a:t>then pass these information to the ALU.</a:t>
            </a:r>
          </a:p>
          <a:p>
            <a:r>
              <a:rPr lang="en-US" dirty="0"/>
              <a:t>Example</a:t>
            </a:r>
          </a:p>
          <a:p>
            <a:pPr lvl="1"/>
            <a:r>
              <a:rPr lang="en-US" dirty="0"/>
              <a:t>101 is the op code for SUB operation.</a:t>
            </a:r>
          </a:p>
          <a:p>
            <a:pPr lvl="1"/>
            <a:r>
              <a:rPr lang="en-US" dirty="0"/>
              <a:t>This means that this instruction is: SUB 6 3</a:t>
            </a:r>
          </a:p>
          <a:p>
            <a:endParaRPr lang="en-EG" dirty="0"/>
          </a:p>
        </p:txBody>
      </p:sp>
      <p:pic>
        <p:nvPicPr>
          <p:cNvPr id="6145" name="Picture 1" descr="page21image5199968">
            <a:extLst>
              <a:ext uri="{FF2B5EF4-FFF2-40B4-BE49-F238E27FC236}">
                <a16:creationId xmlns:a16="http://schemas.microsoft.com/office/drawing/2014/main" id="{5313F926-EEF1-2261-7E1C-C346EE97A3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478" y="0"/>
            <a:ext cx="9969500" cy="12700"/>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page21image5200176">
            <a:extLst>
              <a:ext uri="{FF2B5EF4-FFF2-40B4-BE49-F238E27FC236}">
                <a16:creationId xmlns:a16="http://schemas.microsoft.com/office/drawing/2014/main" id="{8D5E933F-D018-7A67-EB89-BE47A34E3B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43744" y="3947160"/>
            <a:ext cx="1765300" cy="2362200"/>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descr="page21image5200384">
            <a:extLst>
              <a:ext uri="{FF2B5EF4-FFF2-40B4-BE49-F238E27FC236}">
                <a16:creationId xmlns:a16="http://schemas.microsoft.com/office/drawing/2014/main" id="{CDCF700E-A5A4-7D09-4E3C-16553F3EA9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4648200"/>
            <a:ext cx="3632200" cy="10795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page21image5200592">
            <a:extLst>
              <a:ext uri="{FF2B5EF4-FFF2-40B4-BE49-F238E27FC236}">
                <a16:creationId xmlns:a16="http://schemas.microsoft.com/office/drawing/2014/main" id="{7301A963-8CF3-0450-E86E-55B57952747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06321" y="5709412"/>
            <a:ext cx="5644311" cy="912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27522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A45B2-7E60-5929-55A0-9A7231F161C6}"/>
              </a:ext>
            </a:extLst>
          </p:cNvPr>
          <p:cNvSpPr>
            <a:spLocks noGrp="1"/>
          </p:cNvSpPr>
          <p:nvPr>
            <p:ph type="title"/>
          </p:nvPr>
        </p:nvSpPr>
        <p:spPr/>
        <p:txBody>
          <a:bodyPr/>
          <a:lstStyle/>
          <a:p>
            <a:r>
              <a:rPr lang="en-US" dirty="0"/>
              <a:t>Instruction cycle</a:t>
            </a:r>
            <a:endParaRPr lang="en-EG" dirty="0"/>
          </a:p>
        </p:txBody>
      </p:sp>
      <p:sp>
        <p:nvSpPr>
          <p:cNvPr id="3" name="Content Placeholder 2">
            <a:extLst>
              <a:ext uri="{FF2B5EF4-FFF2-40B4-BE49-F238E27FC236}">
                <a16:creationId xmlns:a16="http://schemas.microsoft.com/office/drawing/2014/main" id="{07E61D5C-FF29-90B8-2A55-1CC6F4B98A11}"/>
              </a:ext>
            </a:extLst>
          </p:cNvPr>
          <p:cNvSpPr>
            <a:spLocks noGrp="1"/>
          </p:cNvSpPr>
          <p:nvPr>
            <p:ph idx="1"/>
          </p:nvPr>
        </p:nvSpPr>
        <p:spPr/>
        <p:txBody>
          <a:bodyPr/>
          <a:lstStyle/>
          <a:p>
            <a:r>
              <a:rPr lang="en-US" dirty="0"/>
              <a:t>Execute : By ALU “Athematic Logic Unit”.</a:t>
            </a:r>
          </a:p>
          <a:p>
            <a:pPr lvl="1"/>
            <a:r>
              <a:rPr lang="en-US" dirty="0"/>
              <a:t>It contains many logic gates for all the supported instructions.</a:t>
            </a:r>
          </a:p>
          <a:p>
            <a:endParaRPr lang="en-EG" dirty="0"/>
          </a:p>
        </p:txBody>
      </p:sp>
      <p:pic>
        <p:nvPicPr>
          <p:cNvPr id="7169" name="Picture 1" descr="page22image5149568">
            <a:extLst>
              <a:ext uri="{FF2B5EF4-FFF2-40B4-BE49-F238E27FC236}">
                <a16:creationId xmlns:a16="http://schemas.microsoft.com/office/drawing/2014/main" id="{B0EBAC85-460F-05F7-E210-7C47C22B9A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969500" cy="12700"/>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descr="page22image5149776">
            <a:extLst>
              <a:ext uri="{FF2B5EF4-FFF2-40B4-BE49-F238E27FC236}">
                <a16:creationId xmlns:a16="http://schemas.microsoft.com/office/drawing/2014/main" id="{C97EACF2-CB53-0704-B79E-55E47F11A2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5832" y="3157219"/>
            <a:ext cx="4720336" cy="3453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15156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996B1-C3CB-6F71-4944-013DF7C0EDFB}"/>
              </a:ext>
            </a:extLst>
          </p:cNvPr>
          <p:cNvSpPr>
            <a:spLocks noGrp="1"/>
          </p:cNvSpPr>
          <p:nvPr>
            <p:ph type="title"/>
          </p:nvPr>
        </p:nvSpPr>
        <p:spPr/>
        <p:txBody>
          <a:bodyPr/>
          <a:lstStyle/>
          <a:p>
            <a:pPr algn="l" defTabSz="914400" rtl="1" eaLnBrk="1" latinLnBrk="0" hangingPunct="1">
              <a:lnSpc>
                <a:spcPct val="80000"/>
              </a:lnSpc>
              <a:spcBef>
                <a:spcPct val="0"/>
              </a:spcBef>
              <a:buNone/>
            </a:pPr>
            <a:r>
              <a:rPr lang="en-US" dirty="0"/>
              <a:t>What is computer architecture?</a:t>
            </a:r>
            <a:endParaRPr lang="en-EG" dirty="0"/>
          </a:p>
        </p:txBody>
      </p:sp>
      <p:pic>
        <p:nvPicPr>
          <p:cNvPr id="5" name="Content Placeholder 4" descr="A diagram of a computer component&#10;&#10;Description automatically generated">
            <a:extLst>
              <a:ext uri="{FF2B5EF4-FFF2-40B4-BE49-F238E27FC236}">
                <a16:creationId xmlns:a16="http://schemas.microsoft.com/office/drawing/2014/main" id="{08A886EC-1286-DD26-5761-FE0D2522FE43}"/>
              </a:ext>
            </a:extLst>
          </p:cNvPr>
          <p:cNvPicPr>
            <a:picLocks noGrp="1" noChangeAspect="1"/>
          </p:cNvPicPr>
          <p:nvPr>
            <p:ph idx="1"/>
          </p:nvPr>
        </p:nvPicPr>
        <p:blipFill>
          <a:blip r:embed="rId3"/>
          <a:stretch>
            <a:fillRect/>
          </a:stretch>
        </p:blipFill>
        <p:spPr>
          <a:xfrm>
            <a:off x="6356216" y="1916723"/>
            <a:ext cx="5245491" cy="4022725"/>
          </a:xfrm>
        </p:spPr>
      </p:pic>
      <p:sp>
        <p:nvSpPr>
          <p:cNvPr id="6" name="TextBox 5">
            <a:extLst>
              <a:ext uri="{FF2B5EF4-FFF2-40B4-BE49-F238E27FC236}">
                <a16:creationId xmlns:a16="http://schemas.microsoft.com/office/drawing/2014/main" id="{07D519B1-3B78-E37D-2E3D-F4583C36F518}"/>
              </a:ext>
            </a:extLst>
          </p:cNvPr>
          <p:cNvSpPr txBox="1"/>
          <p:nvPr/>
        </p:nvSpPr>
        <p:spPr>
          <a:xfrm>
            <a:off x="1024128" y="2750554"/>
            <a:ext cx="5812734" cy="2585323"/>
          </a:xfrm>
          <a:prstGeom prst="rect">
            <a:avLst/>
          </a:prstGeom>
          <a:noFill/>
        </p:spPr>
        <p:txBody>
          <a:bodyPr wrap="square" rtlCol="0">
            <a:spAutoFit/>
          </a:bodyPr>
          <a:lstStyle/>
          <a:p>
            <a:r>
              <a:rPr lang="en-US" sz="2400" dirty="0">
                <a:effectLst/>
              </a:rPr>
              <a:t>It is a set of rules and methods that</a:t>
            </a:r>
            <a:br>
              <a:rPr lang="en-US" sz="2400" dirty="0">
                <a:effectLst/>
              </a:rPr>
            </a:br>
            <a:r>
              <a:rPr lang="en-US" sz="2400" dirty="0">
                <a:effectLst/>
              </a:rPr>
              <a:t>describe the functionality, organization, and implementation of computer systems.</a:t>
            </a:r>
          </a:p>
          <a:p>
            <a:endParaRPr lang="en-US" sz="2400" dirty="0">
              <a:effectLst/>
            </a:endParaRPr>
          </a:p>
          <a:p>
            <a:r>
              <a:rPr lang="en-US" sz="2400" dirty="0">
                <a:effectLst/>
              </a:rPr>
              <a:t>It is mainly concerned with CPU, memory, and I/O devices interactions.</a:t>
            </a:r>
          </a:p>
          <a:p>
            <a:endParaRPr lang="en-EG" dirty="0"/>
          </a:p>
        </p:txBody>
      </p:sp>
    </p:spTree>
    <p:extLst>
      <p:ext uri="{BB962C8B-B14F-4D97-AF65-F5344CB8AC3E}">
        <p14:creationId xmlns:p14="http://schemas.microsoft.com/office/powerpoint/2010/main" val="23399966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996B1-C3CB-6F71-4944-013DF7C0EDFB}"/>
              </a:ext>
            </a:extLst>
          </p:cNvPr>
          <p:cNvSpPr>
            <a:spLocks noGrp="1"/>
          </p:cNvSpPr>
          <p:nvPr>
            <p:ph type="title"/>
          </p:nvPr>
        </p:nvSpPr>
        <p:spPr/>
        <p:txBody>
          <a:bodyPr/>
          <a:lstStyle/>
          <a:p>
            <a:r>
              <a:rPr lang="en-US" dirty="0"/>
              <a:t>Instruction Set Architecture </a:t>
            </a:r>
            <a:endParaRPr lang="en-EG" dirty="0"/>
          </a:p>
        </p:txBody>
      </p:sp>
      <p:sp>
        <p:nvSpPr>
          <p:cNvPr id="3" name="Content Placeholder 2">
            <a:extLst>
              <a:ext uri="{FF2B5EF4-FFF2-40B4-BE49-F238E27FC236}">
                <a16:creationId xmlns:a16="http://schemas.microsoft.com/office/drawing/2014/main" id="{549170B8-47AA-072A-01DA-5B4899E299A7}"/>
              </a:ext>
            </a:extLst>
          </p:cNvPr>
          <p:cNvSpPr>
            <a:spLocks noGrp="1"/>
          </p:cNvSpPr>
          <p:nvPr>
            <p:ph idx="1"/>
          </p:nvPr>
        </p:nvSpPr>
        <p:spPr/>
        <p:txBody>
          <a:bodyPr>
            <a:normAutofit/>
          </a:bodyPr>
          <a:lstStyle/>
          <a:p>
            <a:r>
              <a:rPr lang="en-US" dirty="0"/>
              <a:t>It describes the design of a Computer in terms of the basic operations it must support.</a:t>
            </a:r>
          </a:p>
          <a:p>
            <a:r>
              <a:rPr lang="en-US" dirty="0"/>
              <a:t>It defines the types of instructions to be supported by the processor.</a:t>
            </a:r>
          </a:p>
          <a:p>
            <a:pPr lvl="1"/>
            <a:r>
              <a:rPr lang="en-US" dirty="0"/>
              <a:t>Arithmetic/Logic, Data Transfer, and Branch and Jump Instructions.</a:t>
            </a:r>
          </a:p>
          <a:p>
            <a:r>
              <a:rPr lang="en-US" dirty="0"/>
              <a:t>It defines the maximum length of each type of instruction.</a:t>
            </a:r>
          </a:p>
          <a:p>
            <a:r>
              <a:rPr lang="en-US" dirty="0"/>
              <a:t>It defines the Instruction Format of each type of instruction.</a:t>
            </a:r>
          </a:p>
          <a:p>
            <a:r>
              <a:rPr lang="en-US" dirty="0"/>
              <a:t>It is classified into:</a:t>
            </a:r>
          </a:p>
          <a:p>
            <a:pPr lvl="1"/>
            <a:r>
              <a:rPr lang="en-US" dirty="0"/>
              <a:t>Complex Instruction Set Computing (CISC)</a:t>
            </a:r>
          </a:p>
          <a:p>
            <a:pPr lvl="1"/>
            <a:r>
              <a:rPr lang="en-US" dirty="0"/>
              <a:t>Reduced Instruction Set Computing (RISC)</a:t>
            </a:r>
          </a:p>
          <a:p>
            <a:endParaRPr lang="en-EG" dirty="0"/>
          </a:p>
        </p:txBody>
      </p:sp>
    </p:spTree>
    <p:extLst>
      <p:ext uri="{BB962C8B-B14F-4D97-AF65-F5344CB8AC3E}">
        <p14:creationId xmlns:p14="http://schemas.microsoft.com/office/powerpoint/2010/main" val="3126209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A5D94-6EA8-2CC4-1463-F932140AFC45}"/>
              </a:ext>
            </a:extLst>
          </p:cNvPr>
          <p:cNvSpPr>
            <a:spLocks noGrp="1"/>
          </p:cNvSpPr>
          <p:nvPr>
            <p:ph type="title"/>
          </p:nvPr>
        </p:nvSpPr>
        <p:spPr/>
        <p:txBody>
          <a:bodyPr/>
          <a:lstStyle/>
          <a:p>
            <a:r>
              <a:rPr lang="en-EG" dirty="0"/>
              <a:t>Agenda</a:t>
            </a:r>
          </a:p>
        </p:txBody>
      </p:sp>
      <p:sp>
        <p:nvSpPr>
          <p:cNvPr id="3" name="Content Placeholder 2">
            <a:extLst>
              <a:ext uri="{FF2B5EF4-FFF2-40B4-BE49-F238E27FC236}">
                <a16:creationId xmlns:a16="http://schemas.microsoft.com/office/drawing/2014/main" id="{373B8852-64E1-FEAC-A709-31A6F57CCCE2}"/>
              </a:ext>
            </a:extLst>
          </p:cNvPr>
          <p:cNvSpPr>
            <a:spLocks noGrp="1"/>
          </p:cNvSpPr>
          <p:nvPr>
            <p:ph idx="1"/>
          </p:nvPr>
        </p:nvSpPr>
        <p:spPr/>
        <p:txBody>
          <a:bodyPr/>
          <a:lstStyle/>
          <a:p>
            <a:pPr marL="457200" indent="-457200">
              <a:buFont typeface="+mj-lt"/>
              <a:buAutoNum type="arabicPeriod"/>
            </a:pPr>
            <a:r>
              <a:rPr lang="en-US" dirty="0"/>
              <a:t>What is Embedded Systems?</a:t>
            </a:r>
          </a:p>
          <a:p>
            <a:pPr marL="457200" indent="-457200">
              <a:buFont typeface="+mj-lt"/>
              <a:buAutoNum type="arabicPeriod"/>
            </a:pPr>
            <a:r>
              <a:rPr lang="en-US" dirty="0"/>
              <a:t>What is Microcontroller?</a:t>
            </a:r>
          </a:p>
          <a:p>
            <a:pPr marL="457200" indent="-457200">
              <a:buFont typeface="+mj-lt"/>
              <a:buAutoNum type="arabicPeriod"/>
            </a:pPr>
            <a:r>
              <a:rPr lang="en-US" dirty="0"/>
              <a:t>Microcontroller VS microprocessor</a:t>
            </a:r>
          </a:p>
          <a:p>
            <a:pPr marL="457200" indent="-457200">
              <a:buFont typeface="+mj-lt"/>
              <a:buAutoNum type="arabicPeriod"/>
            </a:pPr>
            <a:r>
              <a:rPr lang="en-US" dirty="0"/>
              <a:t>Instruction Set Architecture</a:t>
            </a:r>
          </a:p>
          <a:p>
            <a:pPr marL="457200" indent="-457200">
              <a:buFont typeface="+mj-lt"/>
              <a:buAutoNum type="arabicPeriod"/>
            </a:pPr>
            <a:r>
              <a:rPr lang="en-US" dirty="0"/>
              <a:t>Computer Architecture</a:t>
            </a:r>
          </a:p>
          <a:p>
            <a:pPr marL="457200" indent="-457200">
              <a:buFont typeface="+mj-lt"/>
              <a:buAutoNum type="arabicPeriod"/>
            </a:pPr>
            <a:r>
              <a:rPr lang="en-US" dirty="0"/>
              <a:t>What is Memory &amp; Memory Types?</a:t>
            </a:r>
          </a:p>
          <a:p>
            <a:endParaRPr lang="en-EG" dirty="0"/>
          </a:p>
        </p:txBody>
      </p:sp>
    </p:spTree>
    <p:extLst>
      <p:ext uri="{BB962C8B-B14F-4D97-AF65-F5344CB8AC3E}">
        <p14:creationId xmlns:p14="http://schemas.microsoft.com/office/powerpoint/2010/main" val="20385212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996B1-C3CB-6F71-4944-013DF7C0EDFB}"/>
              </a:ext>
            </a:extLst>
          </p:cNvPr>
          <p:cNvSpPr>
            <a:spLocks noGrp="1"/>
          </p:cNvSpPr>
          <p:nvPr>
            <p:ph type="title"/>
          </p:nvPr>
        </p:nvSpPr>
        <p:spPr/>
        <p:txBody>
          <a:bodyPr/>
          <a:lstStyle/>
          <a:p>
            <a:r>
              <a:rPr lang="en-US" dirty="0"/>
              <a:t>Reduced Instruction Set Architecture (RISC) </a:t>
            </a:r>
            <a:endParaRPr lang="en-EG" dirty="0"/>
          </a:p>
        </p:txBody>
      </p:sp>
      <p:sp>
        <p:nvSpPr>
          <p:cNvPr id="3" name="Content Placeholder 2">
            <a:extLst>
              <a:ext uri="{FF2B5EF4-FFF2-40B4-BE49-F238E27FC236}">
                <a16:creationId xmlns:a16="http://schemas.microsoft.com/office/drawing/2014/main" id="{549170B8-47AA-072A-01DA-5B4899E299A7}"/>
              </a:ext>
            </a:extLst>
          </p:cNvPr>
          <p:cNvSpPr>
            <a:spLocks noGrp="1"/>
          </p:cNvSpPr>
          <p:nvPr>
            <p:ph idx="1"/>
          </p:nvPr>
        </p:nvSpPr>
        <p:spPr/>
        <p:txBody>
          <a:bodyPr>
            <a:normAutofit/>
          </a:bodyPr>
          <a:lstStyle/>
          <a:p>
            <a:r>
              <a:rPr lang="en-US" dirty="0"/>
              <a:t>o The main idea behind this is to make hardware simpler by using an instruction set composed of a few basic steps for loading, evaluating, and storing operations just like a load command will load data, a store command will store the data. </a:t>
            </a:r>
          </a:p>
          <a:p>
            <a:r>
              <a:rPr lang="en-US" dirty="0"/>
              <a:t>o Reduce the cycles per instruction at the cost of the number of instructions per program. </a:t>
            </a:r>
          </a:p>
          <a:p>
            <a:r>
              <a:rPr lang="en-US" dirty="0"/>
              <a:t>o Reduce the cycles per instruction at the cost of the number of instructions per program. </a:t>
            </a:r>
          </a:p>
          <a:p>
            <a:endParaRPr lang="en-EG" dirty="0"/>
          </a:p>
        </p:txBody>
      </p:sp>
    </p:spTree>
    <p:extLst>
      <p:ext uri="{BB962C8B-B14F-4D97-AF65-F5344CB8AC3E}">
        <p14:creationId xmlns:p14="http://schemas.microsoft.com/office/powerpoint/2010/main" val="40298069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996B1-C3CB-6F71-4944-013DF7C0EDFB}"/>
              </a:ext>
            </a:extLst>
          </p:cNvPr>
          <p:cNvSpPr>
            <a:spLocks noGrp="1"/>
          </p:cNvSpPr>
          <p:nvPr>
            <p:ph type="title"/>
          </p:nvPr>
        </p:nvSpPr>
        <p:spPr/>
        <p:txBody>
          <a:bodyPr/>
          <a:lstStyle/>
          <a:p>
            <a:r>
              <a:rPr lang="en-US" dirty="0"/>
              <a:t>Reduced Instruction Set Architecture (RISC) </a:t>
            </a:r>
            <a:endParaRPr lang="en-EG" dirty="0"/>
          </a:p>
        </p:txBody>
      </p:sp>
      <p:sp>
        <p:nvSpPr>
          <p:cNvPr id="3" name="Content Placeholder 2">
            <a:extLst>
              <a:ext uri="{FF2B5EF4-FFF2-40B4-BE49-F238E27FC236}">
                <a16:creationId xmlns:a16="http://schemas.microsoft.com/office/drawing/2014/main" id="{549170B8-47AA-072A-01DA-5B4899E299A7}"/>
              </a:ext>
            </a:extLst>
          </p:cNvPr>
          <p:cNvSpPr>
            <a:spLocks noGrp="1"/>
          </p:cNvSpPr>
          <p:nvPr>
            <p:ph idx="1"/>
          </p:nvPr>
        </p:nvSpPr>
        <p:spPr/>
        <p:txBody>
          <a:bodyPr>
            <a:normAutofit/>
          </a:bodyPr>
          <a:lstStyle/>
          <a:p>
            <a:pPr>
              <a:buFont typeface="Arial" panose="020B0604020202020204" pitchFamily="34" charset="0"/>
              <a:buChar char="•"/>
            </a:pPr>
            <a:r>
              <a:rPr lang="en-US" dirty="0"/>
              <a:t>Simpler instruction, (simple instruction decoding) </a:t>
            </a:r>
          </a:p>
          <a:p>
            <a:pPr>
              <a:buFont typeface="Arial" panose="020B0604020202020204" pitchFamily="34" charset="0"/>
              <a:buChar char="•"/>
            </a:pPr>
            <a:r>
              <a:rPr lang="en-US" dirty="0"/>
              <a:t>Instruction comes undersize of one word </a:t>
            </a:r>
          </a:p>
          <a:p>
            <a:pPr>
              <a:buFont typeface="Arial" panose="020B0604020202020204" pitchFamily="34" charset="0"/>
              <a:buChar char="•"/>
            </a:pPr>
            <a:r>
              <a:rPr lang="en-US" dirty="0"/>
              <a:t>Instruction takes a single clock cycle to get executed </a:t>
            </a:r>
          </a:p>
          <a:p>
            <a:pPr>
              <a:buFont typeface="Arial" panose="020B0604020202020204" pitchFamily="34" charset="0"/>
              <a:buChar char="•"/>
            </a:pPr>
            <a:r>
              <a:rPr lang="en-US" dirty="0"/>
              <a:t>More general-purpose registers </a:t>
            </a:r>
          </a:p>
          <a:p>
            <a:pPr>
              <a:buFont typeface="Arial" panose="020B0604020202020204" pitchFamily="34" charset="0"/>
              <a:buChar char="•"/>
            </a:pPr>
            <a:r>
              <a:rPr lang="en-US" dirty="0"/>
              <a:t>Simple Addressing Modes</a:t>
            </a:r>
          </a:p>
          <a:p>
            <a:pPr>
              <a:buFont typeface="Arial" panose="020B0604020202020204" pitchFamily="34" charset="0"/>
              <a:buChar char="•"/>
            </a:pPr>
            <a:r>
              <a:rPr lang="en-US" dirty="0"/>
              <a:t>Fewer Data types</a:t>
            </a:r>
          </a:p>
          <a:p>
            <a:pPr>
              <a:buFont typeface="Arial" panose="020B0604020202020204" pitchFamily="34" charset="0"/>
              <a:buChar char="•"/>
            </a:pPr>
            <a:r>
              <a:rPr lang="en-US" dirty="0"/>
              <a:t>A highly pipeline can be achieved</a:t>
            </a:r>
          </a:p>
          <a:p>
            <a:pPr>
              <a:buFont typeface="Arial" panose="020B0604020202020204" pitchFamily="34" charset="0"/>
              <a:buChar char="•"/>
            </a:pPr>
            <a:r>
              <a:rPr lang="en-US" dirty="0"/>
              <a:t>Optimizes the performance by focusing on software </a:t>
            </a:r>
          </a:p>
          <a:p>
            <a:pPr marL="0" indent="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None/>
            </a:pPr>
            <a:endParaRPr lang="en-EG" dirty="0"/>
          </a:p>
        </p:txBody>
      </p:sp>
    </p:spTree>
    <p:extLst>
      <p:ext uri="{BB962C8B-B14F-4D97-AF65-F5344CB8AC3E}">
        <p14:creationId xmlns:p14="http://schemas.microsoft.com/office/powerpoint/2010/main" val="6695111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B800F-8E1C-4FC7-29B2-90D3C322FB2F}"/>
              </a:ext>
            </a:extLst>
          </p:cNvPr>
          <p:cNvSpPr>
            <a:spLocks noGrp="1"/>
          </p:cNvSpPr>
          <p:nvPr>
            <p:ph type="title"/>
          </p:nvPr>
        </p:nvSpPr>
        <p:spPr/>
        <p:txBody>
          <a:bodyPr/>
          <a:lstStyle/>
          <a:p>
            <a:r>
              <a:rPr lang="en-US" dirty="0"/>
              <a:t>Complex Instruction Set Architecture (CISC) </a:t>
            </a:r>
            <a:endParaRPr lang="en-EG" dirty="0"/>
          </a:p>
        </p:txBody>
      </p:sp>
      <p:sp>
        <p:nvSpPr>
          <p:cNvPr id="3" name="Content Placeholder 2">
            <a:extLst>
              <a:ext uri="{FF2B5EF4-FFF2-40B4-BE49-F238E27FC236}">
                <a16:creationId xmlns:a16="http://schemas.microsoft.com/office/drawing/2014/main" id="{35C16965-E069-9C11-10C7-BE6819EE9C78}"/>
              </a:ext>
            </a:extLst>
          </p:cNvPr>
          <p:cNvSpPr>
            <a:spLocks noGrp="1"/>
          </p:cNvSpPr>
          <p:nvPr>
            <p:ph idx="1"/>
          </p:nvPr>
        </p:nvSpPr>
        <p:spPr/>
        <p:txBody>
          <a:bodyPr/>
          <a:lstStyle/>
          <a:p>
            <a:r>
              <a:rPr lang="en-US" dirty="0"/>
              <a:t>The main idea is that a single instruction will do all loading, evaluating, and storing operations just like a multiplication command will do stuff like loading data, evaluating, and storing it, hence it’s complex. </a:t>
            </a:r>
          </a:p>
          <a:p>
            <a:endParaRPr lang="en-US" dirty="0"/>
          </a:p>
          <a:p>
            <a:r>
              <a:rPr lang="en-US" dirty="0"/>
              <a:t>The CISC approach attempts to minimize the number of instructions per program but at the cost of an increase in the number of cycles per instruction </a:t>
            </a:r>
          </a:p>
          <a:p>
            <a:endParaRPr lang="en-EG" dirty="0"/>
          </a:p>
        </p:txBody>
      </p:sp>
    </p:spTree>
    <p:extLst>
      <p:ext uri="{BB962C8B-B14F-4D97-AF65-F5344CB8AC3E}">
        <p14:creationId xmlns:p14="http://schemas.microsoft.com/office/powerpoint/2010/main" val="3465908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608F1-6FEC-CC29-0467-43E7FC60A7AC}"/>
              </a:ext>
            </a:extLst>
          </p:cNvPr>
          <p:cNvSpPr>
            <a:spLocks noGrp="1"/>
          </p:cNvSpPr>
          <p:nvPr>
            <p:ph type="title"/>
          </p:nvPr>
        </p:nvSpPr>
        <p:spPr/>
        <p:txBody>
          <a:bodyPr/>
          <a:lstStyle/>
          <a:p>
            <a:r>
              <a:rPr lang="en-US" dirty="0"/>
              <a:t>Complex Instruction Set Computer (CISC) </a:t>
            </a:r>
            <a:endParaRPr lang="en-EG" dirty="0"/>
          </a:p>
        </p:txBody>
      </p:sp>
      <p:sp>
        <p:nvSpPr>
          <p:cNvPr id="3" name="Content Placeholder 2">
            <a:extLst>
              <a:ext uri="{FF2B5EF4-FFF2-40B4-BE49-F238E27FC236}">
                <a16:creationId xmlns:a16="http://schemas.microsoft.com/office/drawing/2014/main" id="{755FB296-1A77-744F-9DD1-8E7738E5B5B1}"/>
              </a:ext>
            </a:extLst>
          </p:cNvPr>
          <p:cNvSpPr>
            <a:spLocks noGrp="1"/>
          </p:cNvSpPr>
          <p:nvPr>
            <p:ph idx="1"/>
          </p:nvPr>
        </p:nvSpPr>
        <p:spPr/>
        <p:txBody>
          <a:bodyPr/>
          <a:lstStyle/>
          <a:p>
            <a:pPr>
              <a:buFont typeface="Arial" panose="020B0604020202020204" pitchFamily="34" charset="0"/>
              <a:buChar char="•"/>
            </a:pPr>
            <a:r>
              <a:rPr lang="en-US" dirty="0"/>
              <a:t>Complex instruction, (complex instruction decoding) </a:t>
            </a:r>
          </a:p>
          <a:p>
            <a:pPr>
              <a:buFont typeface="Arial" panose="020B0604020202020204" pitchFamily="34" charset="0"/>
              <a:buChar char="•"/>
            </a:pPr>
            <a:r>
              <a:rPr lang="en-US" dirty="0"/>
              <a:t>Instructions are larger than one-word size </a:t>
            </a:r>
          </a:p>
          <a:p>
            <a:pPr>
              <a:buFont typeface="Arial" panose="020B0604020202020204" pitchFamily="34" charset="0"/>
              <a:buChar char="•"/>
            </a:pPr>
            <a:r>
              <a:rPr lang="en-US" dirty="0"/>
              <a:t>Instruction may take more than a single clock cycle to get executed </a:t>
            </a:r>
          </a:p>
          <a:p>
            <a:pPr>
              <a:buFont typeface="Arial" panose="020B0604020202020204" pitchFamily="34" charset="0"/>
              <a:buChar char="•"/>
            </a:pPr>
            <a:r>
              <a:rPr lang="en-US" dirty="0"/>
              <a:t>Less number of general-purpose registers as operations get performed in memory itself </a:t>
            </a:r>
          </a:p>
          <a:p>
            <a:pPr>
              <a:buFont typeface="Arial" panose="020B0604020202020204" pitchFamily="34" charset="0"/>
              <a:buChar char="•"/>
            </a:pPr>
            <a:r>
              <a:rPr lang="en-US" dirty="0"/>
              <a:t>Complex Addressing Modes</a:t>
            </a:r>
          </a:p>
          <a:p>
            <a:pPr>
              <a:buFont typeface="Arial" panose="020B0604020202020204" pitchFamily="34" charset="0"/>
              <a:buChar char="•"/>
            </a:pPr>
            <a:r>
              <a:rPr lang="en-US" dirty="0"/>
              <a:t>Less Instruction Pipeline</a:t>
            </a:r>
          </a:p>
          <a:p>
            <a:pPr>
              <a:buFont typeface="Arial" panose="020B0604020202020204" pitchFamily="34" charset="0"/>
              <a:buChar char="•"/>
            </a:pPr>
            <a:r>
              <a:rPr lang="en-US" dirty="0"/>
              <a:t>Optimizes the performance by focusing on hardware</a:t>
            </a:r>
          </a:p>
          <a:p>
            <a:endParaRPr lang="en-EG" dirty="0"/>
          </a:p>
        </p:txBody>
      </p:sp>
    </p:spTree>
    <p:extLst>
      <p:ext uri="{BB962C8B-B14F-4D97-AF65-F5344CB8AC3E}">
        <p14:creationId xmlns:p14="http://schemas.microsoft.com/office/powerpoint/2010/main" val="6051993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99DC4-4080-A2AC-E2C6-19F668F273C9}"/>
              </a:ext>
            </a:extLst>
          </p:cNvPr>
          <p:cNvSpPr>
            <a:spLocks noGrp="1"/>
          </p:cNvSpPr>
          <p:nvPr>
            <p:ph type="title"/>
          </p:nvPr>
        </p:nvSpPr>
        <p:spPr/>
        <p:txBody>
          <a:bodyPr/>
          <a:lstStyle/>
          <a:p>
            <a:r>
              <a:rPr lang="en-US" dirty="0"/>
              <a:t>RISC vs. CISC </a:t>
            </a:r>
            <a:endParaRPr lang="en-EG" dirty="0"/>
          </a:p>
        </p:txBody>
      </p:sp>
      <p:sp>
        <p:nvSpPr>
          <p:cNvPr id="3" name="Content Placeholder 2">
            <a:extLst>
              <a:ext uri="{FF2B5EF4-FFF2-40B4-BE49-F238E27FC236}">
                <a16:creationId xmlns:a16="http://schemas.microsoft.com/office/drawing/2014/main" id="{AA501823-4C96-9A5E-B20C-70329A3FBFA0}"/>
              </a:ext>
            </a:extLst>
          </p:cNvPr>
          <p:cNvSpPr>
            <a:spLocks noGrp="1"/>
          </p:cNvSpPr>
          <p:nvPr>
            <p:ph idx="1"/>
          </p:nvPr>
        </p:nvSpPr>
        <p:spPr>
          <a:xfrm>
            <a:off x="5855677" y="2286000"/>
            <a:ext cx="4888524" cy="2743200"/>
          </a:xfrm>
        </p:spPr>
        <p:txBody>
          <a:bodyPr/>
          <a:lstStyle/>
          <a:p>
            <a:r>
              <a:rPr lang="en-US" b="1" dirty="0"/>
              <a:t>Complex Instruction Set Computer (CISC)</a:t>
            </a:r>
          </a:p>
          <a:p>
            <a:pPr>
              <a:buFont typeface="Arial" panose="020B0604020202020204" pitchFamily="34" charset="0"/>
              <a:buChar char="•"/>
            </a:pPr>
            <a:r>
              <a:rPr lang="en-US" dirty="0"/>
              <a:t>Used in: 80x86, 8051, 68HC11, etc.</a:t>
            </a:r>
          </a:p>
          <a:p>
            <a:pPr>
              <a:buFont typeface="Arial" panose="020B0604020202020204" pitchFamily="34" charset="0"/>
              <a:buChar char="•"/>
            </a:pPr>
            <a:r>
              <a:rPr lang="en-US" dirty="0"/>
              <a:t>Many instructions (usually &gt; 100)</a:t>
            </a:r>
          </a:p>
          <a:p>
            <a:pPr>
              <a:buFont typeface="Arial" panose="020B0604020202020204" pitchFamily="34" charset="0"/>
              <a:buChar char="•"/>
            </a:pPr>
            <a:r>
              <a:rPr lang="en-US" dirty="0"/>
              <a:t>Several addressing modes</a:t>
            </a:r>
          </a:p>
          <a:p>
            <a:pPr>
              <a:buFont typeface="Arial" panose="020B0604020202020204" pitchFamily="34" charset="0"/>
              <a:buChar char="•"/>
            </a:pPr>
            <a:r>
              <a:rPr lang="en-US" dirty="0"/>
              <a:t>Usually takes more than 1 internal clock cycle (</a:t>
            </a:r>
            <a:r>
              <a:rPr lang="en-US" dirty="0" err="1"/>
              <a:t>Tcyc</a:t>
            </a:r>
            <a:r>
              <a:rPr lang="en-US" dirty="0"/>
              <a:t>) to execute</a:t>
            </a:r>
          </a:p>
          <a:p>
            <a:endParaRPr lang="en-EG" dirty="0"/>
          </a:p>
        </p:txBody>
      </p:sp>
      <p:sp>
        <p:nvSpPr>
          <p:cNvPr id="4" name="TextBox 3">
            <a:extLst>
              <a:ext uri="{FF2B5EF4-FFF2-40B4-BE49-F238E27FC236}">
                <a16:creationId xmlns:a16="http://schemas.microsoft.com/office/drawing/2014/main" id="{0578D1DD-EF83-4E10-3F50-8E187A0BD09D}"/>
              </a:ext>
            </a:extLst>
          </p:cNvPr>
          <p:cNvSpPr txBox="1"/>
          <p:nvPr/>
        </p:nvSpPr>
        <p:spPr>
          <a:xfrm>
            <a:off x="703385" y="2286000"/>
            <a:ext cx="4888525" cy="3323987"/>
          </a:xfrm>
          <a:prstGeom prst="rect">
            <a:avLst/>
          </a:prstGeom>
          <a:noFill/>
        </p:spPr>
        <p:txBody>
          <a:bodyPr wrap="square" rtlCol="0">
            <a:spAutoFit/>
          </a:bodyPr>
          <a:lstStyle/>
          <a:p>
            <a:r>
              <a:rPr lang="en-US" sz="2400" b="1" dirty="0"/>
              <a:t>Reduced Instruction Set Computer (RISC)</a:t>
            </a:r>
          </a:p>
          <a:p>
            <a:pPr marL="342900" indent="-342900">
              <a:buFont typeface="Arial" panose="020B0604020202020204" pitchFamily="34" charset="0"/>
              <a:buChar char="•"/>
            </a:pPr>
            <a:r>
              <a:rPr lang="en-US" sz="2400" dirty="0"/>
              <a:t>Used in: SPARC, ALPHA, Atmel AVR, etc.</a:t>
            </a:r>
          </a:p>
          <a:p>
            <a:pPr marL="342900" indent="-342900">
              <a:buFont typeface="Arial" panose="020B0604020202020204" pitchFamily="34" charset="0"/>
              <a:buChar char="•"/>
            </a:pPr>
            <a:r>
              <a:rPr lang="en-US" sz="2400" dirty="0"/>
              <a:t>Few instructions	(usually &lt; 50)</a:t>
            </a:r>
          </a:p>
          <a:p>
            <a:pPr marL="342900" indent="-342900">
              <a:buFont typeface="Arial" panose="020B0604020202020204" pitchFamily="34" charset="0"/>
              <a:buChar char="•"/>
            </a:pPr>
            <a:r>
              <a:rPr lang="en-US" sz="2400" dirty="0"/>
              <a:t>Only a few addressing modes</a:t>
            </a:r>
          </a:p>
          <a:p>
            <a:pPr marL="342900" indent="-342900">
              <a:buFont typeface="Arial" panose="020B0604020202020204" pitchFamily="34" charset="0"/>
              <a:buChar char="•"/>
            </a:pPr>
            <a:r>
              <a:rPr lang="en-US" sz="2400" dirty="0"/>
              <a:t>Executes 1 instruction in 1 internal clock cycle (</a:t>
            </a:r>
            <a:r>
              <a:rPr lang="en-US" sz="2400" dirty="0" err="1"/>
              <a:t>Tcyc</a:t>
            </a:r>
            <a:r>
              <a:rPr lang="en-US" sz="2400" dirty="0"/>
              <a:t>)</a:t>
            </a:r>
          </a:p>
          <a:p>
            <a:endParaRPr lang="en-EG" dirty="0"/>
          </a:p>
        </p:txBody>
      </p:sp>
    </p:spTree>
    <p:extLst>
      <p:ext uri="{BB962C8B-B14F-4D97-AF65-F5344CB8AC3E}">
        <p14:creationId xmlns:p14="http://schemas.microsoft.com/office/powerpoint/2010/main" val="1700632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24C5C-9093-3AB4-065D-91615A7DA073}"/>
              </a:ext>
            </a:extLst>
          </p:cNvPr>
          <p:cNvSpPr>
            <a:spLocks noGrp="1"/>
          </p:cNvSpPr>
          <p:nvPr>
            <p:ph type="title"/>
          </p:nvPr>
        </p:nvSpPr>
        <p:spPr/>
        <p:txBody>
          <a:bodyPr/>
          <a:lstStyle/>
          <a:p>
            <a:r>
              <a:rPr lang="en-US" dirty="0"/>
              <a:t>Computer Architecture </a:t>
            </a:r>
            <a:br>
              <a:rPr lang="en-US" dirty="0"/>
            </a:br>
            <a:endParaRPr lang="en-EG" dirty="0"/>
          </a:p>
        </p:txBody>
      </p:sp>
      <p:sp>
        <p:nvSpPr>
          <p:cNvPr id="3" name="Content Placeholder 2">
            <a:extLst>
              <a:ext uri="{FF2B5EF4-FFF2-40B4-BE49-F238E27FC236}">
                <a16:creationId xmlns:a16="http://schemas.microsoft.com/office/drawing/2014/main" id="{C723D7D8-F15D-9BAD-924D-51A5138F8BE0}"/>
              </a:ext>
            </a:extLst>
          </p:cNvPr>
          <p:cNvSpPr>
            <a:spLocks noGrp="1"/>
          </p:cNvSpPr>
          <p:nvPr>
            <p:ph idx="1"/>
          </p:nvPr>
        </p:nvSpPr>
        <p:spPr/>
        <p:txBody>
          <a:bodyPr/>
          <a:lstStyle/>
          <a:p>
            <a: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pPr>
            <a:r>
              <a:rPr lang="en-US" dirty="0"/>
              <a:t>The architecture of any micro-controller or a micro-computer mainly refers to the overall arrangement of the constituent CPU </a:t>
            </a:r>
          </a:p>
          <a:p>
            <a: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pPr>
            <a:r>
              <a:rPr lang="en-US" dirty="0"/>
              <a:t>Harvard and Von Neumann architecture serve as the two major ways using which the microcontroller gets its CPU arrangement with the ROM and RAM </a:t>
            </a:r>
          </a:p>
          <a:p>
            <a: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pPr>
            <a:endParaRPr lang="en-EG" dirty="0"/>
          </a:p>
        </p:txBody>
      </p:sp>
      <p:pic>
        <p:nvPicPr>
          <p:cNvPr id="8193" name="Picture 1" descr="page31image4918112">
            <a:extLst>
              <a:ext uri="{FF2B5EF4-FFF2-40B4-BE49-F238E27FC236}">
                <a16:creationId xmlns:a16="http://schemas.microsoft.com/office/drawing/2014/main" id="{A06ACFB6-3CAE-9697-46BB-ADD20BE4CF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700" y="4607560"/>
            <a:ext cx="9969500" cy="12700"/>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descr="page31image4918320">
            <a:extLst>
              <a:ext uri="{FF2B5EF4-FFF2-40B4-BE49-F238E27FC236}">
                <a16:creationId xmlns:a16="http://schemas.microsoft.com/office/drawing/2014/main" id="{9861E4FA-891A-6DA5-A74D-8D8E661366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7102" y="4897628"/>
            <a:ext cx="3009900" cy="1612900"/>
          </a:xfrm>
          <a:prstGeom prst="rect">
            <a:avLst/>
          </a:prstGeom>
          <a:noFill/>
          <a:extLst>
            <a:ext uri="{909E8E84-426E-40DD-AFC4-6F175D3DCCD1}">
              <a14:hiddenFill xmlns:a14="http://schemas.microsoft.com/office/drawing/2010/main">
                <a:solidFill>
                  <a:srgbClr val="FFFFFF"/>
                </a:solidFill>
              </a14:hiddenFill>
            </a:ext>
          </a:extLst>
        </p:spPr>
      </p:pic>
      <p:pic>
        <p:nvPicPr>
          <p:cNvPr id="8195" name="Picture 3" descr="page31image4918528">
            <a:extLst>
              <a:ext uri="{FF2B5EF4-FFF2-40B4-BE49-F238E27FC236}">
                <a16:creationId xmlns:a16="http://schemas.microsoft.com/office/drawing/2014/main" id="{2A3584E1-0DED-15AB-EB4E-5A9BDA6AC0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4128" y="4808728"/>
            <a:ext cx="4140200" cy="170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10615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13AEC-13E3-9DC2-7C2C-0E59F16FEF8F}"/>
              </a:ext>
            </a:extLst>
          </p:cNvPr>
          <p:cNvSpPr>
            <a:spLocks noGrp="1"/>
          </p:cNvSpPr>
          <p:nvPr>
            <p:ph type="title"/>
          </p:nvPr>
        </p:nvSpPr>
        <p:spPr>
          <a:xfrm>
            <a:off x="1079393" y="530886"/>
            <a:ext cx="8328375" cy="1499616"/>
          </a:xfrm>
        </p:spPr>
        <p:txBody>
          <a:bodyPr>
            <a:normAutofit/>
          </a:bodyPr>
          <a:lstStyle/>
          <a:p>
            <a:r>
              <a:rPr lang="en-EG" dirty="0"/>
              <a:t>Von neumann architecture</a:t>
            </a:r>
          </a:p>
        </p:txBody>
      </p:sp>
      <p:sp>
        <p:nvSpPr>
          <p:cNvPr id="3" name="Content Placeholder 2">
            <a:extLst>
              <a:ext uri="{FF2B5EF4-FFF2-40B4-BE49-F238E27FC236}">
                <a16:creationId xmlns:a16="http://schemas.microsoft.com/office/drawing/2014/main" id="{5F4FF6B6-2264-8019-5DF3-C2B3ED076915}"/>
              </a:ext>
            </a:extLst>
          </p:cNvPr>
          <p:cNvSpPr>
            <a:spLocks noGrp="1"/>
          </p:cNvSpPr>
          <p:nvPr>
            <p:ph idx="1"/>
          </p:nvPr>
        </p:nvSpPr>
        <p:spPr>
          <a:xfrm>
            <a:off x="640079" y="2158251"/>
            <a:ext cx="5455920" cy="3931920"/>
          </a:xfrm>
        </p:spPr>
        <p:txBody>
          <a:bodyPr>
            <a:normAutofit fontScale="92500" lnSpcReduction="20000"/>
          </a:bodyPr>
          <a:lstStyle/>
          <a:p>
            <a:pPr>
              <a:buFont typeface="Arial" panose="020B0604020202020204" pitchFamily="34" charset="0"/>
              <a:buChar char="•"/>
            </a:pPr>
            <a:r>
              <a:rPr lang="en-US" sz="2600" dirty="0">
                <a:effectLst/>
              </a:rPr>
              <a:t>Memory holds both programs and data; this is also known as the stored program concept. </a:t>
            </a:r>
          </a:p>
          <a:p>
            <a:pPr>
              <a:buFont typeface="Arial" panose="020B0604020202020204" pitchFamily="34" charset="0"/>
              <a:buChar char="•"/>
            </a:pPr>
            <a:r>
              <a:rPr lang="en-US" sz="2600" dirty="0">
                <a:effectLst/>
              </a:rPr>
              <a:t>Memory is addressed linearly; that is, there is a single sequential numeric address for each and every memory location. </a:t>
            </a:r>
          </a:p>
          <a:p>
            <a:pPr>
              <a:buFont typeface="Arial" panose="020B0604020202020204" pitchFamily="34" charset="0"/>
              <a:buChar char="•"/>
            </a:pPr>
            <a:r>
              <a:rPr lang="en-US" sz="2600" dirty="0">
                <a:effectLst/>
              </a:rPr>
              <a:t>Memory is addressed by the location number without regard to the data contained within. </a:t>
            </a:r>
          </a:p>
          <a:p>
            <a:pPr>
              <a:buFont typeface="Arial" panose="020B0604020202020204" pitchFamily="34" charset="0"/>
              <a:buChar char="•"/>
            </a:pPr>
            <a:r>
              <a:rPr lang="en-US" sz="2600" dirty="0">
                <a:effectLst/>
              </a:rPr>
              <a:t> Memory is split to small cells with the same size. Their ordinal numbers are called address numbers. </a:t>
            </a:r>
            <a:endParaRPr lang="en-US" dirty="0"/>
          </a:p>
          <a:p>
            <a:endParaRPr lang="en-EG" dirty="0"/>
          </a:p>
        </p:txBody>
      </p:sp>
      <p:pic>
        <p:nvPicPr>
          <p:cNvPr id="4" name="Content Placeholder 4" descr="A diagram of a computer component&#10;&#10;Description automatically generated">
            <a:extLst>
              <a:ext uri="{FF2B5EF4-FFF2-40B4-BE49-F238E27FC236}">
                <a16:creationId xmlns:a16="http://schemas.microsoft.com/office/drawing/2014/main" id="{65A98495-9BD5-0072-CD13-EE646ABE1FD7}"/>
              </a:ext>
            </a:extLst>
          </p:cNvPr>
          <p:cNvPicPr>
            <a:picLocks noChangeAspect="1"/>
          </p:cNvPicPr>
          <p:nvPr/>
        </p:nvPicPr>
        <p:blipFill>
          <a:blip r:embed="rId3"/>
          <a:stretch>
            <a:fillRect/>
          </a:stretch>
        </p:blipFill>
        <p:spPr>
          <a:xfrm>
            <a:off x="6096000" y="2030502"/>
            <a:ext cx="5455921" cy="4187418"/>
          </a:xfrm>
          <a:prstGeom prst="rect">
            <a:avLst/>
          </a:prstGeom>
        </p:spPr>
      </p:pic>
    </p:spTree>
    <p:extLst>
      <p:ext uri="{BB962C8B-B14F-4D97-AF65-F5344CB8AC3E}">
        <p14:creationId xmlns:p14="http://schemas.microsoft.com/office/powerpoint/2010/main" val="10255312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5505A-C5B8-1AD6-B4BF-E8BDFEB1AEB1}"/>
              </a:ext>
            </a:extLst>
          </p:cNvPr>
          <p:cNvSpPr>
            <a:spLocks noGrp="1"/>
          </p:cNvSpPr>
          <p:nvPr>
            <p:ph type="title"/>
          </p:nvPr>
        </p:nvSpPr>
        <p:spPr/>
        <p:txBody>
          <a:bodyPr/>
          <a:lstStyle/>
          <a:p>
            <a:r>
              <a:rPr lang="en-US" dirty="0"/>
              <a:t>Advantages of Von Neumann </a:t>
            </a:r>
            <a:endParaRPr lang="en-EG" dirty="0"/>
          </a:p>
        </p:txBody>
      </p:sp>
      <p:sp>
        <p:nvSpPr>
          <p:cNvPr id="3" name="Content Placeholder 2">
            <a:extLst>
              <a:ext uri="{FF2B5EF4-FFF2-40B4-BE49-F238E27FC236}">
                <a16:creationId xmlns:a16="http://schemas.microsoft.com/office/drawing/2014/main" id="{460F50F6-B4F2-AC78-661F-CAC3DF280E4B}"/>
              </a:ext>
            </a:extLst>
          </p:cNvPr>
          <p:cNvSpPr>
            <a:spLocks noGrp="1"/>
          </p:cNvSpPr>
          <p:nvPr>
            <p:ph idx="1"/>
          </p:nvPr>
        </p:nvSpPr>
        <p:spPr/>
        <p:txBody>
          <a:bodyPr/>
          <a:lstStyle/>
          <a:p>
            <a: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pPr>
            <a:r>
              <a:rPr lang="en-US" dirty="0"/>
              <a:t>Control Unit fetch data and instructions in the same way from one memory </a:t>
            </a:r>
          </a:p>
          <a:p>
            <a: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pPr>
            <a:r>
              <a:rPr lang="en-US" dirty="0"/>
              <a:t>It simplifies design and development of the Control Unit</a:t>
            </a:r>
            <a:br>
              <a:rPr lang="en-US" dirty="0"/>
            </a:br>
            <a:r>
              <a:rPr lang="en-US" dirty="0"/>
              <a:t>Data from memory and from devices are accessed in the same way</a:t>
            </a:r>
          </a:p>
          <a:p>
            <a: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pPr>
            <a:r>
              <a:rPr lang="en-US" dirty="0"/>
              <a:t>Memory organization is in the hands of programmers </a:t>
            </a:r>
          </a:p>
          <a:p>
            <a: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pPr>
            <a:endParaRPr lang="en-EG" dirty="0"/>
          </a:p>
        </p:txBody>
      </p:sp>
    </p:spTree>
    <p:extLst>
      <p:ext uri="{BB962C8B-B14F-4D97-AF65-F5344CB8AC3E}">
        <p14:creationId xmlns:p14="http://schemas.microsoft.com/office/powerpoint/2010/main" val="20554974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5505A-C5B8-1AD6-B4BF-E8BDFEB1AEB1}"/>
              </a:ext>
            </a:extLst>
          </p:cNvPr>
          <p:cNvSpPr>
            <a:spLocks noGrp="1"/>
          </p:cNvSpPr>
          <p:nvPr>
            <p:ph type="title"/>
          </p:nvPr>
        </p:nvSpPr>
        <p:spPr/>
        <p:txBody>
          <a:bodyPr/>
          <a:lstStyle/>
          <a:p>
            <a:r>
              <a:rPr lang="en-US" dirty="0"/>
              <a:t>Disadvantages of Von Neumann </a:t>
            </a:r>
            <a:endParaRPr lang="en-EG" dirty="0"/>
          </a:p>
        </p:txBody>
      </p:sp>
      <p:sp>
        <p:nvSpPr>
          <p:cNvPr id="3" name="Content Placeholder 2">
            <a:extLst>
              <a:ext uri="{FF2B5EF4-FFF2-40B4-BE49-F238E27FC236}">
                <a16:creationId xmlns:a16="http://schemas.microsoft.com/office/drawing/2014/main" id="{460F50F6-B4F2-AC78-661F-CAC3DF280E4B}"/>
              </a:ext>
            </a:extLst>
          </p:cNvPr>
          <p:cNvSpPr>
            <a:spLocks noGrp="1"/>
          </p:cNvSpPr>
          <p:nvPr>
            <p:ph idx="1"/>
          </p:nvPr>
        </p:nvSpPr>
        <p:spPr/>
        <p:txBody>
          <a:bodyPr/>
          <a:lstStyle/>
          <a:p>
            <a: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pPr>
            <a:r>
              <a:rPr lang="en-US" dirty="0"/>
              <a:t>Serial instruction processing does not allow parallel execution of program </a:t>
            </a:r>
          </a:p>
          <a:p>
            <a: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pPr>
            <a:r>
              <a:rPr lang="en-US" dirty="0"/>
              <a:t>Parallel executions are simulated later by the Operating system </a:t>
            </a:r>
          </a:p>
          <a:p>
            <a: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pPr>
            <a:r>
              <a:rPr lang="en-US" dirty="0"/>
              <a:t>One bus is a bottleneck. Only one information can be accessed at the same time </a:t>
            </a:r>
          </a:p>
          <a:p>
            <a: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pPr>
            <a:endParaRPr lang="en-EG" dirty="0"/>
          </a:p>
        </p:txBody>
      </p:sp>
    </p:spTree>
    <p:extLst>
      <p:ext uri="{BB962C8B-B14F-4D97-AF65-F5344CB8AC3E}">
        <p14:creationId xmlns:p14="http://schemas.microsoft.com/office/powerpoint/2010/main" val="23980767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9470A-096E-0400-40FE-35886FE7072A}"/>
              </a:ext>
            </a:extLst>
          </p:cNvPr>
          <p:cNvSpPr>
            <a:spLocks noGrp="1"/>
          </p:cNvSpPr>
          <p:nvPr>
            <p:ph type="title"/>
          </p:nvPr>
        </p:nvSpPr>
        <p:spPr/>
        <p:txBody>
          <a:bodyPr/>
          <a:lstStyle/>
          <a:p>
            <a:r>
              <a:rPr lang="en-US" dirty="0"/>
              <a:t>Harvard Architecture </a:t>
            </a:r>
            <a:endParaRPr lang="en-EG" dirty="0"/>
          </a:p>
        </p:txBody>
      </p:sp>
      <p:sp>
        <p:nvSpPr>
          <p:cNvPr id="3" name="Content Placeholder 2">
            <a:extLst>
              <a:ext uri="{FF2B5EF4-FFF2-40B4-BE49-F238E27FC236}">
                <a16:creationId xmlns:a16="http://schemas.microsoft.com/office/drawing/2014/main" id="{37A72680-A108-8DE8-68CF-CC7A0EDA9E0A}"/>
              </a:ext>
            </a:extLst>
          </p:cNvPr>
          <p:cNvSpPr>
            <a:spLocks noGrp="1"/>
          </p:cNvSpPr>
          <p:nvPr>
            <p:ph idx="1"/>
          </p:nvPr>
        </p:nvSpPr>
        <p:spPr/>
        <p:txBody>
          <a:bodyPr/>
          <a:lstStyle/>
          <a:p>
            <a:r>
              <a:rPr lang="en-US" dirty="0"/>
              <a:t>It is the computer architecture that contains separate storage and separate buses for instructions and data.</a:t>
            </a:r>
          </a:p>
          <a:p>
            <a:r>
              <a:rPr lang="en-US" dirty="0"/>
              <a:t>It is mainly developed to overcome Von-Neumann bottleneck.</a:t>
            </a:r>
          </a:p>
          <a:p>
            <a:r>
              <a:rPr lang="en-US" dirty="0"/>
              <a:t>The main advantage that the CPU can access instructions and read/write data at the same time.</a:t>
            </a:r>
          </a:p>
          <a:p>
            <a:endParaRPr lang="en-EG" dirty="0"/>
          </a:p>
        </p:txBody>
      </p:sp>
      <p:pic>
        <p:nvPicPr>
          <p:cNvPr id="9218" name="Picture 2" descr="page39image71505808">
            <a:extLst>
              <a:ext uri="{FF2B5EF4-FFF2-40B4-BE49-F238E27FC236}">
                <a16:creationId xmlns:a16="http://schemas.microsoft.com/office/drawing/2014/main" id="{EFC798F9-7498-0213-D43B-D8D1F1B8B2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8546" y="3978343"/>
            <a:ext cx="7505700" cy="2879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261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7E449-ABF1-263E-3D78-2F4046597EEC}"/>
              </a:ext>
            </a:extLst>
          </p:cNvPr>
          <p:cNvSpPr>
            <a:spLocks noGrp="1"/>
          </p:cNvSpPr>
          <p:nvPr>
            <p:ph type="title"/>
          </p:nvPr>
        </p:nvSpPr>
        <p:spPr>
          <a:xfrm>
            <a:off x="1024128" y="585216"/>
            <a:ext cx="6772985" cy="1499616"/>
          </a:xfrm>
        </p:spPr>
        <p:txBody>
          <a:bodyPr>
            <a:normAutofit/>
          </a:bodyPr>
          <a:lstStyle/>
          <a:p>
            <a:r>
              <a:rPr lang="en-EG" dirty="0"/>
              <a:t>What is embedded systems?</a:t>
            </a:r>
          </a:p>
        </p:txBody>
      </p:sp>
      <p:sp>
        <p:nvSpPr>
          <p:cNvPr id="9" name="Content Placeholder 8">
            <a:extLst>
              <a:ext uri="{FF2B5EF4-FFF2-40B4-BE49-F238E27FC236}">
                <a16:creationId xmlns:a16="http://schemas.microsoft.com/office/drawing/2014/main" id="{F082BF39-A834-85E6-AD87-EB30914EC530}"/>
              </a:ext>
            </a:extLst>
          </p:cNvPr>
          <p:cNvSpPr>
            <a:spLocks noGrp="1"/>
          </p:cNvSpPr>
          <p:nvPr>
            <p:ph idx="1"/>
          </p:nvPr>
        </p:nvSpPr>
        <p:spPr>
          <a:xfrm>
            <a:off x="1024128" y="2084832"/>
            <a:ext cx="4981256" cy="4133088"/>
          </a:xfrm>
        </p:spPr>
        <p:txBody>
          <a:bodyPr>
            <a:normAutofit/>
          </a:bodyPr>
          <a:lstStyle/>
          <a:p>
            <a:pPr>
              <a:buFont typeface="Arial" panose="020B0604020202020204" pitchFamily="34" charset="0"/>
              <a:buChar char="•"/>
            </a:pPr>
            <a:r>
              <a:rPr lang="en-US" dirty="0">
                <a:solidFill>
                  <a:schemeClr val="tx2"/>
                </a:solidFill>
              </a:rPr>
              <a:t>Embedded system </a:t>
            </a:r>
            <a:r>
              <a:rPr lang="en-US" dirty="0"/>
              <a:t>is an integrated system that is formed as a combination of computer hardware and software for a specific function. </a:t>
            </a:r>
          </a:p>
          <a:p>
            <a:pPr>
              <a:buFont typeface="Arial" panose="020B0604020202020204" pitchFamily="34" charset="0"/>
              <a:buChar char="•"/>
            </a:pPr>
            <a:r>
              <a:rPr lang="en-US" dirty="0"/>
              <a:t>It is a </a:t>
            </a:r>
            <a:r>
              <a:rPr lang="en-US" dirty="0">
                <a:solidFill>
                  <a:schemeClr val="tx2"/>
                </a:solidFill>
              </a:rPr>
              <a:t>hardware</a:t>
            </a:r>
            <a:r>
              <a:rPr lang="en-US" dirty="0"/>
              <a:t> controlled by a software to perform a specific and periodic functionality</a:t>
            </a:r>
          </a:p>
          <a:p>
            <a:pPr>
              <a:buFont typeface="Arial" panose="020B0604020202020204" pitchFamily="34" charset="0"/>
              <a:buChar char="•"/>
            </a:pPr>
            <a:r>
              <a:rPr lang="en-US" dirty="0"/>
              <a:t>may work independently or attached to a larger system to work on a few specific functions</a:t>
            </a:r>
          </a:p>
          <a:p>
            <a:pPr>
              <a:buFont typeface="Arial" panose="020B0604020202020204" pitchFamily="34" charset="0"/>
              <a:buChar char="•"/>
            </a:pPr>
            <a:r>
              <a:rPr lang="en-US" dirty="0"/>
              <a:t>It may be real-time or not </a:t>
            </a:r>
          </a:p>
        </p:txBody>
      </p:sp>
      <p:pic>
        <p:nvPicPr>
          <p:cNvPr id="5" name="Content Placeholder 4" descr="A diagram of different electronics&#10;&#10;Description automatically generated">
            <a:extLst>
              <a:ext uri="{FF2B5EF4-FFF2-40B4-BE49-F238E27FC236}">
                <a16:creationId xmlns:a16="http://schemas.microsoft.com/office/drawing/2014/main" id="{10BB3492-7532-9D36-F347-8615C7703269}"/>
              </a:ext>
            </a:extLst>
          </p:cNvPr>
          <p:cNvPicPr>
            <a:picLocks noChangeAspect="1"/>
          </p:cNvPicPr>
          <p:nvPr/>
        </p:nvPicPr>
        <p:blipFill rotWithShape="1">
          <a:blip r:embed="rId3"/>
          <a:srcRect l="18961" t="19659"/>
          <a:stretch/>
        </p:blipFill>
        <p:spPr>
          <a:xfrm>
            <a:off x="6096000" y="2286000"/>
            <a:ext cx="5455921" cy="3259912"/>
          </a:xfrm>
          <a:prstGeom prst="rect">
            <a:avLst/>
          </a:prstGeom>
        </p:spPr>
      </p:pic>
    </p:spTree>
    <p:extLst>
      <p:ext uri="{BB962C8B-B14F-4D97-AF65-F5344CB8AC3E}">
        <p14:creationId xmlns:p14="http://schemas.microsoft.com/office/powerpoint/2010/main" val="4130975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655D0-C41B-6DC0-84C5-D6F467256565}"/>
              </a:ext>
            </a:extLst>
          </p:cNvPr>
          <p:cNvSpPr>
            <a:spLocks noGrp="1"/>
          </p:cNvSpPr>
          <p:nvPr>
            <p:ph type="title"/>
          </p:nvPr>
        </p:nvSpPr>
        <p:spPr/>
        <p:txBody>
          <a:bodyPr/>
          <a:lstStyle/>
          <a:p>
            <a:r>
              <a:rPr lang="en-US" dirty="0"/>
              <a:t>Advantages of Harvard Architecture </a:t>
            </a:r>
            <a:endParaRPr lang="en-EG" dirty="0"/>
          </a:p>
        </p:txBody>
      </p:sp>
      <p:sp>
        <p:nvSpPr>
          <p:cNvPr id="3" name="Content Placeholder 2">
            <a:extLst>
              <a:ext uri="{FF2B5EF4-FFF2-40B4-BE49-F238E27FC236}">
                <a16:creationId xmlns:a16="http://schemas.microsoft.com/office/drawing/2014/main" id="{EF360B21-048A-10E6-ABA8-11E89DB8FB67}"/>
              </a:ext>
            </a:extLst>
          </p:cNvPr>
          <p:cNvSpPr>
            <a:spLocks noGrp="1"/>
          </p:cNvSpPr>
          <p:nvPr>
            <p:ph idx="1"/>
          </p:nvPr>
        </p:nvSpPr>
        <p:spPr/>
        <p:txBody>
          <a:bodyPr/>
          <a:lstStyle/>
          <a:p>
            <a:r>
              <a:rPr lang="en-US" dirty="0"/>
              <a:t>Since it has two memories, this allows parallel access to data and instructions </a:t>
            </a:r>
          </a:p>
          <a:p>
            <a:r>
              <a:rPr lang="en-US" dirty="0"/>
              <a:t>Data and instructions are accessed the same way</a:t>
            </a:r>
            <a:br>
              <a:rPr lang="en-US" dirty="0"/>
            </a:br>
            <a:r>
              <a:rPr lang="en-US" dirty="0"/>
              <a:t>Both memories can use different cell sizes </a:t>
            </a:r>
          </a:p>
          <a:p>
            <a:endParaRPr lang="en-EG" dirty="0"/>
          </a:p>
        </p:txBody>
      </p:sp>
    </p:spTree>
    <p:extLst>
      <p:ext uri="{BB962C8B-B14F-4D97-AF65-F5344CB8AC3E}">
        <p14:creationId xmlns:p14="http://schemas.microsoft.com/office/powerpoint/2010/main" val="27684535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655D0-C41B-6DC0-84C5-D6F467256565}"/>
              </a:ext>
            </a:extLst>
          </p:cNvPr>
          <p:cNvSpPr>
            <a:spLocks noGrp="1"/>
          </p:cNvSpPr>
          <p:nvPr>
            <p:ph type="title"/>
          </p:nvPr>
        </p:nvSpPr>
        <p:spPr/>
        <p:txBody>
          <a:bodyPr/>
          <a:lstStyle/>
          <a:p>
            <a:r>
              <a:rPr lang="en-US" dirty="0"/>
              <a:t>Disadvantages of Harvard Architecture </a:t>
            </a:r>
            <a:endParaRPr lang="en-EG" dirty="0"/>
          </a:p>
        </p:txBody>
      </p:sp>
      <p:sp>
        <p:nvSpPr>
          <p:cNvPr id="3" name="Content Placeholder 2">
            <a:extLst>
              <a:ext uri="{FF2B5EF4-FFF2-40B4-BE49-F238E27FC236}">
                <a16:creationId xmlns:a16="http://schemas.microsoft.com/office/drawing/2014/main" id="{EF360B21-048A-10E6-ABA8-11E89DB8FB67}"/>
              </a:ext>
            </a:extLst>
          </p:cNvPr>
          <p:cNvSpPr>
            <a:spLocks noGrp="1"/>
          </p:cNvSpPr>
          <p:nvPr>
            <p:ph idx="1"/>
          </p:nvPr>
        </p:nvSpPr>
        <p:spPr/>
        <p:txBody>
          <a:bodyPr/>
          <a:lstStyle/>
          <a:p>
            <a:r>
              <a:rPr lang="en-US" dirty="0"/>
              <a:t>Free data memory can’t be used for instruction and vice-versa </a:t>
            </a:r>
          </a:p>
          <a:p>
            <a:r>
              <a:rPr lang="en-US" dirty="0"/>
              <a:t>Production of a computer with two buses is more expensive </a:t>
            </a:r>
          </a:p>
          <a:p>
            <a:r>
              <a:rPr lang="en-US" dirty="0"/>
              <a:t>Development of the Control Unit is expensive and more complex </a:t>
            </a:r>
          </a:p>
          <a:p>
            <a:endParaRPr lang="en-EG" dirty="0"/>
          </a:p>
        </p:txBody>
      </p:sp>
    </p:spTree>
    <p:extLst>
      <p:ext uri="{BB962C8B-B14F-4D97-AF65-F5344CB8AC3E}">
        <p14:creationId xmlns:p14="http://schemas.microsoft.com/office/powerpoint/2010/main" val="33215348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55047-6704-5394-51A1-5D82D67B715B}"/>
              </a:ext>
            </a:extLst>
          </p:cNvPr>
          <p:cNvSpPr>
            <a:spLocks noGrp="1"/>
          </p:cNvSpPr>
          <p:nvPr>
            <p:ph type="title"/>
          </p:nvPr>
        </p:nvSpPr>
        <p:spPr>
          <a:xfrm>
            <a:off x="1024129" y="585216"/>
            <a:ext cx="4431792" cy="1499616"/>
          </a:xfrm>
        </p:spPr>
        <p:txBody>
          <a:bodyPr>
            <a:normAutofit/>
          </a:bodyPr>
          <a:lstStyle/>
          <a:p>
            <a:r>
              <a:rPr lang="en-US" dirty="0"/>
              <a:t>What is Memory? </a:t>
            </a:r>
            <a:endParaRPr lang="en-EG" dirty="0"/>
          </a:p>
        </p:txBody>
      </p:sp>
      <p:sp>
        <p:nvSpPr>
          <p:cNvPr id="3" name="Content Placeholder 2">
            <a:extLst>
              <a:ext uri="{FF2B5EF4-FFF2-40B4-BE49-F238E27FC236}">
                <a16:creationId xmlns:a16="http://schemas.microsoft.com/office/drawing/2014/main" id="{85A3AD56-DC3E-A244-762F-BFD9A3353B89}"/>
              </a:ext>
            </a:extLst>
          </p:cNvPr>
          <p:cNvSpPr>
            <a:spLocks noGrp="1"/>
          </p:cNvSpPr>
          <p:nvPr>
            <p:ph idx="1"/>
          </p:nvPr>
        </p:nvSpPr>
        <p:spPr>
          <a:xfrm>
            <a:off x="1024128" y="2286000"/>
            <a:ext cx="4429615" cy="3931920"/>
          </a:xfrm>
        </p:spPr>
        <p:txBody>
          <a:bodyPr>
            <a:normAutofit/>
          </a:bodyPr>
          <a:lstStyle/>
          <a:p>
            <a:pPr marL="91440" indent="-91440" defTabSz="914400" rtl="0" eaLnBrk="1" latinLnBrk="0" hangingPunct="1">
              <a:spcBef>
                <a:spcPts val="1200"/>
              </a:spcBef>
              <a:spcAft>
                <a:spcPts val="200"/>
              </a:spcAft>
              <a:buClr>
                <a:schemeClr val="accent1"/>
              </a:buClr>
              <a:buSzPct val="100000"/>
              <a:buFont typeface="Tw Cen MT" panose="020B0602020104020603" pitchFamily="34" charset="0"/>
              <a:buChar char=" "/>
            </a:pPr>
            <a:r>
              <a:rPr lang="en-US" dirty="0"/>
              <a:t>Memories in computer are electronic components that stores data and program instructions.</a:t>
            </a:r>
            <a:endParaRPr lang="en-US"/>
          </a:p>
          <a:p>
            <a:pPr marL="91440" indent="-91440" defTabSz="914400" rtl="0" eaLnBrk="1" latinLnBrk="0" hangingPunct="1">
              <a:spcBef>
                <a:spcPts val="1200"/>
              </a:spcBef>
              <a:spcAft>
                <a:spcPts val="200"/>
              </a:spcAft>
              <a:buClr>
                <a:schemeClr val="accent1"/>
              </a:buClr>
              <a:buSzPct val="100000"/>
              <a:buFont typeface="Tw Cen MT" panose="020B0602020104020603" pitchFamily="34" charset="0"/>
              <a:buChar char=" "/>
            </a:pPr>
            <a:r>
              <a:rPr lang="en-US" dirty="0"/>
              <a:t>Memories are characterized by:</a:t>
            </a:r>
            <a:endParaRPr lang="en-US"/>
          </a:p>
          <a:p>
            <a:pPr lvl="1" indent="-91440">
              <a:spcBef>
                <a:spcPts val="1200"/>
              </a:spcBef>
              <a:spcAft>
                <a:spcPts val="200"/>
              </a:spcAft>
              <a:buSzPct val="100000"/>
              <a:buFont typeface="Tw Cen MT" panose="020B0602020104020603" pitchFamily="34" charset="0"/>
              <a:buChar char=" "/>
            </a:pPr>
            <a:r>
              <a:rPr lang="en-US" dirty="0"/>
              <a:t>Access speed (read and write)</a:t>
            </a:r>
          </a:p>
          <a:p>
            <a:pPr lvl="1" indent="-91440">
              <a:spcBef>
                <a:spcPts val="1200"/>
              </a:spcBef>
              <a:spcAft>
                <a:spcPts val="200"/>
              </a:spcAft>
              <a:buSzPct val="100000"/>
              <a:buFont typeface="Tw Cen MT" panose="020B0602020104020603" pitchFamily="34" charset="0"/>
              <a:buChar char=" "/>
            </a:pPr>
            <a:r>
              <a:rPr lang="en-US" dirty="0"/>
              <a:t>Capacity</a:t>
            </a:r>
          </a:p>
          <a:p>
            <a:pPr lvl="1" indent="-91440">
              <a:spcBef>
                <a:spcPts val="1200"/>
              </a:spcBef>
              <a:spcAft>
                <a:spcPts val="200"/>
              </a:spcAft>
              <a:buSzPct val="100000"/>
              <a:buFont typeface="Tw Cen MT" panose="020B0602020104020603" pitchFamily="34" charset="0"/>
              <a:buChar char=" "/>
            </a:pPr>
            <a:r>
              <a:rPr lang="en-US" dirty="0"/>
              <a:t>Volatile or non-volatile</a:t>
            </a:r>
          </a:p>
          <a:p>
            <a:pPr marL="91440" indent="-91440" defTabSz="914400" rtl="0" eaLnBrk="1" latinLnBrk="0" hangingPunct="1">
              <a:spcBef>
                <a:spcPts val="1200"/>
              </a:spcBef>
              <a:spcAft>
                <a:spcPts val="200"/>
              </a:spcAft>
              <a:buClr>
                <a:schemeClr val="accent1"/>
              </a:buClr>
              <a:buSzPct val="100000"/>
              <a:buFont typeface="Tw Cen MT" panose="020B0602020104020603" pitchFamily="34" charset="0"/>
              <a:buChar char=" "/>
            </a:pPr>
            <a:endParaRPr lang="en-EG"/>
          </a:p>
        </p:txBody>
      </p:sp>
      <p:pic>
        <p:nvPicPr>
          <p:cNvPr id="5" name="Picture 4" descr="A diagram of a computer system&#10;&#10;Description automatically generated">
            <a:extLst>
              <a:ext uri="{FF2B5EF4-FFF2-40B4-BE49-F238E27FC236}">
                <a16:creationId xmlns:a16="http://schemas.microsoft.com/office/drawing/2014/main" id="{73DDCECD-8791-B2E9-3F59-99B76E22C6EC}"/>
              </a:ext>
            </a:extLst>
          </p:cNvPr>
          <p:cNvPicPr>
            <a:picLocks noChangeAspect="1"/>
          </p:cNvPicPr>
          <p:nvPr/>
        </p:nvPicPr>
        <p:blipFill>
          <a:blip r:embed="rId3"/>
          <a:stretch>
            <a:fillRect/>
          </a:stretch>
        </p:blipFill>
        <p:spPr>
          <a:xfrm>
            <a:off x="6096000" y="1764944"/>
            <a:ext cx="5455921" cy="3328112"/>
          </a:xfrm>
          <a:prstGeom prst="rect">
            <a:avLst/>
          </a:prstGeom>
        </p:spPr>
      </p:pic>
    </p:spTree>
    <p:extLst>
      <p:ext uri="{BB962C8B-B14F-4D97-AF65-F5344CB8AC3E}">
        <p14:creationId xmlns:p14="http://schemas.microsoft.com/office/powerpoint/2010/main" val="1176011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CA667-A092-1D49-3F83-E87FE0EC8526}"/>
              </a:ext>
            </a:extLst>
          </p:cNvPr>
          <p:cNvSpPr>
            <a:spLocks noGrp="1"/>
          </p:cNvSpPr>
          <p:nvPr>
            <p:ph type="title"/>
          </p:nvPr>
        </p:nvSpPr>
        <p:spPr/>
        <p:txBody>
          <a:bodyPr/>
          <a:lstStyle/>
          <a:p>
            <a:r>
              <a:rPr lang="en-US" dirty="0"/>
              <a:t>Volatile vs. Non-volatile Memory </a:t>
            </a:r>
            <a:endParaRPr lang="en-EG" dirty="0"/>
          </a:p>
        </p:txBody>
      </p:sp>
      <p:sp>
        <p:nvSpPr>
          <p:cNvPr id="3" name="Content Placeholder 2">
            <a:extLst>
              <a:ext uri="{FF2B5EF4-FFF2-40B4-BE49-F238E27FC236}">
                <a16:creationId xmlns:a16="http://schemas.microsoft.com/office/drawing/2014/main" id="{84E27245-23FF-67D1-BDBF-FE538261C912}"/>
              </a:ext>
            </a:extLst>
          </p:cNvPr>
          <p:cNvSpPr>
            <a:spLocks noGrp="1"/>
          </p:cNvSpPr>
          <p:nvPr>
            <p:ph idx="1"/>
          </p:nvPr>
        </p:nvSpPr>
        <p:spPr/>
        <p:txBody>
          <a:bodyPr/>
          <a:lstStyle/>
          <a:p>
            <a:r>
              <a:rPr lang="en-US" dirty="0"/>
              <a:t>Volatile memory stores data when a computer is on but erases it as soon as the computer is switched off </a:t>
            </a:r>
          </a:p>
          <a:p>
            <a:r>
              <a:rPr lang="en-US" dirty="0"/>
              <a:t>Whereas Non-volatile memory remains in a computer even after the system shuts off. </a:t>
            </a:r>
          </a:p>
          <a:p>
            <a:endParaRPr lang="en-EG" dirty="0"/>
          </a:p>
        </p:txBody>
      </p:sp>
    </p:spTree>
    <p:extLst>
      <p:ext uri="{BB962C8B-B14F-4D97-AF65-F5344CB8AC3E}">
        <p14:creationId xmlns:p14="http://schemas.microsoft.com/office/powerpoint/2010/main" val="18487363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EEA05-E6D5-65DF-310C-737D0F2FB52E}"/>
              </a:ext>
            </a:extLst>
          </p:cNvPr>
          <p:cNvSpPr>
            <a:spLocks noGrp="1"/>
          </p:cNvSpPr>
          <p:nvPr>
            <p:ph type="title"/>
          </p:nvPr>
        </p:nvSpPr>
        <p:spPr/>
        <p:txBody>
          <a:bodyPr/>
          <a:lstStyle/>
          <a:p>
            <a:r>
              <a:rPr lang="en-US" dirty="0"/>
              <a:t>Registers </a:t>
            </a:r>
            <a:endParaRPr lang="en-EG" dirty="0"/>
          </a:p>
        </p:txBody>
      </p:sp>
      <p:sp>
        <p:nvSpPr>
          <p:cNvPr id="3" name="Content Placeholder 2">
            <a:extLst>
              <a:ext uri="{FF2B5EF4-FFF2-40B4-BE49-F238E27FC236}">
                <a16:creationId xmlns:a16="http://schemas.microsoft.com/office/drawing/2014/main" id="{CFCAF1C6-681C-53C7-3EAE-A5B11C5B180E}"/>
              </a:ext>
            </a:extLst>
          </p:cNvPr>
          <p:cNvSpPr>
            <a:spLocks noGrp="1"/>
          </p:cNvSpPr>
          <p:nvPr>
            <p:ph idx="1"/>
          </p:nvPr>
        </p:nvSpPr>
        <p:spPr>
          <a:xfrm>
            <a:off x="303159" y="1881553"/>
            <a:ext cx="6931977" cy="4681730"/>
          </a:xfrm>
        </p:spPr>
        <p:txBody>
          <a:bodyPr>
            <a:normAutofit/>
          </a:bodyPr>
          <a:lstStyle/>
          <a:p>
            <a:r>
              <a:rPr lang="en-US" dirty="0"/>
              <a:t>A register is basically a storage space for units of memory that are used to transfer data for immediate use by the CPU for data processing. </a:t>
            </a:r>
          </a:p>
          <a:p>
            <a:r>
              <a:rPr lang="en-US" dirty="0"/>
              <a:t>Characteristics:</a:t>
            </a:r>
            <a:br>
              <a:rPr lang="en-US" dirty="0"/>
            </a:br>
            <a:r>
              <a:rPr lang="en-US" dirty="0"/>
              <a:t>o The fastest memory</a:t>
            </a:r>
            <a:br>
              <a:rPr lang="en-US" dirty="0"/>
            </a:br>
            <a:r>
              <a:rPr lang="en-US" dirty="0"/>
              <a:t>o Small capacity</a:t>
            </a:r>
            <a:br>
              <a:rPr lang="en-US" dirty="0"/>
            </a:br>
            <a:r>
              <a:rPr lang="en-US" dirty="0"/>
              <a:t>o Some of them store addresses, instructions, or status </a:t>
            </a:r>
          </a:p>
          <a:p>
            <a:r>
              <a:rPr lang="en-US" dirty="0"/>
              <a:t>Flip-flops play a vital role in designing the most popular shift registers. </a:t>
            </a:r>
          </a:p>
          <a:p>
            <a:r>
              <a:rPr lang="en-US" dirty="0"/>
              <a:t>The set of Flip-flops is nothing but a register, used to store numerous data bits. </a:t>
            </a:r>
          </a:p>
          <a:p>
            <a:pPr lvl="1"/>
            <a:r>
              <a:rPr lang="en-US" dirty="0"/>
              <a:t> A Flip-Flop stores only 1-bit</a:t>
            </a:r>
          </a:p>
          <a:p>
            <a:pPr lvl="1"/>
            <a:r>
              <a:rPr lang="en-US" dirty="0"/>
              <a:t> 8-bit registers have 8 connected Flip-Flops </a:t>
            </a:r>
          </a:p>
          <a:p>
            <a:endParaRPr lang="en-EG" dirty="0"/>
          </a:p>
        </p:txBody>
      </p:sp>
      <p:pic>
        <p:nvPicPr>
          <p:cNvPr id="5" name="Picture 4" descr="A diagram of a computer system&#10;&#10;Description automatically generated">
            <a:extLst>
              <a:ext uri="{FF2B5EF4-FFF2-40B4-BE49-F238E27FC236}">
                <a16:creationId xmlns:a16="http://schemas.microsoft.com/office/drawing/2014/main" id="{9A190C27-0C67-7947-613A-90E6EF365DC9}"/>
              </a:ext>
            </a:extLst>
          </p:cNvPr>
          <p:cNvPicPr>
            <a:picLocks noChangeAspect="1"/>
          </p:cNvPicPr>
          <p:nvPr/>
        </p:nvPicPr>
        <p:blipFill rotWithShape="1">
          <a:blip r:embed="rId3"/>
          <a:srcRect l="2580"/>
          <a:stretch/>
        </p:blipFill>
        <p:spPr>
          <a:xfrm>
            <a:off x="7235137" y="2539923"/>
            <a:ext cx="4956863" cy="4023360"/>
          </a:xfrm>
          <a:prstGeom prst="rect">
            <a:avLst/>
          </a:prstGeom>
        </p:spPr>
      </p:pic>
    </p:spTree>
    <p:extLst>
      <p:ext uri="{BB962C8B-B14F-4D97-AF65-F5344CB8AC3E}">
        <p14:creationId xmlns:p14="http://schemas.microsoft.com/office/powerpoint/2010/main" val="15687624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F633D-32BB-4785-6A02-89AE3FF74DEF}"/>
              </a:ext>
            </a:extLst>
          </p:cNvPr>
          <p:cNvSpPr>
            <a:spLocks noGrp="1"/>
          </p:cNvSpPr>
          <p:nvPr>
            <p:ph type="title"/>
          </p:nvPr>
        </p:nvSpPr>
        <p:spPr/>
        <p:txBody>
          <a:bodyPr/>
          <a:lstStyle/>
          <a:p>
            <a:r>
              <a:rPr lang="en-US" dirty="0"/>
              <a:t>Read Only Memory (ROM) </a:t>
            </a:r>
            <a:endParaRPr lang="en-EG" dirty="0"/>
          </a:p>
        </p:txBody>
      </p:sp>
      <p:sp>
        <p:nvSpPr>
          <p:cNvPr id="3" name="Content Placeholder 2">
            <a:extLst>
              <a:ext uri="{FF2B5EF4-FFF2-40B4-BE49-F238E27FC236}">
                <a16:creationId xmlns:a16="http://schemas.microsoft.com/office/drawing/2014/main" id="{4BD28597-F759-18EE-AE3D-63BAABE47A8F}"/>
              </a:ext>
            </a:extLst>
          </p:cNvPr>
          <p:cNvSpPr>
            <a:spLocks noGrp="1"/>
          </p:cNvSpPr>
          <p:nvPr>
            <p:ph idx="1"/>
          </p:nvPr>
        </p:nvSpPr>
        <p:spPr/>
        <p:txBody>
          <a:bodyPr/>
          <a:lstStyle/>
          <a:p>
            <a:r>
              <a:rPr lang="en-US" dirty="0"/>
              <a:t>It is a non-volatile and read only memory </a:t>
            </a:r>
          </a:p>
          <a:p>
            <a:r>
              <a:rPr lang="en-US" dirty="0"/>
              <a:t>Data stored in these chips is non-volatile </a:t>
            </a:r>
          </a:p>
          <a:p>
            <a:r>
              <a:rPr lang="en-US" dirty="0"/>
              <a:t>On turn on, the computer loads BIOS from ROM </a:t>
            </a:r>
          </a:p>
          <a:p>
            <a:r>
              <a:rPr lang="en-US" dirty="0"/>
              <a:t>Data stored in these chips is either unchangeable or requires a special operation to change </a:t>
            </a:r>
          </a:p>
          <a:p>
            <a:r>
              <a:rPr lang="en-US" dirty="0"/>
              <a:t>Applications: Video Games, Calculators, etc... </a:t>
            </a:r>
          </a:p>
          <a:p>
            <a:endParaRPr lang="en-EG" dirty="0"/>
          </a:p>
        </p:txBody>
      </p:sp>
    </p:spTree>
    <p:extLst>
      <p:ext uri="{BB962C8B-B14F-4D97-AF65-F5344CB8AC3E}">
        <p14:creationId xmlns:p14="http://schemas.microsoft.com/office/powerpoint/2010/main" val="36439567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D265E-8F16-2551-E421-1BBFF4A7E01D}"/>
              </a:ext>
            </a:extLst>
          </p:cNvPr>
          <p:cNvSpPr>
            <a:spLocks noGrp="1"/>
          </p:cNvSpPr>
          <p:nvPr>
            <p:ph type="title"/>
          </p:nvPr>
        </p:nvSpPr>
        <p:spPr/>
        <p:txBody>
          <a:bodyPr/>
          <a:lstStyle/>
          <a:p>
            <a:r>
              <a:rPr lang="en-US" dirty="0"/>
              <a:t>Read Only Memory (ROM) </a:t>
            </a:r>
            <a:endParaRPr lang="en-EG" dirty="0"/>
          </a:p>
        </p:txBody>
      </p:sp>
      <p:sp>
        <p:nvSpPr>
          <p:cNvPr id="3" name="Content Placeholder 2">
            <a:extLst>
              <a:ext uri="{FF2B5EF4-FFF2-40B4-BE49-F238E27FC236}">
                <a16:creationId xmlns:a16="http://schemas.microsoft.com/office/drawing/2014/main" id="{E17F5E98-ACD6-0DBF-9A08-C783ED1F427A}"/>
              </a:ext>
            </a:extLst>
          </p:cNvPr>
          <p:cNvSpPr>
            <a:spLocks noGrp="1"/>
          </p:cNvSpPr>
          <p:nvPr>
            <p:ph idx="1"/>
          </p:nvPr>
        </p:nvSpPr>
        <p:spPr>
          <a:xfrm>
            <a:off x="1024128" y="1688123"/>
            <a:ext cx="6326241" cy="4621237"/>
          </a:xfrm>
        </p:spPr>
        <p:txBody>
          <a:bodyPr>
            <a:normAutofit fontScale="55000" lnSpcReduction="20000"/>
          </a:bodyPr>
          <a:lstStyle/>
          <a:p>
            <a:endParaRPr lang="en-EG" dirty="0"/>
          </a:p>
          <a:p>
            <a:r>
              <a:rPr lang="en-US" sz="2900" dirty="0"/>
              <a:t>It is non-volatile and read only memory.</a:t>
            </a:r>
          </a:p>
          <a:p>
            <a:r>
              <a:rPr lang="en-US" sz="2900" dirty="0"/>
              <a:t>ROM types:</a:t>
            </a:r>
          </a:p>
          <a:p>
            <a:r>
              <a:rPr lang="en-US" sz="2900" dirty="0"/>
              <a:t>﻿﻿MROM:</a:t>
            </a:r>
          </a:p>
          <a:p>
            <a:r>
              <a:rPr lang="en-US" sz="2900" dirty="0"/>
              <a:t>﻿﻿	Maskable ROM, and can not be programmed.</a:t>
            </a:r>
          </a:p>
          <a:p>
            <a:r>
              <a:rPr lang="en-US" sz="2900" dirty="0"/>
              <a:t>﻿﻿PROM:</a:t>
            </a:r>
          </a:p>
          <a:p>
            <a:r>
              <a:rPr lang="en-US" sz="2900" dirty="0"/>
              <a:t>﻿﻿	Programmable ROM, and can be programmed once.</a:t>
            </a:r>
          </a:p>
          <a:p>
            <a:r>
              <a:rPr lang="en-US" sz="2900" dirty="0"/>
              <a:t>﻿﻿EPROM:</a:t>
            </a:r>
          </a:p>
          <a:p>
            <a:r>
              <a:rPr lang="en-US" sz="2900" dirty="0"/>
              <a:t>﻿	Erasable PROM, it can be erased using UV (Ultraviolet ) and reprogrammed.</a:t>
            </a:r>
          </a:p>
          <a:p>
            <a:r>
              <a:rPr lang="en-US" sz="2900" dirty="0"/>
              <a:t>﻿﻿EEPROM:</a:t>
            </a:r>
            <a:br>
              <a:rPr lang="en-US" sz="2900" dirty="0"/>
            </a:br>
            <a:r>
              <a:rPr lang="en-US" sz="2900" dirty="0"/>
              <a:t>	Electrically EPROM, it can be electrically erased and reprogrammed.</a:t>
            </a:r>
          </a:p>
          <a:p>
            <a:r>
              <a:rPr lang="en-US" sz="2900" dirty="0"/>
              <a:t>﻿﻿Flash:</a:t>
            </a:r>
          </a:p>
          <a:p>
            <a:r>
              <a:rPr lang="en-US" sz="2900" dirty="0"/>
              <a:t>﻿	It is EEPROM with larger page size.</a:t>
            </a:r>
          </a:p>
        </p:txBody>
      </p:sp>
      <p:pic>
        <p:nvPicPr>
          <p:cNvPr id="5" name="Picture 4" descr="A screenshot of a computer&#10;&#10;Description automatically generated">
            <a:extLst>
              <a:ext uri="{FF2B5EF4-FFF2-40B4-BE49-F238E27FC236}">
                <a16:creationId xmlns:a16="http://schemas.microsoft.com/office/drawing/2014/main" id="{B884BD4D-03CF-0D79-28DA-28E69F504747}"/>
              </a:ext>
            </a:extLst>
          </p:cNvPr>
          <p:cNvPicPr>
            <a:picLocks noChangeAspect="1"/>
          </p:cNvPicPr>
          <p:nvPr/>
        </p:nvPicPr>
        <p:blipFill>
          <a:blip r:embed="rId3"/>
          <a:stretch>
            <a:fillRect/>
          </a:stretch>
        </p:blipFill>
        <p:spPr>
          <a:xfrm>
            <a:off x="7132515" y="585216"/>
            <a:ext cx="4749800" cy="5524500"/>
          </a:xfrm>
          <a:prstGeom prst="rect">
            <a:avLst/>
          </a:prstGeom>
        </p:spPr>
      </p:pic>
    </p:spTree>
    <p:extLst>
      <p:ext uri="{BB962C8B-B14F-4D97-AF65-F5344CB8AC3E}">
        <p14:creationId xmlns:p14="http://schemas.microsoft.com/office/powerpoint/2010/main" val="25210407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BBB42-6014-4F3C-0510-434351AED9AE}"/>
              </a:ext>
            </a:extLst>
          </p:cNvPr>
          <p:cNvSpPr>
            <a:spLocks noGrp="1"/>
          </p:cNvSpPr>
          <p:nvPr>
            <p:ph type="title"/>
          </p:nvPr>
        </p:nvSpPr>
        <p:spPr/>
        <p:txBody>
          <a:bodyPr/>
          <a:lstStyle/>
          <a:p>
            <a:r>
              <a:rPr lang="en-US" dirty="0"/>
              <a:t>Random Access Memory(RAM) </a:t>
            </a:r>
            <a:endParaRPr lang="en-EG" dirty="0"/>
          </a:p>
        </p:txBody>
      </p:sp>
      <p:sp>
        <p:nvSpPr>
          <p:cNvPr id="3" name="Content Placeholder 2">
            <a:extLst>
              <a:ext uri="{FF2B5EF4-FFF2-40B4-BE49-F238E27FC236}">
                <a16:creationId xmlns:a16="http://schemas.microsoft.com/office/drawing/2014/main" id="{F9EDCB36-E525-431E-3DF4-C6E6F9A615B0}"/>
              </a:ext>
            </a:extLst>
          </p:cNvPr>
          <p:cNvSpPr>
            <a:spLocks noGrp="1"/>
          </p:cNvSpPr>
          <p:nvPr>
            <p:ph idx="1"/>
          </p:nvPr>
        </p:nvSpPr>
        <p:spPr>
          <a:xfrm>
            <a:off x="479890" y="2057400"/>
            <a:ext cx="6729802" cy="4800600"/>
          </a:xfrm>
        </p:spPr>
        <p:txBody>
          <a:bodyPr>
            <a:normAutofit/>
          </a:bodyPr>
          <a:lstStyle/>
          <a:p>
            <a:pPr>
              <a:buFont typeface="Arial" panose="020B0604020202020204" pitchFamily="34" charset="0"/>
              <a:buChar char="•"/>
            </a:pPr>
            <a:r>
              <a:rPr lang="en-US" dirty="0"/>
              <a:t>It is volatile with read/write operations.</a:t>
            </a:r>
          </a:p>
          <a:p>
            <a:pPr>
              <a:buFont typeface="Arial" panose="020B0604020202020204" pitchFamily="34" charset="0"/>
              <a:buChar char="•"/>
            </a:pPr>
            <a:r>
              <a:rPr lang="en-US" dirty="0"/>
              <a:t>Data is stored in transistors and requires a constant power flow </a:t>
            </a:r>
          </a:p>
          <a:p>
            <a:pPr>
              <a:buFont typeface="Arial" panose="020B0604020202020204" pitchFamily="34" charset="0"/>
              <a:buChar char="•"/>
            </a:pPr>
            <a:r>
              <a:rPr lang="en-US" dirty="0"/>
              <a:t>Because of the continuous power, SRAM doesn’t need to be </a:t>
            </a:r>
          </a:p>
          <a:p>
            <a:pPr>
              <a:buFont typeface="Arial" panose="020B0604020202020204" pitchFamily="34" charset="0"/>
              <a:buChar char="•"/>
            </a:pPr>
            <a:r>
              <a:rPr lang="en-US" dirty="0"/>
              <a:t>refreshed to remember the data being stored </a:t>
            </a:r>
          </a:p>
          <a:p>
            <a:pPr>
              <a:buFont typeface="Arial" panose="020B0604020202020204" pitchFamily="34" charset="0"/>
              <a:buChar char="•"/>
            </a:pPr>
            <a:r>
              <a:rPr lang="en-US" dirty="0"/>
              <a:t>SRAM is called static as no change or action i.e.; refreshing is not needed to keep the data intact </a:t>
            </a:r>
          </a:p>
          <a:p>
            <a:pPr>
              <a:buFont typeface="Arial" panose="020B0604020202020204" pitchFamily="34" charset="0"/>
              <a:buChar char="•"/>
            </a:pPr>
            <a:r>
              <a:rPr lang="en-US" dirty="0"/>
              <a:t>It is used in cache memories </a:t>
            </a:r>
          </a:p>
          <a:p>
            <a:endParaRPr lang="en-EG" dirty="0"/>
          </a:p>
        </p:txBody>
      </p:sp>
      <p:pic>
        <p:nvPicPr>
          <p:cNvPr id="6" name="Picture 5" descr="A diagram of a circuit&#10;&#10;Description automatically generated">
            <a:extLst>
              <a:ext uri="{FF2B5EF4-FFF2-40B4-BE49-F238E27FC236}">
                <a16:creationId xmlns:a16="http://schemas.microsoft.com/office/drawing/2014/main" id="{08593B53-C9F8-0482-7C49-9C50DE68700D}"/>
              </a:ext>
            </a:extLst>
          </p:cNvPr>
          <p:cNvPicPr>
            <a:picLocks noChangeAspect="1"/>
          </p:cNvPicPr>
          <p:nvPr/>
        </p:nvPicPr>
        <p:blipFill rotWithShape="1">
          <a:blip r:embed="rId2"/>
          <a:srcRect l="37396" t="4429" r="2802" b="7990"/>
          <a:stretch/>
        </p:blipFill>
        <p:spPr>
          <a:xfrm>
            <a:off x="7526215" y="3078776"/>
            <a:ext cx="3951563" cy="2757847"/>
          </a:xfrm>
          <a:prstGeom prst="rect">
            <a:avLst/>
          </a:prstGeom>
        </p:spPr>
      </p:pic>
    </p:spTree>
    <p:extLst>
      <p:ext uri="{BB962C8B-B14F-4D97-AF65-F5344CB8AC3E}">
        <p14:creationId xmlns:p14="http://schemas.microsoft.com/office/powerpoint/2010/main" val="36273682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BBB42-6014-4F3C-0510-434351AED9AE}"/>
              </a:ext>
            </a:extLst>
          </p:cNvPr>
          <p:cNvSpPr>
            <a:spLocks noGrp="1"/>
          </p:cNvSpPr>
          <p:nvPr>
            <p:ph type="title"/>
          </p:nvPr>
        </p:nvSpPr>
        <p:spPr/>
        <p:txBody>
          <a:bodyPr/>
          <a:lstStyle/>
          <a:p>
            <a:r>
              <a:rPr lang="en-US" dirty="0"/>
              <a:t>Advantages of SRAM </a:t>
            </a:r>
            <a:endParaRPr lang="en-EG" dirty="0"/>
          </a:p>
        </p:txBody>
      </p:sp>
      <p:sp>
        <p:nvSpPr>
          <p:cNvPr id="3" name="Content Placeholder 2">
            <a:extLst>
              <a:ext uri="{FF2B5EF4-FFF2-40B4-BE49-F238E27FC236}">
                <a16:creationId xmlns:a16="http://schemas.microsoft.com/office/drawing/2014/main" id="{F9EDCB36-E525-431E-3DF4-C6E6F9A615B0}"/>
              </a:ext>
            </a:extLst>
          </p:cNvPr>
          <p:cNvSpPr>
            <a:spLocks noGrp="1"/>
          </p:cNvSpPr>
          <p:nvPr>
            <p:ph idx="1"/>
          </p:nvPr>
        </p:nvSpPr>
        <p:spPr>
          <a:xfrm>
            <a:off x="796413" y="2532185"/>
            <a:ext cx="6729802" cy="4800600"/>
          </a:xfrm>
        </p:spPr>
        <p:txBody>
          <a:bodyPr>
            <a:normAutofit/>
          </a:bodyPr>
          <a:lstStyle/>
          <a:p>
            <a:r>
              <a:rPr lang="en-US" dirty="0"/>
              <a:t>Faster access speed than DRAM</a:t>
            </a:r>
            <a:br>
              <a:rPr lang="en-US" dirty="0"/>
            </a:br>
            <a:r>
              <a:rPr lang="en-US" dirty="0"/>
              <a:t>Can be used to create a speed-sensitive cache</a:t>
            </a:r>
          </a:p>
          <a:p>
            <a:r>
              <a:rPr lang="en-US" dirty="0"/>
              <a:t>Medium power consumption </a:t>
            </a:r>
          </a:p>
          <a:p>
            <a:endParaRPr lang="en-EG" dirty="0"/>
          </a:p>
        </p:txBody>
      </p:sp>
      <p:pic>
        <p:nvPicPr>
          <p:cNvPr id="6" name="Picture 5" descr="A diagram of a circuit&#10;&#10;Description automatically generated">
            <a:extLst>
              <a:ext uri="{FF2B5EF4-FFF2-40B4-BE49-F238E27FC236}">
                <a16:creationId xmlns:a16="http://schemas.microsoft.com/office/drawing/2014/main" id="{08593B53-C9F8-0482-7C49-9C50DE68700D}"/>
              </a:ext>
            </a:extLst>
          </p:cNvPr>
          <p:cNvPicPr>
            <a:picLocks noChangeAspect="1"/>
          </p:cNvPicPr>
          <p:nvPr/>
        </p:nvPicPr>
        <p:blipFill rotWithShape="1">
          <a:blip r:embed="rId2"/>
          <a:srcRect l="37396" t="4429" r="2802" b="7990"/>
          <a:stretch/>
        </p:blipFill>
        <p:spPr>
          <a:xfrm>
            <a:off x="7526215" y="3078776"/>
            <a:ext cx="3951563" cy="2757847"/>
          </a:xfrm>
          <a:prstGeom prst="rect">
            <a:avLst/>
          </a:prstGeom>
        </p:spPr>
      </p:pic>
    </p:spTree>
    <p:extLst>
      <p:ext uri="{BB962C8B-B14F-4D97-AF65-F5344CB8AC3E}">
        <p14:creationId xmlns:p14="http://schemas.microsoft.com/office/powerpoint/2010/main" val="19586844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BBB42-6014-4F3C-0510-434351AED9AE}"/>
              </a:ext>
            </a:extLst>
          </p:cNvPr>
          <p:cNvSpPr>
            <a:spLocks noGrp="1"/>
          </p:cNvSpPr>
          <p:nvPr>
            <p:ph type="title"/>
          </p:nvPr>
        </p:nvSpPr>
        <p:spPr/>
        <p:txBody>
          <a:bodyPr/>
          <a:lstStyle/>
          <a:p>
            <a:r>
              <a:rPr lang="en-US" dirty="0"/>
              <a:t>Disadvantages  of SRAM </a:t>
            </a:r>
            <a:endParaRPr lang="en-EG" dirty="0"/>
          </a:p>
        </p:txBody>
      </p:sp>
      <p:sp>
        <p:nvSpPr>
          <p:cNvPr id="3" name="Content Placeholder 2">
            <a:extLst>
              <a:ext uri="{FF2B5EF4-FFF2-40B4-BE49-F238E27FC236}">
                <a16:creationId xmlns:a16="http://schemas.microsoft.com/office/drawing/2014/main" id="{F9EDCB36-E525-431E-3DF4-C6E6F9A615B0}"/>
              </a:ext>
            </a:extLst>
          </p:cNvPr>
          <p:cNvSpPr>
            <a:spLocks noGrp="1"/>
          </p:cNvSpPr>
          <p:nvPr>
            <p:ph idx="1"/>
          </p:nvPr>
        </p:nvSpPr>
        <p:spPr>
          <a:xfrm>
            <a:off x="796413" y="2532185"/>
            <a:ext cx="6729802" cy="4800600"/>
          </a:xfrm>
        </p:spPr>
        <p:txBody>
          <a:bodyPr>
            <a:normAutofit/>
          </a:bodyPr>
          <a:lstStyle/>
          <a:p>
            <a:r>
              <a:rPr lang="en-US" dirty="0"/>
              <a:t>More expensive to manufacture than DRAM</a:t>
            </a:r>
          </a:p>
          <a:p>
            <a:r>
              <a:rPr lang="en-US" dirty="0"/>
              <a:t>Data can be lost if SRAM is not powered </a:t>
            </a:r>
          </a:p>
          <a:p>
            <a:r>
              <a:rPr lang="en-US" dirty="0"/>
              <a:t>Low storage capacity </a:t>
            </a:r>
          </a:p>
          <a:p>
            <a:r>
              <a:rPr lang="en-US" dirty="0"/>
              <a:t>More complex design compared to DRAM </a:t>
            </a:r>
          </a:p>
          <a:p>
            <a:r>
              <a:rPr lang="en-US" dirty="0"/>
              <a:t>Takes up much more space than DRAM </a:t>
            </a:r>
          </a:p>
          <a:p>
            <a:endParaRPr lang="en-EG" dirty="0"/>
          </a:p>
        </p:txBody>
      </p:sp>
      <p:pic>
        <p:nvPicPr>
          <p:cNvPr id="6" name="Picture 5" descr="A diagram of a circuit&#10;&#10;Description automatically generated">
            <a:extLst>
              <a:ext uri="{FF2B5EF4-FFF2-40B4-BE49-F238E27FC236}">
                <a16:creationId xmlns:a16="http://schemas.microsoft.com/office/drawing/2014/main" id="{08593B53-C9F8-0482-7C49-9C50DE68700D}"/>
              </a:ext>
            </a:extLst>
          </p:cNvPr>
          <p:cNvPicPr>
            <a:picLocks noChangeAspect="1"/>
          </p:cNvPicPr>
          <p:nvPr/>
        </p:nvPicPr>
        <p:blipFill rotWithShape="1">
          <a:blip r:embed="rId2"/>
          <a:srcRect l="37396" t="4429" r="2802" b="7990"/>
          <a:stretch/>
        </p:blipFill>
        <p:spPr>
          <a:xfrm>
            <a:off x="7526215" y="3078776"/>
            <a:ext cx="3951563" cy="2757847"/>
          </a:xfrm>
          <a:prstGeom prst="rect">
            <a:avLst/>
          </a:prstGeom>
        </p:spPr>
      </p:pic>
    </p:spTree>
    <p:extLst>
      <p:ext uri="{BB962C8B-B14F-4D97-AF65-F5344CB8AC3E}">
        <p14:creationId xmlns:p14="http://schemas.microsoft.com/office/powerpoint/2010/main" val="3055471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BE9F1-8164-D016-1B6A-A050B4E7BFE8}"/>
              </a:ext>
            </a:extLst>
          </p:cNvPr>
          <p:cNvSpPr>
            <a:spLocks noGrp="1"/>
          </p:cNvSpPr>
          <p:nvPr>
            <p:ph type="title"/>
          </p:nvPr>
        </p:nvSpPr>
        <p:spPr>
          <a:xfrm>
            <a:off x="1024128" y="585216"/>
            <a:ext cx="9720072" cy="1499616"/>
          </a:xfrm>
        </p:spPr>
        <p:txBody>
          <a:bodyPr>
            <a:normAutofit/>
          </a:bodyPr>
          <a:lstStyle/>
          <a:p>
            <a:r>
              <a:rPr lang="en-US" dirty="0"/>
              <a:t>Embedded system Vs PC</a:t>
            </a:r>
            <a:endParaRPr lang="en-EG" dirty="0"/>
          </a:p>
        </p:txBody>
      </p:sp>
      <p:graphicFrame>
        <p:nvGraphicFramePr>
          <p:cNvPr id="4" name="Content Placeholder 3">
            <a:extLst>
              <a:ext uri="{FF2B5EF4-FFF2-40B4-BE49-F238E27FC236}">
                <a16:creationId xmlns:a16="http://schemas.microsoft.com/office/drawing/2014/main" id="{A86E3DD1-5E60-107F-BD6F-31CC57285414}"/>
              </a:ext>
            </a:extLst>
          </p:cNvPr>
          <p:cNvGraphicFramePr>
            <a:graphicFrameLocks noGrp="1"/>
          </p:cNvGraphicFramePr>
          <p:nvPr>
            <p:ph idx="1"/>
            <p:extLst>
              <p:ext uri="{D42A27DB-BD31-4B8C-83A1-F6EECF244321}">
                <p14:modId xmlns:p14="http://schemas.microsoft.com/office/powerpoint/2010/main" val="2266718530"/>
              </p:ext>
            </p:extLst>
          </p:nvPr>
        </p:nvGraphicFramePr>
        <p:xfrm>
          <a:off x="1235868" y="2062049"/>
          <a:ext cx="9720263" cy="3054005"/>
        </p:xfrm>
        <a:graphic>
          <a:graphicData uri="http://schemas.openxmlformats.org/drawingml/2006/table">
            <a:tbl>
              <a:tblPr>
                <a:noFill/>
              </a:tblPr>
              <a:tblGrid>
                <a:gridCol w="5524833">
                  <a:extLst>
                    <a:ext uri="{9D8B030D-6E8A-4147-A177-3AD203B41FA5}">
                      <a16:colId xmlns:a16="http://schemas.microsoft.com/office/drawing/2014/main" val="1442683997"/>
                    </a:ext>
                  </a:extLst>
                </a:gridCol>
                <a:gridCol w="4195430">
                  <a:extLst>
                    <a:ext uri="{9D8B030D-6E8A-4147-A177-3AD203B41FA5}">
                      <a16:colId xmlns:a16="http://schemas.microsoft.com/office/drawing/2014/main" val="1947168024"/>
                    </a:ext>
                  </a:extLst>
                </a:gridCol>
              </a:tblGrid>
              <a:tr h="610801">
                <a:tc>
                  <a:txBody>
                    <a:bodyPr/>
                    <a:lstStyle/>
                    <a:p>
                      <a:r>
                        <a:rPr lang="en-US" sz="2000" b="1" cap="none" spc="0" dirty="0">
                          <a:solidFill>
                            <a:schemeClr val="tx1"/>
                          </a:solidFill>
                          <a:effectLst/>
                          <a:latin typeface="+mn-lt"/>
                        </a:rPr>
                        <a:t>Embedded System </a:t>
                      </a:r>
                      <a:endParaRPr lang="en-US" sz="2000" cap="none" spc="0" dirty="0">
                        <a:solidFill>
                          <a:schemeClr val="tx1"/>
                        </a:solidFill>
                        <a:effectLst/>
                        <a:latin typeface="+mn-lt"/>
                      </a:endParaRPr>
                    </a:p>
                  </a:txBody>
                  <a:tcPr marL="104283" marR="148976" marT="29795" marB="223464" anchor="ctr">
                    <a:lnL w="9525" cap="flat" cmpd="sng" algn="ctr">
                      <a:solidFill>
                        <a:schemeClr val="tx1"/>
                      </a:solidFill>
                      <a:prstDash val="solid"/>
                    </a:lnL>
                    <a:lnR w="12700" cmpd="sng">
                      <a:noFill/>
                      <a:prstDash val="solid"/>
                    </a:lnR>
                    <a:lnT w="9525" cap="flat" cmpd="sng" algn="ctr">
                      <a:noFill/>
                      <a:prstDash val="solid"/>
                    </a:lnT>
                    <a:lnB w="12700" cmpd="sng">
                      <a:noFill/>
                      <a:prstDash val="solid"/>
                    </a:lnB>
                    <a:noFill/>
                  </a:tcPr>
                </a:tc>
                <a:tc>
                  <a:txBody>
                    <a:bodyPr/>
                    <a:lstStyle/>
                    <a:p>
                      <a:r>
                        <a:rPr lang="en-US" sz="2000" b="1" cap="none" spc="0">
                          <a:solidFill>
                            <a:schemeClr val="tx1"/>
                          </a:solidFill>
                          <a:effectLst/>
                          <a:latin typeface="+mn-lt"/>
                        </a:rPr>
                        <a:t>Personal Computer </a:t>
                      </a:r>
                      <a:endParaRPr lang="en-US" sz="2000" cap="none" spc="0">
                        <a:solidFill>
                          <a:schemeClr val="tx1"/>
                        </a:solidFill>
                        <a:effectLst/>
                        <a:latin typeface="+mn-lt"/>
                      </a:endParaRPr>
                    </a:p>
                  </a:txBody>
                  <a:tcPr marL="104283" marR="148976" marT="29795" marB="223464" anchor="ctr">
                    <a:lnL w="12700" cmpd="sng">
                      <a:noFill/>
                      <a:prstDash val="solid"/>
                    </a:lnL>
                    <a:lnR w="12700" cmpd="sng">
                      <a:noFill/>
                      <a:prstDash val="solid"/>
                    </a:lnR>
                    <a:lnT w="9525" cap="flat" cmpd="sng" algn="ctr">
                      <a:noFill/>
                      <a:prstDash val="solid"/>
                    </a:lnT>
                    <a:lnB w="12700" cmpd="sng">
                      <a:noFill/>
                      <a:prstDash val="solid"/>
                    </a:lnB>
                    <a:noFill/>
                  </a:tcPr>
                </a:tc>
                <a:extLst>
                  <a:ext uri="{0D108BD9-81ED-4DB2-BD59-A6C34878D82A}">
                    <a16:rowId xmlns:a16="http://schemas.microsoft.com/office/drawing/2014/main" val="3578209269"/>
                  </a:ext>
                </a:extLst>
              </a:tr>
              <a:tr h="610801">
                <a:tc>
                  <a:txBody>
                    <a:bodyPr/>
                    <a:lstStyle/>
                    <a:p>
                      <a:r>
                        <a:rPr lang="en-US" sz="2000" cap="none" spc="0" dirty="0">
                          <a:solidFill>
                            <a:schemeClr val="tx1"/>
                          </a:solidFill>
                          <a:effectLst/>
                          <a:latin typeface="+mn-lt"/>
                        </a:rPr>
                        <a:t>• Mostly designed using a Microcontroller </a:t>
                      </a:r>
                    </a:p>
                  </a:txBody>
                  <a:tcPr marL="104283" marR="148976" marT="29795" marB="223464" anchor="ctr">
                    <a:lnL w="9525"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r>
                        <a:rPr lang="en-US" sz="2000" cap="none" spc="0">
                          <a:solidFill>
                            <a:schemeClr val="tx1"/>
                          </a:solidFill>
                          <a:effectLst/>
                          <a:latin typeface="+mn-lt"/>
                        </a:rPr>
                        <a:t>• Designed using a microprocessor </a:t>
                      </a:r>
                    </a:p>
                  </a:txBody>
                  <a:tcPr marL="104283" marR="148976" marT="29795" marB="223464"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009640917"/>
                  </a:ext>
                </a:extLst>
              </a:tr>
              <a:tr h="610801">
                <a:tc>
                  <a:txBody>
                    <a:bodyPr/>
                    <a:lstStyle/>
                    <a:p>
                      <a:r>
                        <a:rPr lang="en-US" sz="2000" cap="none" spc="0">
                          <a:solidFill>
                            <a:schemeClr val="tx1"/>
                          </a:solidFill>
                          <a:effectLst/>
                          <a:latin typeface="+mn-lt"/>
                        </a:rPr>
                        <a:t>• Specific Purpose </a:t>
                      </a:r>
                    </a:p>
                  </a:txBody>
                  <a:tcPr marL="104283" marR="148976" marT="29795" marB="223464" anchor="ctr">
                    <a:lnL w="9525"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r>
                        <a:rPr lang="en-US" sz="2000" cap="none" spc="0">
                          <a:solidFill>
                            <a:schemeClr val="tx1"/>
                          </a:solidFill>
                          <a:effectLst/>
                          <a:latin typeface="+mn-lt"/>
                        </a:rPr>
                        <a:t>• General Purpose </a:t>
                      </a:r>
                    </a:p>
                  </a:txBody>
                  <a:tcPr marL="104283" marR="148976" marT="29795" marB="223464"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011867985"/>
                  </a:ext>
                </a:extLst>
              </a:tr>
              <a:tr h="610801">
                <a:tc>
                  <a:txBody>
                    <a:bodyPr/>
                    <a:lstStyle/>
                    <a:p>
                      <a:r>
                        <a:rPr lang="en-US" sz="2000" cap="none" spc="0">
                          <a:solidFill>
                            <a:schemeClr val="tx1"/>
                          </a:solidFill>
                          <a:effectLst/>
                          <a:latin typeface="+mn-lt"/>
                        </a:rPr>
                        <a:t>• Limited Resources </a:t>
                      </a:r>
                    </a:p>
                  </a:txBody>
                  <a:tcPr marL="104283" marR="148976" marT="29795" marB="223464" anchor="ctr">
                    <a:lnL w="9525"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r>
                        <a:rPr lang="en-US" sz="2000" cap="none" spc="0">
                          <a:solidFill>
                            <a:schemeClr val="tx1"/>
                          </a:solidFill>
                          <a:effectLst/>
                          <a:latin typeface="+mn-lt"/>
                        </a:rPr>
                        <a:t>• Huge Resources </a:t>
                      </a:r>
                    </a:p>
                  </a:txBody>
                  <a:tcPr marL="104283" marR="148976" marT="29795" marB="223464"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140159576"/>
                  </a:ext>
                </a:extLst>
              </a:tr>
              <a:tr h="610801">
                <a:tc>
                  <a:txBody>
                    <a:bodyPr/>
                    <a:lstStyle/>
                    <a:p>
                      <a:r>
                        <a:rPr lang="en-US" sz="2000" cap="none" spc="0">
                          <a:solidFill>
                            <a:schemeClr val="tx1"/>
                          </a:solidFill>
                          <a:effectLst/>
                          <a:latin typeface="+mn-lt"/>
                        </a:rPr>
                        <a:t>• Requires a smaller number of peripheral devices </a:t>
                      </a:r>
                    </a:p>
                  </a:txBody>
                  <a:tcPr marL="104283" marR="148976" marT="29795" marB="223464" anchor="ctr">
                    <a:lnL w="9525"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r>
                        <a:rPr lang="en-US" sz="2000" cap="none" spc="0" dirty="0">
                          <a:solidFill>
                            <a:schemeClr val="tx1"/>
                          </a:solidFill>
                          <a:effectLst/>
                          <a:latin typeface="+mn-lt"/>
                        </a:rPr>
                        <a:t>• Huge number of peripheral devices </a:t>
                      </a:r>
                    </a:p>
                  </a:txBody>
                  <a:tcPr marL="104283" marR="148976" marT="29795" marB="223464"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550912453"/>
                  </a:ext>
                </a:extLst>
              </a:tr>
            </a:tbl>
          </a:graphicData>
        </a:graphic>
      </p:graphicFrame>
      <p:pic>
        <p:nvPicPr>
          <p:cNvPr id="6" name="Picture 5" descr="A computer case with fans and a remote&#10;&#10;Description automatically generated">
            <a:extLst>
              <a:ext uri="{FF2B5EF4-FFF2-40B4-BE49-F238E27FC236}">
                <a16:creationId xmlns:a16="http://schemas.microsoft.com/office/drawing/2014/main" id="{EA7D2567-0244-51C0-76D6-51A76833B2CA}"/>
              </a:ext>
            </a:extLst>
          </p:cNvPr>
          <p:cNvPicPr>
            <a:picLocks noChangeAspect="1"/>
          </p:cNvPicPr>
          <p:nvPr/>
        </p:nvPicPr>
        <p:blipFill>
          <a:blip r:embed="rId3"/>
          <a:stretch>
            <a:fillRect/>
          </a:stretch>
        </p:blipFill>
        <p:spPr>
          <a:xfrm>
            <a:off x="1447798" y="5003699"/>
            <a:ext cx="8273717" cy="1854301"/>
          </a:xfrm>
          <a:prstGeom prst="rect">
            <a:avLst/>
          </a:prstGeom>
        </p:spPr>
      </p:pic>
    </p:spTree>
    <p:extLst>
      <p:ext uri="{BB962C8B-B14F-4D97-AF65-F5344CB8AC3E}">
        <p14:creationId xmlns:p14="http://schemas.microsoft.com/office/powerpoint/2010/main" val="37617047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1FC8E-9474-E6DD-D152-EEB7043D5BBE}"/>
              </a:ext>
            </a:extLst>
          </p:cNvPr>
          <p:cNvSpPr>
            <a:spLocks noGrp="1"/>
          </p:cNvSpPr>
          <p:nvPr>
            <p:ph type="title"/>
          </p:nvPr>
        </p:nvSpPr>
        <p:spPr/>
        <p:txBody>
          <a:bodyPr/>
          <a:lstStyle/>
          <a:p>
            <a:r>
              <a:rPr lang="en-US" dirty="0"/>
              <a:t>Random Access Memory(RAM) </a:t>
            </a:r>
            <a:endParaRPr lang="en-EG" dirty="0"/>
          </a:p>
        </p:txBody>
      </p:sp>
      <p:sp>
        <p:nvSpPr>
          <p:cNvPr id="4" name="TextBox 3">
            <a:extLst>
              <a:ext uri="{FF2B5EF4-FFF2-40B4-BE49-F238E27FC236}">
                <a16:creationId xmlns:a16="http://schemas.microsoft.com/office/drawing/2014/main" id="{3E635672-9EED-61AA-C3D3-F681A0E85D03}"/>
              </a:ext>
            </a:extLst>
          </p:cNvPr>
          <p:cNvSpPr txBox="1"/>
          <p:nvPr/>
        </p:nvSpPr>
        <p:spPr>
          <a:xfrm>
            <a:off x="373497" y="2435254"/>
            <a:ext cx="7275810" cy="3139321"/>
          </a:xfrm>
          <a:prstGeom prst="rect">
            <a:avLst/>
          </a:prstGeom>
          <a:noFill/>
        </p:spPr>
        <p:txBody>
          <a:bodyPr wrap="square" rtlCol="0">
            <a:spAutoFit/>
          </a:bodyPr>
          <a:lstStyle/>
          <a:p>
            <a:pPr marL="342900" indent="-342900">
              <a:buFont typeface="Arial" panose="020B0604020202020204" pitchFamily="34" charset="0"/>
              <a:buChar char="•"/>
            </a:pPr>
            <a:r>
              <a:rPr lang="en-US" sz="2000" dirty="0"/>
              <a:t>Data is stored in capacitors. </a:t>
            </a:r>
          </a:p>
          <a:p>
            <a:pPr marL="342900" indent="-342900">
              <a:buFont typeface="Arial" panose="020B0604020202020204" pitchFamily="34" charset="0"/>
              <a:buChar char="•"/>
            </a:pPr>
            <a:r>
              <a:rPr lang="en-US" sz="2000" dirty="0"/>
              <a:t>Capacitor stores electric charge whose level represents a 1 or 0 </a:t>
            </a:r>
          </a:p>
          <a:p>
            <a:pPr marL="342900" indent="-342900">
              <a:buFont typeface="Arial" panose="020B0604020202020204" pitchFamily="34" charset="0"/>
              <a:buChar char="•"/>
            </a:pPr>
            <a:r>
              <a:rPr lang="en-US" sz="2000" dirty="0"/>
              <a:t>Capacitors dissipate with time and hence the charge must be restored frequently </a:t>
            </a:r>
          </a:p>
          <a:p>
            <a:pPr marL="342900" indent="-342900">
              <a:buFont typeface="Arial" panose="020B0604020202020204" pitchFamily="34" charset="0"/>
              <a:buChar char="•"/>
            </a:pPr>
            <a:r>
              <a:rPr lang="en-US" sz="2000" dirty="0"/>
              <a:t>So, a periodic refresh of power is required in order to function every 64 </a:t>
            </a:r>
            <a:r>
              <a:rPr lang="en-US" sz="2000" dirty="0" err="1"/>
              <a:t>ms</a:t>
            </a:r>
            <a:r>
              <a:rPr lang="en-US" sz="2000" dirty="0"/>
              <a:t> </a:t>
            </a:r>
          </a:p>
          <a:p>
            <a:pPr marL="342900" indent="-342900">
              <a:buFont typeface="Arial" panose="020B0604020202020204" pitchFamily="34" charset="0"/>
              <a:buChar char="•"/>
            </a:pPr>
            <a:r>
              <a:rPr lang="en-US" sz="2000" dirty="0"/>
              <a:t>DRAM is called dynamic as constant change or action(change is continuously happening) i.e. refreshing is needed to keep the data intact. It is used to implement main memory. </a:t>
            </a:r>
          </a:p>
          <a:p>
            <a:endParaRPr lang="en-EG" dirty="0"/>
          </a:p>
        </p:txBody>
      </p:sp>
      <p:pic>
        <p:nvPicPr>
          <p:cNvPr id="5" name="Picture 4" descr="A diagram of a circuit&#10;&#10;Description automatically generated">
            <a:extLst>
              <a:ext uri="{FF2B5EF4-FFF2-40B4-BE49-F238E27FC236}">
                <a16:creationId xmlns:a16="http://schemas.microsoft.com/office/drawing/2014/main" id="{6AB47B2C-8BD6-4B38-512E-EF08BBF1B66D}"/>
              </a:ext>
            </a:extLst>
          </p:cNvPr>
          <p:cNvPicPr>
            <a:picLocks noChangeAspect="1"/>
          </p:cNvPicPr>
          <p:nvPr/>
        </p:nvPicPr>
        <p:blipFill rotWithShape="1">
          <a:blip r:embed="rId2"/>
          <a:srcRect l="4664" t="4429" r="66861" b="7990"/>
          <a:stretch/>
        </p:blipFill>
        <p:spPr>
          <a:xfrm>
            <a:off x="7649307" y="2435254"/>
            <a:ext cx="2760785" cy="4046559"/>
          </a:xfrm>
          <a:prstGeom prst="rect">
            <a:avLst/>
          </a:prstGeom>
        </p:spPr>
      </p:pic>
    </p:spTree>
    <p:extLst>
      <p:ext uri="{BB962C8B-B14F-4D97-AF65-F5344CB8AC3E}">
        <p14:creationId xmlns:p14="http://schemas.microsoft.com/office/powerpoint/2010/main" val="35742320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24761-9862-C18C-3A20-1AB9068AD7AA}"/>
              </a:ext>
            </a:extLst>
          </p:cNvPr>
          <p:cNvSpPr>
            <a:spLocks noGrp="1"/>
          </p:cNvSpPr>
          <p:nvPr>
            <p:ph type="title"/>
          </p:nvPr>
        </p:nvSpPr>
        <p:spPr/>
        <p:txBody>
          <a:bodyPr/>
          <a:lstStyle/>
          <a:p>
            <a:r>
              <a:rPr lang="en-US" dirty="0"/>
              <a:t>Advantages of DRAM </a:t>
            </a:r>
            <a:endParaRPr lang="en-EG" dirty="0"/>
          </a:p>
        </p:txBody>
      </p:sp>
      <p:sp>
        <p:nvSpPr>
          <p:cNvPr id="3" name="Content Placeholder 2">
            <a:extLst>
              <a:ext uri="{FF2B5EF4-FFF2-40B4-BE49-F238E27FC236}">
                <a16:creationId xmlns:a16="http://schemas.microsoft.com/office/drawing/2014/main" id="{1819AC58-1D94-C508-0709-F0F06D4781E6}"/>
              </a:ext>
            </a:extLst>
          </p:cNvPr>
          <p:cNvSpPr>
            <a:spLocks noGrp="1"/>
          </p:cNvSpPr>
          <p:nvPr>
            <p:ph idx="1"/>
          </p:nvPr>
        </p:nvSpPr>
        <p:spPr/>
        <p:txBody>
          <a:bodyPr/>
          <a:lstStyle/>
          <a:p>
            <a:r>
              <a:rPr lang="en-US" dirty="0"/>
              <a:t>More affordable than SRAM (Lower Cost) </a:t>
            </a:r>
          </a:p>
          <a:p>
            <a:r>
              <a:rPr lang="en-US" dirty="0"/>
              <a:t>Higher storage capacity </a:t>
            </a:r>
          </a:p>
          <a:p>
            <a:r>
              <a:rPr lang="en-US" dirty="0"/>
              <a:t>Offers a simple structure. </a:t>
            </a:r>
          </a:p>
          <a:p>
            <a:r>
              <a:rPr lang="en-US" dirty="0"/>
              <a:t>Utilizes logic and circuitry which makes the memory module simpler to setup and use. </a:t>
            </a:r>
          </a:p>
          <a:p>
            <a:endParaRPr lang="en-EG" dirty="0"/>
          </a:p>
        </p:txBody>
      </p:sp>
    </p:spTree>
    <p:extLst>
      <p:ext uri="{BB962C8B-B14F-4D97-AF65-F5344CB8AC3E}">
        <p14:creationId xmlns:p14="http://schemas.microsoft.com/office/powerpoint/2010/main" val="38347007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98FE4-1936-C731-A5FE-0EDBCD270F79}"/>
              </a:ext>
            </a:extLst>
          </p:cNvPr>
          <p:cNvSpPr>
            <a:spLocks noGrp="1"/>
          </p:cNvSpPr>
          <p:nvPr>
            <p:ph type="title"/>
          </p:nvPr>
        </p:nvSpPr>
        <p:spPr/>
        <p:txBody>
          <a:bodyPr/>
          <a:lstStyle/>
          <a:p>
            <a:r>
              <a:rPr lang="en-US" dirty="0"/>
              <a:t>Disadvantages of DRAM </a:t>
            </a:r>
            <a:endParaRPr lang="en-EG" dirty="0"/>
          </a:p>
        </p:txBody>
      </p:sp>
      <p:sp>
        <p:nvSpPr>
          <p:cNvPr id="3" name="Content Placeholder 2">
            <a:extLst>
              <a:ext uri="{FF2B5EF4-FFF2-40B4-BE49-F238E27FC236}">
                <a16:creationId xmlns:a16="http://schemas.microsoft.com/office/drawing/2014/main" id="{C5CB35D8-FBA5-9807-4190-C3BEC19C8232}"/>
              </a:ext>
            </a:extLst>
          </p:cNvPr>
          <p:cNvSpPr>
            <a:spLocks noGrp="1"/>
          </p:cNvSpPr>
          <p:nvPr>
            <p:ph idx="1"/>
          </p:nvPr>
        </p:nvSpPr>
        <p:spPr/>
        <p:txBody>
          <a:bodyPr/>
          <a:lstStyle/>
          <a:p>
            <a:r>
              <a:rPr lang="en-US" dirty="0"/>
              <a:t>DRAM is slower than SRAM</a:t>
            </a:r>
            <a:br>
              <a:rPr lang="en-US" dirty="0"/>
            </a:br>
            <a:r>
              <a:rPr lang="en-US" dirty="0"/>
              <a:t>Lower access speeds</a:t>
            </a:r>
            <a:br>
              <a:rPr lang="en-US" dirty="0"/>
            </a:br>
            <a:r>
              <a:rPr lang="en-US" dirty="0"/>
              <a:t>Consumes more power compared to SRAM </a:t>
            </a:r>
          </a:p>
          <a:p>
            <a:endParaRPr lang="en-EG" dirty="0"/>
          </a:p>
        </p:txBody>
      </p:sp>
    </p:spTree>
    <p:extLst>
      <p:ext uri="{BB962C8B-B14F-4D97-AF65-F5344CB8AC3E}">
        <p14:creationId xmlns:p14="http://schemas.microsoft.com/office/powerpoint/2010/main" val="42835133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18336-F8D8-945E-21E9-5597CDF23A0B}"/>
              </a:ext>
            </a:extLst>
          </p:cNvPr>
          <p:cNvSpPr>
            <a:spLocks noGrp="1"/>
          </p:cNvSpPr>
          <p:nvPr>
            <p:ph type="title"/>
          </p:nvPr>
        </p:nvSpPr>
        <p:spPr/>
        <p:txBody>
          <a:bodyPr/>
          <a:lstStyle/>
          <a:p>
            <a:r>
              <a:rPr lang="en-US" dirty="0"/>
              <a:t>Non-Volatile RAM (NVRAM) </a:t>
            </a:r>
            <a:endParaRPr lang="en-EG" dirty="0"/>
          </a:p>
        </p:txBody>
      </p:sp>
      <p:sp>
        <p:nvSpPr>
          <p:cNvPr id="3" name="Content Placeholder 2">
            <a:extLst>
              <a:ext uri="{FF2B5EF4-FFF2-40B4-BE49-F238E27FC236}">
                <a16:creationId xmlns:a16="http://schemas.microsoft.com/office/drawing/2014/main" id="{1577A02F-7B52-6794-5ABA-B0E6ECF8E048}"/>
              </a:ext>
            </a:extLst>
          </p:cNvPr>
          <p:cNvSpPr>
            <a:spLocks noGrp="1"/>
          </p:cNvSpPr>
          <p:nvPr>
            <p:ph idx="1"/>
          </p:nvPr>
        </p:nvSpPr>
        <p:spPr/>
        <p:txBody>
          <a:bodyPr>
            <a:normAutofit fontScale="92500" lnSpcReduction="10000"/>
          </a:bodyPr>
          <a:lstStyle/>
          <a:p>
            <a:pPr>
              <a:buFont typeface="Arial" panose="020B0604020202020204" pitchFamily="34" charset="0"/>
              <a:buChar char="•"/>
            </a:pPr>
            <a:r>
              <a:rPr lang="en-US" dirty="0"/>
              <a:t> It is a category of RAM that retains stored data even if the power is switched off (just an SRAM with a battery backup) </a:t>
            </a:r>
          </a:p>
          <a:p>
            <a:pPr>
              <a:buFont typeface="Arial" panose="020B0604020202020204" pitchFamily="34" charset="0"/>
              <a:buChar char="•"/>
            </a:pPr>
            <a:r>
              <a:rPr lang="en-US" dirty="0"/>
              <a:t> When the power is turned on, the NVRAM operates just like any other SRAM When the power is turned off, the NVRAM draws just enough power from the </a:t>
            </a:r>
          </a:p>
          <a:p>
            <a:pPr>
              <a:buFont typeface="Arial" panose="020B0604020202020204" pitchFamily="34" charset="0"/>
              <a:buChar char="•"/>
            </a:pPr>
            <a:r>
              <a:rPr lang="en-US" dirty="0"/>
              <a:t>battery to retain its data </a:t>
            </a:r>
          </a:p>
          <a:p>
            <a:pPr>
              <a:buFont typeface="Arial" panose="020B0604020202020204" pitchFamily="34" charset="0"/>
              <a:buChar char="•"/>
            </a:pPr>
            <a:r>
              <a:rPr lang="en-US" dirty="0"/>
              <a:t> NVRAM is common in embedded systems </a:t>
            </a:r>
          </a:p>
          <a:p>
            <a:pPr>
              <a:buFont typeface="Arial" panose="020B0604020202020204" pitchFamily="34" charset="0"/>
              <a:buChar char="•"/>
            </a:pPr>
            <a:r>
              <a:rPr lang="en-US" dirty="0"/>
              <a:t>However, it is expensive--even more expensive than SRAM, because of the battery--so its applications are typically limited to the storage of a few hundred bytes of system-critical information that can't be stored in any better way. </a:t>
            </a:r>
          </a:p>
          <a:p>
            <a:pPr>
              <a:buFont typeface="Arial" panose="020B0604020202020204" pitchFamily="34" charset="0"/>
              <a:buChar char="•"/>
            </a:pPr>
            <a:r>
              <a:rPr lang="en-US" dirty="0"/>
              <a:t> Types:</a:t>
            </a:r>
            <a:br>
              <a:rPr lang="en-US" dirty="0"/>
            </a:br>
            <a:r>
              <a:rPr lang="en-US" dirty="0"/>
              <a:t>o Battery-backed static RAM o Magneto resistive RAM</a:t>
            </a:r>
            <a:br>
              <a:rPr lang="en-US" dirty="0"/>
            </a:br>
            <a:r>
              <a:rPr lang="en-US" dirty="0"/>
              <a:t>o Ferroelectric RAM </a:t>
            </a:r>
          </a:p>
          <a:p>
            <a:endParaRPr lang="en-EG" dirty="0"/>
          </a:p>
        </p:txBody>
      </p:sp>
      <p:pic>
        <p:nvPicPr>
          <p:cNvPr id="10241" name="Picture 1" descr="page34image139201168">
            <a:extLst>
              <a:ext uri="{FF2B5EF4-FFF2-40B4-BE49-F238E27FC236}">
                <a16:creationId xmlns:a16="http://schemas.microsoft.com/office/drawing/2014/main" id="{678DE336-8354-FFB5-CFD2-811D0EED26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07400" y="5151628"/>
            <a:ext cx="2641600" cy="1358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46934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A61CF-6F70-9CE0-D993-006743A126FE}"/>
              </a:ext>
            </a:extLst>
          </p:cNvPr>
          <p:cNvSpPr>
            <a:spLocks noGrp="1"/>
          </p:cNvSpPr>
          <p:nvPr>
            <p:ph type="title"/>
          </p:nvPr>
        </p:nvSpPr>
        <p:spPr/>
        <p:txBody>
          <a:bodyPr/>
          <a:lstStyle/>
          <a:p>
            <a:r>
              <a:rPr lang="en-US" dirty="0"/>
              <a:t>Advantage of NVRAM </a:t>
            </a:r>
            <a:endParaRPr lang="en-EG" dirty="0"/>
          </a:p>
        </p:txBody>
      </p:sp>
      <p:sp>
        <p:nvSpPr>
          <p:cNvPr id="3" name="Content Placeholder 2">
            <a:extLst>
              <a:ext uri="{FF2B5EF4-FFF2-40B4-BE49-F238E27FC236}">
                <a16:creationId xmlns:a16="http://schemas.microsoft.com/office/drawing/2014/main" id="{EA234919-8BA4-6FD6-0384-BCBBBFE6092D}"/>
              </a:ext>
            </a:extLst>
          </p:cNvPr>
          <p:cNvSpPr>
            <a:spLocks noGrp="1"/>
          </p:cNvSpPr>
          <p:nvPr>
            <p:ph idx="1"/>
          </p:nvPr>
        </p:nvSpPr>
        <p:spPr/>
        <p:txBody>
          <a:bodyPr/>
          <a:lstStyle/>
          <a:p>
            <a:r>
              <a:rPr lang="en-US" dirty="0"/>
              <a:t>Provides excellent performance when compared to other non-volatile memory products </a:t>
            </a:r>
          </a:p>
          <a:p>
            <a:r>
              <a:rPr lang="en-US" dirty="0"/>
              <a:t>Supports applications that need quick read or write operations using non-volatile memories, such as antilock braking systems and parallel processing controllers for local area networks. </a:t>
            </a:r>
          </a:p>
          <a:p>
            <a:r>
              <a:rPr lang="en-US" dirty="0"/>
              <a:t>Less power is required for NVRAMs, so the backup guarantee can be ensured for up to 10 years. </a:t>
            </a:r>
          </a:p>
          <a:p>
            <a:endParaRPr lang="en-EG" dirty="0"/>
          </a:p>
        </p:txBody>
      </p:sp>
    </p:spTree>
    <p:extLst>
      <p:ext uri="{BB962C8B-B14F-4D97-AF65-F5344CB8AC3E}">
        <p14:creationId xmlns:p14="http://schemas.microsoft.com/office/powerpoint/2010/main" val="18447943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CD9E2-2F48-52F0-A00C-A608549400F3}"/>
              </a:ext>
            </a:extLst>
          </p:cNvPr>
          <p:cNvSpPr>
            <a:spLocks noGrp="1"/>
          </p:cNvSpPr>
          <p:nvPr>
            <p:ph type="title"/>
          </p:nvPr>
        </p:nvSpPr>
        <p:spPr/>
        <p:txBody>
          <a:bodyPr/>
          <a:lstStyle/>
          <a:p>
            <a:r>
              <a:rPr lang="en-US" dirty="0"/>
              <a:t>Disadvantage of NVRAM </a:t>
            </a:r>
            <a:endParaRPr lang="en-EG" dirty="0"/>
          </a:p>
        </p:txBody>
      </p:sp>
      <p:sp>
        <p:nvSpPr>
          <p:cNvPr id="3" name="Content Placeholder 2">
            <a:extLst>
              <a:ext uri="{FF2B5EF4-FFF2-40B4-BE49-F238E27FC236}">
                <a16:creationId xmlns:a16="http://schemas.microsoft.com/office/drawing/2014/main" id="{988764C8-2134-F593-5D10-E511255FDF71}"/>
              </a:ext>
            </a:extLst>
          </p:cNvPr>
          <p:cNvSpPr>
            <a:spLocks noGrp="1"/>
          </p:cNvSpPr>
          <p:nvPr>
            <p:ph idx="1"/>
          </p:nvPr>
        </p:nvSpPr>
        <p:spPr/>
        <p:txBody>
          <a:bodyPr/>
          <a:lstStyle/>
          <a:p>
            <a:r>
              <a:rPr lang="en-US" dirty="0"/>
              <a:t>NVRAM that requires a battery that will eventually need to have the battery replaced. </a:t>
            </a:r>
          </a:p>
          <a:p>
            <a:r>
              <a:rPr lang="en-US" dirty="0"/>
              <a:t>As information is re-written to flash memory, it deteriorates and will eventually no longer work. </a:t>
            </a:r>
          </a:p>
          <a:p>
            <a:endParaRPr lang="en-EG" dirty="0"/>
          </a:p>
        </p:txBody>
      </p:sp>
    </p:spTree>
    <p:extLst>
      <p:ext uri="{BB962C8B-B14F-4D97-AF65-F5344CB8AC3E}">
        <p14:creationId xmlns:p14="http://schemas.microsoft.com/office/powerpoint/2010/main" val="34090924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B0A89-4F87-5C6B-B74B-93C8A9119675}"/>
              </a:ext>
            </a:extLst>
          </p:cNvPr>
          <p:cNvSpPr>
            <a:spLocks noGrp="1"/>
          </p:cNvSpPr>
          <p:nvPr>
            <p:ph type="title"/>
          </p:nvPr>
        </p:nvSpPr>
        <p:spPr/>
        <p:txBody>
          <a:bodyPr/>
          <a:lstStyle/>
          <a:p>
            <a:pPr algn="ctr"/>
            <a:r>
              <a:rPr lang="en-EG" dirty="0"/>
              <a:t>THANks</a:t>
            </a:r>
          </a:p>
        </p:txBody>
      </p:sp>
    </p:spTree>
    <p:extLst>
      <p:ext uri="{BB962C8B-B14F-4D97-AF65-F5344CB8AC3E}">
        <p14:creationId xmlns:p14="http://schemas.microsoft.com/office/powerpoint/2010/main" val="1168645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06EBC-7D88-2CEB-D2B0-E902A1AA1A93}"/>
              </a:ext>
            </a:extLst>
          </p:cNvPr>
          <p:cNvSpPr>
            <a:spLocks noGrp="1"/>
          </p:cNvSpPr>
          <p:nvPr>
            <p:ph type="title"/>
          </p:nvPr>
        </p:nvSpPr>
        <p:spPr/>
        <p:txBody>
          <a:bodyPr/>
          <a:lstStyle/>
          <a:p>
            <a:r>
              <a:rPr lang="en-US" dirty="0"/>
              <a:t>Embedded System Characteristics </a:t>
            </a:r>
            <a:endParaRPr lang="en-EG" dirty="0"/>
          </a:p>
        </p:txBody>
      </p:sp>
      <p:sp>
        <p:nvSpPr>
          <p:cNvPr id="3" name="Content Placeholder 2">
            <a:extLst>
              <a:ext uri="{FF2B5EF4-FFF2-40B4-BE49-F238E27FC236}">
                <a16:creationId xmlns:a16="http://schemas.microsoft.com/office/drawing/2014/main" id="{1EB5319E-2356-8152-51A7-CAAF980C0ADC}"/>
              </a:ext>
            </a:extLst>
          </p:cNvPr>
          <p:cNvSpPr>
            <a:spLocks noGrp="1"/>
          </p:cNvSpPr>
          <p:nvPr>
            <p:ph idx="1"/>
          </p:nvPr>
        </p:nvSpPr>
        <p:spPr>
          <a:xfrm>
            <a:off x="1024129" y="1957137"/>
            <a:ext cx="7347140" cy="4352223"/>
          </a:xfrm>
        </p:spPr>
        <p:txBody>
          <a:bodyPr>
            <a:normAutofit fontScale="92500" lnSpcReduction="10000"/>
          </a:bodyPr>
          <a:lstStyle/>
          <a:p>
            <a:pPr>
              <a:buFont typeface="Arial" panose="020B0604020202020204" pitchFamily="34" charset="0"/>
              <a:buChar char="•"/>
            </a:pPr>
            <a:r>
              <a:rPr lang="en-US" dirty="0">
                <a:cs typeface="Calibri" panose="020F0502020204030204" pitchFamily="34" charset="0"/>
              </a:rPr>
              <a:t>Single-functioned: Repeated single functionality</a:t>
            </a:r>
          </a:p>
          <a:p>
            <a:pPr>
              <a:buFont typeface="Arial" panose="020B0604020202020204" pitchFamily="34" charset="0"/>
              <a:buChar char="•"/>
            </a:pPr>
            <a:r>
              <a:rPr lang="en-US" dirty="0">
                <a:cs typeface="Calibri" panose="020F0502020204030204" pitchFamily="34" charset="0"/>
              </a:rPr>
              <a:t>Tightly constrained</a:t>
            </a:r>
          </a:p>
          <a:p>
            <a:pPr lvl="1">
              <a:buFont typeface="Arial" panose="020B0604020202020204" pitchFamily="34" charset="0"/>
              <a:buChar char="•"/>
            </a:pPr>
            <a:r>
              <a:rPr lang="en-US" dirty="0">
                <a:cs typeface="Calibri" panose="020F0502020204030204" pitchFamily="34" charset="0"/>
              </a:rPr>
              <a:t>Small size</a:t>
            </a:r>
          </a:p>
          <a:p>
            <a:pPr lvl="1">
              <a:buFont typeface="Arial" panose="020B0604020202020204" pitchFamily="34" charset="0"/>
              <a:buChar char="•"/>
            </a:pPr>
            <a:r>
              <a:rPr lang="en-US" dirty="0">
                <a:cs typeface="Calibri" panose="020F0502020204030204" pitchFamily="34" charset="0"/>
              </a:rPr>
              <a:t>Low power Consumption</a:t>
            </a:r>
          </a:p>
          <a:p>
            <a:pPr>
              <a:buFont typeface="Arial" panose="020B0604020202020204" pitchFamily="34" charset="0"/>
              <a:buChar char="•"/>
            </a:pPr>
            <a:r>
              <a:rPr lang="en-US" dirty="0">
                <a:cs typeface="Calibri" panose="020F0502020204030204" pitchFamily="34" charset="0"/>
              </a:rPr>
              <a:t>Use Microprocessors or Microcontrollers.</a:t>
            </a:r>
          </a:p>
          <a:p>
            <a:pPr>
              <a:buFont typeface="Arial" panose="020B0604020202020204" pitchFamily="34" charset="0"/>
              <a:buChar char="•"/>
            </a:pPr>
            <a:r>
              <a:rPr lang="en-US" dirty="0">
                <a:cs typeface="Calibri" panose="020F0502020204030204" pitchFamily="34" charset="0"/>
              </a:rPr>
              <a:t>Limited Memory</a:t>
            </a:r>
          </a:p>
          <a:p>
            <a:pPr>
              <a:buFont typeface="Arial" panose="020B0604020202020204" pitchFamily="34" charset="0"/>
              <a:buChar char="•"/>
            </a:pPr>
            <a:r>
              <a:rPr lang="en-US" dirty="0">
                <a:cs typeface="Calibri" panose="020F0502020204030204" pitchFamily="34" charset="0"/>
              </a:rPr>
              <a:t>Connected: must be connected to input and output devices.</a:t>
            </a:r>
          </a:p>
          <a:p>
            <a:pPr>
              <a:buFont typeface="Arial" panose="020B0604020202020204" pitchFamily="34" charset="0"/>
              <a:buChar char="•"/>
            </a:pPr>
            <a:r>
              <a:rPr lang="en-US" dirty="0">
                <a:cs typeface="Calibri" panose="020F0502020204030204" pitchFamily="34" charset="0"/>
              </a:rPr>
              <a:t>Reactive and Real time: reacts to change in system environment</a:t>
            </a:r>
          </a:p>
          <a:p>
            <a:pPr>
              <a:buFont typeface="Arial" panose="020B0604020202020204" pitchFamily="34" charset="0"/>
              <a:buChar char="•"/>
            </a:pPr>
            <a:r>
              <a:rPr lang="en-US" dirty="0">
                <a:cs typeface="Calibri" panose="020F0502020204030204" pitchFamily="34" charset="0"/>
              </a:rPr>
              <a:t>Less Human intervention</a:t>
            </a:r>
          </a:p>
          <a:p>
            <a:pPr>
              <a:buFont typeface="Arial" panose="020B0604020202020204" pitchFamily="34" charset="0"/>
              <a:buChar char="•"/>
            </a:pPr>
            <a:r>
              <a:rPr lang="en-US" dirty="0">
                <a:cs typeface="Calibri" panose="020F0502020204030204" pitchFamily="34" charset="0"/>
              </a:rPr>
              <a:t>Highly Stable: Embedded systems do not change frequently</a:t>
            </a:r>
          </a:p>
          <a:p>
            <a:pPr>
              <a:buFont typeface="Arial" panose="020B0604020202020204" pitchFamily="34" charset="0"/>
              <a:buChar char="•"/>
            </a:pPr>
            <a:r>
              <a:rPr lang="en-US" dirty="0">
                <a:cs typeface="Calibri" panose="020F0502020204030204" pitchFamily="34" charset="0"/>
              </a:rPr>
              <a:t>High Efficiency</a:t>
            </a:r>
          </a:p>
          <a:p>
            <a:pPr marL="0" indent="0">
              <a:buNone/>
            </a:pPr>
            <a:endParaRPr lang="en-EG" dirty="0"/>
          </a:p>
        </p:txBody>
      </p:sp>
    </p:spTree>
    <p:extLst>
      <p:ext uri="{BB962C8B-B14F-4D97-AF65-F5344CB8AC3E}">
        <p14:creationId xmlns:p14="http://schemas.microsoft.com/office/powerpoint/2010/main" val="2655695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E1670-ECB0-253C-DD2E-3A561428D120}"/>
              </a:ext>
            </a:extLst>
          </p:cNvPr>
          <p:cNvSpPr>
            <a:spLocks noGrp="1"/>
          </p:cNvSpPr>
          <p:nvPr>
            <p:ph type="title"/>
          </p:nvPr>
        </p:nvSpPr>
        <p:spPr/>
        <p:txBody>
          <a:bodyPr/>
          <a:lstStyle/>
          <a:p>
            <a:r>
              <a:rPr lang="en-US" dirty="0"/>
              <a:t>Advantage &amp; Disadvantage</a:t>
            </a:r>
            <a:endParaRPr lang="en-EG" dirty="0"/>
          </a:p>
        </p:txBody>
      </p:sp>
      <p:sp>
        <p:nvSpPr>
          <p:cNvPr id="3" name="Content Placeholder 2">
            <a:extLst>
              <a:ext uri="{FF2B5EF4-FFF2-40B4-BE49-F238E27FC236}">
                <a16:creationId xmlns:a16="http://schemas.microsoft.com/office/drawing/2014/main" id="{4EC363E6-F30B-D6BB-198A-6F54F34E16F9}"/>
              </a:ext>
            </a:extLst>
          </p:cNvPr>
          <p:cNvSpPr>
            <a:spLocks noGrp="1"/>
          </p:cNvSpPr>
          <p:nvPr>
            <p:ph idx="1"/>
          </p:nvPr>
        </p:nvSpPr>
        <p:spPr>
          <a:xfrm>
            <a:off x="1024128" y="2084832"/>
            <a:ext cx="9720073" cy="4224528"/>
          </a:xfrm>
        </p:spPr>
        <p:txBody>
          <a:bodyPr>
            <a:normAutofit/>
          </a:bodyPr>
          <a:lstStyle/>
          <a:p>
            <a:pPr>
              <a:buFont typeface="Arial" panose="020B0604020202020204" pitchFamily="34" charset="0"/>
              <a:buChar char="•"/>
            </a:pPr>
            <a:r>
              <a:rPr lang="en-US" sz="2400" dirty="0"/>
              <a:t>Advantages</a:t>
            </a:r>
          </a:p>
          <a:p>
            <a:pPr lvl="1">
              <a:buFont typeface="Arial" panose="020B0604020202020204" pitchFamily="34" charset="0"/>
              <a:buChar char="•"/>
            </a:pPr>
            <a:r>
              <a:rPr lang="en-US" sz="2000" dirty="0"/>
              <a:t>Small size</a:t>
            </a:r>
          </a:p>
          <a:p>
            <a:pPr lvl="1">
              <a:buFont typeface="Arial" panose="020B0604020202020204" pitchFamily="34" charset="0"/>
              <a:buChar char="•"/>
            </a:pPr>
            <a:r>
              <a:rPr lang="en-US" sz="2000" dirty="0"/>
              <a:t>Lower Power consumption</a:t>
            </a:r>
          </a:p>
          <a:p>
            <a:pPr lvl="1">
              <a:buFont typeface="Arial" panose="020B0604020202020204" pitchFamily="34" charset="0"/>
              <a:buChar char="•"/>
            </a:pPr>
            <a:r>
              <a:rPr lang="en-US" sz="2000" dirty="0"/>
              <a:t>Lower cost</a:t>
            </a:r>
          </a:p>
          <a:p>
            <a:pPr lvl="1">
              <a:buFont typeface="Arial" panose="020B0604020202020204" pitchFamily="34" charset="0"/>
              <a:buChar char="•"/>
            </a:pPr>
            <a:r>
              <a:rPr lang="en-US" sz="2000" dirty="0"/>
              <a:t>Enhanced (real-time) performance</a:t>
            </a:r>
          </a:p>
          <a:p>
            <a:pPr lvl="1">
              <a:buFont typeface="Arial" panose="020B0604020202020204" pitchFamily="34" charset="0"/>
              <a:buChar char="•"/>
            </a:pPr>
            <a:r>
              <a:rPr lang="en-US" sz="2000" dirty="0"/>
              <a:t>Easily Customizable for a specific application</a:t>
            </a:r>
          </a:p>
          <a:p>
            <a:pPr>
              <a:buFont typeface="Arial" panose="020B0604020202020204" pitchFamily="34" charset="0"/>
              <a:buChar char="•"/>
            </a:pPr>
            <a:r>
              <a:rPr lang="en-US" sz="2400" dirty="0"/>
              <a:t>Disadvantages</a:t>
            </a:r>
          </a:p>
          <a:p>
            <a:pPr lvl="1">
              <a:buFont typeface="Arial" panose="020B0604020202020204" pitchFamily="34" charset="0"/>
              <a:buChar char="•"/>
            </a:pPr>
            <a:r>
              <a:rPr lang="en-US" sz="2000" dirty="0"/>
              <a:t>High development effort &amp; cost</a:t>
            </a:r>
          </a:p>
          <a:p>
            <a:pPr lvl="1">
              <a:buFont typeface="Arial" panose="020B0604020202020204" pitchFamily="34" charset="0"/>
              <a:buChar char="•"/>
            </a:pPr>
            <a:r>
              <a:rPr lang="en-US" sz="2000" dirty="0"/>
              <a:t>Time-consuming design process</a:t>
            </a:r>
          </a:p>
          <a:p>
            <a:pPr lvl="1">
              <a:buFont typeface="Arial" panose="020B0604020202020204" pitchFamily="34" charset="0"/>
              <a:buChar char="•"/>
            </a:pPr>
            <a:r>
              <a:rPr lang="en-US" sz="2000" dirty="0"/>
              <a:t>Limited resources, memory, processing power</a:t>
            </a:r>
          </a:p>
          <a:p>
            <a:endParaRPr lang="en-EG" dirty="0"/>
          </a:p>
        </p:txBody>
      </p:sp>
    </p:spTree>
    <p:extLst>
      <p:ext uri="{BB962C8B-B14F-4D97-AF65-F5344CB8AC3E}">
        <p14:creationId xmlns:p14="http://schemas.microsoft.com/office/powerpoint/2010/main" val="1442628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F8D7F-175D-2A8B-FF02-2EEE36B8082F}"/>
              </a:ext>
            </a:extLst>
          </p:cNvPr>
          <p:cNvSpPr>
            <a:spLocks noGrp="1"/>
          </p:cNvSpPr>
          <p:nvPr>
            <p:ph type="title"/>
          </p:nvPr>
        </p:nvSpPr>
        <p:spPr/>
        <p:txBody>
          <a:bodyPr/>
          <a:lstStyle/>
          <a:p>
            <a:r>
              <a:rPr lang="en-US" dirty="0"/>
              <a:t>Embedded System Applications</a:t>
            </a:r>
            <a:endParaRPr lang="en-EG" dirty="0"/>
          </a:p>
        </p:txBody>
      </p:sp>
      <p:sp>
        <p:nvSpPr>
          <p:cNvPr id="3" name="Content Placeholder 2">
            <a:extLst>
              <a:ext uri="{FF2B5EF4-FFF2-40B4-BE49-F238E27FC236}">
                <a16:creationId xmlns:a16="http://schemas.microsoft.com/office/drawing/2014/main" id="{0AA89129-3CA5-7423-B10E-6D33D3539D92}"/>
              </a:ext>
            </a:extLst>
          </p:cNvPr>
          <p:cNvSpPr>
            <a:spLocks noGrp="1"/>
          </p:cNvSpPr>
          <p:nvPr>
            <p:ph idx="1"/>
          </p:nvPr>
        </p:nvSpPr>
        <p:spPr>
          <a:xfrm>
            <a:off x="1024128" y="1893194"/>
            <a:ext cx="9720073" cy="4416166"/>
          </a:xfrm>
        </p:spPr>
        <p:txBody>
          <a:bodyPr>
            <a:normAutofit/>
          </a:bodyPr>
          <a:lstStyle/>
          <a:p>
            <a:pPr>
              <a:buFont typeface="Arial" panose="020B0604020202020204" pitchFamily="34" charset="0"/>
              <a:buChar char="•"/>
            </a:pPr>
            <a:r>
              <a:rPr lang="en-US" b="1" dirty="0"/>
              <a:t>Automotive: </a:t>
            </a:r>
            <a:r>
              <a:rPr lang="en-US" dirty="0"/>
              <a:t>Cruise control, light control, ABS, EBD,ESP, ... etc.</a:t>
            </a:r>
          </a:p>
          <a:p>
            <a:pPr>
              <a:buFont typeface="Arial" panose="020B0604020202020204" pitchFamily="34" charset="0"/>
              <a:buChar char="•"/>
            </a:pPr>
            <a:r>
              <a:rPr lang="en-US" b="1" dirty="0"/>
              <a:t>Networking: </a:t>
            </a:r>
            <a:r>
              <a:rPr lang="en-US" dirty="0"/>
              <a:t>Routers</a:t>
            </a:r>
            <a:r>
              <a:rPr lang="en-US" b="1" dirty="0"/>
              <a:t>.</a:t>
            </a:r>
          </a:p>
          <a:p>
            <a:pPr>
              <a:buFont typeface="Arial" panose="020B0604020202020204" pitchFamily="34" charset="0"/>
              <a:buChar char="•"/>
            </a:pPr>
            <a:r>
              <a:rPr lang="en-US" b="1" dirty="0"/>
              <a:t>Fintech: </a:t>
            </a:r>
            <a:r>
              <a:rPr lang="en-US" dirty="0"/>
              <a:t>ATM, Point Of Sale, Vending machines, ... etc.</a:t>
            </a:r>
          </a:p>
          <a:p>
            <a:pPr>
              <a:buFont typeface="Arial" panose="020B0604020202020204" pitchFamily="34" charset="0"/>
              <a:buChar char="•"/>
            </a:pPr>
            <a:r>
              <a:rPr lang="en-US" b="1" dirty="0"/>
              <a:t>Home appliances: </a:t>
            </a:r>
            <a:r>
              <a:rPr lang="en-US" dirty="0"/>
              <a:t>Home automation, Air conditioners, microwave ovens, washing machines and dishwashers, . etc.</a:t>
            </a:r>
          </a:p>
          <a:p>
            <a:pPr>
              <a:buFont typeface="Arial" panose="020B0604020202020204" pitchFamily="34" charset="0"/>
              <a:buChar char="•"/>
            </a:pPr>
            <a:r>
              <a:rPr lang="en-US" b="1" dirty="0"/>
              <a:t>Biomedical</a:t>
            </a:r>
            <a:r>
              <a:rPr lang="en-US" dirty="0"/>
              <a:t>: Wearable devices, Teleradiology, … etc.</a:t>
            </a:r>
          </a:p>
          <a:p>
            <a:pPr>
              <a:buFont typeface="Arial" panose="020B0604020202020204" pitchFamily="34" charset="0"/>
              <a:buChar char="•"/>
            </a:pPr>
            <a:r>
              <a:rPr lang="en-US" b="1" dirty="0"/>
              <a:t>Military</a:t>
            </a:r>
            <a:r>
              <a:rPr lang="en-US" dirty="0"/>
              <a:t>: Missile targeting systems, command-and-control systems, electronic </a:t>
            </a:r>
            <a:r>
              <a:rPr lang="en-US" dirty="0" err="1"/>
              <a:t>warfa</a:t>
            </a:r>
            <a:r>
              <a:rPr lang="en-US" dirty="0"/>
              <a:t> etc.</a:t>
            </a:r>
          </a:p>
          <a:p>
            <a:pPr>
              <a:buFont typeface="Arial" panose="020B0604020202020204" pitchFamily="34" charset="0"/>
              <a:buChar char="•"/>
            </a:pPr>
            <a:r>
              <a:rPr lang="en-US" b="1" dirty="0"/>
              <a:t>Consumer Electronics</a:t>
            </a:r>
            <a:r>
              <a:rPr lang="en-US" dirty="0"/>
              <a:t>: MP3 players, television sets, mobile phones, video game consoles, digital cameras, GPS receivers, printers, ... etc.</a:t>
            </a:r>
          </a:p>
          <a:p>
            <a:endParaRPr lang="en-EG" dirty="0"/>
          </a:p>
        </p:txBody>
      </p:sp>
    </p:spTree>
    <p:extLst>
      <p:ext uri="{BB962C8B-B14F-4D97-AF65-F5344CB8AC3E}">
        <p14:creationId xmlns:p14="http://schemas.microsoft.com/office/powerpoint/2010/main" val="249374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4A826-C0A0-D369-3D66-CE7AE7EB45E2}"/>
              </a:ext>
            </a:extLst>
          </p:cNvPr>
          <p:cNvSpPr>
            <a:spLocks noGrp="1"/>
          </p:cNvSpPr>
          <p:nvPr>
            <p:ph type="title"/>
          </p:nvPr>
        </p:nvSpPr>
        <p:spPr/>
        <p:txBody>
          <a:bodyPr/>
          <a:lstStyle/>
          <a:p>
            <a:r>
              <a:rPr lang="en-US" dirty="0"/>
              <a:t>What is Microcontroller</a:t>
            </a:r>
            <a:endParaRPr lang="en-EG" dirty="0"/>
          </a:p>
        </p:txBody>
      </p:sp>
      <p:sp>
        <p:nvSpPr>
          <p:cNvPr id="3" name="Content Placeholder 2">
            <a:extLst>
              <a:ext uri="{FF2B5EF4-FFF2-40B4-BE49-F238E27FC236}">
                <a16:creationId xmlns:a16="http://schemas.microsoft.com/office/drawing/2014/main" id="{BD06A897-E9C6-57B4-923E-AAB84F2DD195}"/>
              </a:ext>
            </a:extLst>
          </p:cNvPr>
          <p:cNvSpPr>
            <a:spLocks noGrp="1"/>
          </p:cNvSpPr>
          <p:nvPr>
            <p:ph idx="1"/>
          </p:nvPr>
        </p:nvSpPr>
        <p:spPr/>
        <p:txBody>
          <a:bodyPr/>
          <a:lstStyle/>
          <a:p>
            <a:r>
              <a:rPr lang="en-US" dirty="0"/>
              <a:t>A </a:t>
            </a:r>
            <a:r>
              <a:rPr lang="en-US" b="1" dirty="0"/>
              <a:t>microcontroller</a:t>
            </a:r>
            <a:r>
              <a:rPr lang="en-US" dirty="0"/>
              <a:t> (</a:t>
            </a:r>
            <a:r>
              <a:rPr lang="el-GR" dirty="0"/>
              <a:t>μ</a:t>
            </a:r>
            <a:r>
              <a:rPr lang="en-US" dirty="0"/>
              <a:t>C, </a:t>
            </a:r>
            <a:r>
              <a:rPr lang="en-US" dirty="0" err="1"/>
              <a:t>uC</a:t>
            </a:r>
            <a:r>
              <a:rPr lang="en-US" dirty="0"/>
              <a:t> or MCU) is a small computer on a single integrated circuit containing a processor core, memory, and programmable input/output peripherals.</a:t>
            </a:r>
          </a:p>
          <a:p>
            <a:r>
              <a:rPr lang="en-US" dirty="0"/>
              <a:t>Very common component in modern electronic systems (peripherals)</a:t>
            </a:r>
          </a:p>
          <a:p>
            <a:r>
              <a:rPr lang="en-US" dirty="0"/>
              <a:t>Examples </a:t>
            </a:r>
          </a:p>
          <a:p>
            <a:pPr lvl="1">
              <a:buFont typeface="Arial" panose="020B0604020202020204" pitchFamily="34" charset="0"/>
              <a:buChar char="•"/>
            </a:pPr>
            <a:r>
              <a:rPr lang="en-US" sz="2000" dirty="0"/>
              <a:t>PIC </a:t>
            </a:r>
          </a:p>
          <a:p>
            <a:pPr lvl="1">
              <a:buFont typeface="Arial" panose="020B0604020202020204" pitchFamily="34" charset="0"/>
              <a:buChar char="•"/>
            </a:pPr>
            <a:r>
              <a:rPr lang="en-US" sz="2000" dirty="0"/>
              <a:t>ATMEL </a:t>
            </a:r>
          </a:p>
          <a:p>
            <a:pPr lvl="1">
              <a:buFont typeface="Arial" panose="020B0604020202020204" pitchFamily="34" charset="0"/>
              <a:buChar char="•"/>
            </a:pPr>
            <a:r>
              <a:rPr lang="en-US" sz="2000" dirty="0"/>
              <a:t>ARM </a:t>
            </a:r>
          </a:p>
          <a:p>
            <a:endParaRPr lang="en-US" dirty="0"/>
          </a:p>
          <a:p>
            <a:endParaRPr lang="en-EG" dirty="0"/>
          </a:p>
        </p:txBody>
      </p:sp>
      <p:pic>
        <p:nvPicPr>
          <p:cNvPr id="7" name="Picture 6">
            <a:extLst>
              <a:ext uri="{FF2B5EF4-FFF2-40B4-BE49-F238E27FC236}">
                <a16:creationId xmlns:a16="http://schemas.microsoft.com/office/drawing/2014/main" id="{91447F4D-FFC5-E86B-AD8A-50CB7D3DED55}"/>
              </a:ext>
            </a:extLst>
          </p:cNvPr>
          <p:cNvPicPr>
            <a:picLocks noChangeAspect="1"/>
          </p:cNvPicPr>
          <p:nvPr/>
        </p:nvPicPr>
        <p:blipFill>
          <a:blip r:embed="rId2"/>
          <a:stretch>
            <a:fillRect/>
          </a:stretch>
        </p:blipFill>
        <p:spPr>
          <a:xfrm>
            <a:off x="7981414" y="3466084"/>
            <a:ext cx="3467100" cy="2806700"/>
          </a:xfrm>
          <a:prstGeom prst="rect">
            <a:avLst/>
          </a:prstGeom>
        </p:spPr>
      </p:pic>
    </p:spTree>
    <p:extLst>
      <p:ext uri="{BB962C8B-B14F-4D97-AF65-F5344CB8AC3E}">
        <p14:creationId xmlns:p14="http://schemas.microsoft.com/office/powerpoint/2010/main" val="1122559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4A826-C0A0-D369-3D66-CE7AE7EB45E2}"/>
              </a:ext>
            </a:extLst>
          </p:cNvPr>
          <p:cNvSpPr>
            <a:spLocks noGrp="1"/>
          </p:cNvSpPr>
          <p:nvPr>
            <p:ph type="title"/>
          </p:nvPr>
        </p:nvSpPr>
        <p:spPr/>
        <p:txBody>
          <a:bodyPr/>
          <a:lstStyle/>
          <a:p>
            <a:r>
              <a:rPr lang="en-US" dirty="0"/>
              <a:t>What is Microcontroller</a:t>
            </a:r>
            <a:endParaRPr lang="en-EG" dirty="0"/>
          </a:p>
        </p:txBody>
      </p:sp>
      <p:pic>
        <p:nvPicPr>
          <p:cNvPr id="2050" name="Picture 2" descr="page14image4699552">
            <a:extLst>
              <a:ext uri="{FF2B5EF4-FFF2-40B4-BE49-F238E27FC236}">
                <a16:creationId xmlns:a16="http://schemas.microsoft.com/office/drawing/2014/main" id="{8A998823-05DF-868C-2DA1-74B43EFF6F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12" y="1782217"/>
            <a:ext cx="6937248" cy="4945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28534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{E5865466-964B-704D-93DE-AD69E34681E0}tf10001061</Template>
  <TotalTime>581</TotalTime>
  <Words>2780</Words>
  <Application>Microsoft Macintosh PowerPoint</Application>
  <PresentationFormat>Widescreen</PresentationFormat>
  <Paragraphs>296</Paragraphs>
  <Slides>46</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46</vt:i4>
      </vt:variant>
    </vt:vector>
  </HeadingPairs>
  <TitlesOfParts>
    <vt:vector size="54" baseType="lpstr">
      <vt:lpstr>Arial</vt:lpstr>
      <vt:lpstr>Calibri</vt:lpstr>
      <vt:lpstr>CourierNewPSMT</vt:lpstr>
      <vt:lpstr>Tw Cen MT</vt:lpstr>
      <vt:lpstr>Tw Cen MT Condensed</vt:lpstr>
      <vt:lpstr>Wingdings</vt:lpstr>
      <vt:lpstr>Wingdings 3</vt:lpstr>
      <vt:lpstr>Integral</vt:lpstr>
      <vt:lpstr>Introduction to embedded systems using arduino </vt:lpstr>
      <vt:lpstr>Agenda</vt:lpstr>
      <vt:lpstr>What is embedded systems?</vt:lpstr>
      <vt:lpstr>Embedded system Vs PC</vt:lpstr>
      <vt:lpstr>Embedded System Characteristics </vt:lpstr>
      <vt:lpstr>Advantage &amp; Disadvantage</vt:lpstr>
      <vt:lpstr>Embedded System Applications</vt:lpstr>
      <vt:lpstr>What is Microcontroller</vt:lpstr>
      <vt:lpstr>What is Microcontroller</vt:lpstr>
      <vt:lpstr>What is a Microprocessor </vt:lpstr>
      <vt:lpstr>Microprocessor internal components </vt:lpstr>
      <vt:lpstr>CPU Registers </vt:lpstr>
      <vt:lpstr>Processor Components </vt:lpstr>
      <vt:lpstr>Instruction cycle </vt:lpstr>
      <vt:lpstr>Instruction cycle </vt:lpstr>
      <vt:lpstr>Instruction cycle </vt:lpstr>
      <vt:lpstr>Instruction cycle</vt:lpstr>
      <vt:lpstr>What is computer architecture?</vt:lpstr>
      <vt:lpstr>Instruction Set Architecture </vt:lpstr>
      <vt:lpstr>Reduced Instruction Set Architecture (RISC) </vt:lpstr>
      <vt:lpstr>Reduced Instruction Set Architecture (RISC) </vt:lpstr>
      <vt:lpstr>Complex Instruction Set Architecture (CISC) </vt:lpstr>
      <vt:lpstr>Complex Instruction Set Computer (CISC) </vt:lpstr>
      <vt:lpstr>RISC vs. CISC </vt:lpstr>
      <vt:lpstr>Computer Architecture  </vt:lpstr>
      <vt:lpstr>Von neumann architecture</vt:lpstr>
      <vt:lpstr>Advantages of Von Neumann </vt:lpstr>
      <vt:lpstr>Disadvantages of Von Neumann </vt:lpstr>
      <vt:lpstr>Harvard Architecture </vt:lpstr>
      <vt:lpstr>Advantages of Harvard Architecture </vt:lpstr>
      <vt:lpstr>Disadvantages of Harvard Architecture </vt:lpstr>
      <vt:lpstr>What is Memory? </vt:lpstr>
      <vt:lpstr>Volatile vs. Non-volatile Memory </vt:lpstr>
      <vt:lpstr>Registers </vt:lpstr>
      <vt:lpstr>Read Only Memory (ROM) </vt:lpstr>
      <vt:lpstr>Read Only Memory (ROM) </vt:lpstr>
      <vt:lpstr>Random Access Memory(RAM) </vt:lpstr>
      <vt:lpstr>Advantages of SRAM </vt:lpstr>
      <vt:lpstr>Disadvantages  of SRAM </vt:lpstr>
      <vt:lpstr>Random Access Memory(RAM) </vt:lpstr>
      <vt:lpstr>Advantages of DRAM </vt:lpstr>
      <vt:lpstr>Disadvantages of DRAM </vt:lpstr>
      <vt:lpstr>Non-Volatile RAM (NVRAM) </vt:lpstr>
      <vt:lpstr>Advantage of NVRAM </vt:lpstr>
      <vt:lpstr>Disadvantage of NVRAM </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Youssef Ahmed Abbas Mohamed</dc:creator>
  <cp:lastModifiedBy>Youssef Ahmed Abbas Mohamed</cp:lastModifiedBy>
  <cp:revision>14</cp:revision>
  <dcterms:created xsi:type="dcterms:W3CDTF">2023-09-17T12:38:01Z</dcterms:created>
  <dcterms:modified xsi:type="dcterms:W3CDTF">2023-09-17T22:19:05Z</dcterms:modified>
</cp:coreProperties>
</file>