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20" r:id="rId1"/>
  </p:sldMasterIdLst>
  <p:notesMasterIdLst>
    <p:notesMasterId r:id="rId26"/>
  </p:notesMasterIdLst>
  <p:handoutMasterIdLst>
    <p:handoutMasterId r:id="rId27"/>
  </p:handoutMasterIdLst>
  <p:sldIdLst>
    <p:sldId id="256" r:id="rId2"/>
    <p:sldId id="283" r:id="rId3"/>
    <p:sldId id="382" r:id="rId4"/>
    <p:sldId id="393" r:id="rId5"/>
    <p:sldId id="394" r:id="rId6"/>
    <p:sldId id="383" r:id="rId7"/>
    <p:sldId id="395" r:id="rId8"/>
    <p:sldId id="396" r:id="rId9"/>
    <p:sldId id="384" r:id="rId10"/>
    <p:sldId id="374" r:id="rId11"/>
    <p:sldId id="397" r:id="rId12"/>
    <p:sldId id="385" r:id="rId13"/>
    <p:sldId id="398" r:id="rId14"/>
    <p:sldId id="399" r:id="rId15"/>
    <p:sldId id="400" r:id="rId16"/>
    <p:sldId id="401" r:id="rId17"/>
    <p:sldId id="402" r:id="rId18"/>
    <p:sldId id="403" r:id="rId19"/>
    <p:sldId id="404" r:id="rId20"/>
    <p:sldId id="406" r:id="rId21"/>
    <p:sldId id="410" r:id="rId22"/>
    <p:sldId id="408" r:id="rId23"/>
    <p:sldId id="409" r:id="rId24"/>
    <p:sldId id="40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3C6"/>
    <a:srgbClr val="BD582C"/>
    <a:srgbClr val="FF6600"/>
    <a:srgbClr val="FF9900"/>
    <a:srgbClr val="1CADE4"/>
    <a:srgbClr val="E7F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autoAdjust="0"/>
    <p:restoredTop sz="82177" autoAdjust="0"/>
  </p:normalViewPr>
  <p:slideViewPr>
    <p:cSldViewPr snapToGrid="0">
      <p:cViewPr varScale="1">
        <p:scale>
          <a:sx n="104" d="100"/>
          <a:sy n="104" d="100"/>
        </p:scale>
        <p:origin x="280" y="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79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948CD0-18F4-4A88-81AC-449F57713FF6}" type="datetimeFigureOut">
              <a:rPr lang="en-US" smtClean="0"/>
              <a:t>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BD7727-2967-4977-9D41-2D2433A4CEB7}" type="slidenum">
              <a:rPr lang="en-US" smtClean="0"/>
              <a:t>‹#›</a:t>
            </a:fld>
            <a:endParaRPr lang="en-US"/>
          </a:p>
        </p:txBody>
      </p:sp>
    </p:spTree>
    <p:extLst>
      <p:ext uri="{BB962C8B-B14F-4D97-AF65-F5344CB8AC3E}">
        <p14:creationId xmlns:p14="http://schemas.microsoft.com/office/powerpoint/2010/main" val="3370752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3F611-F99F-4580-948E-65C791E4AE6E}" type="datetimeFigureOut">
              <a:rPr lang="en-US" smtClean="0"/>
              <a:t>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29408-CC3E-4C0E-8031-65658245D5DB}" type="slidenum">
              <a:rPr lang="en-US" smtClean="0"/>
              <a:t>‹#›</a:t>
            </a:fld>
            <a:endParaRPr lang="en-US"/>
          </a:p>
        </p:txBody>
      </p:sp>
    </p:spTree>
    <p:extLst>
      <p:ext uri="{BB962C8B-B14F-4D97-AF65-F5344CB8AC3E}">
        <p14:creationId xmlns:p14="http://schemas.microsoft.com/office/powerpoint/2010/main" val="22924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rduino.cc/en/Main/Standalon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529408-CC3E-4C0E-8031-65658245D5DB}" type="slidenum">
              <a:rPr lang="en-US" smtClean="0"/>
              <a:t>1</a:t>
            </a:fld>
            <a:endParaRPr lang="en-US"/>
          </a:p>
        </p:txBody>
      </p:sp>
    </p:spTree>
    <p:extLst>
      <p:ext uri="{BB962C8B-B14F-4D97-AF65-F5344CB8AC3E}">
        <p14:creationId xmlns:p14="http://schemas.microsoft.com/office/powerpoint/2010/main" val="390393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529408-CC3E-4C0E-8031-65658245D5DB}" type="slidenum">
              <a:rPr lang="en-US" smtClean="0"/>
              <a:t>2</a:t>
            </a:fld>
            <a:endParaRPr lang="en-US"/>
          </a:p>
        </p:txBody>
      </p:sp>
    </p:spTree>
    <p:extLst>
      <p:ext uri="{BB962C8B-B14F-4D97-AF65-F5344CB8AC3E}">
        <p14:creationId xmlns:p14="http://schemas.microsoft.com/office/powerpoint/2010/main" val="96429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other microcontrollers and microcontroller platforms available for physical computing. Parallax Basic Stamp, </a:t>
            </a:r>
            <a:r>
              <a:rPr lang="en-US" dirty="0" err="1"/>
              <a:t>Netmedia's</a:t>
            </a:r>
            <a:r>
              <a:rPr lang="en-US" dirty="0"/>
              <a:t> BX-24, </a:t>
            </a:r>
            <a:r>
              <a:rPr lang="en-US" dirty="0" err="1"/>
              <a:t>Phidgets</a:t>
            </a:r>
            <a:r>
              <a:rPr lang="en-US" dirty="0"/>
              <a:t>, MIT's </a:t>
            </a:r>
            <a:r>
              <a:rPr lang="en-US" dirty="0" err="1"/>
              <a:t>Handyboard</a:t>
            </a:r>
            <a:r>
              <a:rPr lang="en-US" dirty="0"/>
              <a:t>, and many others offer similar functionality. All of these tools take the messy details of microcontroller programming and wrap it up in an easy-to-use package. Arduino also simplifies the process of working with microcontrollers, but it offers some advantage for teachers, students, and interested amateurs over other systems: </a:t>
            </a:r>
          </a:p>
          <a:p>
            <a:r>
              <a:rPr lang="en-US" b="1" dirty="0"/>
              <a:t>Inexpensive</a:t>
            </a:r>
            <a:r>
              <a:rPr lang="en-US" dirty="0"/>
              <a:t> - Arduino boards are relatively inexpensive compared to other microcontroller platforms. The least expensive version of the Arduino module can be assembled by hand, and even the pre-assembled Arduino modules cost less than $50 </a:t>
            </a:r>
          </a:p>
          <a:p>
            <a:r>
              <a:rPr lang="en-US" b="1" dirty="0"/>
              <a:t>Cross-platform</a:t>
            </a:r>
            <a:r>
              <a:rPr lang="en-US" dirty="0"/>
              <a:t> - The Arduino Software (IDE) runs on Windows, Macintosh OSX, and Linux operating systems. Most microcontroller systems are limited to Windows. </a:t>
            </a:r>
          </a:p>
          <a:p>
            <a:r>
              <a:rPr lang="en-US" b="1" dirty="0"/>
              <a:t>Simple, clear programming environment</a:t>
            </a:r>
            <a:r>
              <a:rPr lang="en-US" dirty="0"/>
              <a:t> - The Arduino Software (IDE) is easy-to-use for beginners, yet flexible enough for advanced users to take advantage of as well. For teachers, it's conveniently based on the Processing programming environment, so students learning to program in that environment will be familiar with how the Arduino IDE works. </a:t>
            </a:r>
          </a:p>
          <a:p>
            <a:r>
              <a:rPr lang="en-US" b="1" dirty="0"/>
              <a:t>Open source and extensible software</a:t>
            </a:r>
            <a:r>
              <a:rPr lang="en-US" dirty="0"/>
              <a:t> - The Arduino software is published as open source tools, available for extension by experienced programmers. The language can be expanded through C++ libraries, and people wanting to understand the technical details can make the leap from Arduino to the AVR C programming language on which it's based. Similarly, you can add AVR-C code directly into your Arduino programs if you want to. </a:t>
            </a:r>
          </a:p>
          <a:p>
            <a:r>
              <a:rPr lang="en-US" b="1" dirty="0"/>
              <a:t>Open source and extensible hardware</a:t>
            </a:r>
            <a:r>
              <a:rPr lang="en-US" dirty="0"/>
              <a:t> - The plans of the Arduino boards are published under a Creative Commons license, so experienced circuit designers can make their own version of the module, extending it and improving it. Even relatively inexperienced users can build the </a:t>
            </a:r>
            <a:r>
              <a:rPr lang="en-US" dirty="0">
                <a:hlinkClick r:id="rId3"/>
              </a:rPr>
              <a:t>breadboard version of the module</a:t>
            </a:r>
            <a:r>
              <a:rPr lang="en-US" dirty="0"/>
              <a:t> in order to understand how it works and save money. </a:t>
            </a:r>
          </a:p>
          <a:p>
            <a:endParaRPr lang="en-US" dirty="0"/>
          </a:p>
        </p:txBody>
      </p:sp>
      <p:sp>
        <p:nvSpPr>
          <p:cNvPr id="4" name="Slide Number Placeholder 3"/>
          <p:cNvSpPr>
            <a:spLocks noGrp="1"/>
          </p:cNvSpPr>
          <p:nvPr>
            <p:ph type="sldNum" sz="quarter" idx="10"/>
          </p:nvPr>
        </p:nvSpPr>
        <p:spPr/>
        <p:txBody>
          <a:bodyPr/>
          <a:lstStyle/>
          <a:p>
            <a:fld id="{0D529408-CC3E-4C0E-8031-65658245D5DB}" type="slidenum">
              <a:rPr lang="en-US" smtClean="0"/>
              <a:t>5</a:t>
            </a:fld>
            <a:endParaRPr lang="en-US"/>
          </a:p>
        </p:txBody>
      </p:sp>
    </p:spTree>
    <p:extLst>
      <p:ext uri="{BB962C8B-B14F-4D97-AF65-F5344CB8AC3E}">
        <p14:creationId xmlns:p14="http://schemas.microsoft.com/office/powerpoint/2010/main" val="284062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Franklin Gothic Book" panose="020B0503020102020204" pitchFamily="34" charset="0"/>
              </a:rPr>
              <a:t>In the </a:t>
            </a:r>
            <a:r>
              <a:rPr lang="en-US" sz="1200" b="1" i="0" u="none" strike="noStrike" baseline="0" dirty="0">
                <a:solidFill>
                  <a:srgbClr val="000000"/>
                </a:solidFill>
                <a:latin typeface="Franklin Gothic Demi" panose="020B0703020102020204" pitchFamily="34" charset="0"/>
              </a:rPr>
              <a:t>Sketch</a:t>
            </a:r>
            <a:r>
              <a:rPr lang="en-US" sz="1200" b="0" i="0" u="none" strike="noStrike" baseline="0" dirty="0">
                <a:solidFill>
                  <a:srgbClr val="000000"/>
                </a:solidFill>
                <a:latin typeface="Franklin Gothic Demi" panose="020B0703020102020204" pitchFamily="34" charset="0"/>
              </a:rPr>
              <a:t> </a:t>
            </a:r>
            <a:r>
              <a:rPr lang="en-US" sz="1200" b="0" i="0" u="none" strike="noStrike" baseline="0" dirty="0">
                <a:solidFill>
                  <a:srgbClr val="000000"/>
                </a:solidFill>
                <a:latin typeface="Franklin Gothic Book" panose="020B0503020102020204" pitchFamily="34" charset="0"/>
              </a:rPr>
              <a:t>tab, we can see all the opened Arduino Sketches. This comes handy when we want to work on multiple programs at the same time. </a:t>
            </a:r>
          </a:p>
          <a:p>
            <a:endParaRPr lang="en-US" sz="1200" b="0" i="0" u="none" strike="noStrike" baseline="0" dirty="0">
              <a:solidFill>
                <a:srgbClr val="000000"/>
              </a:solidFill>
              <a:latin typeface="Franklin Gothic Book" panose="020B0503020102020204" pitchFamily="34" charset="0"/>
            </a:endParaRPr>
          </a:p>
          <a:p>
            <a:r>
              <a:rPr lang="en-US" sz="1200" b="0" i="0" u="none" strike="noStrike" baseline="0" dirty="0">
                <a:solidFill>
                  <a:srgbClr val="000000"/>
                </a:solidFill>
                <a:latin typeface="Franklin Gothic Book" panose="020B0503020102020204" pitchFamily="34" charset="0"/>
              </a:rPr>
              <a:t>The </a:t>
            </a:r>
            <a:r>
              <a:rPr lang="en-US" sz="1200" b="1" i="0" u="none" strike="noStrike" baseline="0" dirty="0">
                <a:solidFill>
                  <a:srgbClr val="000000"/>
                </a:solidFill>
                <a:latin typeface="Franklin Gothic Book" panose="020B0503020102020204" pitchFamily="34" charset="0"/>
              </a:rPr>
              <a:t>Code Space </a:t>
            </a:r>
            <a:r>
              <a:rPr lang="en-US" sz="1200" b="0" i="0" u="none" strike="noStrike" baseline="0" dirty="0">
                <a:solidFill>
                  <a:srgbClr val="000000"/>
                </a:solidFill>
                <a:latin typeface="Franklin Gothic Book" panose="020B0503020102020204" pitchFamily="34" charset="0"/>
              </a:rPr>
              <a:t>area is where all the magic happens. That's where we write the code that powers satellites and cat food dispensers. It's a code editor with automatic syntax highlighting and </a:t>
            </a:r>
            <a:r>
              <a:rPr lang="en-US" sz="1200" b="0" i="0" u="none" strike="noStrike" baseline="0" dirty="0" err="1">
                <a:solidFill>
                  <a:srgbClr val="000000"/>
                </a:solidFill>
                <a:latin typeface="Franklin Gothic Book" panose="020B0503020102020204" pitchFamily="34" charset="0"/>
              </a:rPr>
              <a:t>autoarranging</a:t>
            </a:r>
            <a:r>
              <a:rPr lang="en-US" sz="1200" b="0" i="0" u="none" strike="noStrike" baseline="0" dirty="0">
                <a:solidFill>
                  <a:srgbClr val="000000"/>
                </a:solidFill>
                <a:latin typeface="Franklin Gothic Book" panose="020B0503020102020204" pitchFamily="34" charset="0"/>
              </a:rPr>
              <a:t>. </a:t>
            </a:r>
          </a:p>
          <a:p>
            <a:endParaRPr lang="en-US" sz="1200" b="0" i="0" u="none" strike="noStrike" baseline="0" dirty="0">
              <a:solidFill>
                <a:srgbClr val="000000"/>
              </a:solidFill>
              <a:latin typeface="Franklin Gothic Book" panose="020B0503020102020204" pitchFamily="34" charset="0"/>
            </a:endParaRPr>
          </a:p>
          <a:p>
            <a:r>
              <a:rPr lang="en-US" sz="1200" b="0" i="0" u="none" strike="noStrike" baseline="0" dirty="0">
                <a:solidFill>
                  <a:srgbClr val="000000"/>
                </a:solidFill>
                <a:latin typeface="Franklin Gothic Book" panose="020B0503020102020204" pitchFamily="34" charset="0"/>
              </a:rPr>
              <a:t>The </a:t>
            </a:r>
            <a:r>
              <a:rPr lang="en-US" sz="1200" b="1" i="0" u="none" strike="noStrike" baseline="0" dirty="0">
                <a:solidFill>
                  <a:srgbClr val="000000"/>
                </a:solidFill>
                <a:latin typeface="Franklin Gothic Book" panose="020B0503020102020204" pitchFamily="34" charset="0"/>
              </a:rPr>
              <a:t>Status Display </a:t>
            </a:r>
            <a:r>
              <a:rPr lang="en-US" sz="1200" b="0" i="0" u="none" strike="noStrike" baseline="0" dirty="0">
                <a:solidFill>
                  <a:srgbClr val="000000"/>
                </a:solidFill>
                <a:latin typeface="Franklin Gothic Book" panose="020B0503020102020204" pitchFamily="34" charset="0"/>
              </a:rPr>
              <a:t>area indicates all the bad stuff. Whenever there are errors in the code, they will be displayed there. It also displays errors in the connection with the board. The only good thing it can display is that the code has been successfully uploaded to the Arduino board. </a:t>
            </a:r>
          </a:p>
          <a:p>
            <a:endParaRPr lang="en-US" sz="1200" b="0" i="0" u="none" strike="noStrike" baseline="0" dirty="0">
              <a:solidFill>
                <a:srgbClr val="000000"/>
              </a:solidFill>
              <a:latin typeface="Franklin Gothic Book" panose="020B0503020102020204" pitchFamily="34" charset="0"/>
            </a:endParaRPr>
          </a:p>
          <a:p>
            <a:r>
              <a:rPr lang="en-US" sz="1200" b="0" i="0" u="none" strike="noStrike" baseline="0" dirty="0">
                <a:solidFill>
                  <a:srgbClr val="000000"/>
                </a:solidFill>
                <a:latin typeface="Franklin Gothic Book" panose="020B0503020102020204" pitchFamily="34" charset="0"/>
              </a:rPr>
              <a:t>Additional functionality can be found in the main menu bar. Here, we have the classic </a:t>
            </a:r>
            <a:r>
              <a:rPr lang="en-US" sz="1200" b="0" i="0" u="none" strike="noStrike" baseline="0" dirty="0">
                <a:solidFill>
                  <a:srgbClr val="000000"/>
                </a:solidFill>
                <a:latin typeface="Franklin Gothic Demi" panose="020B0703020102020204" pitchFamily="34" charset="0"/>
              </a:rPr>
              <a:t>File </a:t>
            </a:r>
            <a:r>
              <a:rPr lang="en-US" sz="1200" b="0" i="0" u="none" strike="noStrike" baseline="0" dirty="0">
                <a:solidFill>
                  <a:srgbClr val="000000"/>
                </a:solidFill>
                <a:latin typeface="Franklin Gothic Book" panose="020B0503020102020204" pitchFamily="34" charset="0"/>
              </a:rPr>
              <a:t>menu where we have </a:t>
            </a:r>
            <a:r>
              <a:rPr lang="en-US" sz="1200" b="0" i="0" u="none" strike="noStrike" baseline="0" dirty="0">
                <a:solidFill>
                  <a:srgbClr val="000000"/>
                </a:solidFill>
                <a:latin typeface="Franklin Gothic Demi" panose="020B0703020102020204" pitchFamily="34" charset="0"/>
              </a:rPr>
              <a:t>Save</a:t>
            </a:r>
            <a:r>
              <a:rPr lang="en-US" sz="1200" b="0" i="0" u="none" strike="noStrike" baseline="0" dirty="0">
                <a:solidFill>
                  <a:srgbClr val="000000"/>
                </a:solidFill>
                <a:latin typeface="Franklin Gothic Book" panose="020B0503020102020204" pitchFamily="34" charset="0"/>
              </a:rPr>
              <a:t>, </a:t>
            </a:r>
            <a:r>
              <a:rPr lang="en-US" sz="1200" b="0" i="0" u="none" strike="noStrike" baseline="0" dirty="0">
                <a:solidFill>
                  <a:srgbClr val="000000"/>
                </a:solidFill>
                <a:latin typeface="Franklin Gothic Demi" panose="020B0703020102020204" pitchFamily="34" charset="0"/>
              </a:rPr>
              <a:t>Open</a:t>
            </a:r>
            <a:r>
              <a:rPr lang="en-US" sz="1200" b="0" i="0" u="none" strike="noStrike" baseline="0" dirty="0">
                <a:solidFill>
                  <a:srgbClr val="000000"/>
                </a:solidFill>
                <a:latin typeface="Franklin Gothic Book" panose="020B0503020102020204" pitchFamily="34" charset="0"/>
              </a:rPr>
              <a:t>, </a:t>
            </a:r>
            <a:r>
              <a:rPr lang="en-US" sz="1200" b="0" i="0" u="none" strike="noStrike" baseline="0" dirty="0">
                <a:solidFill>
                  <a:srgbClr val="000000"/>
                </a:solidFill>
                <a:latin typeface="Franklin Gothic Demi" panose="020B0703020102020204" pitchFamily="34" charset="0"/>
              </a:rPr>
              <a:t>Close</a:t>
            </a:r>
            <a:r>
              <a:rPr lang="en-US" sz="1200" b="0" i="0" u="none" strike="noStrike" baseline="0" dirty="0">
                <a:solidFill>
                  <a:srgbClr val="000000"/>
                </a:solidFill>
                <a:latin typeface="Franklin Gothic Book" panose="020B0503020102020204" pitchFamily="34" charset="0"/>
              </a:rPr>
              <a:t>, and also some examples. In the following recipes, more will be discussed about the menu bar components. A nice trick worth sharing is in the </a:t>
            </a:r>
            <a:r>
              <a:rPr lang="en-US" sz="1200" b="0" i="0" u="none" strike="noStrike" baseline="0" dirty="0">
                <a:solidFill>
                  <a:srgbClr val="000000"/>
                </a:solidFill>
                <a:latin typeface="Franklin Gothic Demi" panose="020B0703020102020204" pitchFamily="34" charset="0"/>
              </a:rPr>
              <a:t>Tools </a:t>
            </a:r>
            <a:r>
              <a:rPr lang="en-US" sz="1200" b="0" i="0" u="none" strike="noStrike" baseline="0" dirty="0">
                <a:solidFill>
                  <a:srgbClr val="000000"/>
                </a:solidFill>
                <a:latin typeface="Franklin Gothic Book" panose="020B0503020102020204" pitchFamily="34" charset="0"/>
              </a:rPr>
              <a:t>menu—the </a:t>
            </a:r>
            <a:r>
              <a:rPr lang="en-US" sz="1200" b="0" i="0" u="none" strike="noStrike" baseline="0" dirty="0">
                <a:solidFill>
                  <a:srgbClr val="000000"/>
                </a:solidFill>
                <a:latin typeface="Franklin Gothic Demi" panose="020B0703020102020204" pitchFamily="34" charset="0"/>
              </a:rPr>
              <a:t>Auto Format </a:t>
            </a:r>
            <a:r>
              <a:rPr lang="en-US" sz="1200" b="0" i="0" u="none" strike="noStrike" baseline="0" dirty="0">
                <a:solidFill>
                  <a:srgbClr val="000000"/>
                </a:solidFill>
                <a:latin typeface="Franklin Gothic Book" panose="020B0503020102020204" pitchFamily="34" charset="0"/>
              </a:rPr>
              <a:t>tool will format the code to look professional and clean. </a:t>
            </a:r>
            <a:endParaRPr lang="en-US" dirty="0"/>
          </a:p>
        </p:txBody>
      </p:sp>
      <p:sp>
        <p:nvSpPr>
          <p:cNvPr id="4" name="Slide Number Placeholder 3"/>
          <p:cNvSpPr>
            <a:spLocks noGrp="1"/>
          </p:cNvSpPr>
          <p:nvPr>
            <p:ph type="sldNum" sz="quarter" idx="10"/>
          </p:nvPr>
        </p:nvSpPr>
        <p:spPr/>
        <p:txBody>
          <a:bodyPr/>
          <a:lstStyle/>
          <a:p>
            <a:fld id="{0D529408-CC3E-4C0E-8031-65658245D5DB}" type="slidenum">
              <a:rPr lang="en-US" smtClean="0"/>
              <a:t>11</a:t>
            </a:fld>
            <a:endParaRPr lang="en-US"/>
          </a:p>
        </p:txBody>
      </p:sp>
    </p:spTree>
    <p:extLst>
      <p:ext uri="{BB962C8B-B14F-4D97-AF65-F5344CB8AC3E}">
        <p14:creationId xmlns:p14="http://schemas.microsoft.com/office/powerpoint/2010/main" val="248432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code sets two pins in output and input mode and then writes and reads from them.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setup(), we use the </a:t>
            </a:r>
            <a:r>
              <a:rPr lang="en-US" sz="1200" b="0" i="0" u="none" strike="noStrike" kern="1200" baseline="0" dirty="0" err="1">
                <a:solidFill>
                  <a:schemeClr val="tx1"/>
                </a:solidFill>
                <a:latin typeface="+mn-lt"/>
                <a:ea typeface="+mn-ea"/>
                <a:cs typeface="+mn-cs"/>
              </a:rPr>
              <a:t>pinMode</a:t>
            </a:r>
            <a:r>
              <a:rPr lang="en-US" sz="1200" b="0" i="0" u="none" strike="noStrike" kern="1200" baseline="0" dirty="0">
                <a:solidFill>
                  <a:schemeClr val="tx1"/>
                </a:solidFill>
                <a:latin typeface="+mn-lt"/>
                <a:ea typeface="+mn-ea"/>
                <a:cs typeface="+mn-cs"/>
              </a:rPr>
              <a:t>() function to set pin number 2 as an output. When we set a pin as an output, we can set that pin as either HIGH (5 V) or LOW (0 V). Also, we set pin number 3 as an input. A pin configured as input can read external voltages applied to it. It can read HIGH if the voltage is around 5 V and LOW if the voltage is close or equal to 0 V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loop() function, we use the </a:t>
            </a:r>
            <a:r>
              <a:rPr lang="en-US" sz="1200" b="0" i="0" u="none" strike="noStrike" kern="1200" baseline="0" dirty="0" err="1">
                <a:solidFill>
                  <a:schemeClr val="tx1"/>
                </a:solidFill>
                <a:latin typeface="+mn-lt"/>
                <a:ea typeface="+mn-ea"/>
                <a:cs typeface="+mn-cs"/>
              </a:rPr>
              <a:t>digitalWrite</a:t>
            </a:r>
            <a:r>
              <a:rPr lang="en-US" sz="1200" b="0" i="0" u="none" strike="noStrike" kern="1200" baseline="0" dirty="0">
                <a:solidFill>
                  <a:schemeClr val="tx1"/>
                </a:solidFill>
                <a:latin typeface="+mn-lt"/>
                <a:ea typeface="+mn-ea"/>
                <a:cs typeface="+mn-cs"/>
              </a:rPr>
              <a:t>() function to set pin number 2 to HIGH. Then, we wait for 100 milliseconds using the delay() function. This function stops the execution of the code for the specified time, in milliseconds. Thereafter, we set the pin to LOW and wait another 100 milliseconds. In the end, we read the value of pin 3 in a variable </a:t>
            </a:r>
            <a:endParaRPr lang="en-US" dirty="0"/>
          </a:p>
        </p:txBody>
      </p:sp>
      <p:sp>
        <p:nvSpPr>
          <p:cNvPr id="4" name="Slide Number Placeholder 3"/>
          <p:cNvSpPr>
            <a:spLocks noGrp="1"/>
          </p:cNvSpPr>
          <p:nvPr>
            <p:ph type="sldNum" sz="quarter" idx="10"/>
          </p:nvPr>
        </p:nvSpPr>
        <p:spPr/>
        <p:txBody>
          <a:bodyPr/>
          <a:lstStyle/>
          <a:p>
            <a:fld id="{0D529408-CC3E-4C0E-8031-65658245D5DB}" type="slidenum">
              <a:rPr lang="en-US" smtClean="0"/>
              <a:t>14</a:t>
            </a:fld>
            <a:endParaRPr lang="en-US"/>
          </a:p>
        </p:txBody>
      </p:sp>
    </p:spTree>
    <p:extLst>
      <p:ext uri="{BB962C8B-B14F-4D97-AF65-F5344CB8AC3E}">
        <p14:creationId xmlns:p14="http://schemas.microsoft.com/office/powerpoint/2010/main" val="1297372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loop() function, we use the important PWM function </a:t>
            </a:r>
            <a:r>
              <a:rPr lang="en-US" dirty="0" err="1"/>
              <a:t>analogWrite</a:t>
            </a:r>
            <a:r>
              <a:rPr lang="en-US" dirty="0"/>
              <a:t>(). This function provides an analog signal on the digital PWM pin. The values for the voltage can be between 0–255, 0 for 0 volts and 255 for 5 V or 3.3 V, depending on the Arduino board used. Here, we fade in the LED slowly using a for function and then we fade it out:</a:t>
            </a:r>
          </a:p>
        </p:txBody>
      </p:sp>
      <p:sp>
        <p:nvSpPr>
          <p:cNvPr id="4" name="Slide Number Placeholder 3"/>
          <p:cNvSpPr>
            <a:spLocks noGrp="1"/>
          </p:cNvSpPr>
          <p:nvPr>
            <p:ph type="sldNum" sz="quarter" idx="10"/>
          </p:nvPr>
        </p:nvSpPr>
        <p:spPr/>
        <p:txBody>
          <a:bodyPr/>
          <a:lstStyle/>
          <a:p>
            <a:fld id="{0D529408-CC3E-4C0E-8031-65658245D5DB}" type="slidenum">
              <a:rPr lang="en-US" smtClean="0"/>
              <a:t>23</a:t>
            </a:fld>
            <a:endParaRPr lang="en-US"/>
          </a:p>
        </p:txBody>
      </p:sp>
    </p:spTree>
    <p:extLst>
      <p:ext uri="{BB962C8B-B14F-4D97-AF65-F5344CB8AC3E}">
        <p14:creationId xmlns:p14="http://schemas.microsoft.com/office/powerpoint/2010/main" val="366253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Each LED will require its own resistor and digital pin. For example, we can mount one LED on pin 2 and one on pin 3 and individually control each. What if we want multiple LEDs on the same pin? Due to the low voltage of the Arduino, we cannot really mount more than three LEDs on a single pin. For this we require a small resistor, 220 ohm for example, and we need to mount the LEDs in series. This means that the cathode (-) of the first LED will be mounted to the anode (+) of the second LED, and the cathode (-) of the second LED will be connected to the GND. The resistor can be placed anywhere in the path from the digital pin to the GND. </a:t>
            </a:r>
            <a:endParaRPr lang="en-US" dirty="0"/>
          </a:p>
        </p:txBody>
      </p:sp>
      <p:sp>
        <p:nvSpPr>
          <p:cNvPr id="4" name="Slide Number Placeholder 3"/>
          <p:cNvSpPr>
            <a:spLocks noGrp="1"/>
          </p:cNvSpPr>
          <p:nvPr>
            <p:ph type="sldNum" sz="quarter" idx="10"/>
          </p:nvPr>
        </p:nvSpPr>
        <p:spPr/>
        <p:txBody>
          <a:bodyPr/>
          <a:lstStyle/>
          <a:p>
            <a:fld id="{0D529408-CC3E-4C0E-8031-65658245D5DB}" type="slidenum">
              <a:rPr lang="en-US" smtClean="0"/>
              <a:t>24</a:t>
            </a:fld>
            <a:endParaRPr lang="en-US"/>
          </a:p>
        </p:txBody>
      </p:sp>
    </p:spTree>
    <p:extLst>
      <p:ext uri="{BB962C8B-B14F-4D97-AF65-F5344CB8AC3E}">
        <p14:creationId xmlns:p14="http://schemas.microsoft.com/office/powerpoint/2010/main" val="2005485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15"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 y="0"/>
            <a:ext cx="12191985" cy="6857992"/>
          </a:xfrm>
          <a:prstGeom prst="rect">
            <a:avLst/>
          </a:prstGeom>
        </p:spPr>
      </p:pic>
      <p:sp>
        <p:nvSpPr>
          <p:cNvPr id="15" name="Rectangle 14"/>
          <p:cNvSpPr/>
          <p:nvPr userDrawn="1"/>
        </p:nvSpPr>
        <p:spPr>
          <a:xfrm>
            <a:off x="853440" y="256374"/>
            <a:ext cx="10945454" cy="6340979"/>
          </a:xfrm>
          <a:prstGeom prst="rect">
            <a:avLst/>
          </a:prstGeom>
          <a:solidFill>
            <a:schemeClr val="accent2">
              <a:alpha val="57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54082" y="256374"/>
            <a:ext cx="10217551" cy="2000254"/>
          </a:xfrm>
          <a:effectLst>
            <a:outerShdw blurRad="50800" dist="38100" dir="5400000" algn="t" rotWithShape="0">
              <a:prstClr val="black">
                <a:alpha val="40000"/>
              </a:prstClr>
            </a:outerShdw>
          </a:effectLst>
        </p:spPr>
        <p:txBody>
          <a:bodyPr anchor="ctr">
            <a:noAutofit/>
          </a:bodyPr>
          <a:lstStyle>
            <a:lvl1pPr algn="ctr">
              <a:lnSpc>
                <a:spcPct val="85000"/>
              </a:lnSpc>
              <a:defRPr sz="6600" spc="-50"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062643" y="2712490"/>
            <a:ext cx="10058400" cy="1143000"/>
          </a:xfrm>
        </p:spPr>
        <p:txBody>
          <a:bodyPr lIns="91440" rIns="91440">
            <a:normAutofit/>
          </a:bodyPr>
          <a:lstStyle>
            <a:lvl1pPr marL="0" indent="0" algn="ctr">
              <a:buNone/>
              <a:defRPr sz="2400" cap="all" spc="200" baseline="0">
                <a:solidFill>
                  <a:schemeClr val="bg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cxnSp>
        <p:nvCxnSpPr>
          <p:cNvPr id="9" name="Straight Connector 8"/>
          <p:cNvCxnSpPr/>
          <p:nvPr/>
        </p:nvCxnSpPr>
        <p:spPr>
          <a:xfrm>
            <a:off x="1154083" y="2517267"/>
            <a:ext cx="987552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08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2017</a:t>
            </a:r>
            <a:endParaRPr lang="en-US" dirty="0"/>
          </a:p>
        </p:txBody>
      </p:sp>
      <p:sp>
        <p:nvSpPr>
          <p:cNvPr id="6" name="Footer Placeholder 5"/>
          <p:cNvSpPr>
            <a:spLocks noGrp="1"/>
          </p:cNvSpPr>
          <p:nvPr>
            <p:ph type="ftr" sz="quarter" idx="11"/>
          </p:nvPr>
        </p:nvSpPr>
        <p:spPr/>
        <p:txBody>
          <a:bodyPr/>
          <a:lstStyle/>
          <a:p>
            <a:r>
              <a:rPr lang="en-US"/>
              <a:t>A.Said @ AASTMT</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0875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Fall 2017</a:t>
            </a:r>
            <a:endParaRPr lang="en-US" dirty="0"/>
          </a:p>
        </p:txBody>
      </p:sp>
      <p:sp>
        <p:nvSpPr>
          <p:cNvPr id="5" name="Footer Placeholder 4"/>
          <p:cNvSpPr>
            <a:spLocks noGrp="1"/>
          </p:cNvSpPr>
          <p:nvPr>
            <p:ph type="ftr" sz="quarter" idx="11"/>
          </p:nvPr>
        </p:nvSpPr>
        <p:spPr/>
        <p:txBody>
          <a:bodyPr/>
          <a:lstStyle/>
          <a:p>
            <a:r>
              <a:rPr lang="en-US"/>
              <a:t>A.Said @ AASTMT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0127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Fall 2017</a:t>
            </a:r>
            <a:endParaRPr lang="en-US" dirty="0"/>
          </a:p>
        </p:txBody>
      </p:sp>
      <p:sp>
        <p:nvSpPr>
          <p:cNvPr id="5" name="Footer Placeholder 4"/>
          <p:cNvSpPr>
            <a:spLocks noGrp="1"/>
          </p:cNvSpPr>
          <p:nvPr>
            <p:ph type="ftr" sz="quarter" idx="11"/>
          </p:nvPr>
        </p:nvSpPr>
        <p:spPr/>
        <p:txBody>
          <a:bodyPr/>
          <a:lstStyle/>
          <a:p>
            <a:r>
              <a:rPr lang="en-US"/>
              <a:t>A.Said @ AASTMT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2087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9265920" cy="968440"/>
          </a:xfrm>
        </p:spPr>
        <p:txBody>
          <a:bodyPr/>
          <a:lstStyle>
            <a:lvl1pPr>
              <a:defRPr>
                <a:latin typeface="Century Gothic" panose="020B0502020202020204" pitchFamily="34" charset="0"/>
              </a:defRPr>
            </a:lvl1pPr>
          </a:lstStyle>
          <a:p>
            <a:r>
              <a:rPr lang="en-US" dirty="0"/>
              <a:t>Click to edit Master title style</a:t>
            </a:r>
          </a:p>
        </p:txBody>
      </p:sp>
      <p:sp>
        <p:nvSpPr>
          <p:cNvPr id="3" name="Content Placeholder 2"/>
          <p:cNvSpPr>
            <a:spLocks noGrp="1"/>
          </p:cNvSpPr>
          <p:nvPr>
            <p:ph idx="1"/>
          </p:nvPr>
        </p:nvSpPr>
        <p:spPr>
          <a:xfrm>
            <a:off x="1097280" y="1410305"/>
            <a:ext cx="10058400" cy="4816324"/>
          </a:xfrm>
        </p:spPr>
        <p:txBody>
          <a:bodyPr>
            <a:normAutofit/>
          </a:bodyPr>
          <a:lstStyle>
            <a:lvl1pPr marL="231775" indent="-231775">
              <a:buFont typeface="Wingdings" panose="05000000000000000000" pitchFamily="2" charset="2"/>
              <a:buChar char="§"/>
              <a:defRPr sz="2800">
                <a:latin typeface="+mj-lt"/>
              </a:defRPr>
            </a:lvl1pPr>
            <a:lvl2pPr marL="465138" indent="-265113">
              <a:buFont typeface="Courier New" panose="02070309020205020404" pitchFamily="49" charset="0"/>
              <a:buChar char="o"/>
              <a:defRPr sz="2400">
                <a:latin typeface="+mj-lt"/>
              </a:defRPr>
            </a:lvl2pPr>
            <a:lvl3pPr marL="566928" indent="-182880">
              <a:buFont typeface="Arial" panose="020B0604020202020204" pitchFamily="34" charset="0"/>
              <a:buChar char="•"/>
              <a:defRPr sz="1800">
                <a:latin typeface="+mj-lt"/>
              </a:defRPr>
            </a:lvl3pPr>
            <a:lvl4pPr marL="749808" indent="-182880">
              <a:buFont typeface="Arial" panose="020B0604020202020204" pitchFamily="34" charset="0"/>
              <a:buChar char="•"/>
              <a:defRPr sz="1800">
                <a:latin typeface="+mj-lt"/>
              </a:defRPr>
            </a:lvl4pPr>
            <a:lvl5pPr>
              <a:defRPr sz="18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Fall 2017</a:t>
            </a:r>
            <a:endParaRPr lang="en-US" dirty="0"/>
          </a:p>
        </p:txBody>
      </p:sp>
      <p:sp>
        <p:nvSpPr>
          <p:cNvPr id="5" name="Footer Placeholder 4"/>
          <p:cNvSpPr>
            <a:spLocks noGrp="1"/>
          </p:cNvSpPr>
          <p:nvPr>
            <p:ph type="ftr" sz="quarter" idx="11"/>
          </p:nvPr>
        </p:nvSpPr>
        <p:spPr/>
        <p:txBody>
          <a:bodyPr/>
          <a:lstStyle/>
          <a:p>
            <a:r>
              <a:rPr lang="en-US"/>
              <a:t>A.Said @ AASTMT</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a:t>
            </a:fld>
            <a:endParaRPr lang="en-US" dirty="0"/>
          </a:p>
        </p:txBody>
      </p:sp>
    </p:spTree>
    <p:extLst>
      <p:ext uri="{BB962C8B-B14F-4D97-AF65-F5344CB8AC3E}">
        <p14:creationId xmlns:p14="http://schemas.microsoft.com/office/powerpoint/2010/main" val="334850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Titles levels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9265920" cy="968440"/>
          </a:xfrm>
        </p:spPr>
        <p:txBody>
          <a:bodyPr/>
          <a:lstStyle>
            <a:lvl1pPr>
              <a:defRPr>
                <a:latin typeface="Century Gothic" panose="020B0502020202020204" pitchFamily="34" charset="0"/>
              </a:defRPr>
            </a:lvl1pPr>
          </a:lstStyle>
          <a:p>
            <a:r>
              <a:rPr lang="en-US" dirty="0"/>
              <a:t>Click to edit Master title style</a:t>
            </a:r>
          </a:p>
        </p:txBody>
      </p:sp>
      <p:sp>
        <p:nvSpPr>
          <p:cNvPr id="3" name="Content Placeholder 2"/>
          <p:cNvSpPr>
            <a:spLocks noGrp="1"/>
          </p:cNvSpPr>
          <p:nvPr>
            <p:ph idx="1"/>
          </p:nvPr>
        </p:nvSpPr>
        <p:spPr>
          <a:xfrm>
            <a:off x="1068387" y="1914097"/>
            <a:ext cx="10058400" cy="4383941"/>
          </a:xfrm>
        </p:spPr>
        <p:txBody>
          <a:bodyPr>
            <a:normAutofit/>
          </a:bodyPr>
          <a:lstStyle>
            <a:lvl1pPr marL="231775" indent="-231775">
              <a:buFont typeface="Wingdings" panose="05000000000000000000" pitchFamily="2" charset="2"/>
              <a:buChar char="§"/>
              <a:defRPr sz="2800">
                <a:latin typeface="+mj-lt"/>
              </a:defRPr>
            </a:lvl1pPr>
            <a:lvl2pPr marL="465138" indent="-265113">
              <a:buFont typeface="Courier New" panose="02070309020205020404" pitchFamily="49" charset="0"/>
              <a:buChar char="o"/>
              <a:defRPr sz="2400">
                <a:latin typeface="+mj-lt"/>
              </a:defRPr>
            </a:lvl2pPr>
            <a:lvl3pPr marL="566928" indent="-182880">
              <a:buFont typeface="Arial" panose="020B0604020202020204" pitchFamily="34" charset="0"/>
              <a:buChar char="•"/>
              <a:defRPr sz="1800">
                <a:latin typeface="+mj-lt"/>
              </a:defRPr>
            </a:lvl3pPr>
            <a:lvl4pPr marL="749808" indent="-182880">
              <a:buFont typeface="Arial" panose="020B0604020202020204" pitchFamily="34" charset="0"/>
              <a:buChar char="•"/>
              <a:defRPr sz="1800">
                <a:latin typeface="+mj-lt"/>
              </a:defRPr>
            </a:lvl4pPr>
            <a:lvl5pPr>
              <a:defRPr sz="18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Fall 2017</a:t>
            </a:r>
            <a:endParaRPr lang="en-US" dirty="0"/>
          </a:p>
        </p:txBody>
      </p:sp>
      <p:sp>
        <p:nvSpPr>
          <p:cNvPr id="5" name="Footer Placeholder 4"/>
          <p:cNvSpPr>
            <a:spLocks noGrp="1"/>
          </p:cNvSpPr>
          <p:nvPr>
            <p:ph type="ftr" sz="quarter" idx="11"/>
          </p:nvPr>
        </p:nvSpPr>
        <p:spPr/>
        <p:txBody>
          <a:bodyPr/>
          <a:lstStyle/>
          <a:p>
            <a:r>
              <a:rPr lang="en-US"/>
              <a:t>A.Said @ AASTMT</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a:t>
            </a:fld>
            <a:endParaRPr lang="en-US" dirty="0"/>
          </a:p>
        </p:txBody>
      </p:sp>
      <p:cxnSp>
        <p:nvCxnSpPr>
          <p:cNvPr id="9" name="Straight Connector 8"/>
          <p:cNvCxnSpPr/>
          <p:nvPr userDrawn="1"/>
        </p:nvCxnSpPr>
        <p:spPr>
          <a:xfrm flipV="1">
            <a:off x="1097280" y="1752349"/>
            <a:ext cx="10058400"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p:nvPr>
        </p:nvSpPr>
        <p:spPr>
          <a:xfrm>
            <a:off x="1096963" y="1344614"/>
            <a:ext cx="10058400" cy="407736"/>
          </a:xfrm>
        </p:spPr>
        <p:txBody>
          <a:bodyPr/>
          <a:lstStyle>
            <a:lvl1pPr marL="0" indent="0" algn="l" defTabSz="914400" rtl="0" eaLnBrk="1" latinLnBrk="0" hangingPunct="1">
              <a:lnSpc>
                <a:spcPct val="85000"/>
              </a:lnSpc>
              <a:spcBef>
                <a:spcPct val="0"/>
              </a:spcBef>
              <a:buNone/>
              <a:defRPr lang="en-US" sz="2400" b="1" kern="1200" spc="-50" baseline="0" dirty="0" smtClean="0">
                <a:solidFill>
                  <a:srgbClr val="2683C6"/>
                </a:solidFill>
                <a:latin typeface="Century Gothic" panose="020B0502020202020204" pitchFamily="34" charset="0"/>
                <a:ea typeface="+mj-ea"/>
                <a:cs typeface="+mj-cs"/>
              </a:defRPr>
            </a:lvl1pPr>
          </a:lstStyle>
          <a:p>
            <a:pPr lvl="0"/>
            <a:r>
              <a:rPr lang="en-US" dirty="0"/>
              <a:t>Click to edit Master text styles</a:t>
            </a:r>
          </a:p>
        </p:txBody>
      </p:sp>
    </p:spTree>
    <p:extLst>
      <p:ext uri="{BB962C8B-B14F-4D97-AF65-F5344CB8AC3E}">
        <p14:creationId xmlns:p14="http://schemas.microsoft.com/office/powerpoint/2010/main" val="14274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28462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096955"/>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Fall 2017</a:t>
            </a:r>
            <a:endParaRPr lang="en-US" dirty="0"/>
          </a:p>
        </p:txBody>
      </p:sp>
      <p:sp>
        <p:nvSpPr>
          <p:cNvPr id="5" name="Footer Placeholder 4"/>
          <p:cNvSpPr>
            <a:spLocks noGrp="1"/>
          </p:cNvSpPr>
          <p:nvPr>
            <p:ph type="ftr" sz="quarter" idx="11"/>
          </p:nvPr>
        </p:nvSpPr>
        <p:spPr/>
        <p:txBody>
          <a:bodyPr/>
          <a:lstStyle/>
          <a:p>
            <a:r>
              <a:rPr lang="en-US"/>
              <a:t>A.Said @ AASTMT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385701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91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Fall 2017</a:t>
            </a:r>
            <a:endParaRPr lang="en-US" dirty="0"/>
          </a:p>
        </p:txBody>
      </p:sp>
      <p:sp>
        <p:nvSpPr>
          <p:cNvPr id="6" name="Footer Placeholder 5"/>
          <p:cNvSpPr>
            <a:spLocks noGrp="1"/>
          </p:cNvSpPr>
          <p:nvPr>
            <p:ph type="ftr" sz="quarter" idx="11"/>
          </p:nvPr>
        </p:nvSpPr>
        <p:spPr/>
        <p:txBody>
          <a:bodyPr/>
          <a:lstStyle/>
          <a:p>
            <a:r>
              <a:rPr lang="en-US"/>
              <a:t>A.Said @ AASTMT</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375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Fall 2017</a:t>
            </a:r>
            <a:endParaRPr lang="en-US" dirty="0"/>
          </a:p>
        </p:txBody>
      </p:sp>
      <p:sp>
        <p:nvSpPr>
          <p:cNvPr id="8" name="Footer Placeholder 7"/>
          <p:cNvSpPr>
            <a:spLocks noGrp="1"/>
          </p:cNvSpPr>
          <p:nvPr>
            <p:ph type="ftr" sz="quarter" idx="11"/>
          </p:nvPr>
        </p:nvSpPr>
        <p:spPr/>
        <p:txBody>
          <a:bodyPr/>
          <a:lstStyle/>
          <a:p>
            <a:r>
              <a:rPr lang="en-US"/>
              <a:t>A.Said @ AASTMT</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524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Fall 2017</a:t>
            </a:r>
            <a:endParaRPr lang="en-US" dirty="0"/>
          </a:p>
        </p:txBody>
      </p:sp>
      <p:sp>
        <p:nvSpPr>
          <p:cNvPr id="4" name="Footer Placeholder 3"/>
          <p:cNvSpPr>
            <a:spLocks noGrp="1"/>
          </p:cNvSpPr>
          <p:nvPr>
            <p:ph type="ftr" sz="quarter" idx="11"/>
          </p:nvPr>
        </p:nvSpPr>
        <p:spPr/>
        <p:txBody>
          <a:bodyPr/>
          <a:lstStyle/>
          <a:p>
            <a:r>
              <a:rPr lang="en-US"/>
              <a:t>A.Said @ AASTMT</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Rectangle 5"/>
          <p:cNvSpPr/>
          <p:nvPr userDrawn="1"/>
        </p:nvSpPr>
        <p:spPr>
          <a:xfrm>
            <a:off x="-130629" y="1449977"/>
            <a:ext cx="12461965" cy="3592286"/>
          </a:xfrm>
          <a:prstGeom prst="rect">
            <a:avLst/>
          </a:prstGeom>
          <a:solidFill>
            <a:schemeClr val="accent2"/>
          </a:solidFill>
          <a:ln w="76200">
            <a:solidFill>
              <a:srgbClr val="1CADE4"/>
            </a:solidFill>
          </a:ln>
          <a:effectLst>
            <a:outerShdw blurRad="63500" algn="ct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6800" y="2520741"/>
            <a:ext cx="10058400" cy="1450757"/>
          </a:xfrm>
        </p:spPr>
        <p:txBody>
          <a:bodyPr anchor="ctr"/>
          <a:lstStyle>
            <a:lvl1pPr algn="ctr">
              <a:defRPr>
                <a:solidFill>
                  <a:schemeClr val="bg1"/>
                </a:solidFill>
                <a:effectLst>
                  <a:outerShdw blurRad="50800" dist="38100" dir="5400000" algn="t" rotWithShape="0">
                    <a:prstClr val="black">
                      <a:alpha val="40000"/>
                    </a:prstClr>
                  </a:outerShdw>
                  <a:reflection blurRad="6350" stA="50000" endA="300" endPos="50000" dist="60007" dir="5400000" sy="-100000" algn="bl" rotWithShape="0"/>
                </a:effectLst>
              </a:defRPr>
            </a:lvl1pPr>
          </a:lstStyle>
          <a:p>
            <a:r>
              <a:rPr lang="en-US" dirty="0"/>
              <a:t>Click to edit Master title style</a:t>
            </a:r>
          </a:p>
        </p:txBody>
      </p:sp>
    </p:spTree>
    <p:extLst>
      <p:ext uri="{BB962C8B-B14F-4D97-AF65-F5344CB8AC3E}">
        <p14:creationId xmlns:p14="http://schemas.microsoft.com/office/powerpoint/2010/main" val="149438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Fall 2017</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A.Said @ AASTMT</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013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Fall 2017</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A.Said @ AASTMT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142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9236892" cy="93922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2469" y="1421288"/>
            <a:ext cx="10058400" cy="481529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Fall 2017</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A.Said @ AASTMT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88720" y="1323557"/>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334172" y="231567"/>
            <a:ext cx="1513490" cy="1043124"/>
          </a:xfrm>
          <a:prstGeom prst="rect">
            <a:avLst/>
          </a:prstGeom>
          <a:noFill/>
          <a:ln>
            <a:noFill/>
          </a:ln>
        </p:spPr>
      </p:pic>
      <p:pic>
        <p:nvPicPr>
          <p:cNvPr id="8" name="Picture 7"/>
          <p:cNvPicPr>
            <a:picLocks noChangeAspect="1"/>
          </p:cNvPicPr>
          <p:nvPr userDrawn="1"/>
        </p:nvPicPr>
        <p:blipFill rotWithShape="1">
          <a:blip r:embed="rId15">
            <a:extLst>
              <a:ext uri="{28A0092B-C50C-407E-A947-70E740481C1C}">
                <a14:useLocalDpi xmlns:a14="http://schemas.microsoft.com/office/drawing/2010/main" val="0"/>
              </a:ext>
            </a:extLst>
          </a:blip>
          <a:srcRect t="17732" b="18295"/>
          <a:stretch/>
        </p:blipFill>
        <p:spPr>
          <a:xfrm>
            <a:off x="24543" y="544182"/>
            <a:ext cx="1067926" cy="681644"/>
          </a:xfrm>
          <a:prstGeom prst="rect">
            <a:avLst/>
          </a:prstGeom>
        </p:spPr>
      </p:pic>
    </p:spTree>
    <p:extLst>
      <p:ext uri="{BB962C8B-B14F-4D97-AF65-F5344CB8AC3E}">
        <p14:creationId xmlns:p14="http://schemas.microsoft.com/office/powerpoint/2010/main" val="186407272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Introduction to Arduino Development</a:t>
            </a:r>
          </a:p>
        </p:txBody>
      </p:sp>
      <p:sp>
        <p:nvSpPr>
          <p:cNvPr id="5" name="Subtitle 4">
            <a:extLst>
              <a:ext uri="{FF2B5EF4-FFF2-40B4-BE49-F238E27FC236}">
                <a16:creationId xmlns:a16="http://schemas.microsoft.com/office/drawing/2014/main" id="{0EDD013B-C058-E45A-3D7F-31B443C86D4C}"/>
              </a:ext>
            </a:extLst>
          </p:cNvPr>
          <p:cNvSpPr>
            <a:spLocks noGrp="1"/>
          </p:cNvSpPr>
          <p:nvPr>
            <p:ph type="subTitle" idx="1"/>
          </p:nvPr>
        </p:nvSpPr>
        <p:spPr/>
        <p:txBody>
          <a:bodyPr/>
          <a:lstStyle/>
          <a:p>
            <a:endParaRPr lang="en-EG"/>
          </a:p>
        </p:txBody>
      </p:sp>
    </p:spTree>
    <p:extLst>
      <p:ext uri="{BB962C8B-B14F-4D97-AF65-F5344CB8AC3E}">
        <p14:creationId xmlns:p14="http://schemas.microsoft.com/office/powerpoint/2010/main" val="201130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rgbClr val="BD582C"/>
              </a:buClr>
            </a:pPr>
            <a:r>
              <a:rPr lang="en-US" dirty="0">
                <a:solidFill>
                  <a:schemeClr val="tx1"/>
                </a:solidFill>
              </a:rPr>
              <a:t>Arduino IDE</a:t>
            </a:r>
          </a:p>
        </p:txBody>
      </p:sp>
      <p:sp>
        <p:nvSpPr>
          <p:cNvPr id="3" name="Content Placeholder 2"/>
          <p:cNvSpPr>
            <a:spLocks noGrp="1"/>
          </p:cNvSpPr>
          <p:nvPr>
            <p:ph idx="1"/>
          </p:nvPr>
        </p:nvSpPr>
        <p:spPr/>
        <p:txBody>
          <a:bodyPr/>
          <a:lstStyle/>
          <a:p>
            <a:pPr marL="514350" indent="-514350">
              <a:buFont typeface="+mj-lt"/>
              <a:buAutoNum type="arabicPeriod"/>
            </a:pPr>
            <a:r>
              <a:rPr lang="en-US" dirty="0"/>
              <a:t>Visit the Arduino website at </a:t>
            </a:r>
            <a:r>
              <a:rPr lang="en-US" b="1" dirty="0">
                <a:solidFill>
                  <a:srgbClr val="2683C6"/>
                </a:solidFill>
              </a:rPr>
              <a:t>http://arduino.cc</a:t>
            </a:r>
            <a:r>
              <a:rPr lang="en-US" dirty="0"/>
              <a:t>. </a:t>
            </a:r>
          </a:p>
          <a:p>
            <a:pPr marL="514350" indent="-514350">
              <a:buFont typeface="+mj-lt"/>
              <a:buAutoNum type="arabicPeriod"/>
            </a:pPr>
            <a:r>
              <a:rPr lang="en-US" dirty="0"/>
              <a:t>In the main menu, go to the </a:t>
            </a:r>
            <a:r>
              <a:rPr lang="en-US" b="1" dirty="0">
                <a:solidFill>
                  <a:srgbClr val="2683C6"/>
                </a:solidFill>
              </a:rPr>
              <a:t>Software</a:t>
            </a:r>
            <a:r>
              <a:rPr lang="en-US" dirty="0"/>
              <a:t> section. </a:t>
            </a:r>
          </a:p>
          <a:p>
            <a:pPr marL="514350" indent="-514350">
              <a:buFont typeface="+mj-lt"/>
              <a:buAutoNum type="arabicPeriod"/>
            </a:pPr>
            <a:r>
              <a:rPr lang="en-US" dirty="0"/>
              <a:t>Select your operating system and download the latest stable release (currently 1.8.4) of the Arduino software. </a:t>
            </a:r>
          </a:p>
        </p:txBody>
      </p:sp>
      <p:sp>
        <p:nvSpPr>
          <p:cNvPr id="6" name="Slide Number Placeholder 5"/>
          <p:cNvSpPr>
            <a:spLocks noGrp="1"/>
          </p:cNvSpPr>
          <p:nvPr>
            <p:ph type="sldNum" sz="quarter" idx="12"/>
          </p:nvPr>
        </p:nvSpPr>
        <p:spPr/>
        <p:txBody>
          <a:bodyPr/>
          <a:lstStyle/>
          <a:p>
            <a:fld id="{629637A9-119A-49DA-BD12-AAC58B377D80}" type="slidenum">
              <a:rPr lang="en-US" smtClean="0"/>
              <a:pPr/>
              <a:t>10</a:t>
            </a:fld>
            <a:endParaRPr lang="en-US" dirty="0"/>
          </a:p>
        </p:txBody>
      </p:sp>
    </p:spTree>
    <p:extLst>
      <p:ext uri="{BB962C8B-B14F-4D97-AF65-F5344CB8AC3E}">
        <p14:creationId xmlns:p14="http://schemas.microsoft.com/office/powerpoint/2010/main" val="168675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rgbClr val="BD582C"/>
              </a:buClr>
            </a:pPr>
            <a:r>
              <a:rPr lang="en-US" dirty="0">
                <a:solidFill>
                  <a:schemeClr val="tx1"/>
                </a:solidFill>
              </a:rPr>
              <a:t>Arduino IDE</a:t>
            </a:r>
          </a:p>
        </p:txBody>
      </p:sp>
      <p:pic>
        <p:nvPicPr>
          <p:cNvPr id="7" name="Content Placeholder 6"/>
          <p:cNvPicPr>
            <a:picLocks noGrp="1" noChangeAspect="1"/>
          </p:cNvPicPr>
          <p:nvPr>
            <p:ph idx="1"/>
          </p:nvPr>
        </p:nvPicPr>
        <p:blipFill>
          <a:blip r:embed="rId3"/>
          <a:stretch>
            <a:fillRect/>
          </a:stretch>
        </p:blipFill>
        <p:spPr>
          <a:xfrm>
            <a:off x="1680186" y="1409700"/>
            <a:ext cx="8891953" cy="4816475"/>
          </a:xfrm>
          <a:prstGeom prst="rect">
            <a:avLst/>
          </a:prstGeom>
        </p:spPr>
      </p:pic>
      <p:sp>
        <p:nvSpPr>
          <p:cNvPr id="6" name="Slide Number Placeholder 5"/>
          <p:cNvSpPr>
            <a:spLocks noGrp="1"/>
          </p:cNvSpPr>
          <p:nvPr>
            <p:ph type="sldNum" sz="quarter" idx="12"/>
          </p:nvPr>
        </p:nvSpPr>
        <p:spPr/>
        <p:txBody>
          <a:bodyPr/>
          <a:lstStyle/>
          <a:p>
            <a:fld id="{629637A9-119A-49DA-BD12-AAC58B377D80}" type="slidenum">
              <a:rPr lang="en-US" smtClean="0"/>
              <a:pPr/>
              <a:t>11</a:t>
            </a:fld>
            <a:endParaRPr lang="en-US" dirty="0"/>
          </a:p>
        </p:txBody>
      </p:sp>
      <p:sp>
        <p:nvSpPr>
          <p:cNvPr id="8" name="Oval 7"/>
          <p:cNvSpPr/>
          <p:nvPr/>
        </p:nvSpPr>
        <p:spPr>
          <a:xfrm>
            <a:off x="1665438" y="1600198"/>
            <a:ext cx="182880" cy="182880"/>
          </a:xfrm>
          <a:prstGeom prst="ellipse">
            <a:avLst/>
          </a:prstGeom>
          <a:noFill/>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 name="Straight Arrow Connector 9"/>
          <p:cNvCxnSpPr>
            <a:stCxn id="8" idx="5"/>
          </p:cNvCxnSpPr>
          <p:nvPr/>
        </p:nvCxnSpPr>
        <p:spPr>
          <a:xfrm>
            <a:off x="1821536" y="1756296"/>
            <a:ext cx="1864649" cy="147360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53465" y="3222523"/>
            <a:ext cx="5950974" cy="646331"/>
          </a:xfrm>
          <a:prstGeom prst="rect">
            <a:avLst/>
          </a:prstGeom>
          <a:noFill/>
        </p:spPr>
        <p:txBody>
          <a:bodyPr wrap="square" rtlCol="0">
            <a:spAutoFit/>
          </a:bodyPr>
          <a:lstStyle/>
          <a:p>
            <a:r>
              <a:rPr lang="en-US" dirty="0"/>
              <a:t>The Verify button compiles the code and checks it for errors. 	</a:t>
            </a:r>
          </a:p>
        </p:txBody>
      </p:sp>
      <p:sp>
        <p:nvSpPr>
          <p:cNvPr id="13" name="Oval 12"/>
          <p:cNvSpPr/>
          <p:nvPr/>
        </p:nvSpPr>
        <p:spPr>
          <a:xfrm>
            <a:off x="1788342" y="1597738"/>
            <a:ext cx="182880" cy="182880"/>
          </a:xfrm>
          <a:prstGeom prst="ellipse">
            <a:avLst/>
          </a:prstGeom>
          <a:noFill/>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Arrow Connector 13"/>
          <p:cNvCxnSpPr>
            <a:stCxn id="13" idx="5"/>
          </p:cNvCxnSpPr>
          <p:nvPr/>
        </p:nvCxnSpPr>
        <p:spPr>
          <a:xfrm>
            <a:off x="1944440" y="1753836"/>
            <a:ext cx="1864649" cy="147360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83743" y="3220063"/>
            <a:ext cx="5950974" cy="646331"/>
          </a:xfrm>
          <a:prstGeom prst="rect">
            <a:avLst/>
          </a:prstGeom>
          <a:noFill/>
        </p:spPr>
        <p:txBody>
          <a:bodyPr wrap="square" rtlCol="0">
            <a:spAutoFit/>
          </a:bodyPr>
          <a:lstStyle/>
          <a:p>
            <a:r>
              <a:rPr lang="en-US" dirty="0"/>
              <a:t>The Upload button compiles the code and, if there is no error in the code, uploads it to the Arduino board. </a:t>
            </a:r>
          </a:p>
        </p:txBody>
      </p:sp>
      <p:sp>
        <p:nvSpPr>
          <p:cNvPr id="16" name="Rectangle 15"/>
          <p:cNvSpPr/>
          <p:nvPr/>
        </p:nvSpPr>
        <p:spPr>
          <a:xfrm>
            <a:off x="1947330" y="1603322"/>
            <a:ext cx="173736" cy="1737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3"/>
          </p:cNvCxnSpPr>
          <p:nvPr/>
        </p:nvCxnSpPr>
        <p:spPr>
          <a:xfrm>
            <a:off x="2121066" y="1690190"/>
            <a:ext cx="1722310" cy="122999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18030" y="2571272"/>
            <a:ext cx="5950974" cy="646331"/>
          </a:xfrm>
          <a:prstGeom prst="rect">
            <a:avLst/>
          </a:prstGeom>
          <a:noFill/>
        </p:spPr>
        <p:txBody>
          <a:bodyPr wrap="square" rtlCol="0">
            <a:spAutoFit/>
          </a:bodyPr>
          <a:lstStyle/>
          <a:p>
            <a:r>
              <a:rPr lang="en-US" dirty="0"/>
              <a:t>The New button starts a new program. In the Arduino world, programs are called sketches. </a:t>
            </a:r>
          </a:p>
        </p:txBody>
      </p:sp>
      <p:sp>
        <p:nvSpPr>
          <p:cNvPr id="24" name="Rectangle 23"/>
          <p:cNvSpPr/>
          <p:nvPr/>
        </p:nvSpPr>
        <p:spPr>
          <a:xfrm>
            <a:off x="2070234" y="1600868"/>
            <a:ext cx="173736" cy="1737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3"/>
          </p:cNvCxnSpPr>
          <p:nvPr/>
        </p:nvCxnSpPr>
        <p:spPr>
          <a:xfrm>
            <a:off x="2243970" y="1687736"/>
            <a:ext cx="1722310" cy="122999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48308" y="2568818"/>
            <a:ext cx="5950974" cy="369332"/>
          </a:xfrm>
          <a:prstGeom prst="rect">
            <a:avLst/>
          </a:prstGeom>
          <a:noFill/>
        </p:spPr>
        <p:txBody>
          <a:bodyPr wrap="square" rtlCol="0">
            <a:spAutoFit/>
          </a:bodyPr>
          <a:lstStyle/>
          <a:p>
            <a:r>
              <a:rPr lang="en-US" dirty="0"/>
              <a:t>The Open button simply allows us to open a saved sketch. 	</a:t>
            </a:r>
          </a:p>
        </p:txBody>
      </p:sp>
      <p:sp>
        <p:nvSpPr>
          <p:cNvPr id="27" name="Rectangle 26"/>
          <p:cNvSpPr/>
          <p:nvPr/>
        </p:nvSpPr>
        <p:spPr>
          <a:xfrm>
            <a:off x="2193138" y="1598414"/>
            <a:ext cx="173736" cy="1737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7" idx="3"/>
          </p:cNvCxnSpPr>
          <p:nvPr/>
        </p:nvCxnSpPr>
        <p:spPr>
          <a:xfrm>
            <a:off x="2366874" y="1685282"/>
            <a:ext cx="1722310" cy="122999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78586" y="2566364"/>
            <a:ext cx="5950974" cy="369332"/>
          </a:xfrm>
          <a:prstGeom prst="rect">
            <a:avLst/>
          </a:prstGeom>
          <a:noFill/>
        </p:spPr>
        <p:txBody>
          <a:bodyPr wrap="square" rtlCol="0">
            <a:spAutoFit/>
          </a:bodyPr>
          <a:lstStyle/>
          <a:p>
            <a:r>
              <a:rPr lang="en-US" dirty="0"/>
              <a:t>The Save button saves the current sketch. 	</a:t>
            </a:r>
          </a:p>
        </p:txBody>
      </p:sp>
      <p:sp>
        <p:nvSpPr>
          <p:cNvPr id="30" name="Rectangle 29"/>
          <p:cNvSpPr/>
          <p:nvPr/>
        </p:nvSpPr>
        <p:spPr>
          <a:xfrm>
            <a:off x="10357392" y="1596620"/>
            <a:ext cx="173736" cy="1737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2"/>
          </p:cNvCxnSpPr>
          <p:nvPr/>
        </p:nvCxnSpPr>
        <p:spPr>
          <a:xfrm flipH="1">
            <a:off x="8389274" y="1770356"/>
            <a:ext cx="2054986" cy="248455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0868" y="4311898"/>
            <a:ext cx="5525853" cy="923330"/>
          </a:xfrm>
          <a:prstGeom prst="rect">
            <a:avLst/>
          </a:prstGeom>
          <a:noFill/>
        </p:spPr>
        <p:txBody>
          <a:bodyPr wrap="square" rtlCol="0">
            <a:spAutoFit/>
          </a:bodyPr>
          <a:lstStyle/>
          <a:p>
            <a:r>
              <a:rPr lang="en-US" dirty="0"/>
              <a:t>This button opens the Serial Monitor window that allows us to communicate with the Arduino board. 	Useful for Debugging Code</a:t>
            </a:r>
          </a:p>
        </p:txBody>
      </p:sp>
    </p:spTree>
    <p:extLst>
      <p:ext uri="{BB962C8B-B14F-4D97-AF65-F5344CB8AC3E}">
        <p14:creationId xmlns:p14="http://schemas.microsoft.com/office/powerpoint/2010/main" val="400430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3" grpId="0" animBg="1"/>
      <p:bldP spid="15" grpId="0"/>
      <p:bldP spid="16" grpId="0" animBg="1"/>
      <p:bldP spid="20" grpId="0"/>
      <p:bldP spid="24" grpId="0" animBg="1"/>
      <p:bldP spid="26" grpId="0"/>
      <p:bldP spid="27" grpId="0" animBg="1"/>
      <p:bldP spid="29" grpId="0"/>
      <p:bldP spid="30" grpId="0" animBg="1"/>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Arduino code basics</a:t>
            </a:r>
          </a:p>
        </p:txBody>
      </p:sp>
      <p:sp>
        <p:nvSpPr>
          <p:cNvPr id="3" name="Content Placeholder 2"/>
          <p:cNvSpPr>
            <a:spLocks noGrp="1"/>
          </p:cNvSpPr>
          <p:nvPr>
            <p:ph idx="1"/>
          </p:nvPr>
        </p:nvSpPr>
        <p:spPr/>
        <p:txBody>
          <a:bodyPr>
            <a:normAutofit fontScale="92500" lnSpcReduction="10000"/>
          </a:bodyPr>
          <a:lstStyle/>
          <a:p>
            <a:pPr algn="just"/>
            <a:r>
              <a:rPr lang="en-US" dirty="0"/>
              <a:t>Each Arduino sketch has two mandatory functions: the </a:t>
            </a:r>
            <a:r>
              <a:rPr lang="en-US" i="1" dirty="0">
                <a:solidFill>
                  <a:srgbClr val="2683C6"/>
                </a:solidFill>
              </a:rPr>
              <a:t>setup() </a:t>
            </a:r>
            <a:r>
              <a:rPr lang="en-US" dirty="0"/>
              <a:t>function and the </a:t>
            </a:r>
            <a:r>
              <a:rPr lang="en-US" i="1" dirty="0">
                <a:solidFill>
                  <a:srgbClr val="2683C6"/>
                </a:solidFill>
              </a:rPr>
              <a:t>loop() </a:t>
            </a:r>
            <a:r>
              <a:rPr lang="en-US" dirty="0"/>
              <a:t>function.</a:t>
            </a:r>
          </a:p>
          <a:p>
            <a:pPr algn="just"/>
            <a:endParaRPr lang="en-US" dirty="0"/>
          </a:p>
          <a:p>
            <a:pPr marL="0" indent="0" algn="just">
              <a:buNone/>
            </a:pPr>
            <a:endParaRPr lang="en-US" dirty="0"/>
          </a:p>
          <a:p>
            <a:pPr algn="just"/>
            <a:r>
              <a:rPr lang="en-US" dirty="0"/>
              <a:t>The </a:t>
            </a:r>
            <a:r>
              <a:rPr lang="en-US" dirty="0">
                <a:solidFill>
                  <a:srgbClr val="2683C6"/>
                </a:solidFill>
              </a:rPr>
              <a:t>setup() </a:t>
            </a:r>
            <a:r>
              <a:rPr lang="en-US" dirty="0"/>
              <a:t>function </a:t>
            </a:r>
            <a:r>
              <a:rPr lang="en-US" dirty="0">
                <a:solidFill>
                  <a:srgbClr val="2683C6"/>
                </a:solidFill>
              </a:rPr>
              <a:t>only executes once</a:t>
            </a:r>
            <a:r>
              <a:rPr lang="en-US" dirty="0"/>
              <a:t>: either when we apply power to the Arduino or when it resets. </a:t>
            </a:r>
          </a:p>
          <a:p>
            <a:pPr lvl="1" algn="just"/>
            <a:r>
              <a:rPr lang="en-US" dirty="0"/>
              <a:t>Usually, we use this function to configure the pins of the Arduino, to start communication protocols, such as serial communication.</a:t>
            </a:r>
          </a:p>
          <a:p>
            <a:pPr algn="just"/>
            <a:r>
              <a:rPr lang="en-US" dirty="0"/>
              <a:t>The </a:t>
            </a:r>
            <a:r>
              <a:rPr lang="en-US" dirty="0">
                <a:solidFill>
                  <a:srgbClr val="2683C6"/>
                </a:solidFill>
              </a:rPr>
              <a:t>loop() </a:t>
            </a:r>
            <a:r>
              <a:rPr lang="en-US" dirty="0"/>
              <a:t>function </a:t>
            </a:r>
            <a:r>
              <a:rPr lang="en-US" dirty="0">
                <a:solidFill>
                  <a:srgbClr val="2683C6"/>
                </a:solidFill>
              </a:rPr>
              <a:t>executes continuously</a:t>
            </a:r>
            <a:r>
              <a:rPr lang="en-US" dirty="0"/>
              <a:t>. </a:t>
            </a:r>
          </a:p>
          <a:p>
            <a:pPr lvl="1" algn="just"/>
            <a:r>
              <a:rPr lang="en-US" dirty="0"/>
              <a:t>Code in this function is executed top-down; when it reaches the end of the function, it jumps back to the start and runs again. </a:t>
            </a:r>
          </a:p>
          <a:p>
            <a:pPr lvl="1" algn="just"/>
            <a:r>
              <a:rPr lang="en-US" dirty="0"/>
              <a:t>This happens forever until the Arduino is switched off.</a:t>
            </a:r>
          </a:p>
        </p:txBody>
      </p:sp>
      <p:sp>
        <p:nvSpPr>
          <p:cNvPr id="6" name="Slide Number Placeholder 5"/>
          <p:cNvSpPr>
            <a:spLocks noGrp="1"/>
          </p:cNvSpPr>
          <p:nvPr>
            <p:ph type="sldNum" sz="quarter" idx="12"/>
          </p:nvPr>
        </p:nvSpPr>
        <p:spPr/>
        <p:txBody>
          <a:bodyPr/>
          <a:lstStyle/>
          <a:p>
            <a:fld id="{629637A9-119A-49DA-BD12-AAC58B377D80}" type="slidenum">
              <a:rPr lang="en-US" smtClean="0"/>
              <a:pPr/>
              <a:t>12</a:t>
            </a:fld>
            <a:endParaRPr lang="en-US" dirty="0"/>
          </a:p>
        </p:txBody>
      </p:sp>
      <p:pic>
        <p:nvPicPr>
          <p:cNvPr id="7" name="Picture 6"/>
          <p:cNvPicPr>
            <a:picLocks noChangeAspect="1"/>
          </p:cNvPicPr>
          <p:nvPr/>
        </p:nvPicPr>
        <p:blipFill>
          <a:blip r:embed="rId2"/>
          <a:stretch>
            <a:fillRect/>
          </a:stretch>
        </p:blipFill>
        <p:spPr>
          <a:xfrm>
            <a:off x="5159688" y="1978429"/>
            <a:ext cx="4129461" cy="1308023"/>
          </a:xfrm>
          <a:prstGeom prst="rect">
            <a:avLst/>
          </a:prstGeom>
        </p:spPr>
      </p:pic>
    </p:spTree>
    <p:extLst>
      <p:ext uri="{BB962C8B-B14F-4D97-AF65-F5344CB8AC3E}">
        <p14:creationId xmlns:p14="http://schemas.microsoft.com/office/powerpoint/2010/main" val="177307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Arduino code basics</a:t>
            </a:r>
          </a:p>
        </p:txBody>
      </p:sp>
      <p:sp>
        <p:nvSpPr>
          <p:cNvPr id="3" name="Content Placeholder 2"/>
          <p:cNvSpPr>
            <a:spLocks noGrp="1"/>
          </p:cNvSpPr>
          <p:nvPr>
            <p:ph idx="1"/>
          </p:nvPr>
        </p:nvSpPr>
        <p:spPr>
          <a:xfrm>
            <a:off x="1097280" y="1410305"/>
            <a:ext cx="10058400" cy="917259"/>
          </a:xfrm>
        </p:spPr>
        <p:txBody>
          <a:bodyPr>
            <a:normAutofit/>
          </a:bodyPr>
          <a:lstStyle/>
          <a:p>
            <a:pPr algn="just"/>
            <a:r>
              <a:rPr lang="en-US" dirty="0"/>
              <a:t>The Arduino uses a slightly reduced </a:t>
            </a:r>
            <a:r>
              <a:rPr lang="en-US" dirty="0">
                <a:solidFill>
                  <a:srgbClr val="2683C6"/>
                </a:solidFill>
              </a:rPr>
              <a:t>C/C++</a:t>
            </a:r>
            <a:r>
              <a:rPr lang="en-US" dirty="0"/>
              <a:t> programming language. In this recipe.</a:t>
            </a:r>
          </a:p>
          <a:p>
            <a:pPr algn="just"/>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13</a:t>
            </a:fld>
            <a:endParaRPr lang="en-US" dirty="0"/>
          </a:p>
        </p:txBody>
      </p:sp>
      <p:sp>
        <p:nvSpPr>
          <p:cNvPr id="9" name="TextBox 8"/>
          <p:cNvSpPr txBox="1"/>
          <p:nvPr/>
        </p:nvSpPr>
        <p:spPr>
          <a:xfrm>
            <a:off x="1097280" y="2327564"/>
            <a:ext cx="10058400" cy="3970318"/>
          </a:xfrm>
          <a:prstGeom prst="rect">
            <a:avLst/>
          </a:prstGeom>
          <a:noFill/>
        </p:spPr>
        <p:txBody>
          <a:bodyPr wrap="square" rtlCol="0">
            <a:spAutoFit/>
          </a:bodyPr>
          <a:lstStyle/>
          <a:p>
            <a:r>
              <a:rPr lang="en-US" dirty="0">
                <a:solidFill>
                  <a:srgbClr val="00B050"/>
                </a:solidFill>
              </a:rPr>
              <a:t>// Global Variables </a:t>
            </a:r>
          </a:p>
          <a:p>
            <a:r>
              <a:rPr lang="en-US" dirty="0" err="1"/>
              <a:t>int</a:t>
            </a:r>
            <a:r>
              <a:rPr lang="en-US" dirty="0"/>
              <a:t> var1 = 10; </a:t>
            </a:r>
          </a:p>
          <a:p>
            <a:r>
              <a:rPr lang="en-US" dirty="0" err="1"/>
              <a:t>int</a:t>
            </a:r>
            <a:r>
              <a:rPr lang="en-US" dirty="0"/>
              <a:t> var2 = 20; </a:t>
            </a:r>
          </a:p>
          <a:p>
            <a:r>
              <a:rPr lang="en-US" dirty="0">
                <a:solidFill>
                  <a:srgbClr val="2683C6"/>
                </a:solidFill>
              </a:rPr>
              <a:t>void</a:t>
            </a:r>
            <a:r>
              <a:rPr lang="en-US" dirty="0"/>
              <a:t> setup() { </a:t>
            </a:r>
          </a:p>
          <a:p>
            <a:pPr lvl="1"/>
            <a:r>
              <a:rPr lang="en-US" dirty="0">
                <a:solidFill>
                  <a:srgbClr val="00B050"/>
                </a:solidFill>
              </a:rPr>
              <a:t>// Only execute once when the Arduino boots </a:t>
            </a:r>
          </a:p>
          <a:p>
            <a:pPr lvl="1"/>
            <a:r>
              <a:rPr lang="en-US" b="1" dirty="0"/>
              <a:t>var2 = 5; // var2 becomes 5 once the Arduino boots </a:t>
            </a:r>
            <a:endParaRPr lang="en-US" dirty="0"/>
          </a:p>
          <a:p>
            <a:r>
              <a:rPr lang="en-US" dirty="0"/>
              <a:t>}</a:t>
            </a:r>
          </a:p>
          <a:p>
            <a:r>
              <a:rPr lang="en-US" dirty="0">
                <a:solidFill>
                  <a:srgbClr val="2683C6"/>
                </a:solidFill>
              </a:rPr>
              <a:t>void</a:t>
            </a:r>
            <a:r>
              <a:rPr lang="en-US" dirty="0"/>
              <a:t> loop() {  </a:t>
            </a:r>
            <a:r>
              <a:rPr lang="en-US" dirty="0">
                <a:solidFill>
                  <a:srgbClr val="00B050"/>
                </a:solidFill>
              </a:rPr>
              <a:t>// Code executes top-down and repeats continuously </a:t>
            </a:r>
          </a:p>
          <a:p>
            <a:pPr lvl="1"/>
            <a:r>
              <a:rPr lang="en-US" b="1" dirty="0"/>
              <a:t>if (var1 &gt; var2) { </a:t>
            </a:r>
            <a:r>
              <a:rPr lang="en-US" dirty="0">
                <a:solidFill>
                  <a:srgbClr val="00B050"/>
                </a:solidFill>
              </a:rPr>
              <a:t>// If var1 is greater than var2 </a:t>
            </a:r>
          </a:p>
          <a:p>
            <a:pPr lvl="2"/>
            <a:r>
              <a:rPr lang="en-US" b="1" dirty="0"/>
              <a:t>var2++; </a:t>
            </a:r>
            <a:r>
              <a:rPr lang="en-US" dirty="0">
                <a:solidFill>
                  <a:srgbClr val="00B050"/>
                </a:solidFill>
              </a:rPr>
              <a:t>// Increment var2 by 1 </a:t>
            </a:r>
          </a:p>
          <a:p>
            <a:pPr lvl="1"/>
            <a:r>
              <a:rPr lang="en-US" b="1" dirty="0"/>
              <a:t>} else { </a:t>
            </a:r>
            <a:r>
              <a:rPr lang="en-US" dirty="0">
                <a:solidFill>
                  <a:srgbClr val="00B050"/>
                </a:solidFill>
              </a:rPr>
              <a:t>// If var1 is NOT greater than var2 </a:t>
            </a:r>
          </a:p>
          <a:p>
            <a:pPr lvl="2"/>
            <a:r>
              <a:rPr lang="en-US" b="1" dirty="0"/>
              <a:t>var2 = 0; </a:t>
            </a:r>
            <a:r>
              <a:rPr lang="en-US" dirty="0">
                <a:solidFill>
                  <a:srgbClr val="00B050"/>
                </a:solidFill>
              </a:rPr>
              <a:t>// var2 becomes 0 </a:t>
            </a:r>
          </a:p>
          <a:p>
            <a:pPr lvl="1"/>
            <a:r>
              <a:rPr lang="en-US" b="1" dirty="0"/>
              <a:t>} </a:t>
            </a:r>
            <a:endParaRPr lang="en-US" dirty="0"/>
          </a:p>
          <a:p>
            <a:r>
              <a:rPr lang="en-US" dirty="0"/>
              <a:t>}</a:t>
            </a:r>
          </a:p>
        </p:txBody>
      </p:sp>
    </p:spTree>
    <p:extLst>
      <p:ext uri="{BB962C8B-B14F-4D97-AF65-F5344CB8AC3E}">
        <p14:creationId xmlns:p14="http://schemas.microsoft.com/office/powerpoint/2010/main" val="31324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Arduino code basics</a:t>
            </a:r>
          </a:p>
        </p:txBody>
      </p:sp>
      <p:sp>
        <p:nvSpPr>
          <p:cNvPr id="3" name="Content Placeholder 2"/>
          <p:cNvSpPr>
            <a:spLocks noGrp="1"/>
          </p:cNvSpPr>
          <p:nvPr>
            <p:ph idx="1"/>
          </p:nvPr>
        </p:nvSpPr>
        <p:spPr>
          <a:xfrm>
            <a:off x="1097280" y="1410305"/>
            <a:ext cx="10058400" cy="2114291"/>
          </a:xfrm>
        </p:spPr>
        <p:txBody>
          <a:bodyPr>
            <a:normAutofit/>
          </a:bodyPr>
          <a:lstStyle/>
          <a:p>
            <a:pPr algn="just"/>
            <a:r>
              <a:rPr lang="en-US" dirty="0"/>
              <a:t>The most important feature of the Arduino is its control over digital </a:t>
            </a:r>
            <a:r>
              <a:rPr lang="en-US" dirty="0">
                <a:solidFill>
                  <a:srgbClr val="2683C6"/>
                </a:solidFill>
              </a:rPr>
              <a:t>input/output (I/O) </a:t>
            </a:r>
            <a:r>
              <a:rPr lang="en-US" dirty="0"/>
              <a:t>pins.</a:t>
            </a:r>
          </a:p>
          <a:p>
            <a:pPr lvl="1" algn="just"/>
            <a:r>
              <a:rPr lang="en-US" dirty="0"/>
              <a:t>On each pin, we can set a voltage value of 5 V, representing logic HIGH, or 0 V, representing logic LOW. </a:t>
            </a:r>
          </a:p>
          <a:p>
            <a:pPr lvl="1" algn="just"/>
            <a:r>
              <a:rPr lang="en-US" dirty="0"/>
              <a:t>Also, we can read whether a value of 5 V or 0 V is applied externally.</a:t>
            </a:r>
          </a:p>
        </p:txBody>
      </p:sp>
      <p:sp>
        <p:nvSpPr>
          <p:cNvPr id="6" name="Slide Number Placeholder 5"/>
          <p:cNvSpPr>
            <a:spLocks noGrp="1"/>
          </p:cNvSpPr>
          <p:nvPr>
            <p:ph type="sldNum" sz="quarter" idx="12"/>
          </p:nvPr>
        </p:nvSpPr>
        <p:spPr/>
        <p:txBody>
          <a:bodyPr/>
          <a:lstStyle/>
          <a:p>
            <a:fld id="{629637A9-119A-49DA-BD12-AAC58B377D80}" type="slidenum">
              <a:rPr lang="en-US" smtClean="0"/>
              <a:pPr/>
              <a:t>14</a:t>
            </a:fld>
            <a:endParaRPr lang="en-US" dirty="0"/>
          </a:p>
        </p:txBody>
      </p:sp>
      <p:sp>
        <p:nvSpPr>
          <p:cNvPr id="7" name="TextBox 6"/>
          <p:cNvSpPr txBox="1"/>
          <p:nvPr/>
        </p:nvSpPr>
        <p:spPr>
          <a:xfrm>
            <a:off x="1097280" y="3408590"/>
            <a:ext cx="4804756" cy="1754326"/>
          </a:xfrm>
          <a:prstGeom prst="rect">
            <a:avLst/>
          </a:prstGeom>
          <a:noFill/>
        </p:spPr>
        <p:txBody>
          <a:bodyPr wrap="square" rtlCol="0">
            <a:spAutoFit/>
          </a:bodyPr>
          <a:lstStyle/>
          <a:p>
            <a:r>
              <a:rPr lang="en-US" dirty="0">
                <a:solidFill>
                  <a:srgbClr val="000000"/>
                </a:solidFill>
                <a:latin typeface="Courier Std"/>
              </a:rPr>
              <a:t>void setup() { </a:t>
            </a:r>
          </a:p>
          <a:p>
            <a:pPr lvl="1"/>
            <a:r>
              <a:rPr lang="en-US" dirty="0">
                <a:solidFill>
                  <a:srgbClr val="000000"/>
                </a:solidFill>
                <a:latin typeface="Courier Std"/>
              </a:rPr>
              <a:t>// Set pin 2 as a digital Output </a:t>
            </a:r>
          </a:p>
          <a:p>
            <a:pPr lvl="1"/>
            <a:r>
              <a:rPr lang="en-US" b="1" dirty="0" err="1">
                <a:solidFill>
                  <a:srgbClr val="FF6600"/>
                </a:solidFill>
                <a:latin typeface="Courier Std"/>
              </a:rPr>
              <a:t>pinMode</a:t>
            </a:r>
            <a:r>
              <a:rPr lang="en-US" b="1" dirty="0">
                <a:solidFill>
                  <a:srgbClr val="000000"/>
                </a:solidFill>
                <a:latin typeface="Courier Std"/>
              </a:rPr>
              <a:t>(2, OUTPUT); </a:t>
            </a:r>
            <a:endParaRPr lang="en-US" dirty="0">
              <a:solidFill>
                <a:srgbClr val="000000"/>
              </a:solidFill>
              <a:latin typeface="Courier Std"/>
            </a:endParaRPr>
          </a:p>
          <a:p>
            <a:pPr lvl="1"/>
            <a:r>
              <a:rPr lang="en-US" dirty="0">
                <a:solidFill>
                  <a:srgbClr val="000000"/>
                </a:solidFill>
                <a:latin typeface="Courier Std"/>
              </a:rPr>
              <a:t>// Set pin 3 as a digital Input </a:t>
            </a:r>
          </a:p>
          <a:p>
            <a:pPr lvl="1"/>
            <a:r>
              <a:rPr lang="en-US" b="1" dirty="0" err="1">
                <a:solidFill>
                  <a:srgbClr val="FF6600"/>
                </a:solidFill>
                <a:latin typeface="Courier Std"/>
              </a:rPr>
              <a:t>pinMode</a:t>
            </a:r>
            <a:r>
              <a:rPr lang="en-US" b="1" dirty="0">
                <a:solidFill>
                  <a:srgbClr val="000000"/>
                </a:solidFill>
                <a:latin typeface="Courier Std"/>
              </a:rPr>
              <a:t>(3, INPUT); </a:t>
            </a:r>
            <a:endParaRPr lang="en-US" dirty="0">
              <a:solidFill>
                <a:srgbClr val="000000"/>
              </a:solidFill>
              <a:latin typeface="Courier Std"/>
            </a:endParaRPr>
          </a:p>
          <a:p>
            <a:r>
              <a:rPr lang="en-US" dirty="0">
                <a:solidFill>
                  <a:srgbClr val="000000"/>
                </a:solidFill>
                <a:latin typeface="Courier Std"/>
              </a:rPr>
              <a:t>}</a:t>
            </a:r>
            <a:endParaRPr lang="en-US" dirty="0"/>
          </a:p>
        </p:txBody>
      </p:sp>
      <p:sp>
        <p:nvSpPr>
          <p:cNvPr id="9" name="TextBox 8"/>
          <p:cNvSpPr txBox="1"/>
          <p:nvPr/>
        </p:nvSpPr>
        <p:spPr>
          <a:xfrm>
            <a:off x="5569783" y="3408590"/>
            <a:ext cx="5702531" cy="2862322"/>
          </a:xfrm>
          <a:prstGeom prst="rect">
            <a:avLst/>
          </a:prstGeom>
          <a:noFill/>
        </p:spPr>
        <p:txBody>
          <a:bodyPr wrap="square" rtlCol="0">
            <a:spAutoFit/>
          </a:bodyPr>
          <a:lstStyle/>
          <a:p>
            <a:r>
              <a:rPr lang="en-US" dirty="0">
                <a:solidFill>
                  <a:srgbClr val="000000"/>
                </a:solidFill>
                <a:latin typeface="Courier Std"/>
              </a:rPr>
              <a:t>void loop(){ </a:t>
            </a:r>
          </a:p>
          <a:p>
            <a:pPr lvl="1"/>
            <a:r>
              <a:rPr lang="en-US" dirty="0">
                <a:solidFill>
                  <a:srgbClr val="000000"/>
                </a:solidFill>
                <a:latin typeface="Courier Std"/>
              </a:rPr>
              <a:t>// Set pin 2 HIGH </a:t>
            </a:r>
          </a:p>
          <a:p>
            <a:pPr lvl="1"/>
            <a:r>
              <a:rPr lang="en-US" b="1" dirty="0" err="1">
                <a:solidFill>
                  <a:srgbClr val="FF6600"/>
                </a:solidFill>
                <a:latin typeface="Courier Std"/>
              </a:rPr>
              <a:t>digitalWrite</a:t>
            </a:r>
            <a:r>
              <a:rPr lang="en-US" b="1" dirty="0">
                <a:solidFill>
                  <a:srgbClr val="000000"/>
                </a:solidFill>
                <a:latin typeface="Courier Std"/>
              </a:rPr>
              <a:t>(2, HIGH); </a:t>
            </a:r>
            <a:endParaRPr lang="en-US" dirty="0">
              <a:solidFill>
                <a:srgbClr val="000000"/>
              </a:solidFill>
              <a:latin typeface="Courier Std"/>
            </a:endParaRPr>
          </a:p>
          <a:p>
            <a:pPr lvl="1"/>
            <a:r>
              <a:rPr lang="en-US" dirty="0">
                <a:solidFill>
                  <a:srgbClr val="000000"/>
                </a:solidFill>
                <a:latin typeface="Courier Std"/>
              </a:rPr>
              <a:t>// Wait 100 milliseconds </a:t>
            </a:r>
          </a:p>
          <a:p>
            <a:pPr lvl="1"/>
            <a:r>
              <a:rPr lang="en-US" b="1" dirty="0">
                <a:solidFill>
                  <a:srgbClr val="FF6600"/>
                </a:solidFill>
                <a:latin typeface="Courier Std"/>
              </a:rPr>
              <a:t>delay</a:t>
            </a:r>
            <a:r>
              <a:rPr lang="en-US" b="1" dirty="0">
                <a:solidFill>
                  <a:srgbClr val="000000"/>
                </a:solidFill>
                <a:latin typeface="Courier Std"/>
              </a:rPr>
              <a:t>(100); </a:t>
            </a:r>
            <a:endParaRPr lang="en-US" dirty="0">
              <a:solidFill>
                <a:srgbClr val="000000"/>
              </a:solidFill>
              <a:latin typeface="Courier Std"/>
            </a:endParaRPr>
          </a:p>
          <a:p>
            <a:pPr lvl="1"/>
            <a:r>
              <a:rPr lang="en-US" dirty="0">
                <a:solidFill>
                  <a:srgbClr val="000000"/>
                </a:solidFill>
                <a:latin typeface="Courier Std"/>
              </a:rPr>
              <a:t>// Set pin 2 LOW </a:t>
            </a:r>
          </a:p>
          <a:p>
            <a:pPr lvl="1"/>
            <a:r>
              <a:rPr lang="en-US" b="1" dirty="0" err="1">
                <a:solidFill>
                  <a:srgbClr val="FF6600"/>
                </a:solidFill>
                <a:latin typeface="Courier Std"/>
              </a:rPr>
              <a:t>digitalWrite</a:t>
            </a:r>
            <a:r>
              <a:rPr lang="en-US" b="1" dirty="0">
                <a:solidFill>
                  <a:srgbClr val="000000"/>
                </a:solidFill>
                <a:latin typeface="Courier Std"/>
              </a:rPr>
              <a:t>(2, LOW); </a:t>
            </a:r>
          </a:p>
          <a:p>
            <a:pPr lvl="1"/>
            <a:r>
              <a:rPr lang="en-US" dirty="0">
                <a:solidFill>
                  <a:srgbClr val="000000"/>
                </a:solidFill>
                <a:latin typeface="Courier Std"/>
              </a:rPr>
              <a:t>// Read the value of pin 3 and store it in a variable </a:t>
            </a:r>
          </a:p>
          <a:p>
            <a:pPr lvl="1"/>
            <a:r>
              <a:rPr lang="en-US" b="1" dirty="0" err="1">
                <a:solidFill>
                  <a:srgbClr val="000000"/>
                </a:solidFill>
                <a:latin typeface="Courier Std"/>
              </a:rPr>
              <a:t>int</a:t>
            </a:r>
            <a:r>
              <a:rPr lang="en-US" b="1" dirty="0">
                <a:solidFill>
                  <a:srgbClr val="000000"/>
                </a:solidFill>
                <a:latin typeface="Courier Std"/>
              </a:rPr>
              <a:t> </a:t>
            </a:r>
            <a:r>
              <a:rPr lang="en-US" b="1" dirty="0" err="1">
                <a:solidFill>
                  <a:srgbClr val="000000"/>
                </a:solidFill>
                <a:latin typeface="Courier Std"/>
              </a:rPr>
              <a:t>pinValue</a:t>
            </a:r>
            <a:r>
              <a:rPr lang="en-US" b="1" dirty="0">
                <a:solidFill>
                  <a:srgbClr val="000000"/>
                </a:solidFill>
                <a:latin typeface="Courier Std"/>
              </a:rPr>
              <a:t> = </a:t>
            </a:r>
            <a:r>
              <a:rPr lang="en-US" b="1" dirty="0" err="1">
                <a:solidFill>
                  <a:srgbClr val="FF6600"/>
                </a:solidFill>
                <a:latin typeface="Courier Std"/>
              </a:rPr>
              <a:t>digitalRead</a:t>
            </a:r>
            <a:r>
              <a:rPr lang="en-US" b="1" dirty="0">
                <a:solidFill>
                  <a:srgbClr val="000000"/>
                </a:solidFill>
                <a:latin typeface="Courier Std"/>
              </a:rPr>
              <a:t>(3); </a:t>
            </a:r>
            <a:endParaRPr lang="en-US" dirty="0">
              <a:solidFill>
                <a:srgbClr val="000000"/>
              </a:solidFill>
              <a:latin typeface="Courier Std"/>
            </a:endParaRPr>
          </a:p>
          <a:p>
            <a:r>
              <a:rPr lang="en-US" dirty="0">
                <a:solidFill>
                  <a:srgbClr val="000000"/>
                </a:solidFill>
                <a:latin typeface="Courier Std"/>
              </a:rPr>
              <a:t>}</a:t>
            </a:r>
            <a:r>
              <a:rPr lang="en-US" b="1" dirty="0">
                <a:solidFill>
                  <a:srgbClr val="000000"/>
                </a:solidFill>
                <a:latin typeface="Courier Std"/>
              </a:rPr>
              <a:t> </a:t>
            </a:r>
            <a:endParaRPr lang="en-US" dirty="0"/>
          </a:p>
        </p:txBody>
      </p:sp>
    </p:spTree>
    <p:extLst>
      <p:ext uri="{BB962C8B-B14F-4D97-AF65-F5344CB8AC3E}">
        <p14:creationId xmlns:p14="http://schemas.microsoft.com/office/powerpoint/2010/main" val="46156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Blinking LED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B050"/>
                </a:solidFill>
              </a:rPr>
              <a:t>// the setup function runs once when you press reset or power the board</a:t>
            </a:r>
          </a:p>
          <a:p>
            <a:pPr marL="0" indent="0">
              <a:buNone/>
            </a:pPr>
            <a:r>
              <a:rPr lang="en-US" dirty="0"/>
              <a:t>void setup() {</a:t>
            </a:r>
          </a:p>
          <a:p>
            <a:pPr marL="233363" lvl="1" indent="0">
              <a:buNone/>
            </a:pPr>
            <a:r>
              <a:rPr lang="en-US" dirty="0"/>
              <a:t>  </a:t>
            </a:r>
            <a:r>
              <a:rPr lang="en-US" dirty="0">
                <a:solidFill>
                  <a:srgbClr val="00B050"/>
                </a:solidFill>
              </a:rPr>
              <a:t>// initialize digital pin LED_BUILTIN as an output.</a:t>
            </a:r>
          </a:p>
          <a:p>
            <a:pPr marL="233363" lvl="1" indent="0">
              <a:buNone/>
            </a:pPr>
            <a:r>
              <a:rPr lang="en-US" dirty="0"/>
              <a:t>  </a:t>
            </a:r>
            <a:r>
              <a:rPr lang="en-US" dirty="0" err="1">
                <a:solidFill>
                  <a:srgbClr val="BD582C"/>
                </a:solidFill>
              </a:rPr>
              <a:t>pinMode</a:t>
            </a:r>
            <a:r>
              <a:rPr lang="en-US" dirty="0"/>
              <a:t>(LED_BUILTIN, OUTPUT);</a:t>
            </a:r>
          </a:p>
          <a:p>
            <a:pPr marL="0" indent="0">
              <a:buNone/>
            </a:pPr>
            <a:r>
              <a:rPr lang="en-US" dirty="0"/>
              <a:t>}</a:t>
            </a:r>
          </a:p>
          <a:p>
            <a:pPr marL="0" indent="0">
              <a:buNone/>
            </a:pPr>
            <a:endParaRPr lang="en-US" dirty="0"/>
          </a:p>
          <a:p>
            <a:pPr marL="0" indent="0">
              <a:buNone/>
            </a:pPr>
            <a:r>
              <a:rPr lang="en-US" dirty="0">
                <a:solidFill>
                  <a:srgbClr val="00B050"/>
                </a:solidFill>
              </a:rPr>
              <a:t>// the loop function runs over and over again forever</a:t>
            </a:r>
          </a:p>
          <a:p>
            <a:pPr marL="0" indent="0">
              <a:buNone/>
            </a:pPr>
            <a:r>
              <a:rPr lang="en-US" dirty="0"/>
              <a:t>void loop() {</a:t>
            </a:r>
          </a:p>
          <a:p>
            <a:pPr marL="233363" lvl="1" indent="0">
              <a:buNone/>
            </a:pPr>
            <a:r>
              <a:rPr lang="en-US" dirty="0"/>
              <a:t>  </a:t>
            </a:r>
            <a:r>
              <a:rPr lang="en-US" dirty="0" err="1">
                <a:solidFill>
                  <a:srgbClr val="BD582C"/>
                </a:solidFill>
              </a:rPr>
              <a:t>digitalWrite</a:t>
            </a:r>
            <a:r>
              <a:rPr lang="en-US" dirty="0"/>
              <a:t>(LED_BUILTIN, HIGH);   </a:t>
            </a:r>
            <a:r>
              <a:rPr lang="en-US" dirty="0">
                <a:solidFill>
                  <a:srgbClr val="00B050"/>
                </a:solidFill>
              </a:rPr>
              <a:t>// turn the LED on (HIGH is the voltage level)</a:t>
            </a:r>
          </a:p>
          <a:p>
            <a:pPr marL="233363" lvl="1" indent="0">
              <a:buNone/>
            </a:pPr>
            <a:r>
              <a:rPr lang="en-US" dirty="0"/>
              <a:t>  </a:t>
            </a:r>
            <a:r>
              <a:rPr lang="en-US" dirty="0">
                <a:solidFill>
                  <a:srgbClr val="BD582C"/>
                </a:solidFill>
              </a:rPr>
              <a:t>delay</a:t>
            </a:r>
            <a:r>
              <a:rPr lang="en-US" dirty="0"/>
              <a:t>(1000);                       	   </a:t>
            </a:r>
            <a:r>
              <a:rPr lang="en-US" dirty="0">
                <a:solidFill>
                  <a:srgbClr val="00B050"/>
                </a:solidFill>
              </a:rPr>
              <a:t>// wait for a second</a:t>
            </a:r>
          </a:p>
          <a:p>
            <a:pPr marL="233363" lvl="1" indent="0">
              <a:buNone/>
            </a:pPr>
            <a:r>
              <a:rPr lang="en-US" dirty="0"/>
              <a:t>  </a:t>
            </a:r>
            <a:r>
              <a:rPr lang="en-US" dirty="0" err="1">
                <a:solidFill>
                  <a:srgbClr val="BD582C"/>
                </a:solidFill>
              </a:rPr>
              <a:t>digitalWrite</a:t>
            </a:r>
            <a:r>
              <a:rPr lang="en-US" dirty="0"/>
              <a:t>(LED_BUILTIN, LOW);    </a:t>
            </a:r>
            <a:r>
              <a:rPr lang="en-US" dirty="0">
                <a:solidFill>
                  <a:srgbClr val="00B050"/>
                </a:solidFill>
              </a:rPr>
              <a:t>// turn the LED off by making the voltage LOW</a:t>
            </a:r>
          </a:p>
          <a:p>
            <a:pPr marL="233363" lvl="1" indent="0">
              <a:buNone/>
            </a:pPr>
            <a:r>
              <a:rPr lang="en-US" dirty="0"/>
              <a:t>  </a:t>
            </a:r>
            <a:r>
              <a:rPr lang="en-US" dirty="0">
                <a:solidFill>
                  <a:srgbClr val="BD582C"/>
                </a:solidFill>
              </a:rPr>
              <a:t>delay</a:t>
            </a:r>
            <a:r>
              <a:rPr lang="en-US" dirty="0"/>
              <a:t>(1000);                                       </a:t>
            </a:r>
            <a:r>
              <a:rPr lang="en-US" dirty="0">
                <a:solidFill>
                  <a:srgbClr val="00B050"/>
                </a:solidFill>
              </a:rPr>
              <a:t>// wait for a second</a:t>
            </a:r>
          </a:p>
          <a:p>
            <a:pPr marL="0" indent="0">
              <a:buNone/>
            </a:pPr>
            <a:r>
              <a:rPr lang="en-US" dirty="0"/>
              <a:t>}</a:t>
            </a:r>
          </a:p>
        </p:txBody>
      </p:sp>
      <p:sp>
        <p:nvSpPr>
          <p:cNvPr id="6" name="Slide Number Placeholder 5"/>
          <p:cNvSpPr>
            <a:spLocks noGrp="1"/>
          </p:cNvSpPr>
          <p:nvPr>
            <p:ph type="sldNum" sz="quarter" idx="12"/>
          </p:nvPr>
        </p:nvSpPr>
        <p:spPr/>
        <p:txBody>
          <a:bodyPr/>
          <a:lstStyle/>
          <a:p>
            <a:fld id="{629637A9-119A-49DA-BD12-AAC58B377D80}" type="slidenum">
              <a:rPr lang="en-US" smtClean="0"/>
              <a:pPr/>
              <a:t>15</a:t>
            </a:fld>
            <a:endParaRPr lang="en-US" dirty="0"/>
          </a:p>
        </p:txBody>
      </p:sp>
    </p:spTree>
    <p:extLst>
      <p:ext uri="{BB962C8B-B14F-4D97-AF65-F5344CB8AC3E}">
        <p14:creationId xmlns:p14="http://schemas.microsoft.com/office/powerpoint/2010/main" val="50787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an external LED</a:t>
            </a:r>
          </a:p>
        </p:txBody>
      </p:sp>
      <p:sp>
        <p:nvSpPr>
          <p:cNvPr id="3" name="Content Placeholder 2"/>
          <p:cNvSpPr>
            <a:spLocks noGrp="1"/>
          </p:cNvSpPr>
          <p:nvPr>
            <p:ph idx="1"/>
          </p:nvPr>
        </p:nvSpPr>
        <p:spPr/>
        <p:txBody>
          <a:bodyPr/>
          <a:lstStyle/>
          <a:p>
            <a:r>
              <a:rPr lang="en-US" dirty="0"/>
              <a:t>The Arduino boards come with an internal LED connected to pin 13. </a:t>
            </a:r>
          </a:p>
          <a:p>
            <a:r>
              <a:rPr lang="en-US" dirty="0"/>
              <a:t>It is simple to use and always there. But most times we want our own LEDs in different places of our system. </a:t>
            </a:r>
          </a:p>
          <a:p>
            <a:r>
              <a:rPr lang="en-US" dirty="0"/>
              <a:t>For this recipe, we need the following ingredients: </a:t>
            </a:r>
          </a:p>
          <a:p>
            <a:pPr lvl="1"/>
            <a:r>
              <a:rPr lang="en-US" dirty="0"/>
              <a:t>A breadboard and jumper wires </a:t>
            </a:r>
          </a:p>
          <a:p>
            <a:pPr lvl="1"/>
            <a:r>
              <a:rPr lang="en-US" dirty="0"/>
              <a:t>A regular LED (the typical LED size is 3 mm) </a:t>
            </a:r>
          </a:p>
          <a:p>
            <a:pPr lvl="1"/>
            <a:r>
              <a:rPr lang="en-US" dirty="0"/>
              <a:t>A resistor between 220–1,000 ohm </a:t>
            </a:r>
          </a:p>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16</a:t>
            </a:fld>
            <a:endParaRPr lang="en-US" dirty="0"/>
          </a:p>
        </p:txBody>
      </p:sp>
    </p:spTree>
    <p:extLst>
      <p:ext uri="{BB962C8B-B14F-4D97-AF65-F5344CB8AC3E}">
        <p14:creationId xmlns:p14="http://schemas.microsoft.com/office/powerpoint/2010/main" val="190051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an external LED</a:t>
            </a:r>
          </a:p>
        </p:txBody>
      </p:sp>
      <p:sp>
        <p:nvSpPr>
          <p:cNvPr id="3" name="Content Placeholder 2"/>
          <p:cNvSpPr>
            <a:spLocks noGrp="1"/>
          </p:cNvSpPr>
          <p:nvPr>
            <p:ph idx="1"/>
          </p:nvPr>
        </p:nvSpPr>
        <p:spPr>
          <a:xfrm>
            <a:off x="1097280" y="1410305"/>
            <a:ext cx="8345978" cy="4816324"/>
          </a:xfrm>
        </p:spPr>
        <p:txBody>
          <a:bodyPr>
            <a:normAutofit lnSpcReduction="10000"/>
          </a:bodyPr>
          <a:lstStyle/>
          <a:p>
            <a:pPr marL="514350" indent="-514350" algn="just">
              <a:buFont typeface="+mj-lt"/>
              <a:buAutoNum type="arabicPeriod"/>
            </a:pPr>
            <a:r>
              <a:rPr lang="en-US" dirty="0"/>
              <a:t>Mount the resistor on the breadboard. Connect one end of the resistor to a digital pin on the Arduino board using a jumper wire. </a:t>
            </a:r>
          </a:p>
          <a:p>
            <a:pPr marL="514350" indent="-514350" algn="just">
              <a:buFont typeface="+mj-lt"/>
              <a:buAutoNum type="arabicPeriod"/>
            </a:pPr>
            <a:r>
              <a:rPr lang="en-US" dirty="0"/>
              <a:t>Mount the LED on the breadboard. Connect the anode (+) pin of the LED to the available pin on the resistor. </a:t>
            </a:r>
          </a:p>
          <a:p>
            <a:pPr marL="514350" indent="-514350" algn="just">
              <a:buFont typeface="+mj-lt"/>
              <a:buAutoNum type="arabicPeriod"/>
            </a:pPr>
            <a:r>
              <a:rPr lang="en-US" dirty="0"/>
              <a:t>Connect the LED cathode (-) to the Arduino GND using jumper wires. </a:t>
            </a:r>
          </a:p>
          <a:p>
            <a:pPr marL="514350" indent="-514350" algn="just">
              <a:buFont typeface="+mj-lt"/>
              <a:buAutoNum type="arabicPeriod"/>
            </a:pPr>
            <a:endParaRPr lang="en-US" dirty="0"/>
          </a:p>
          <a:p>
            <a:pPr algn="just"/>
            <a:r>
              <a:rPr lang="en-US" sz="2400" i="1" dirty="0"/>
              <a:t>We can determine the anode on the LED in two ways. Usually, the longer pin is the anode. Another way is to look for the flat edge on the outer casing of the LED. The pin next to the flat edge is the cathode (-). </a:t>
            </a:r>
          </a:p>
          <a:p>
            <a:pPr algn="just"/>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17</a:t>
            </a:fld>
            <a:endParaRPr lang="en-US" dirty="0"/>
          </a:p>
        </p:txBody>
      </p:sp>
      <p:pic>
        <p:nvPicPr>
          <p:cNvPr id="7" name="Picture 6"/>
          <p:cNvPicPr>
            <a:picLocks noChangeAspect="1"/>
          </p:cNvPicPr>
          <p:nvPr/>
        </p:nvPicPr>
        <p:blipFill>
          <a:blip r:embed="rId2"/>
          <a:stretch>
            <a:fillRect/>
          </a:stretch>
        </p:blipFill>
        <p:spPr>
          <a:xfrm>
            <a:off x="9443258" y="2186064"/>
            <a:ext cx="2438095" cy="2771429"/>
          </a:xfrm>
          <a:prstGeom prst="rect">
            <a:avLst/>
          </a:prstGeom>
        </p:spPr>
      </p:pic>
    </p:spTree>
    <p:extLst>
      <p:ext uri="{BB962C8B-B14F-4D97-AF65-F5344CB8AC3E}">
        <p14:creationId xmlns:p14="http://schemas.microsoft.com/office/powerpoint/2010/main" val="101234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an external LED</a:t>
            </a:r>
          </a:p>
        </p:txBody>
      </p:sp>
      <p:pic>
        <p:nvPicPr>
          <p:cNvPr id="7" name="Content Placeholder 6"/>
          <p:cNvPicPr>
            <a:picLocks noGrp="1" noChangeAspect="1"/>
          </p:cNvPicPr>
          <p:nvPr>
            <p:ph idx="1"/>
          </p:nvPr>
        </p:nvPicPr>
        <p:blipFill>
          <a:blip r:embed="rId2"/>
          <a:stretch>
            <a:fillRect/>
          </a:stretch>
        </p:blipFill>
        <p:spPr>
          <a:xfrm>
            <a:off x="1816236" y="1371422"/>
            <a:ext cx="8562702" cy="3474719"/>
          </a:xfrm>
          <a:prstGeom prst="rect">
            <a:avLst/>
          </a:prstGeom>
        </p:spPr>
      </p:pic>
      <p:sp>
        <p:nvSpPr>
          <p:cNvPr id="6" name="Slide Number Placeholder 5"/>
          <p:cNvSpPr>
            <a:spLocks noGrp="1"/>
          </p:cNvSpPr>
          <p:nvPr>
            <p:ph type="sldNum" sz="quarter" idx="12"/>
          </p:nvPr>
        </p:nvSpPr>
        <p:spPr/>
        <p:txBody>
          <a:bodyPr/>
          <a:lstStyle/>
          <a:p>
            <a:fld id="{629637A9-119A-49DA-BD12-AAC58B377D80}" type="slidenum">
              <a:rPr lang="en-US" smtClean="0"/>
              <a:pPr/>
              <a:t>18</a:t>
            </a:fld>
            <a:endParaRPr lang="en-US" dirty="0"/>
          </a:p>
        </p:txBody>
      </p:sp>
      <p:sp>
        <p:nvSpPr>
          <p:cNvPr id="8" name="TextBox 7"/>
          <p:cNvSpPr txBox="1"/>
          <p:nvPr/>
        </p:nvSpPr>
        <p:spPr>
          <a:xfrm>
            <a:off x="1399463" y="4854275"/>
            <a:ext cx="9396247" cy="1200329"/>
          </a:xfrm>
          <a:prstGeom prst="rect">
            <a:avLst/>
          </a:prstGeom>
          <a:noFill/>
        </p:spPr>
        <p:txBody>
          <a:bodyPr wrap="square" rtlCol="0">
            <a:spAutoFit/>
          </a:bodyPr>
          <a:lstStyle/>
          <a:p>
            <a:pPr algn="just"/>
            <a:r>
              <a:rPr lang="en-US" dirty="0">
                <a:solidFill>
                  <a:srgbClr val="000000"/>
                </a:solidFill>
                <a:latin typeface="Franklin Gothic Book" panose="020B0503020102020204" pitchFamily="34" charset="0"/>
              </a:rPr>
              <a:t>We do need the resistor connected to the LED; otherwise there is a chance that the LED or the Arduino pin will burn. </a:t>
            </a:r>
          </a:p>
          <a:p>
            <a:pPr algn="just"/>
            <a:r>
              <a:rPr lang="en-US" dirty="0">
                <a:solidFill>
                  <a:srgbClr val="000000"/>
                </a:solidFill>
                <a:latin typeface="Franklin Gothic Book" panose="020B0503020102020204" pitchFamily="34" charset="0"/>
              </a:rPr>
              <a:t>However, we can also mount the LED first and then the resistor. This means we will connect the Arduino digital pin to the anode (+) and the resistor between the LED cathode (-) and GND. </a:t>
            </a:r>
            <a:endParaRPr lang="en-US" dirty="0"/>
          </a:p>
        </p:txBody>
      </p:sp>
    </p:spTree>
    <p:extLst>
      <p:ext uri="{BB962C8B-B14F-4D97-AF65-F5344CB8AC3E}">
        <p14:creationId xmlns:p14="http://schemas.microsoft.com/office/powerpoint/2010/main" val="3444539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an external LED</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solidFill>
                  <a:schemeClr val="tx1"/>
                </a:solidFill>
              </a:rPr>
              <a:t>Int</a:t>
            </a:r>
            <a:r>
              <a:rPr lang="en-US" dirty="0">
                <a:solidFill>
                  <a:schemeClr val="tx1"/>
                </a:solidFill>
              </a:rPr>
              <a:t> LED = 2;</a:t>
            </a:r>
          </a:p>
          <a:p>
            <a:pPr marL="0" indent="0">
              <a:buNone/>
            </a:pPr>
            <a:r>
              <a:rPr lang="en-US" dirty="0"/>
              <a:t>void setup() {</a:t>
            </a:r>
          </a:p>
          <a:p>
            <a:pPr marL="233363" lvl="1" indent="0">
              <a:buNone/>
            </a:pPr>
            <a:r>
              <a:rPr lang="en-US" dirty="0">
                <a:solidFill>
                  <a:srgbClr val="00B050"/>
                </a:solidFill>
              </a:rPr>
              <a:t>// Declare the pin for the LED as Output   </a:t>
            </a:r>
          </a:p>
          <a:p>
            <a:pPr marL="233363" lvl="1" indent="0">
              <a:buNone/>
            </a:pPr>
            <a:r>
              <a:rPr lang="en-US" b="1" dirty="0" err="1">
                <a:solidFill>
                  <a:srgbClr val="BD582C"/>
                </a:solidFill>
              </a:rPr>
              <a:t>pinMode</a:t>
            </a:r>
            <a:r>
              <a:rPr lang="en-US" b="1" dirty="0"/>
              <a:t>(LED, OUTPUT);	</a:t>
            </a:r>
            <a:r>
              <a:rPr lang="en-US" dirty="0"/>
              <a:t>		// </a:t>
            </a:r>
            <a:r>
              <a:rPr lang="en-US" dirty="0" err="1">
                <a:solidFill>
                  <a:srgbClr val="00B050"/>
                </a:solidFill>
              </a:rPr>
              <a:t>pinMode</a:t>
            </a:r>
            <a:r>
              <a:rPr lang="en-US" dirty="0">
                <a:solidFill>
                  <a:srgbClr val="00B050"/>
                </a:solidFill>
              </a:rPr>
              <a:t>(2, OUTPUT);</a:t>
            </a:r>
            <a:r>
              <a:rPr lang="en-US" dirty="0"/>
              <a:t>	</a:t>
            </a:r>
          </a:p>
          <a:p>
            <a:pPr marL="0" indent="0">
              <a:buNone/>
            </a:pPr>
            <a:r>
              <a:rPr lang="en-US" dirty="0"/>
              <a:t>}</a:t>
            </a:r>
          </a:p>
          <a:p>
            <a:pPr marL="0" indent="0">
              <a:buNone/>
            </a:pPr>
            <a:endParaRPr lang="en-US" dirty="0"/>
          </a:p>
          <a:p>
            <a:pPr marL="0" indent="0">
              <a:buNone/>
            </a:pPr>
            <a:r>
              <a:rPr lang="en-US" dirty="0">
                <a:solidFill>
                  <a:srgbClr val="00B050"/>
                </a:solidFill>
              </a:rPr>
              <a:t>// the loop function runs over and over again forever</a:t>
            </a:r>
          </a:p>
          <a:p>
            <a:pPr marL="0" indent="0">
              <a:buNone/>
            </a:pPr>
            <a:r>
              <a:rPr lang="en-US" dirty="0"/>
              <a:t>void loop() {</a:t>
            </a:r>
          </a:p>
          <a:p>
            <a:pPr marL="233363" lvl="1" indent="0">
              <a:buNone/>
            </a:pPr>
            <a:r>
              <a:rPr lang="en-US" dirty="0"/>
              <a:t>  </a:t>
            </a:r>
            <a:r>
              <a:rPr lang="en-US" dirty="0" err="1">
                <a:solidFill>
                  <a:srgbClr val="BD582C"/>
                </a:solidFill>
              </a:rPr>
              <a:t>digitalWrite</a:t>
            </a:r>
            <a:r>
              <a:rPr lang="en-US" dirty="0"/>
              <a:t>(LED, HIGH);   </a:t>
            </a:r>
            <a:r>
              <a:rPr lang="en-US" dirty="0">
                <a:solidFill>
                  <a:srgbClr val="00B050"/>
                </a:solidFill>
              </a:rPr>
              <a:t>// turn the LED on (HIGH is the voltage level)</a:t>
            </a:r>
          </a:p>
          <a:p>
            <a:pPr marL="233363" lvl="1" indent="0">
              <a:buNone/>
            </a:pPr>
            <a:r>
              <a:rPr lang="en-US" dirty="0"/>
              <a:t>  </a:t>
            </a:r>
            <a:r>
              <a:rPr lang="en-US" dirty="0">
                <a:solidFill>
                  <a:srgbClr val="BD582C"/>
                </a:solidFill>
              </a:rPr>
              <a:t>delay</a:t>
            </a:r>
            <a:r>
              <a:rPr lang="en-US" dirty="0"/>
              <a:t>(1000);                       	   </a:t>
            </a:r>
            <a:r>
              <a:rPr lang="en-US" dirty="0">
                <a:solidFill>
                  <a:srgbClr val="00B050"/>
                </a:solidFill>
              </a:rPr>
              <a:t>// wait for a second</a:t>
            </a:r>
          </a:p>
          <a:p>
            <a:pPr marL="233363" lvl="1" indent="0">
              <a:buNone/>
            </a:pPr>
            <a:r>
              <a:rPr lang="en-US" dirty="0"/>
              <a:t>  </a:t>
            </a:r>
            <a:r>
              <a:rPr lang="en-US" dirty="0" err="1">
                <a:solidFill>
                  <a:srgbClr val="BD582C"/>
                </a:solidFill>
              </a:rPr>
              <a:t>digitalWrite</a:t>
            </a:r>
            <a:r>
              <a:rPr lang="en-US" dirty="0"/>
              <a:t>(LED, LOW);    </a:t>
            </a:r>
            <a:r>
              <a:rPr lang="en-US" dirty="0">
                <a:solidFill>
                  <a:srgbClr val="00B050"/>
                </a:solidFill>
              </a:rPr>
              <a:t>// turn the LED off by making the voltage LOW</a:t>
            </a:r>
          </a:p>
          <a:p>
            <a:pPr marL="233363" lvl="1" indent="0">
              <a:buNone/>
            </a:pPr>
            <a:r>
              <a:rPr lang="en-US" dirty="0"/>
              <a:t>  </a:t>
            </a:r>
            <a:r>
              <a:rPr lang="en-US" dirty="0">
                <a:solidFill>
                  <a:srgbClr val="BD582C"/>
                </a:solidFill>
              </a:rPr>
              <a:t>delay</a:t>
            </a:r>
            <a:r>
              <a:rPr lang="en-US" dirty="0"/>
              <a:t>(1000);                                       </a:t>
            </a:r>
            <a:r>
              <a:rPr lang="en-US" dirty="0">
                <a:solidFill>
                  <a:srgbClr val="00B050"/>
                </a:solidFill>
              </a:rPr>
              <a:t>// wait for a second</a:t>
            </a:r>
          </a:p>
          <a:p>
            <a:pPr marL="0" indent="0">
              <a:buNone/>
            </a:pPr>
            <a:r>
              <a:rPr lang="en-US" dirty="0"/>
              <a:t>}</a:t>
            </a:r>
          </a:p>
          <a:p>
            <a:pPr marL="0" indent="0">
              <a:buNone/>
            </a:pP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19</a:t>
            </a:fld>
            <a:endParaRPr lang="en-US" dirty="0"/>
          </a:p>
        </p:txBody>
      </p:sp>
    </p:spTree>
    <p:extLst>
      <p:ext uri="{BB962C8B-B14F-4D97-AF65-F5344CB8AC3E}">
        <p14:creationId xmlns:p14="http://schemas.microsoft.com/office/powerpoint/2010/main" val="6322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a:xfrm>
            <a:off x="1097280" y="1596043"/>
            <a:ext cx="10058400" cy="4630585"/>
          </a:xfrm>
        </p:spPr>
        <p:txBody>
          <a:bodyPr>
            <a:normAutofit/>
          </a:bodyPr>
          <a:lstStyle/>
          <a:p>
            <a:pPr marL="514350" indent="-514350">
              <a:buClr>
                <a:srgbClr val="BD582C"/>
              </a:buClr>
              <a:buFont typeface="+mj-lt"/>
              <a:buAutoNum type="arabicPeriod"/>
            </a:pPr>
            <a:r>
              <a:rPr lang="en-US" dirty="0">
                <a:solidFill>
                  <a:schemeClr val="tx1"/>
                </a:solidFill>
              </a:rPr>
              <a:t>What is a Arduino?</a:t>
            </a:r>
          </a:p>
          <a:p>
            <a:pPr marL="514350" indent="-514350">
              <a:buClr>
                <a:srgbClr val="BD582C"/>
              </a:buClr>
              <a:buFont typeface="+mj-lt"/>
              <a:buAutoNum type="arabicPeriod"/>
            </a:pPr>
            <a:r>
              <a:rPr lang="en-US" dirty="0">
                <a:solidFill>
                  <a:schemeClr val="tx1"/>
                </a:solidFill>
              </a:rPr>
              <a:t>Why Arduino?</a:t>
            </a:r>
          </a:p>
          <a:p>
            <a:pPr marL="514350" indent="-514350">
              <a:buClr>
                <a:srgbClr val="BD582C"/>
              </a:buClr>
              <a:buFont typeface="+mj-lt"/>
              <a:buAutoNum type="arabicPeriod"/>
            </a:pPr>
            <a:r>
              <a:rPr lang="en-US" dirty="0">
                <a:solidFill>
                  <a:schemeClr val="tx1"/>
                </a:solidFill>
              </a:rPr>
              <a:t>Arduino Boards</a:t>
            </a:r>
          </a:p>
          <a:p>
            <a:pPr marL="514350" indent="-514350">
              <a:buClr>
                <a:srgbClr val="BD582C"/>
              </a:buClr>
              <a:buFont typeface="+mj-lt"/>
              <a:buAutoNum type="arabicPeriod"/>
            </a:pPr>
            <a:r>
              <a:rPr lang="en-US" dirty="0">
                <a:solidFill>
                  <a:schemeClr val="tx1"/>
                </a:solidFill>
              </a:rPr>
              <a:t>Required Components</a:t>
            </a:r>
            <a:endParaRPr lang="en-US" sz="2800" dirty="0">
              <a:solidFill>
                <a:schemeClr val="tx1"/>
              </a:solidFill>
              <a:latin typeface="+mj-lt"/>
            </a:endParaRPr>
          </a:p>
          <a:p>
            <a:pPr marL="514350" indent="-514350">
              <a:buClr>
                <a:srgbClr val="BD582C"/>
              </a:buClr>
              <a:buFont typeface="+mj-lt"/>
              <a:buAutoNum type="arabicPeriod"/>
            </a:pPr>
            <a:r>
              <a:rPr lang="en-US" dirty="0">
                <a:solidFill>
                  <a:schemeClr val="tx1"/>
                </a:solidFill>
              </a:rPr>
              <a:t>Arduino IDE</a:t>
            </a:r>
          </a:p>
          <a:p>
            <a:pPr marL="514350" indent="-514350">
              <a:buClr>
                <a:srgbClr val="BD582C"/>
              </a:buClr>
              <a:buFont typeface="+mj-lt"/>
              <a:buAutoNum type="arabicPeriod"/>
            </a:pPr>
            <a:r>
              <a:rPr lang="en-US" dirty="0"/>
              <a:t>Arduino code basics</a:t>
            </a:r>
            <a:endParaRPr lang="en-US" dirty="0">
              <a:solidFill>
                <a:schemeClr val="tx1"/>
              </a:solidFill>
            </a:endParaRPr>
          </a:p>
          <a:p>
            <a:pPr marL="514350" indent="-514350">
              <a:buClr>
                <a:srgbClr val="BD582C"/>
              </a:buClr>
              <a:buFont typeface="+mj-lt"/>
              <a:buAutoNum type="arabicPeriod"/>
            </a:pPr>
            <a:r>
              <a:rPr lang="en-US" dirty="0">
                <a:solidFill>
                  <a:schemeClr val="tx1"/>
                </a:solidFill>
              </a:rPr>
              <a:t>Simple Projects: </a:t>
            </a:r>
          </a:p>
          <a:p>
            <a:pPr marL="747713" lvl="1" indent="-514350">
              <a:buClr>
                <a:srgbClr val="BD582C"/>
              </a:buClr>
              <a:buFont typeface="+mj-lt"/>
              <a:buAutoNum type="romanLcPeriod"/>
            </a:pPr>
            <a:r>
              <a:rPr lang="en-US" dirty="0">
                <a:solidFill>
                  <a:schemeClr val="tx1"/>
                </a:solidFill>
              </a:rPr>
              <a:t>Blinking LED </a:t>
            </a:r>
            <a:endParaRPr lang="en-US" dirty="0">
              <a:solidFill>
                <a:schemeClr val="tx1"/>
              </a:solidFill>
              <a:latin typeface="+mj-lt"/>
            </a:endParaRPr>
          </a:p>
          <a:p>
            <a:pPr marL="514350" indent="-514350">
              <a:buClr>
                <a:srgbClr val="BD582C"/>
              </a:buClr>
              <a:buFont typeface="+mj-lt"/>
              <a:buAutoNum type="arabicPeriod"/>
            </a:pPr>
            <a:endParaRPr lang="en-US" sz="2800" dirty="0">
              <a:solidFill>
                <a:schemeClr val="tx1"/>
              </a:solidFill>
              <a:latin typeface="+mj-lt"/>
            </a:endParaRPr>
          </a:p>
        </p:txBody>
      </p:sp>
      <p:sp>
        <p:nvSpPr>
          <p:cNvPr id="5" name="Slide Number Placeholder 4"/>
          <p:cNvSpPr>
            <a:spLocks noGrp="1"/>
          </p:cNvSpPr>
          <p:nvPr>
            <p:ph type="sldNum" sz="quarter" idx="12"/>
          </p:nvPr>
        </p:nvSpPr>
        <p:spPr/>
        <p:txBody>
          <a:bodyPr/>
          <a:lstStyle/>
          <a:p>
            <a:fld id="{629637A9-119A-49DA-BD12-AAC58B377D80}" type="slidenum">
              <a:rPr lang="en-US" smtClean="0"/>
              <a:pPr/>
              <a:t>2</a:t>
            </a:fld>
            <a:endParaRPr lang="en-US" dirty="0"/>
          </a:p>
        </p:txBody>
      </p:sp>
    </p:spTree>
    <p:extLst>
      <p:ext uri="{BB962C8B-B14F-4D97-AF65-F5344CB8AC3E}">
        <p14:creationId xmlns:p14="http://schemas.microsoft.com/office/powerpoint/2010/main" val="147968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Fading LED</a:t>
            </a:r>
          </a:p>
        </p:txBody>
      </p:sp>
      <p:sp>
        <p:nvSpPr>
          <p:cNvPr id="3" name="Content Placeholder 2"/>
          <p:cNvSpPr>
            <a:spLocks noGrp="1"/>
          </p:cNvSpPr>
          <p:nvPr>
            <p:ph idx="1"/>
          </p:nvPr>
        </p:nvSpPr>
        <p:spPr/>
        <p:txBody>
          <a:bodyPr>
            <a:normAutofit lnSpcReduction="10000"/>
          </a:bodyPr>
          <a:lstStyle/>
          <a:p>
            <a:pPr algn="just"/>
            <a:r>
              <a:rPr lang="en-US" dirty="0"/>
              <a:t>The LED has two states: </a:t>
            </a:r>
            <a:r>
              <a:rPr lang="en-US" dirty="0">
                <a:solidFill>
                  <a:srgbClr val="2683C6"/>
                </a:solidFill>
              </a:rPr>
              <a:t>ON</a:t>
            </a:r>
            <a:r>
              <a:rPr lang="en-US" dirty="0"/>
              <a:t> and </a:t>
            </a:r>
            <a:r>
              <a:rPr lang="en-US" dirty="0">
                <a:solidFill>
                  <a:srgbClr val="2683C6"/>
                </a:solidFill>
              </a:rPr>
              <a:t>OFF</a:t>
            </a:r>
            <a:r>
              <a:rPr lang="en-US" dirty="0"/>
              <a:t>. But what if we want to adjust the brightness? How can we do that if we can only turn it ON or OFF? By turning it ON and OFF quickly. </a:t>
            </a:r>
          </a:p>
          <a:p>
            <a:pPr algn="just"/>
            <a:r>
              <a:rPr lang="en-US" dirty="0"/>
              <a:t>We can use a technique called </a:t>
            </a:r>
            <a:r>
              <a:rPr lang="en-US" b="1" dirty="0">
                <a:solidFill>
                  <a:srgbClr val="2683C6"/>
                </a:solidFill>
              </a:rPr>
              <a:t>Pulse Width Modulation (PWM)</a:t>
            </a:r>
            <a:r>
              <a:rPr lang="en-US" dirty="0"/>
              <a:t>, which is built into the Arduino. </a:t>
            </a:r>
          </a:p>
          <a:p>
            <a:pPr algn="just"/>
            <a:r>
              <a:rPr lang="en-US" dirty="0"/>
              <a:t>It allows us to dim the LED with up to 256 settings.</a:t>
            </a:r>
          </a:p>
          <a:p>
            <a:pPr algn="just"/>
            <a:r>
              <a:rPr lang="en-US" dirty="0"/>
              <a:t>The PWM technique is used in almost all digital systems. Sound is digitally produced using this technique; that's how we can listen to music on a computer. </a:t>
            </a:r>
          </a:p>
          <a:p>
            <a:pPr algn="just"/>
            <a:r>
              <a:rPr lang="en-US" dirty="0"/>
              <a:t>Arduino only has a few pins for PWM. They are usually labeled with a ~ sign. The </a:t>
            </a:r>
            <a:r>
              <a:rPr lang="en-US" dirty="0" err="1">
                <a:solidFill>
                  <a:srgbClr val="2683C6"/>
                </a:solidFill>
              </a:rPr>
              <a:t>analogWrite</a:t>
            </a:r>
            <a:r>
              <a:rPr lang="en-US" dirty="0">
                <a:solidFill>
                  <a:srgbClr val="2683C6"/>
                </a:solidFill>
              </a:rPr>
              <a:t>()</a:t>
            </a:r>
            <a:r>
              <a:rPr lang="en-US" dirty="0"/>
              <a:t> function will not work on non-PWM pins. </a:t>
            </a:r>
          </a:p>
        </p:txBody>
      </p:sp>
      <p:sp>
        <p:nvSpPr>
          <p:cNvPr id="4" name="Date Placeholder 3"/>
          <p:cNvSpPr>
            <a:spLocks noGrp="1"/>
          </p:cNvSpPr>
          <p:nvPr>
            <p:ph type="dt" sz="half" idx="10"/>
          </p:nvPr>
        </p:nvSpPr>
        <p:spPr/>
        <p:txBody>
          <a:bodyPr/>
          <a:lstStyle/>
          <a:p>
            <a:r>
              <a:rPr lang="en-US"/>
              <a:t>Fall 2017</a:t>
            </a:r>
            <a:endParaRPr lang="en-US" dirty="0"/>
          </a:p>
        </p:txBody>
      </p:sp>
      <p:sp>
        <p:nvSpPr>
          <p:cNvPr id="5" name="Footer Placeholder 4"/>
          <p:cNvSpPr>
            <a:spLocks noGrp="1"/>
          </p:cNvSpPr>
          <p:nvPr>
            <p:ph type="ftr" sz="quarter" idx="11"/>
          </p:nvPr>
        </p:nvSpPr>
        <p:spPr/>
        <p:txBody>
          <a:bodyPr/>
          <a:lstStyle/>
          <a:p>
            <a:r>
              <a:rPr lang="en-US"/>
              <a:t>A.Said @ AASTMT</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20</a:t>
            </a:fld>
            <a:endParaRPr lang="en-US" dirty="0"/>
          </a:p>
        </p:txBody>
      </p:sp>
    </p:spTree>
    <p:extLst>
      <p:ext uri="{BB962C8B-B14F-4D97-AF65-F5344CB8AC3E}">
        <p14:creationId xmlns:p14="http://schemas.microsoft.com/office/powerpoint/2010/main" val="40204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Arduino Boards </a:t>
            </a:r>
            <a:r>
              <a:rPr lang="en-US" sz="3600" dirty="0">
                <a:solidFill>
                  <a:srgbClr val="2683C6"/>
                </a:solidFill>
              </a:rPr>
              <a:t>Recall</a:t>
            </a:r>
            <a:endParaRPr lang="en-US" dirty="0">
              <a:solidFill>
                <a:srgbClr val="2683C6"/>
              </a:solidFill>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p:txBody>
          <a:bodyPr/>
          <a:lstStyle/>
          <a:p>
            <a:r>
              <a:rPr lang="en-US" dirty="0"/>
              <a:t>Arduino UNO</a:t>
            </a:r>
          </a:p>
          <a:p>
            <a:endParaRPr lang="en-US" dirty="0"/>
          </a:p>
        </p:txBody>
      </p:sp>
      <p:pic>
        <p:nvPicPr>
          <p:cNvPr id="8" name="Picture 7"/>
          <p:cNvPicPr>
            <a:picLocks noChangeAspect="1"/>
          </p:cNvPicPr>
          <p:nvPr/>
        </p:nvPicPr>
        <p:blipFill>
          <a:blip r:embed="rId2"/>
          <a:stretch>
            <a:fillRect/>
          </a:stretch>
        </p:blipFill>
        <p:spPr>
          <a:xfrm>
            <a:off x="2952907" y="1998678"/>
            <a:ext cx="6347146" cy="4227951"/>
          </a:xfrm>
          <a:prstGeom prst="rect">
            <a:avLst/>
          </a:prstGeom>
        </p:spPr>
      </p:pic>
    </p:spTree>
    <p:extLst>
      <p:ext uri="{BB962C8B-B14F-4D97-AF65-F5344CB8AC3E}">
        <p14:creationId xmlns:p14="http://schemas.microsoft.com/office/powerpoint/2010/main" val="951413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Fading LED</a:t>
            </a:r>
          </a:p>
        </p:txBody>
      </p:sp>
      <p:sp>
        <p:nvSpPr>
          <p:cNvPr id="3" name="Content Placeholder 2"/>
          <p:cNvSpPr>
            <a:spLocks noGrp="1"/>
          </p:cNvSpPr>
          <p:nvPr>
            <p:ph idx="1"/>
          </p:nvPr>
        </p:nvSpPr>
        <p:spPr/>
        <p:txBody>
          <a:bodyPr>
            <a:noAutofit/>
          </a:bodyPr>
          <a:lstStyle/>
          <a:p>
            <a:pPr marL="0" indent="0">
              <a:buNone/>
            </a:pPr>
            <a:r>
              <a:rPr lang="en-US" sz="1200" dirty="0" err="1">
                <a:solidFill>
                  <a:schemeClr val="tx1"/>
                </a:solidFill>
              </a:rPr>
              <a:t>Int</a:t>
            </a:r>
            <a:r>
              <a:rPr lang="en-US" sz="1200" dirty="0">
                <a:solidFill>
                  <a:schemeClr val="tx1"/>
                </a:solidFill>
              </a:rPr>
              <a:t> LED = 3;</a:t>
            </a:r>
          </a:p>
          <a:p>
            <a:pPr marL="0" indent="0">
              <a:buNone/>
            </a:pPr>
            <a:r>
              <a:rPr lang="en-US" sz="1200" dirty="0"/>
              <a:t>void setup() {</a:t>
            </a:r>
          </a:p>
          <a:p>
            <a:pPr marL="233363" lvl="1" indent="0">
              <a:buNone/>
            </a:pPr>
            <a:r>
              <a:rPr lang="en-US" sz="1200" dirty="0">
                <a:solidFill>
                  <a:srgbClr val="00B050"/>
                </a:solidFill>
              </a:rPr>
              <a:t>// Declare the pin for the LED as Output   </a:t>
            </a:r>
          </a:p>
          <a:p>
            <a:pPr marL="233363" lvl="1" indent="0">
              <a:buNone/>
            </a:pPr>
            <a:r>
              <a:rPr lang="en-US" sz="1200" b="1" dirty="0" err="1">
                <a:solidFill>
                  <a:srgbClr val="BD582C"/>
                </a:solidFill>
              </a:rPr>
              <a:t>pinMode</a:t>
            </a:r>
            <a:r>
              <a:rPr lang="en-US" sz="1200" b="1" dirty="0"/>
              <a:t>(LED, OUTPUT);	</a:t>
            </a:r>
            <a:r>
              <a:rPr lang="en-US" sz="1200" dirty="0"/>
              <a:t>		// </a:t>
            </a:r>
            <a:r>
              <a:rPr lang="en-US" sz="1200" dirty="0" err="1">
                <a:solidFill>
                  <a:srgbClr val="00B050"/>
                </a:solidFill>
              </a:rPr>
              <a:t>pinMode</a:t>
            </a:r>
            <a:r>
              <a:rPr lang="en-US" sz="1200" dirty="0">
                <a:solidFill>
                  <a:srgbClr val="00B050"/>
                </a:solidFill>
              </a:rPr>
              <a:t>(2, OUTPUT);</a:t>
            </a:r>
            <a:r>
              <a:rPr lang="en-US" sz="1200" dirty="0"/>
              <a:t>	</a:t>
            </a:r>
          </a:p>
          <a:p>
            <a:pPr marL="0" indent="0">
              <a:buNone/>
            </a:pPr>
            <a:r>
              <a:rPr lang="en-US" sz="1200" dirty="0"/>
              <a:t>}</a:t>
            </a:r>
          </a:p>
          <a:p>
            <a:pPr marL="0" indent="0">
              <a:buNone/>
            </a:pPr>
            <a:r>
              <a:rPr lang="en-US" sz="1200" dirty="0">
                <a:solidFill>
                  <a:srgbClr val="00B050"/>
                </a:solidFill>
              </a:rPr>
              <a:t>// the loop function runs over and over again forever</a:t>
            </a:r>
          </a:p>
          <a:p>
            <a:pPr marL="0" indent="0">
              <a:spcBef>
                <a:spcPts val="0"/>
              </a:spcBef>
              <a:buNone/>
            </a:pPr>
            <a:r>
              <a:rPr lang="en-US" sz="1200" dirty="0"/>
              <a:t>void loop() {</a:t>
            </a:r>
          </a:p>
          <a:p>
            <a:pPr marL="233363" lvl="1" indent="0">
              <a:spcBef>
                <a:spcPts val="0"/>
              </a:spcBef>
              <a:buNone/>
            </a:pPr>
            <a:r>
              <a:rPr lang="en-US" sz="1200" dirty="0">
                <a:solidFill>
                  <a:srgbClr val="00B050"/>
                </a:solidFill>
              </a:rPr>
              <a:t>  // Here we will fade the LED from 0 to maximum, 255</a:t>
            </a:r>
          </a:p>
          <a:p>
            <a:pPr marL="233363" lvl="1" indent="0">
              <a:spcBef>
                <a:spcPts val="0"/>
              </a:spcBef>
              <a:buNone/>
            </a:pPr>
            <a:r>
              <a:rPr lang="en-US" sz="1200" dirty="0">
                <a:solidFill>
                  <a:schemeClr val="tx1"/>
                </a:solidFill>
              </a:rPr>
              <a:t>for (</a:t>
            </a:r>
            <a:r>
              <a:rPr lang="en-US" sz="1200" dirty="0" err="1">
                <a:solidFill>
                  <a:schemeClr val="tx1"/>
                </a:solidFill>
              </a:rPr>
              <a:t>int</a:t>
            </a:r>
            <a:r>
              <a:rPr lang="en-US" sz="1200" dirty="0">
                <a:solidFill>
                  <a:schemeClr val="tx1"/>
                </a:solidFill>
              </a:rPr>
              <a:t> </a:t>
            </a:r>
            <a:r>
              <a:rPr lang="en-US" sz="1200" dirty="0" err="1">
                <a:solidFill>
                  <a:schemeClr val="tx1"/>
                </a:solidFill>
              </a:rPr>
              <a:t>i</a:t>
            </a:r>
            <a:r>
              <a:rPr lang="en-US" sz="1200" dirty="0">
                <a:solidFill>
                  <a:schemeClr val="tx1"/>
                </a:solidFill>
              </a:rPr>
              <a:t> = 0; </a:t>
            </a:r>
            <a:r>
              <a:rPr lang="en-US" sz="1200" dirty="0" err="1">
                <a:solidFill>
                  <a:schemeClr val="tx1"/>
                </a:solidFill>
              </a:rPr>
              <a:t>i</a:t>
            </a:r>
            <a:r>
              <a:rPr lang="en-US" sz="1200" dirty="0">
                <a:solidFill>
                  <a:schemeClr val="tx1"/>
                </a:solidFill>
              </a:rPr>
              <a:t> &lt; 256; </a:t>
            </a:r>
            <a:r>
              <a:rPr lang="en-US" sz="1200" dirty="0" err="1">
                <a:solidFill>
                  <a:schemeClr val="tx1"/>
                </a:solidFill>
              </a:rPr>
              <a:t>i</a:t>
            </a:r>
            <a:r>
              <a:rPr lang="en-US" sz="1200" dirty="0">
                <a:solidFill>
                  <a:schemeClr val="tx1"/>
                </a:solidFill>
              </a:rPr>
              <a:t>++){</a:t>
            </a:r>
          </a:p>
          <a:p>
            <a:pPr marL="335153" lvl="2" indent="0">
              <a:spcBef>
                <a:spcPts val="0"/>
              </a:spcBef>
              <a:buNone/>
            </a:pPr>
            <a:r>
              <a:rPr lang="en-US" sz="1200" dirty="0" err="1">
                <a:solidFill>
                  <a:schemeClr val="tx1"/>
                </a:solidFill>
              </a:rPr>
              <a:t>analogWrite</a:t>
            </a:r>
            <a:r>
              <a:rPr lang="en-US" sz="1200" dirty="0">
                <a:solidFill>
                  <a:schemeClr val="tx1"/>
                </a:solidFill>
              </a:rPr>
              <a:t>(LED, </a:t>
            </a:r>
            <a:r>
              <a:rPr lang="en-US" sz="1200" dirty="0" err="1">
                <a:solidFill>
                  <a:schemeClr val="tx1"/>
                </a:solidFill>
              </a:rPr>
              <a:t>i</a:t>
            </a:r>
            <a:r>
              <a:rPr lang="en-US" sz="1200" dirty="0">
                <a:solidFill>
                  <a:schemeClr val="tx1"/>
                </a:solidFill>
              </a:rPr>
              <a:t>);</a:t>
            </a:r>
          </a:p>
          <a:p>
            <a:pPr marL="335153" lvl="2" indent="0">
              <a:spcBef>
                <a:spcPts val="0"/>
              </a:spcBef>
              <a:buNone/>
            </a:pPr>
            <a:r>
              <a:rPr lang="en-US" sz="1200" dirty="0">
                <a:solidFill>
                  <a:schemeClr val="tx1"/>
                </a:solidFill>
              </a:rPr>
              <a:t>delay(5);</a:t>
            </a:r>
          </a:p>
          <a:p>
            <a:pPr marL="233363" lvl="1" indent="0">
              <a:spcBef>
                <a:spcPts val="0"/>
              </a:spcBef>
              <a:buNone/>
            </a:pPr>
            <a:r>
              <a:rPr lang="en-US" sz="1200" dirty="0">
                <a:solidFill>
                  <a:schemeClr val="tx1"/>
                </a:solidFill>
              </a:rPr>
              <a:t>}</a:t>
            </a:r>
          </a:p>
          <a:p>
            <a:pPr marL="233363" lvl="1" indent="0">
              <a:spcBef>
                <a:spcPts val="0"/>
              </a:spcBef>
              <a:buNone/>
            </a:pPr>
            <a:r>
              <a:rPr lang="en-US" sz="1200" dirty="0">
                <a:solidFill>
                  <a:srgbClr val="00B050"/>
                </a:solidFill>
              </a:rPr>
              <a:t>// Fade the LED from maximum to 0</a:t>
            </a:r>
          </a:p>
          <a:p>
            <a:pPr marL="233363" lvl="1" indent="0">
              <a:spcBef>
                <a:spcPts val="0"/>
              </a:spcBef>
              <a:buNone/>
            </a:pPr>
            <a:r>
              <a:rPr lang="en-US" sz="1200" dirty="0">
                <a:solidFill>
                  <a:schemeClr val="tx1"/>
                </a:solidFill>
              </a:rPr>
              <a:t>for (</a:t>
            </a:r>
            <a:r>
              <a:rPr lang="en-US" sz="1200" dirty="0" err="1">
                <a:solidFill>
                  <a:schemeClr val="tx1"/>
                </a:solidFill>
              </a:rPr>
              <a:t>int</a:t>
            </a:r>
            <a:r>
              <a:rPr lang="en-US" sz="1200" dirty="0">
                <a:solidFill>
                  <a:schemeClr val="tx1"/>
                </a:solidFill>
              </a:rPr>
              <a:t> </a:t>
            </a:r>
            <a:r>
              <a:rPr lang="en-US" sz="1200" dirty="0" err="1">
                <a:solidFill>
                  <a:schemeClr val="tx1"/>
                </a:solidFill>
              </a:rPr>
              <a:t>i</a:t>
            </a:r>
            <a:r>
              <a:rPr lang="en-US" sz="1200" dirty="0">
                <a:solidFill>
                  <a:schemeClr val="tx1"/>
                </a:solidFill>
              </a:rPr>
              <a:t> = 255; </a:t>
            </a:r>
            <a:r>
              <a:rPr lang="en-US" sz="1200" dirty="0" err="1">
                <a:solidFill>
                  <a:schemeClr val="tx1"/>
                </a:solidFill>
              </a:rPr>
              <a:t>i</a:t>
            </a:r>
            <a:r>
              <a:rPr lang="en-US" sz="1200" dirty="0">
                <a:solidFill>
                  <a:schemeClr val="tx1"/>
                </a:solidFill>
              </a:rPr>
              <a:t> &gt;= 0; </a:t>
            </a:r>
            <a:r>
              <a:rPr lang="en-US" sz="1200" dirty="0" err="1">
                <a:solidFill>
                  <a:schemeClr val="tx1"/>
                </a:solidFill>
              </a:rPr>
              <a:t>i</a:t>
            </a:r>
            <a:r>
              <a:rPr lang="en-US" sz="1200" dirty="0">
                <a:solidFill>
                  <a:schemeClr val="tx1"/>
                </a:solidFill>
              </a:rPr>
              <a:t>--){</a:t>
            </a:r>
          </a:p>
          <a:p>
            <a:pPr marL="335153" lvl="2" indent="0">
              <a:spcBef>
                <a:spcPts val="0"/>
              </a:spcBef>
              <a:buNone/>
            </a:pPr>
            <a:r>
              <a:rPr lang="en-US" sz="1200" dirty="0" err="1">
                <a:solidFill>
                  <a:schemeClr val="tx1"/>
                </a:solidFill>
              </a:rPr>
              <a:t>analogWrite</a:t>
            </a:r>
            <a:r>
              <a:rPr lang="en-US" sz="1200" dirty="0">
                <a:solidFill>
                  <a:schemeClr val="tx1"/>
                </a:solidFill>
              </a:rPr>
              <a:t>(LED, </a:t>
            </a:r>
            <a:r>
              <a:rPr lang="en-US" sz="1200" dirty="0" err="1">
                <a:solidFill>
                  <a:schemeClr val="tx1"/>
                </a:solidFill>
              </a:rPr>
              <a:t>i</a:t>
            </a:r>
            <a:r>
              <a:rPr lang="en-US" sz="1200" dirty="0">
                <a:solidFill>
                  <a:schemeClr val="tx1"/>
                </a:solidFill>
              </a:rPr>
              <a:t>);</a:t>
            </a:r>
          </a:p>
          <a:p>
            <a:pPr marL="335153" lvl="2" indent="0">
              <a:spcBef>
                <a:spcPts val="0"/>
              </a:spcBef>
              <a:buNone/>
            </a:pPr>
            <a:r>
              <a:rPr lang="en-US" sz="1200" dirty="0">
                <a:solidFill>
                  <a:schemeClr val="tx1"/>
                </a:solidFill>
              </a:rPr>
              <a:t>delay(5);</a:t>
            </a:r>
          </a:p>
          <a:p>
            <a:pPr marL="233363" lvl="1" indent="0">
              <a:spcBef>
                <a:spcPts val="0"/>
              </a:spcBef>
              <a:buNone/>
            </a:pPr>
            <a:r>
              <a:rPr lang="en-US" sz="1200" dirty="0">
                <a:solidFill>
                  <a:schemeClr val="tx1"/>
                </a:solidFill>
              </a:rPr>
              <a:t>}</a:t>
            </a:r>
          </a:p>
          <a:p>
            <a:pPr marL="0" indent="0">
              <a:spcBef>
                <a:spcPts val="0"/>
              </a:spcBef>
              <a:buNone/>
            </a:pPr>
            <a:r>
              <a:rPr lang="en-US" sz="1200" dirty="0"/>
              <a:t>}</a:t>
            </a: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37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Fading LED</a:t>
            </a:r>
          </a:p>
        </p:txBody>
      </p:sp>
      <p:sp>
        <p:nvSpPr>
          <p:cNvPr id="3" name="Content Placeholder 2"/>
          <p:cNvSpPr>
            <a:spLocks noGrp="1"/>
          </p:cNvSpPr>
          <p:nvPr>
            <p:ph idx="1"/>
          </p:nvPr>
        </p:nvSpPr>
        <p:spPr/>
        <p:txBody>
          <a:bodyPr/>
          <a:lstStyle/>
          <a:p>
            <a:r>
              <a:rPr lang="en-US" dirty="0"/>
              <a:t>This all works with PWM, which works by switching between LOW and HIGH very fast. </a:t>
            </a:r>
          </a:p>
          <a:p>
            <a:r>
              <a:rPr lang="en-US" dirty="0"/>
              <a:t>If we turn a digital pin on and off a thousand times per second, we will obtain, on average, a voltage that is half of the HIGH voltage. If the ratio between HIGH and LOW is 2:3, the obtained voltage will be two-thirds of the HIGH voltage and so on. </a:t>
            </a:r>
          </a:p>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23</a:t>
            </a:fld>
            <a:endParaRPr lang="en-US" dirty="0"/>
          </a:p>
        </p:txBody>
      </p:sp>
      <p:pic>
        <p:nvPicPr>
          <p:cNvPr id="7" name="Picture 6"/>
          <p:cNvPicPr>
            <a:picLocks noChangeAspect="1"/>
          </p:cNvPicPr>
          <p:nvPr/>
        </p:nvPicPr>
        <p:blipFill>
          <a:blip r:embed="rId3"/>
          <a:stretch>
            <a:fillRect/>
          </a:stretch>
        </p:blipFill>
        <p:spPr>
          <a:xfrm>
            <a:off x="4289366" y="3963093"/>
            <a:ext cx="3020991" cy="2312221"/>
          </a:xfrm>
          <a:prstGeom prst="rect">
            <a:avLst/>
          </a:prstGeom>
        </p:spPr>
      </p:pic>
    </p:spTree>
    <p:extLst>
      <p:ext uri="{BB962C8B-B14F-4D97-AF65-F5344CB8AC3E}">
        <p14:creationId xmlns:p14="http://schemas.microsoft.com/office/powerpoint/2010/main" val="178932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DIY</a:t>
            </a:r>
          </a:p>
        </p:txBody>
      </p:sp>
      <p:sp>
        <p:nvSpPr>
          <p:cNvPr id="3" name="Content Placeholder 2"/>
          <p:cNvSpPr>
            <a:spLocks noGrp="1"/>
          </p:cNvSpPr>
          <p:nvPr>
            <p:ph idx="1"/>
          </p:nvPr>
        </p:nvSpPr>
        <p:spPr/>
        <p:txBody>
          <a:bodyPr>
            <a:normAutofit/>
          </a:bodyPr>
          <a:lstStyle/>
          <a:p>
            <a:r>
              <a:rPr lang="en-US" sz="3600" b="1" dirty="0"/>
              <a:t>Multiple LEDs ?</a:t>
            </a:r>
          </a:p>
          <a:p>
            <a:r>
              <a:rPr lang="en-US" sz="3600" b="1" dirty="0"/>
              <a:t>Parallel LEDs swap states</a:t>
            </a:r>
          </a:p>
          <a:p>
            <a:r>
              <a:rPr lang="en-US" sz="3600" b="1" dirty="0"/>
              <a:t>Fading </a:t>
            </a:r>
            <a:r>
              <a:rPr lang="en-US" sz="3600" b="1"/>
              <a:t>without PWM</a:t>
            </a:r>
            <a:endParaRPr lang="en-US" sz="3600" b="1"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24</a:t>
            </a:fld>
            <a:endParaRPr lang="en-US" dirty="0"/>
          </a:p>
        </p:txBody>
      </p:sp>
    </p:spTree>
    <p:extLst>
      <p:ext uri="{BB962C8B-B14F-4D97-AF65-F5344CB8AC3E}">
        <p14:creationId xmlns:p14="http://schemas.microsoft.com/office/powerpoint/2010/main" val="400962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rgbClr val="BD582C"/>
              </a:buClr>
            </a:pPr>
            <a:r>
              <a:rPr lang="en-US" dirty="0">
                <a:solidFill>
                  <a:schemeClr val="tx1"/>
                </a:solidFill>
              </a:rPr>
              <a:t>1. What is a Arduino?</a:t>
            </a:r>
          </a:p>
        </p:txBody>
      </p:sp>
      <p:sp>
        <p:nvSpPr>
          <p:cNvPr id="3" name="Content Placeholder 2"/>
          <p:cNvSpPr>
            <a:spLocks noGrp="1"/>
          </p:cNvSpPr>
          <p:nvPr>
            <p:ph idx="1"/>
          </p:nvPr>
        </p:nvSpPr>
        <p:spPr/>
        <p:txBody>
          <a:bodyPr>
            <a:normAutofit fontScale="92500" lnSpcReduction="20000"/>
          </a:bodyPr>
          <a:lstStyle/>
          <a:p>
            <a:pPr algn="just"/>
            <a:r>
              <a:rPr lang="en-US" dirty="0"/>
              <a:t>Arduino is an open-source electronics platform based on easy-to-use hardware and software. </a:t>
            </a:r>
          </a:p>
          <a:p>
            <a:pPr algn="just"/>
            <a:r>
              <a:rPr lang="en-US" dirty="0"/>
              <a:t>Arduino boards are able to: </a:t>
            </a:r>
          </a:p>
          <a:p>
            <a:pPr algn="just"/>
            <a:r>
              <a:rPr lang="en-US" dirty="0"/>
              <a:t>Read inputs:</a:t>
            </a:r>
          </a:p>
          <a:p>
            <a:pPr lvl="1" algn="just"/>
            <a:r>
              <a:rPr lang="en-US" dirty="0"/>
              <a:t>Light on a sensor </a:t>
            </a:r>
          </a:p>
          <a:p>
            <a:pPr lvl="1" algn="just"/>
            <a:r>
              <a:rPr lang="en-US" dirty="0"/>
              <a:t>A finger on a button </a:t>
            </a:r>
          </a:p>
          <a:p>
            <a:pPr lvl="1" algn="just"/>
            <a:r>
              <a:rPr lang="en-US" dirty="0"/>
              <a:t>A twitter message </a:t>
            </a:r>
          </a:p>
          <a:p>
            <a:pPr algn="just"/>
            <a:r>
              <a:rPr lang="en-US" dirty="0"/>
              <a:t>Turn it into an output: </a:t>
            </a:r>
          </a:p>
          <a:p>
            <a:pPr lvl="1" algn="just"/>
            <a:r>
              <a:rPr lang="en-US" dirty="0"/>
              <a:t>Activating A motor </a:t>
            </a:r>
          </a:p>
          <a:p>
            <a:pPr lvl="1" algn="just"/>
            <a:r>
              <a:rPr lang="en-US" dirty="0"/>
              <a:t>Turning on an LED</a:t>
            </a:r>
          </a:p>
          <a:p>
            <a:pPr lvl="1" algn="just"/>
            <a:r>
              <a:rPr lang="en-US" dirty="0"/>
              <a:t>Publishing something online </a:t>
            </a:r>
          </a:p>
          <a:p>
            <a:pPr algn="just"/>
            <a:r>
              <a:rPr lang="en-US" dirty="0"/>
              <a:t>You can tell your board what to do by sending a set of instructions to the microcontroller on the board.</a:t>
            </a:r>
            <a:endParaRPr lang="en-US" i="1"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3</a:t>
            </a:fld>
            <a:endParaRPr lang="en-US" dirty="0"/>
          </a:p>
        </p:txBody>
      </p:sp>
    </p:spTree>
    <p:extLst>
      <p:ext uri="{BB962C8B-B14F-4D97-AF65-F5344CB8AC3E}">
        <p14:creationId xmlns:p14="http://schemas.microsoft.com/office/powerpoint/2010/main" val="408810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rgbClr val="BD582C"/>
              </a:buClr>
            </a:pPr>
            <a:r>
              <a:rPr lang="en-US" dirty="0">
                <a:solidFill>
                  <a:schemeClr val="tx1"/>
                </a:solidFill>
              </a:rPr>
              <a:t>1. What is a Arduino?</a:t>
            </a:r>
          </a:p>
        </p:txBody>
      </p:sp>
      <p:sp>
        <p:nvSpPr>
          <p:cNvPr id="3" name="Content Placeholder 2"/>
          <p:cNvSpPr>
            <a:spLocks noGrp="1"/>
          </p:cNvSpPr>
          <p:nvPr>
            <p:ph idx="1"/>
          </p:nvPr>
        </p:nvSpPr>
        <p:spPr/>
        <p:txBody>
          <a:bodyPr>
            <a:normAutofit fontScale="92500" lnSpcReduction="10000"/>
          </a:bodyPr>
          <a:lstStyle/>
          <a:p>
            <a:pPr algn="just"/>
            <a:r>
              <a:rPr lang="en-US" dirty="0"/>
              <a:t>Arduino was born at the Ivrea Interaction Design Institute as an easy tool for fast prototyping, aimed at students without a background in electronics and programming. </a:t>
            </a:r>
          </a:p>
          <a:p>
            <a:pPr algn="just"/>
            <a:r>
              <a:rPr lang="en-US" dirty="0"/>
              <a:t>As soon as it reached a wider community, the Arduino board started changing to adapt to new needs and challenges, </a:t>
            </a:r>
          </a:p>
          <a:p>
            <a:pPr algn="just"/>
            <a:r>
              <a:rPr lang="en-US" dirty="0"/>
              <a:t>differentiating its offer from simple </a:t>
            </a:r>
            <a:r>
              <a:rPr lang="en-US" dirty="0">
                <a:solidFill>
                  <a:srgbClr val="2683C6"/>
                </a:solidFill>
              </a:rPr>
              <a:t>8-bit</a:t>
            </a:r>
            <a:r>
              <a:rPr lang="en-US" dirty="0"/>
              <a:t> boards to products for IoT applications, wearable, 3D printing, and embedded environments. </a:t>
            </a:r>
          </a:p>
          <a:p>
            <a:pPr algn="just"/>
            <a:r>
              <a:rPr lang="en-US" dirty="0"/>
              <a:t>All Arduino boards are completely </a:t>
            </a:r>
            <a:r>
              <a:rPr lang="en-US" dirty="0">
                <a:solidFill>
                  <a:srgbClr val="2683C6"/>
                </a:solidFill>
              </a:rPr>
              <a:t>open-source</a:t>
            </a:r>
            <a:r>
              <a:rPr lang="en-US" dirty="0"/>
              <a:t>, empowering users to build them independently and eventually adapt them to their particular needs. </a:t>
            </a:r>
          </a:p>
          <a:p>
            <a:pPr algn="just"/>
            <a:r>
              <a:rPr lang="en-US" dirty="0"/>
              <a:t>The software, too, is </a:t>
            </a:r>
            <a:r>
              <a:rPr lang="en-US" dirty="0">
                <a:solidFill>
                  <a:srgbClr val="2683C6"/>
                </a:solidFill>
              </a:rPr>
              <a:t>open-source</a:t>
            </a:r>
            <a:r>
              <a:rPr lang="en-US" dirty="0"/>
              <a:t>, and it is growing through the contributions of users worldwide.</a:t>
            </a:r>
            <a:endParaRPr lang="en-US" i="1"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4</a:t>
            </a:fld>
            <a:endParaRPr lang="en-US" dirty="0"/>
          </a:p>
        </p:txBody>
      </p:sp>
    </p:spTree>
    <p:extLst>
      <p:ext uri="{BB962C8B-B14F-4D97-AF65-F5344CB8AC3E}">
        <p14:creationId xmlns:p14="http://schemas.microsoft.com/office/powerpoint/2010/main" val="376444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rgbClr val="BD582C"/>
              </a:buClr>
            </a:pPr>
            <a:r>
              <a:rPr lang="en-US" dirty="0">
                <a:solidFill>
                  <a:schemeClr val="tx1"/>
                </a:solidFill>
              </a:rPr>
              <a:t>2. Why Arduino?</a:t>
            </a:r>
          </a:p>
        </p:txBody>
      </p:sp>
      <p:sp>
        <p:nvSpPr>
          <p:cNvPr id="3" name="Content Placeholder 2"/>
          <p:cNvSpPr>
            <a:spLocks noGrp="1"/>
          </p:cNvSpPr>
          <p:nvPr>
            <p:ph idx="1"/>
          </p:nvPr>
        </p:nvSpPr>
        <p:spPr/>
        <p:txBody>
          <a:bodyPr>
            <a:normAutofit fontScale="77500" lnSpcReduction="20000"/>
          </a:bodyPr>
          <a:lstStyle/>
          <a:p>
            <a:r>
              <a:rPr lang="en-US" dirty="0"/>
              <a:t>There are many other microcontrollers and microcontroller platforms available for physical computing. Parallax Basic Stamp, </a:t>
            </a:r>
            <a:r>
              <a:rPr lang="en-US" dirty="0" err="1"/>
              <a:t>Netmedia's</a:t>
            </a:r>
            <a:r>
              <a:rPr lang="en-US" dirty="0"/>
              <a:t> BX-24, </a:t>
            </a:r>
            <a:r>
              <a:rPr lang="en-US" dirty="0" err="1"/>
              <a:t>Phidgets</a:t>
            </a:r>
            <a:r>
              <a:rPr lang="en-US" dirty="0"/>
              <a:t>, MIT's </a:t>
            </a:r>
            <a:r>
              <a:rPr lang="en-US" dirty="0" err="1"/>
              <a:t>Handyboard</a:t>
            </a:r>
            <a:r>
              <a:rPr lang="en-US" dirty="0"/>
              <a:t>, and many others offer similar functionality. </a:t>
            </a:r>
          </a:p>
          <a:p>
            <a:r>
              <a:rPr lang="en-US" dirty="0"/>
              <a:t>All of these tools take the messy details of microcontroller programming and wrap it up in an easy-to-use package. </a:t>
            </a:r>
          </a:p>
          <a:p>
            <a:r>
              <a:rPr lang="en-US" dirty="0"/>
              <a:t>Arduino also simplifies the process of working with microcontrollers, but it offers some advantages over other systems: </a:t>
            </a:r>
          </a:p>
          <a:p>
            <a:pPr lvl="1"/>
            <a:r>
              <a:rPr lang="en-US" b="1" dirty="0"/>
              <a:t>Inexpensive</a:t>
            </a:r>
            <a:endParaRPr lang="en-US" dirty="0"/>
          </a:p>
          <a:p>
            <a:pPr lvl="1"/>
            <a:r>
              <a:rPr lang="en-US" b="1" dirty="0"/>
              <a:t>Cross-platform</a:t>
            </a:r>
            <a:r>
              <a:rPr lang="en-US" dirty="0"/>
              <a:t> - The Arduino Software (IDE) runs on Windows, Macintosh OSX, and Linux operating systems. Most microcontroller systems are limited to Windows. </a:t>
            </a:r>
          </a:p>
          <a:p>
            <a:pPr lvl="1"/>
            <a:r>
              <a:rPr lang="en-US" b="1" dirty="0"/>
              <a:t>Simple, clear programming environment</a:t>
            </a:r>
            <a:r>
              <a:rPr lang="en-US" dirty="0"/>
              <a:t> - The Arduino Software (IDE) is easy-to-use for beginners, yet flexible enough for advanced users to take advantage of as well.. </a:t>
            </a:r>
          </a:p>
          <a:p>
            <a:pPr lvl="1"/>
            <a:r>
              <a:rPr lang="en-US" b="1" dirty="0"/>
              <a:t>Open source and extensible software</a:t>
            </a:r>
            <a:r>
              <a:rPr lang="en-US" dirty="0"/>
              <a:t> - The Arduino software is published as open source tools, available for extension by experienced programmers. The language can be expanded through C++ libraries.</a:t>
            </a:r>
          </a:p>
          <a:p>
            <a:pPr lvl="1"/>
            <a:r>
              <a:rPr lang="en-US" b="1" dirty="0"/>
              <a:t>Open source and extensible hardware</a:t>
            </a:r>
            <a:r>
              <a:rPr lang="en-US" dirty="0"/>
              <a:t> - The plans of the Arduino boards are published under a Creative Commons license, so experienced circuit designers can make their own version of the module, extending it and improving it.</a:t>
            </a:r>
          </a:p>
        </p:txBody>
      </p:sp>
      <p:sp>
        <p:nvSpPr>
          <p:cNvPr id="6" name="Slide Number Placeholder 5"/>
          <p:cNvSpPr>
            <a:spLocks noGrp="1"/>
          </p:cNvSpPr>
          <p:nvPr>
            <p:ph type="sldNum" sz="quarter" idx="12"/>
          </p:nvPr>
        </p:nvSpPr>
        <p:spPr/>
        <p:txBody>
          <a:bodyPr/>
          <a:lstStyle/>
          <a:p>
            <a:fld id="{629637A9-119A-49DA-BD12-AAC58B377D80}" type="slidenum">
              <a:rPr lang="en-US" smtClean="0"/>
              <a:pPr/>
              <a:t>5</a:t>
            </a:fld>
            <a:endParaRPr lang="en-US" dirty="0"/>
          </a:p>
        </p:txBody>
      </p:sp>
    </p:spTree>
    <p:extLst>
      <p:ext uri="{BB962C8B-B14F-4D97-AF65-F5344CB8AC3E}">
        <p14:creationId xmlns:p14="http://schemas.microsoft.com/office/powerpoint/2010/main" val="233908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a:t>
            </a:r>
            <a:r>
              <a:rPr lang="en-US" dirty="0">
                <a:solidFill>
                  <a:schemeClr val="tx1"/>
                </a:solidFill>
              </a:rPr>
              <a:t>Arduino Boards</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t="15066" b="3203"/>
          <a:stretch/>
        </p:blipFill>
        <p:spPr>
          <a:xfrm>
            <a:off x="1183429" y="1376973"/>
            <a:ext cx="9828315" cy="4960883"/>
          </a:xfrm>
        </p:spPr>
      </p:pic>
      <p:sp>
        <p:nvSpPr>
          <p:cNvPr id="6" name="Slide Number Placeholder 5"/>
          <p:cNvSpPr>
            <a:spLocks noGrp="1"/>
          </p:cNvSpPr>
          <p:nvPr>
            <p:ph type="sldNum" sz="quarter" idx="12"/>
          </p:nvPr>
        </p:nvSpPr>
        <p:spPr/>
        <p:txBody>
          <a:bodyPr/>
          <a:lstStyle/>
          <a:p>
            <a:fld id="{629637A9-119A-49DA-BD12-AAC58B377D80}" type="slidenum">
              <a:rPr lang="en-US" smtClean="0"/>
              <a:pPr/>
              <a:t>6</a:t>
            </a:fld>
            <a:endParaRPr lang="en-US" dirty="0"/>
          </a:p>
        </p:txBody>
      </p:sp>
    </p:spTree>
    <p:extLst>
      <p:ext uri="{BB962C8B-B14F-4D97-AF65-F5344CB8AC3E}">
        <p14:creationId xmlns:p14="http://schemas.microsoft.com/office/powerpoint/2010/main" val="392091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a:t>
            </a:r>
            <a:r>
              <a:rPr lang="en-US" dirty="0">
                <a:solidFill>
                  <a:schemeClr val="tx1"/>
                </a:solidFill>
              </a:rPr>
              <a:t>Arduino Boards</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7</a:t>
            </a:fld>
            <a:endParaRPr lang="en-US" dirty="0"/>
          </a:p>
        </p:txBody>
      </p:sp>
      <p:sp>
        <p:nvSpPr>
          <p:cNvPr id="3" name="Content Placeholder 2"/>
          <p:cNvSpPr>
            <a:spLocks noGrp="1"/>
          </p:cNvSpPr>
          <p:nvPr>
            <p:ph idx="1"/>
          </p:nvPr>
        </p:nvSpPr>
        <p:spPr/>
        <p:txBody>
          <a:bodyPr/>
          <a:lstStyle/>
          <a:p>
            <a:r>
              <a:rPr lang="en-US" dirty="0"/>
              <a:t>Arduino UNO</a:t>
            </a:r>
          </a:p>
          <a:p>
            <a:endParaRPr lang="en-US" dirty="0"/>
          </a:p>
        </p:txBody>
      </p:sp>
      <p:pic>
        <p:nvPicPr>
          <p:cNvPr id="8" name="Picture 7"/>
          <p:cNvPicPr>
            <a:picLocks noChangeAspect="1"/>
          </p:cNvPicPr>
          <p:nvPr/>
        </p:nvPicPr>
        <p:blipFill>
          <a:blip r:embed="rId2"/>
          <a:stretch>
            <a:fillRect/>
          </a:stretch>
        </p:blipFill>
        <p:spPr>
          <a:xfrm>
            <a:off x="2952907" y="1998678"/>
            <a:ext cx="6347146" cy="4227951"/>
          </a:xfrm>
          <a:prstGeom prst="rect">
            <a:avLst/>
          </a:prstGeom>
        </p:spPr>
      </p:pic>
    </p:spTree>
    <p:extLst>
      <p:ext uri="{BB962C8B-B14F-4D97-AF65-F5344CB8AC3E}">
        <p14:creationId xmlns:p14="http://schemas.microsoft.com/office/powerpoint/2010/main" val="113546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a:t>
            </a:r>
            <a:r>
              <a:rPr lang="en-US" dirty="0">
                <a:solidFill>
                  <a:schemeClr val="tx1"/>
                </a:solidFill>
              </a:rPr>
              <a:t>Arduino Boards</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8</a:t>
            </a:fld>
            <a:endParaRPr lang="en-US" dirty="0"/>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013" y="1399497"/>
            <a:ext cx="6837147" cy="4837939"/>
          </a:xfrm>
          <a:prstGeom prst="rect">
            <a:avLst/>
          </a:prstGeom>
        </p:spPr>
      </p:pic>
    </p:spTree>
    <p:extLst>
      <p:ext uri="{BB962C8B-B14F-4D97-AF65-F5344CB8AC3E}">
        <p14:creationId xmlns:p14="http://schemas.microsoft.com/office/powerpoint/2010/main" val="267610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87" t="15752" r="387" b="11234"/>
          <a:stretch/>
        </p:blipFill>
        <p:spPr>
          <a:xfrm>
            <a:off x="9246782" y="1608083"/>
            <a:ext cx="2713199" cy="1981008"/>
          </a:xfrm>
          <a:prstGeom prst="rect">
            <a:avLst/>
          </a:prstGeom>
        </p:spPr>
      </p:pic>
      <p:sp>
        <p:nvSpPr>
          <p:cNvPr id="2" name="Title 1"/>
          <p:cNvSpPr>
            <a:spLocks noGrp="1"/>
          </p:cNvSpPr>
          <p:nvPr>
            <p:ph type="title"/>
          </p:nvPr>
        </p:nvSpPr>
        <p:spPr/>
        <p:txBody>
          <a:bodyPr>
            <a:normAutofit/>
          </a:bodyPr>
          <a:lstStyle/>
          <a:p>
            <a:r>
              <a:rPr lang="en-US" dirty="0"/>
              <a:t>4. </a:t>
            </a:r>
            <a:r>
              <a:rPr lang="en-US" dirty="0">
                <a:solidFill>
                  <a:schemeClr val="tx1"/>
                </a:solidFill>
              </a:rPr>
              <a:t>Required Components</a:t>
            </a:r>
            <a:endParaRPr lang="en-US" dirty="0"/>
          </a:p>
        </p:txBody>
      </p:sp>
      <p:sp>
        <p:nvSpPr>
          <p:cNvPr id="3" name="Content Placeholder 2"/>
          <p:cNvSpPr>
            <a:spLocks noGrp="1"/>
          </p:cNvSpPr>
          <p:nvPr>
            <p:ph idx="1"/>
          </p:nvPr>
        </p:nvSpPr>
        <p:spPr/>
        <p:txBody>
          <a:bodyPr>
            <a:normAutofit/>
          </a:bodyPr>
          <a:lstStyle/>
          <a:p>
            <a:r>
              <a:rPr lang="en-US" dirty="0"/>
              <a:t>In general, for the recipes of this course part you will need the following items: </a:t>
            </a:r>
          </a:p>
          <a:p>
            <a:pPr lvl="1"/>
            <a:r>
              <a:rPr lang="en-US" b="1" dirty="0"/>
              <a:t>An Arduino Board</a:t>
            </a:r>
            <a:endParaRPr lang="en-US" dirty="0"/>
          </a:p>
          <a:p>
            <a:pPr lvl="1"/>
            <a:r>
              <a:rPr lang="en-US" dirty="0"/>
              <a:t>A USB cable to connect the Arduino to the computer </a:t>
            </a:r>
          </a:p>
          <a:p>
            <a:pPr lvl="1"/>
            <a:r>
              <a:rPr lang="en-US" dirty="0"/>
              <a:t>A breadboard with a jumper wire kit </a:t>
            </a:r>
          </a:p>
          <a:p>
            <a:pPr lvl="1"/>
            <a:r>
              <a:rPr lang="en-US" dirty="0"/>
              <a:t>A general set of resistors with values between 100 ohm and 10,000 ohm </a:t>
            </a:r>
          </a:p>
          <a:p>
            <a:pPr lvl="1"/>
            <a:r>
              <a:rPr lang="en-US" dirty="0"/>
              <a:t>An assortment of general LEDs </a:t>
            </a:r>
          </a:p>
          <a:p>
            <a:pPr lvl="1"/>
            <a:r>
              <a:rPr lang="en-US" dirty="0"/>
              <a:t>A few push buttons and switches </a:t>
            </a:r>
          </a:p>
          <a:p>
            <a:pPr lvl="1"/>
            <a:r>
              <a:rPr lang="en-US" dirty="0"/>
              <a:t>Other Peripherals (As you like) “Sensors, Screens, …”.</a:t>
            </a:r>
          </a:p>
          <a:p>
            <a:endParaRPr lang="en-US" b="1"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9</a:t>
            </a:fld>
            <a:endParaRPr lang="en-US" dirty="0"/>
          </a:p>
        </p:txBody>
      </p:sp>
      <p:pic>
        <p:nvPicPr>
          <p:cNvPr id="8" name="Picture 7"/>
          <p:cNvPicPr>
            <a:picLocks noChangeAspect="1"/>
          </p:cNvPicPr>
          <p:nvPr/>
        </p:nvPicPr>
        <p:blipFill>
          <a:blip r:embed="rId3"/>
          <a:stretch>
            <a:fillRect/>
          </a:stretch>
        </p:blipFill>
        <p:spPr>
          <a:xfrm>
            <a:off x="9246782" y="4123504"/>
            <a:ext cx="2619375" cy="1743075"/>
          </a:xfrm>
          <a:prstGeom prst="rect">
            <a:avLst/>
          </a:prstGeom>
        </p:spPr>
      </p:pic>
      <p:pic>
        <p:nvPicPr>
          <p:cNvPr id="11" name="Picture 10"/>
          <p:cNvPicPr>
            <a:picLocks noChangeAspect="1"/>
          </p:cNvPicPr>
          <p:nvPr/>
        </p:nvPicPr>
        <p:blipFill>
          <a:blip r:embed="rId4"/>
          <a:stretch>
            <a:fillRect/>
          </a:stretch>
        </p:blipFill>
        <p:spPr>
          <a:xfrm>
            <a:off x="7846616" y="5034900"/>
            <a:ext cx="1191729" cy="1191729"/>
          </a:xfrm>
          <a:prstGeom prst="rect">
            <a:avLst/>
          </a:prstGeom>
        </p:spPr>
      </p:pic>
      <p:pic>
        <p:nvPicPr>
          <p:cNvPr id="12" name="Picture 11"/>
          <p:cNvPicPr>
            <a:picLocks noChangeAspect="1"/>
          </p:cNvPicPr>
          <p:nvPr/>
        </p:nvPicPr>
        <p:blipFill>
          <a:blip r:embed="rId5"/>
          <a:stretch>
            <a:fillRect/>
          </a:stretch>
        </p:blipFill>
        <p:spPr>
          <a:xfrm>
            <a:off x="5565969" y="5034900"/>
            <a:ext cx="1570170" cy="1210800"/>
          </a:xfrm>
          <a:prstGeom prst="rect">
            <a:avLst/>
          </a:prstGeom>
        </p:spPr>
      </p:pic>
    </p:spTree>
    <p:extLst>
      <p:ext uri="{BB962C8B-B14F-4D97-AF65-F5344CB8AC3E}">
        <p14:creationId xmlns:p14="http://schemas.microsoft.com/office/powerpoint/2010/main" val="232038364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2322</TotalTime>
  <Words>2860</Words>
  <Application>Microsoft Macintosh PowerPoint</Application>
  <PresentationFormat>Widescreen</PresentationFormat>
  <Paragraphs>236</Paragraphs>
  <Slides>24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Century Gothic</vt:lpstr>
      <vt:lpstr>Courier New</vt:lpstr>
      <vt:lpstr>Courier Std</vt:lpstr>
      <vt:lpstr>Franklin Gothic Book</vt:lpstr>
      <vt:lpstr>Franklin Gothic Demi</vt:lpstr>
      <vt:lpstr>Wingdings</vt:lpstr>
      <vt:lpstr>Retrospect</vt:lpstr>
      <vt:lpstr>Introduction to Arduino Development</vt:lpstr>
      <vt:lpstr>Agenda </vt:lpstr>
      <vt:lpstr>1. What is a Arduino?</vt:lpstr>
      <vt:lpstr>1. What is a Arduino?</vt:lpstr>
      <vt:lpstr>2. Why Arduino?</vt:lpstr>
      <vt:lpstr>3. Arduino Boards</vt:lpstr>
      <vt:lpstr>3. Arduino Boards</vt:lpstr>
      <vt:lpstr>3. Arduino Boards</vt:lpstr>
      <vt:lpstr>4. Required Components</vt:lpstr>
      <vt:lpstr>Arduino IDE</vt:lpstr>
      <vt:lpstr>Arduino IDE</vt:lpstr>
      <vt:lpstr>Arduino code basics</vt:lpstr>
      <vt:lpstr>Arduino code basics</vt:lpstr>
      <vt:lpstr>Arduino code basics</vt:lpstr>
      <vt:lpstr>Blinking LED </vt:lpstr>
      <vt:lpstr>Connecting an external LED</vt:lpstr>
      <vt:lpstr>Connecting an external LED</vt:lpstr>
      <vt:lpstr>Connecting an external LED</vt:lpstr>
      <vt:lpstr>Connecting an external LED</vt:lpstr>
      <vt:lpstr>Fading LED</vt:lpstr>
      <vt:lpstr>Arduino Boards Recall</vt:lpstr>
      <vt:lpstr>Fading LED</vt:lpstr>
      <vt:lpstr>Fading LED</vt:lpstr>
      <vt:lpstr>DIY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Ardiuno</dc:title>
  <dc:creator>Ahmed Said</dc:creator>
  <cp:lastModifiedBy>Youssef Ahmed Abbas Mohamed</cp:lastModifiedBy>
  <cp:revision>140</cp:revision>
  <dcterms:created xsi:type="dcterms:W3CDTF">2015-04-25T10:31:11Z</dcterms:created>
  <dcterms:modified xsi:type="dcterms:W3CDTF">2023-09-19T21:40:47Z</dcterms:modified>
</cp:coreProperties>
</file>