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13"/>
          </p:nvPr>
        </p:nvSpPr>
        <p:spPr>
          <a:xfrm>
            <a:off x="5463161" y="-90805"/>
            <a:ext cx="8585201" cy="5043805"/>
          </a:xfrm>
          <a:prstGeom prst="rect">
            <a:avLst/>
          </a:prstGeom>
        </p:spPr>
        <p:txBody>
          <a:bodyPr lIns="91439" tIns="45719" rIns="91439" bIns="45719">
            <a:noAutofit/>
          </a:bodyPr>
          <a:lstStyle/>
          <a:p>
            <a:pPr/>
          </a:p>
        </p:txBody>
      </p:sp>
      <p:sp>
        <p:nvSpPr>
          <p:cNvPr id="112" name="Image"/>
          <p:cNvSpPr/>
          <p:nvPr>
            <p:ph type="pic" sz="half" idx="14"/>
          </p:nvPr>
        </p:nvSpPr>
        <p:spPr>
          <a:xfrm>
            <a:off x="5918717" y="4660900"/>
            <a:ext cx="7669766" cy="5219700"/>
          </a:xfrm>
          <a:prstGeom prst="rect">
            <a:avLst/>
          </a:prstGeom>
        </p:spPr>
        <p:txBody>
          <a:bodyPr lIns="91439" tIns="45719" rIns="91439" bIns="45719">
            <a:noAutofit/>
          </a:bodyPr>
          <a:lstStyle/>
          <a:p>
            <a:pPr/>
          </a:p>
        </p:txBody>
      </p:sp>
      <p:sp>
        <p:nvSpPr>
          <p:cNvPr id="113" name="Image"/>
          <p:cNvSpPr/>
          <p:nvPr>
            <p:ph type="pic" idx="15"/>
          </p:nvPr>
        </p:nvSpPr>
        <p:spPr>
          <a:xfrm>
            <a:off x="-1016000" y="-12700"/>
            <a:ext cx="8860898" cy="97790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Type a quote here."/>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3"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Text"/>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3" name="Image"/>
          <p:cNvSpPr/>
          <p:nvPr>
            <p:ph type="pic" idx="14"/>
          </p:nvPr>
        </p:nvSpPr>
        <p:spPr>
          <a:xfrm>
            <a:off x="-1016000" y="-12700"/>
            <a:ext cx="8860898" cy="9779000"/>
          </a:xfrm>
          <a:prstGeom prst="rect">
            <a:avLst/>
          </a:prstGeom>
        </p:spPr>
        <p:txBody>
          <a:bodyPr lIns="91439" tIns="45719" rIns="91439" bIns="45719">
            <a:noAutofit/>
          </a:bodyPr>
          <a:lstStyle/>
          <a:p>
            <a:pPr/>
          </a:p>
        </p:txBody>
      </p:sp>
      <p:sp>
        <p:nvSpPr>
          <p:cNvPr id="134"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Image"/>
          <p:cNvSpPr/>
          <p:nvPr>
            <p:ph type="pic" idx="13"/>
          </p:nvPr>
        </p:nvSpPr>
        <p:spPr>
          <a:xfrm>
            <a:off x="-914400" y="-12700"/>
            <a:ext cx="14814645" cy="9779000"/>
          </a:xfrm>
          <a:prstGeom prst="rect">
            <a:avLst/>
          </a:prstGeom>
        </p:spPr>
        <p:txBody>
          <a:bodyPr lIns="91439" tIns="45719" rIns="91439" bIns="45719">
            <a:noAutofit/>
          </a:bodyPr>
          <a:lstStyle/>
          <a:p>
            <a:pP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914400" y="-12700"/>
            <a:ext cx="14814645" cy="9779000"/>
          </a:xfrm>
          <a:prstGeom prst="rect">
            <a:avLst/>
          </a:prstGeom>
        </p:spPr>
        <p:txBody>
          <a:bodyPr lIns="91439" tIns="45719" rIns="91439" bIns="45719">
            <a:noAutofit/>
          </a:bodyPr>
          <a:lstStyle/>
          <a:p>
            <a:pPr/>
          </a:p>
        </p:txBody>
      </p:sp>
      <p:sp>
        <p:nvSpPr>
          <p:cNvPr id="23" name="Li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re">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13"/>
          </p:nvPr>
        </p:nvSpPr>
        <p:spPr>
          <a:xfrm>
            <a:off x="-1016000" y="-12700"/>
            <a:ext cx="8860898" cy="9779000"/>
          </a:xfrm>
          <a:prstGeom prst="rect">
            <a:avLst/>
          </a:prstGeom>
        </p:spPr>
        <p:txBody>
          <a:bodyPr lIns="91439" tIns="45719" rIns="91439" bIns="45719">
            <a:noAutofit/>
          </a:bodyPr>
          <a:lstStyle/>
          <a:p>
            <a:pPr/>
          </a:p>
        </p:txBody>
      </p:sp>
      <p:sp>
        <p:nvSpPr>
          <p:cNvPr id="53" name="Title Text"/>
          <p:cNvSpPr txBox="1"/>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2" name="Image"/>
          <p:cNvSpPr/>
          <p:nvPr>
            <p:ph type="pic" idx="14"/>
          </p:nvPr>
        </p:nvSpPr>
        <p:spPr>
          <a:xfrm>
            <a:off x="6665377" y="1219200"/>
            <a:ext cx="7445457" cy="8216900"/>
          </a:xfrm>
          <a:prstGeom prst="rect">
            <a:avLst/>
          </a:prstGeom>
        </p:spPr>
        <p:txBody>
          <a:bodyPr lIns="91439" tIns="45719" rIns="91439" bIns="45719">
            <a:noAutofit/>
          </a:bodyPr>
          <a:lstStyle/>
          <a:p>
            <a:pPr/>
          </a:p>
        </p:txBody>
      </p:sp>
      <p:sp>
        <p:nvSpPr>
          <p:cNvPr id="93" name="Title Text"/>
          <p:cNvSpPr txBox="1"/>
          <p:nvPr>
            <p:ph type="title"/>
          </p:nvPr>
        </p:nvSpPr>
        <p:spPr>
          <a:xfrm>
            <a:off x="406400" y="1536700"/>
            <a:ext cx="6299200" cy="723900"/>
          </a:xfrm>
          <a:prstGeom prst="rect">
            <a:avLst/>
          </a:prstGeom>
        </p:spPr>
        <p:txBody>
          <a:bodyPr/>
          <a:lstStyle/>
          <a:p>
            <a:pPr/>
            <a:r>
              <a:t>Title Text</a:t>
            </a:r>
          </a:p>
        </p:txBody>
      </p:sp>
      <p:sp>
        <p:nvSpPr>
          <p:cNvPr id="94" name="Body Level One…"/>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9pPr>
    </p:titleStyle>
    <p:bodyStyle>
      <a:lvl1pPr marL="444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1pPr>
      <a:lvl2pPr marL="889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2pPr>
      <a:lvl3pPr marL="1333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3pPr>
      <a:lvl4pPr marL="1778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4pPr>
      <a:lvl5pPr marL="2222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noFill/>
      </p:bgPr>
    </p:bg>
    <p:spTree>
      <p:nvGrpSpPr>
        <p:cNvPr id="1" name=""/>
        <p:cNvGrpSpPr/>
        <p:nvPr/>
      </p:nvGrpSpPr>
      <p:grpSpPr>
        <a:xfrm>
          <a:off x="0" y="0"/>
          <a:ext cx="0" cy="0"/>
          <a:chOff x="0" y="0"/>
          <a:chExt cx="0" cy="0"/>
        </a:xfrm>
      </p:grpSpPr>
      <p:sp>
        <p:nvSpPr>
          <p:cNvPr id="166" name="M&amp;M’S weather"/>
          <p:cNvSpPr txBox="1"/>
          <p:nvPr>
            <p:ph type="title"/>
          </p:nvPr>
        </p:nvSpPr>
        <p:spPr>
          <a:prstGeom prst="rect">
            <a:avLst/>
          </a:prstGeom>
        </p:spPr>
        <p:txBody>
          <a:bodyPr/>
          <a:lstStyle/>
          <a:p>
            <a:pPr/>
            <a:r>
              <a:t>M&amp;M’S weather</a:t>
            </a:r>
          </a:p>
        </p:txBody>
      </p:sp>
      <p:sp>
        <p:nvSpPr>
          <p:cNvPr id="167" name="Mattin Najafi &amp; mathieu larrouy"/>
          <p:cNvSpPr txBox="1"/>
          <p:nvPr>
            <p:ph type="body" sz="quarter" idx="1"/>
          </p:nvPr>
        </p:nvSpPr>
        <p:spPr>
          <a:prstGeom prst="rect">
            <a:avLst/>
          </a:prstGeom>
        </p:spPr>
        <p:txBody>
          <a:bodyPr/>
          <a:lstStyle/>
          <a:p>
            <a:pPr/>
            <a:r>
              <a:t>Mattin Najafi &amp; mathieu larrouy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209" name="Mattin Najafi &amp; mathieu larrouy"/>
          <p:cNvSpPr txBox="1"/>
          <p:nvPr>
            <p:ph type="body" idx="13"/>
          </p:nvPr>
        </p:nvSpPr>
        <p:spPr>
          <a:xfrm>
            <a:off x="711200" y="444500"/>
            <a:ext cx="11176000" cy="457200"/>
          </a:xfrm>
          <a:prstGeom prst="rect">
            <a:avLst/>
          </a:prstGeom>
        </p:spPr>
        <p:txBody>
          <a:bodyPr/>
          <a:lstStyle>
            <a:lvl1pPr algn="ctr">
              <a:defRPr spc="70" sz="1400"/>
            </a:lvl1pPr>
          </a:lstStyle>
          <a:p>
            <a:pPr/>
            <a:r>
              <a:t>Mattin Najafi &amp; mathieu larrouy</a:t>
            </a:r>
          </a:p>
        </p:txBody>
      </p:sp>
      <p:sp>
        <p:nvSpPr>
          <p:cNvPr id="210" name="FÖRBÄTTRINGAR"/>
          <p:cNvSpPr txBox="1"/>
          <p:nvPr>
            <p:ph type="title"/>
          </p:nvPr>
        </p:nvSpPr>
        <p:spPr>
          <a:prstGeom prst="rect">
            <a:avLst/>
          </a:prstGeom>
        </p:spPr>
        <p:txBody>
          <a:bodyPr/>
          <a:lstStyle>
            <a:lvl1pPr algn="ctr" defTabSz="850391">
              <a:lnSpc>
                <a:spcPct val="90000"/>
              </a:lnSpc>
              <a:spcBef>
                <a:spcPts val="0"/>
              </a:spcBef>
              <a:defRPr cap="none" sz="4092">
                <a:latin typeface="Helvetica"/>
                <a:ea typeface="Helvetica"/>
                <a:cs typeface="Helvetica"/>
                <a:sym typeface="Helvetica"/>
              </a:defRPr>
            </a:lvl1pPr>
          </a:lstStyle>
          <a:p>
            <a:pPr/>
            <a:r>
              <a:t>FÖRBÄTTRINGAR</a:t>
            </a:r>
          </a:p>
        </p:txBody>
      </p:sp>
      <p:sp>
        <p:nvSpPr>
          <p:cNvPr id="211" name="Lite förbättringar kan vara sättet appen är uppbygd på. Där allt går genom Layout.tsx istället bör de faktiska komponenterna göra det som man ska göra. Vi kom på det för sent för att ändra på det.…"/>
          <p:cNvSpPr txBox="1"/>
          <p:nvPr>
            <p:ph type="body" idx="1"/>
          </p:nvPr>
        </p:nvSpPr>
        <p:spPr>
          <a:prstGeom prst="rect">
            <a:avLst/>
          </a:prstGeom>
        </p:spPr>
        <p:txBody>
          <a:bodyPr/>
          <a:lstStyle/>
          <a:p>
            <a:pPr marL="0" indent="0" algn="ctr" defTabSz="749808">
              <a:lnSpc>
                <a:spcPct val="90000"/>
              </a:lnSpc>
              <a:spcBef>
                <a:spcPts val="800"/>
              </a:spcBef>
              <a:buClrTx/>
              <a:buSzTx/>
              <a:buFontTx/>
              <a:buNone/>
              <a:defRPr sz="2788">
                <a:latin typeface="Helvetica"/>
                <a:ea typeface="Helvetica"/>
                <a:cs typeface="Helvetica"/>
                <a:sym typeface="Helvetica"/>
              </a:defRPr>
            </a:pPr>
            <a:r>
              <a:t>Lite förbättringar kan vara sättet appen är uppbygd på. Där allt går genom Layout.tsx istället bör de faktiska komponenterna göra det som man ska göra. Vi kom på det för sent för att ändra på det.</a:t>
            </a:r>
          </a:p>
          <a:p>
            <a:pPr marL="0" indent="0" algn="ctr" defTabSz="749808">
              <a:lnSpc>
                <a:spcPct val="90000"/>
              </a:lnSpc>
              <a:spcBef>
                <a:spcPts val="800"/>
              </a:spcBef>
              <a:buClrTx/>
              <a:buSzTx/>
              <a:buFontTx/>
              <a:buNone/>
              <a:defRPr sz="2788">
                <a:latin typeface="Helvetica"/>
                <a:ea typeface="Helvetica"/>
                <a:cs typeface="Helvetica"/>
                <a:sym typeface="Helvetica"/>
              </a:defRPr>
            </a:pPr>
          </a:p>
          <a:p>
            <a:pPr marL="0" indent="0" algn="ctr" defTabSz="479044">
              <a:spcBef>
                <a:spcPts val="2200"/>
              </a:spcBef>
              <a:buClrTx/>
              <a:buSzTx/>
              <a:buFontTx/>
              <a:buNone/>
              <a:defRPr sz="2788">
                <a:latin typeface="Helvetica"/>
                <a:ea typeface="Helvetica"/>
                <a:cs typeface="Helvetica"/>
                <a:sym typeface="Helvetica"/>
              </a:defRPr>
            </a:pPr>
            <a:r>
              <a:t>Vi har inte använt oss utav Route eller ErrorBoundary, Route hade vart bra men det blev onödigt krångligt eftersom vi redan var klara med appen innan vi försökte implementera det. ErrorBoundary har vi inte försökt då det inte finns så mycket som kan gå fel i våran app, det är antingen en stad eller land som ska skrivas in och skriver man ej in det så kan man inte söka på det.</a:t>
            </a:r>
          </a:p>
          <a:p>
            <a:pPr marL="0" indent="0" algn="ctr" defTabSz="479044">
              <a:spcBef>
                <a:spcPts val="2200"/>
              </a:spcBef>
              <a:buClrTx/>
              <a:buSzTx/>
              <a:buFontTx/>
              <a:buNone/>
              <a:defRPr sz="2788">
                <a:latin typeface="Helvetica"/>
                <a:ea typeface="Helvetica"/>
                <a:cs typeface="Helvetica"/>
                <a:sym typeface="Helvetica"/>
              </a:defRPr>
            </a:pPr>
            <a:r>
              <a:t>Globally it was our first app with react and it’s clear that we figured some thing about the process along the way. And we should definitely have figured out some technical aspects such as router use, ui design before coding the components.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1"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169" name="Mattin Najafi &amp; mathieu larrouy"/>
          <p:cNvSpPr txBox="1"/>
          <p:nvPr>
            <p:ph type="body" idx="13"/>
          </p:nvPr>
        </p:nvSpPr>
        <p:spPr>
          <a:xfrm>
            <a:off x="711200" y="444500"/>
            <a:ext cx="11176000" cy="457200"/>
          </a:xfrm>
          <a:prstGeom prst="rect">
            <a:avLst/>
          </a:prstGeom>
        </p:spPr>
        <p:txBody>
          <a:bodyPr/>
          <a:lstStyle>
            <a:lvl1pPr algn="ctr">
              <a:defRPr spc="70" sz="1400"/>
            </a:lvl1pPr>
          </a:lstStyle>
          <a:p>
            <a:pPr/>
            <a:r>
              <a:t>Mattin Najafi &amp; mathieu larrouy</a:t>
            </a:r>
          </a:p>
        </p:txBody>
      </p:sp>
      <p:sp>
        <p:nvSpPr>
          <p:cNvPr id="170" name="VAL UTAV WEBAPPLIKATION"/>
          <p:cNvSpPr txBox="1"/>
          <p:nvPr>
            <p:ph type="title"/>
          </p:nvPr>
        </p:nvSpPr>
        <p:spPr>
          <a:prstGeom prst="rect">
            <a:avLst/>
          </a:prstGeom>
        </p:spPr>
        <p:txBody>
          <a:bodyPr/>
          <a:lstStyle>
            <a:lvl1pPr algn="ctr" defTabSz="850391">
              <a:lnSpc>
                <a:spcPct val="90000"/>
              </a:lnSpc>
              <a:spcBef>
                <a:spcPts val="0"/>
              </a:spcBef>
              <a:defRPr cap="none" sz="4092">
                <a:latin typeface="Helvetica"/>
                <a:ea typeface="Helvetica"/>
                <a:cs typeface="Helvetica"/>
                <a:sym typeface="Helvetica"/>
              </a:defRPr>
            </a:lvl1pPr>
          </a:lstStyle>
          <a:p>
            <a:pPr/>
            <a:r>
              <a:t>VAL UTAV WEBAPPLIKATION</a:t>
            </a:r>
          </a:p>
        </p:txBody>
      </p:sp>
      <p:sp>
        <p:nvSpPr>
          <p:cNvPr id="171" name="MÅNGA OLIKA TANKAR…"/>
          <p:cNvSpPr txBox="1"/>
          <p:nvPr>
            <p:ph type="body" idx="1"/>
          </p:nvPr>
        </p:nvSpPr>
        <p:spPr>
          <a:prstGeom prst="rect">
            <a:avLst/>
          </a:prstGeom>
        </p:spPr>
        <p:txBody>
          <a:bodyPr/>
          <a:lstStyle/>
          <a:p>
            <a:pPr marL="0" indent="0" algn="ctr">
              <a:buClrTx/>
              <a:buSzTx/>
              <a:buFontTx/>
              <a:buNone/>
            </a:pPr>
            <a:r>
              <a:t>MÅNGA OLIKA TANKAR</a:t>
            </a:r>
          </a:p>
          <a:p>
            <a:pPr marL="0" indent="0" algn="ctr">
              <a:buClrTx/>
              <a:buSzTx/>
              <a:buFontTx/>
              <a:buNone/>
            </a:pPr>
            <a:r>
              <a:t>SVÅRT ATT VÄLJA</a:t>
            </a:r>
          </a:p>
          <a:p>
            <a:pPr marL="0" indent="0" algn="ctr">
              <a:buClrTx/>
              <a:buSzTx/>
              <a:buFontTx/>
              <a:buNone/>
            </a:pPr>
            <a:r>
              <a:t>FIGURE OUT WHAT WE COULD AND COULDN’T DO</a:t>
            </a:r>
          </a:p>
          <a:p>
            <a:pPr marL="0" indent="0" algn="ctr">
              <a:buClrTx/>
              <a:buSzTx/>
              <a:buFontTx/>
              <a:buNone/>
            </a:pPr>
            <a:r>
              <a:t>VALET FÖLL PÅ EN VÄDERAPPLIKATION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7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7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7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1"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173" name="Mattin Najafi &amp; mathieu larrouy"/>
          <p:cNvSpPr txBox="1"/>
          <p:nvPr>
            <p:ph type="body" idx="13"/>
          </p:nvPr>
        </p:nvSpPr>
        <p:spPr>
          <a:xfrm>
            <a:off x="711200" y="444500"/>
            <a:ext cx="11176000" cy="457200"/>
          </a:xfrm>
          <a:prstGeom prst="rect">
            <a:avLst/>
          </a:prstGeom>
        </p:spPr>
        <p:txBody>
          <a:bodyPr/>
          <a:lstStyle>
            <a:lvl1pPr algn="ctr">
              <a:defRPr spc="70" sz="1400"/>
            </a:lvl1pPr>
          </a:lstStyle>
          <a:p>
            <a:pPr/>
            <a:r>
              <a:t>Mattin Najafi &amp; mathieu larrouy</a:t>
            </a:r>
          </a:p>
        </p:txBody>
      </p:sp>
      <p:sp>
        <p:nvSpPr>
          <p:cNvPr id="174" name="WEATHER APP"/>
          <p:cNvSpPr txBox="1"/>
          <p:nvPr>
            <p:ph type="title"/>
          </p:nvPr>
        </p:nvSpPr>
        <p:spPr>
          <a:prstGeom prst="rect">
            <a:avLst/>
          </a:prstGeom>
        </p:spPr>
        <p:txBody>
          <a:bodyPr/>
          <a:lstStyle>
            <a:lvl1pPr algn="ctr" defTabSz="850391">
              <a:lnSpc>
                <a:spcPct val="90000"/>
              </a:lnSpc>
              <a:spcBef>
                <a:spcPts val="0"/>
              </a:spcBef>
              <a:defRPr cap="none" sz="4092">
                <a:latin typeface="Helvetica"/>
                <a:ea typeface="Helvetica"/>
                <a:cs typeface="Helvetica"/>
                <a:sym typeface="Helvetica"/>
              </a:defRPr>
            </a:lvl1pPr>
          </a:lstStyle>
          <a:p>
            <a:pPr/>
            <a:r>
              <a:t>WEATHER APP</a:t>
            </a:r>
          </a:p>
        </p:txBody>
      </p:sp>
      <p:sp>
        <p:nvSpPr>
          <p:cNvPr id="175" name="Vi valde en väderapp som du kan skriva in stad/land runt om i världen och du får ut vädret aktuella tiden som du söker på staden samt en 5dagars prognos…"/>
          <p:cNvSpPr txBox="1"/>
          <p:nvPr>
            <p:ph type="body" idx="1"/>
          </p:nvPr>
        </p:nvSpPr>
        <p:spPr>
          <a:prstGeom prst="rect">
            <a:avLst/>
          </a:prstGeom>
        </p:spPr>
        <p:txBody>
          <a:bodyPr/>
          <a:lstStyle/>
          <a:p>
            <a:pPr marL="0" indent="0" algn="ctr">
              <a:buClrTx/>
              <a:buSzTx/>
              <a:buFontTx/>
              <a:buNone/>
              <a:defRPr>
                <a:latin typeface="Helvetica"/>
                <a:ea typeface="Helvetica"/>
                <a:cs typeface="Helvetica"/>
                <a:sym typeface="Helvetica"/>
              </a:defRPr>
            </a:pPr>
            <a:r>
              <a:t>Vi valde en väderapp som du kan skriva in stad/land runt om i världen och du får ut vädret aktuella tiden som du söker på staden samt en 5dagars prognos</a:t>
            </a:r>
          </a:p>
          <a:p>
            <a:pPr marL="0" indent="0" algn="ctr">
              <a:buClrTx/>
              <a:buSzTx/>
              <a:buFontTx/>
              <a:buNone/>
              <a:defRPr>
                <a:latin typeface="Helvetica"/>
                <a:ea typeface="Helvetica"/>
                <a:cs typeface="Helvetica"/>
                <a:sym typeface="Helvetica"/>
              </a:defRPr>
            </a:pPr>
            <a:r>
              <a:t>Vi använde oss utav OpenWeather API, hämtar två olika api:n</a:t>
            </a:r>
          </a:p>
          <a:p>
            <a:pPr marL="0" indent="0" algn="ctr">
              <a:buClrTx/>
              <a:buSzTx/>
              <a:buFontTx/>
              <a:buNone/>
              <a:defRPr>
                <a:latin typeface="Helvetica"/>
                <a:ea typeface="Helvetica"/>
                <a:cs typeface="Helvetica"/>
                <a:sym typeface="Helvetica"/>
              </a:defRPr>
            </a:pPr>
            <a:r>
              <a:t>Vi använder oss även utav OpenWeathers ikoner som beskriver vädret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7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75">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5"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177" name="Mattin Najafi &amp; mathieu larrouy"/>
          <p:cNvSpPr txBox="1"/>
          <p:nvPr>
            <p:ph type="body" idx="13"/>
          </p:nvPr>
        </p:nvSpPr>
        <p:spPr>
          <a:xfrm>
            <a:off x="711200" y="444500"/>
            <a:ext cx="11176000" cy="457200"/>
          </a:xfrm>
          <a:prstGeom prst="rect">
            <a:avLst/>
          </a:prstGeom>
        </p:spPr>
        <p:txBody>
          <a:bodyPr/>
          <a:lstStyle>
            <a:lvl1pPr algn="ctr">
              <a:defRPr spc="70" sz="1400"/>
            </a:lvl1pPr>
          </a:lstStyle>
          <a:p>
            <a:pPr/>
            <a:r>
              <a:t>Mattin Najafi &amp; mathieu larrouy</a:t>
            </a:r>
          </a:p>
        </p:txBody>
      </p:sp>
      <p:sp>
        <p:nvSpPr>
          <p:cNvPr id="178" name="PLANERING"/>
          <p:cNvSpPr txBox="1"/>
          <p:nvPr>
            <p:ph type="title"/>
          </p:nvPr>
        </p:nvSpPr>
        <p:spPr>
          <a:prstGeom prst="rect">
            <a:avLst/>
          </a:prstGeom>
        </p:spPr>
        <p:txBody>
          <a:bodyPr/>
          <a:lstStyle>
            <a:lvl1pPr algn="ctr" defTabSz="850391">
              <a:lnSpc>
                <a:spcPct val="90000"/>
              </a:lnSpc>
              <a:spcBef>
                <a:spcPts val="0"/>
              </a:spcBef>
              <a:defRPr cap="none" sz="4092">
                <a:latin typeface="Helvetica"/>
                <a:ea typeface="Helvetica"/>
                <a:cs typeface="Helvetica"/>
                <a:sym typeface="Helvetica"/>
              </a:defRPr>
            </a:lvl1pPr>
          </a:lstStyle>
          <a:p>
            <a:pPr/>
            <a:r>
              <a:t>PLANERING</a:t>
            </a:r>
          </a:p>
        </p:txBody>
      </p:sp>
      <p:sp>
        <p:nvSpPr>
          <p:cNvPr id="179" name="Vi började med att skapa githubrepo med issues. Sedan så skapade vi react appen och laddade ner allt som man behövde för att ha en färdig grund att stå på.…"/>
          <p:cNvSpPr txBox="1"/>
          <p:nvPr>
            <p:ph type="body" idx="1"/>
          </p:nvPr>
        </p:nvSpPr>
        <p:spPr>
          <a:prstGeom prst="rect">
            <a:avLst/>
          </a:prstGeom>
        </p:spPr>
        <p:txBody>
          <a:bodyPr/>
          <a:lstStyle/>
          <a:p>
            <a:pPr marL="0" indent="0" algn="ctr" defTabSz="914400">
              <a:lnSpc>
                <a:spcPct val="90000"/>
              </a:lnSpc>
              <a:spcBef>
                <a:spcPts val="1000"/>
              </a:spcBef>
              <a:buClrTx/>
              <a:buSzTx/>
              <a:buFontTx/>
              <a:buNone/>
              <a:defRPr>
                <a:latin typeface="Helvetica"/>
                <a:ea typeface="Helvetica"/>
                <a:cs typeface="Helvetica"/>
                <a:sym typeface="Helvetica"/>
              </a:defRPr>
            </a:pPr>
            <a:r>
              <a:t>Vi började med att skapa githubrepo med issues. Sedan så skapade vi react appen och laddade ner allt som man behövde för att ha en färdig grund att stå på. </a:t>
            </a:r>
          </a:p>
          <a:p>
            <a:pPr marL="0" indent="0" algn="ctr">
              <a:buClrTx/>
              <a:buSzTx/>
              <a:buFontTx/>
              <a:buNone/>
              <a:defRPr>
                <a:latin typeface="Helvetica"/>
                <a:ea typeface="Helvetica"/>
                <a:cs typeface="Helvetica"/>
                <a:sym typeface="Helvetica"/>
              </a:defRPr>
            </a:pPr>
          </a:p>
          <a:p>
            <a:pPr marL="0" indent="0" algn="ctr">
              <a:buClrTx/>
              <a:buSzTx/>
              <a:buFontTx/>
              <a:buNone/>
              <a:defRPr>
                <a:latin typeface="Helvetica"/>
                <a:ea typeface="Helvetica"/>
                <a:cs typeface="Helvetica"/>
                <a:sym typeface="Helvetica"/>
              </a:defRPr>
            </a:pPr>
            <a:r>
              <a:t>Sedan så gjorde vi alla komponenter som vi kopplade ihop med alla issues som vi skapat. </a:t>
            </a:r>
          </a:p>
          <a:p>
            <a:pPr marL="0" indent="0" algn="ctr">
              <a:buClrTx/>
              <a:buSzTx/>
              <a:buFontTx/>
              <a:buNone/>
              <a:defRPr>
                <a:latin typeface="Helvetica"/>
                <a:ea typeface="Helvetica"/>
                <a:cs typeface="Helvetica"/>
                <a:sym typeface="Helvetica"/>
              </a:defRPr>
            </a:pPr>
            <a:r>
              <a:t>In the meantime we designed the UI on XD.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7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7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7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79">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9"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pic>
        <p:nvPicPr>
          <p:cNvPr id="181" name="Image" descr="Image"/>
          <p:cNvPicPr>
            <a:picLocks noChangeAspect="1"/>
          </p:cNvPicPr>
          <p:nvPr>
            <p:ph type="pic" idx="14"/>
          </p:nvPr>
        </p:nvPicPr>
        <p:blipFill>
          <a:blip r:embed="rId2">
            <a:extLst/>
          </a:blip>
          <a:srcRect l="467" t="0" r="467" b="0"/>
          <a:stretch>
            <a:fillRect/>
          </a:stretch>
        </p:blipFill>
        <p:spPr>
          <a:xfrm>
            <a:off x="7111999" y="1536700"/>
            <a:ext cx="5486401" cy="7797800"/>
          </a:xfrm>
          <a:prstGeom prst="rect">
            <a:avLst/>
          </a:prstGeom>
        </p:spPr>
      </p:pic>
      <p:sp>
        <p:nvSpPr>
          <p:cNvPr id="182" name="COMPONENTS"/>
          <p:cNvSpPr txBox="1"/>
          <p:nvPr>
            <p:ph type="title"/>
          </p:nvPr>
        </p:nvSpPr>
        <p:spPr>
          <a:prstGeom prst="rect">
            <a:avLst/>
          </a:prstGeom>
        </p:spPr>
        <p:txBody>
          <a:bodyPr/>
          <a:lstStyle>
            <a:lvl1pPr algn="ctr" defTabSz="914400">
              <a:lnSpc>
                <a:spcPct val="90000"/>
              </a:lnSpc>
              <a:spcBef>
                <a:spcPts val="0"/>
              </a:spcBef>
              <a:defRPr cap="none" sz="3200">
                <a:latin typeface="Helvetica"/>
                <a:ea typeface="Helvetica"/>
                <a:cs typeface="Helvetica"/>
                <a:sym typeface="Helvetica"/>
              </a:defRPr>
            </a:lvl1pPr>
          </a:lstStyle>
          <a:p>
            <a:pPr/>
            <a:r>
              <a:t>COMPONENTS</a:t>
            </a:r>
          </a:p>
        </p:txBody>
      </p:sp>
      <p:sp>
        <p:nvSpPr>
          <p:cNvPr id="183" name="Layout-komponenten är våran centrala komponent där den sammakopplar alla komponenter. Där gör vi vårat api-anrop och sedan skickar vi in datan i andra komponenter genom props. Den är parentkomponent till header, searchbar och flexbox.…"/>
          <p:cNvSpPr txBox="1"/>
          <p:nvPr>
            <p:ph type="body" sz="half" idx="1"/>
          </p:nvPr>
        </p:nvSpPr>
        <p:spPr>
          <a:prstGeom prst="rect">
            <a:avLst/>
          </a:prstGeom>
        </p:spPr>
        <p:txBody>
          <a:bodyPr/>
          <a:lstStyle/>
          <a:p>
            <a:pPr marL="0" indent="0" defTabSz="850391">
              <a:lnSpc>
                <a:spcPct val="81000"/>
              </a:lnSpc>
              <a:spcBef>
                <a:spcPts val="900"/>
              </a:spcBef>
              <a:buClrTx/>
              <a:buSzTx/>
              <a:buFontTx/>
              <a:buNone/>
              <a:defRPr sz="2139">
                <a:latin typeface="Helvetica"/>
                <a:ea typeface="Helvetica"/>
                <a:cs typeface="Helvetica"/>
                <a:sym typeface="Helvetica"/>
              </a:defRPr>
            </a:pPr>
            <a:r>
              <a:t>Layout-komponenten är våran centrala komponent där den sammakopplar alla komponenter. Där gör vi vårat api-anrop och sedan skickar vi in datan i andra komponenter genom props. Den är parentkomponent till header, searchbar och flexbox.</a:t>
            </a:r>
          </a:p>
          <a:p>
            <a:pPr marL="0" indent="0" defTabSz="850391">
              <a:lnSpc>
                <a:spcPct val="81000"/>
              </a:lnSpc>
              <a:spcBef>
                <a:spcPts val="900"/>
              </a:spcBef>
              <a:buClrTx/>
              <a:buSzTx/>
              <a:buFontTx/>
              <a:buNone/>
              <a:defRPr sz="2139">
                <a:latin typeface="Helvetica"/>
                <a:ea typeface="Helvetica"/>
                <a:cs typeface="Helvetica"/>
                <a:sym typeface="Helvetica"/>
              </a:defRPr>
            </a:pPr>
            <a:r>
              <a:t>City-komponenten renderar ut stad och land.</a:t>
            </a:r>
          </a:p>
          <a:p>
            <a:pPr marL="0" indent="0" defTabSz="850391">
              <a:lnSpc>
                <a:spcPct val="81000"/>
              </a:lnSpc>
              <a:spcBef>
                <a:spcPts val="900"/>
              </a:spcBef>
              <a:buClrTx/>
              <a:buSzTx/>
              <a:buFontTx/>
              <a:buNone/>
              <a:defRPr sz="2139">
                <a:latin typeface="Helvetica"/>
                <a:ea typeface="Helvetica"/>
                <a:cs typeface="Helvetica"/>
                <a:sym typeface="Helvetica"/>
              </a:defRPr>
            </a:pPr>
            <a:r>
              <a:t>Day komponenten renderar ut veckodagarna och prognosen för de. </a:t>
            </a:r>
          </a:p>
          <a:p>
            <a:pPr marL="0" indent="0" defTabSz="850391">
              <a:lnSpc>
                <a:spcPct val="81000"/>
              </a:lnSpc>
              <a:spcBef>
                <a:spcPts val="900"/>
              </a:spcBef>
              <a:buClrTx/>
              <a:buSzTx/>
              <a:buFontTx/>
              <a:buNone/>
              <a:defRPr sz="2139">
                <a:latin typeface="Helvetica"/>
                <a:ea typeface="Helvetica"/>
                <a:cs typeface="Helvetica"/>
                <a:sym typeface="Helvetica"/>
              </a:defRPr>
            </a:pPr>
            <a:r>
              <a:t>Week komponenten är en parentkomponent till day och loopar igenom datan som blir skickad från layouten för att rendera ut rätt dag på rätt plats med rätt temperatur och ikon.Header är header. </a:t>
            </a:r>
          </a:p>
          <a:p>
            <a:pPr marL="0" indent="0" defTabSz="850391">
              <a:lnSpc>
                <a:spcPct val="81000"/>
              </a:lnSpc>
              <a:spcBef>
                <a:spcPts val="900"/>
              </a:spcBef>
              <a:buClrTx/>
              <a:buSzTx/>
              <a:buFontTx/>
              <a:buNone/>
              <a:defRPr sz="2139">
                <a:latin typeface="Helvetica"/>
                <a:ea typeface="Helvetica"/>
                <a:cs typeface="Helvetica"/>
                <a:sym typeface="Helvetica"/>
              </a:defRPr>
            </a:pPr>
            <a:r>
              <a:t>Header är header. </a:t>
            </a:r>
          </a:p>
          <a:p>
            <a:pPr marL="0" indent="0" defTabSz="850391">
              <a:lnSpc>
                <a:spcPct val="81000"/>
              </a:lnSpc>
              <a:spcBef>
                <a:spcPts val="900"/>
              </a:spcBef>
              <a:buClrTx/>
              <a:buSzTx/>
              <a:buFontTx/>
              <a:buNone/>
              <a:defRPr sz="2139">
                <a:latin typeface="Helvetica"/>
                <a:ea typeface="Helvetica"/>
                <a:cs typeface="Helvetica"/>
                <a:sym typeface="Helvetica"/>
              </a:defRPr>
            </a:pPr>
            <a:r>
              <a:t>Description och degrees-komponenterna renderar ut beskrivning för dagens temperatur och degrees renderar ut temperaturen i kelvin som vi omvandlar till celsius i en matematisk formel.</a:t>
            </a:r>
          </a:p>
          <a:p>
            <a:pPr marL="0" indent="0" defTabSz="850391">
              <a:lnSpc>
                <a:spcPct val="81000"/>
              </a:lnSpc>
              <a:spcBef>
                <a:spcPts val="900"/>
              </a:spcBef>
              <a:buClrTx/>
              <a:buSzTx/>
              <a:buFontTx/>
              <a:buNone/>
              <a:defRPr sz="2139">
                <a:latin typeface="Helvetica"/>
                <a:ea typeface="Helvetica"/>
                <a:cs typeface="Helvetica"/>
                <a:sym typeface="Helvetica"/>
              </a:defRPr>
            </a:pPr>
            <a:r>
              <a:t>Flexbox är vart i princip all content renderas ut med all info hämtad från vårt api. </a:t>
            </a:r>
          </a:p>
        </p:txBody>
      </p:sp>
      <p:sp>
        <p:nvSpPr>
          <p:cNvPr id="184" name="Mattin Najafi &amp; mathieu larrouy"/>
          <p:cNvSpPr txBox="1"/>
          <p:nvPr/>
        </p:nvSpPr>
        <p:spPr>
          <a:xfrm>
            <a:off x="711200" y="444500"/>
            <a:ext cx="11176000" cy="45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lvl1pPr algn="ctr" defTabSz="457200">
              <a:lnSpc>
                <a:spcPct val="80000"/>
              </a:lnSpc>
              <a:spcBef>
                <a:spcPts val="0"/>
              </a:spcBef>
              <a:defRPr cap="all" spc="70" sz="1400">
                <a:latin typeface="DIN Alternate"/>
                <a:ea typeface="DIN Alternate"/>
                <a:cs typeface="DIN Alternate"/>
                <a:sym typeface="DIN Alternate"/>
              </a:defRPr>
            </a:lvl1pPr>
          </a:lstStyle>
          <a:p>
            <a:pPr/>
            <a:r>
              <a:t>Mattin Najafi &amp; mathieu larrouy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8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8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8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83">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3"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186" name="UI design"/>
          <p:cNvSpPr txBox="1"/>
          <p:nvPr>
            <p:ph type="title"/>
          </p:nvPr>
        </p:nvSpPr>
        <p:spPr>
          <a:xfrm>
            <a:off x="3352800" y="1530350"/>
            <a:ext cx="6299200" cy="723900"/>
          </a:xfrm>
          <a:prstGeom prst="rect">
            <a:avLst/>
          </a:prstGeom>
        </p:spPr>
        <p:txBody>
          <a:bodyPr/>
          <a:lstStyle>
            <a:lvl1pPr algn="ctr" defTabSz="914400">
              <a:lnSpc>
                <a:spcPct val="90000"/>
              </a:lnSpc>
              <a:spcBef>
                <a:spcPts val="0"/>
              </a:spcBef>
              <a:defRPr cap="none" sz="3200">
                <a:latin typeface="Helvetica"/>
                <a:ea typeface="Helvetica"/>
                <a:cs typeface="Helvetica"/>
                <a:sym typeface="Helvetica"/>
              </a:defRPr>
            </a:lvl1pPr>
          </a:lstStyle>
          <a:p>
            <a:pPr/>
            <a:r>
              <a:t>UI design</a:t>
            </a:r>
          </a:p>
        </p:txBody>
      </p:sp>
      <p:sp>
        <p:nvSpPr>
          <p:cNvPr id="187" name="Mattin Najafi &amp; mathieu larrouy"/>
          <p:cNvSpPr txBox="1"/>
          <p:nvPr/>
        </p:nvSpPr>
        <p:spPr>
          <a:xfrm>
            <a:off x="711200" y="444500"/>
            <a:ext cx="11176000" cy="45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lvl1pPr algn="ctr" defTabSz="457200">
              <a:lnSpc>
                <a:spcPct val="80000"/>
              </a:lnSpc>
              <a:spcBef>
                <a:spcPts val="0"/>
              </a:spcBef>
              <a:defRPr cap="all" spc="70" sz="1400">
                <a:latin typeface="DIN Alternate"/>
                <a:ea typeface="DIN Alternate"/>
                <a:cs typeface="DIN Alternate"/>
                <a:sym typeface="DIN Alternate"/>
              </a:defRPr>
            </a:lvl1pPr>
          </a:lstStyle>
          <a:p>
            <a:pPr/>
            <a:r>
              <a:t>Mattin Najafi &amp; mathieu larrouy</a:t>
            </a:r>
          </a:p>
        </p:txBody>
      </p:sp>
      <p:pic>
        <p:nvPicPr>
          <p:cNvPr id="188" name="Image" descr="Image"/>
          <p:cNvPicPr>
            <a:picLocks noChangeAspect="1"/>
          </p:cNvPicPr>
          <p:nvPr/>
        </p:nvPicPr>
        <p:blipFill>
          <a:blip r:embed="rId2">
            <a:extLst/>
          </a:blip>
          <a:stretch>
            <a:fillRect/>
          </a:stretch>
        </p:blipFill>
        <p:spPr>
          <a:xfrm>
            <a:off x="1440625" y="2439205"/>
            <a:ext cx="10123550" cy="6814718"/>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190" name="Mattin Najafi &amp; mathieu larrouy"/>
          <p:cNvSpPr txBox="1"/>
          <p:nvPr>
            <p:ph type="body" idx="13"/>
          </p:nvPr>
        </p:nvSpPr>
        <p:spPr>
          <a:xfrm>
            <a:off x="711200" y="444500"/>
            <a:ext cx="11176000" cy="457200"/>
          </a:xfrm>
          <a:prstGeom prst="rect">
            <a:avLst/>
          </a:prstGeom>
        </p:spPr>
        <p:txBody>
          <a:bodyPr/>
          <a:lstStyle>
            <a:lvl1pPr algn="ctr">
              <a:defRPr spc="70" sz="1400"/>
            </a:lvl1pPr>
          </a:lstStyle>
          <a:p>
            <a:pPr/>
            <a:r>
              <a:t>Mattin Najafi &amp; mathieu larrouy</a:t>
            </a:r>
          </a:p>
        </p:txBody>
      </p:sp>
      <p:sp>
        <p:nvSpPr>
          <p:cNvPr id="191" name="UTFÖRANDE"/>
          <p:cNvSpPr txBox="1"/>
          <p:nvPr>
            <p:ph type="title"/>
          </p:nvPr>
        </p:nvSpPr>
        <p:spPr>
          <a:prstGeom prst="rect">
            <a:avLst/>
          </a:prstGeom>
        </p:spPr>
        <p:txBody>
          <a:bodyPr/>
          <a:lstStyle>
            <a:lvl1pPr algn="ctr" defTabSz="850391">
              <a:lnSpc>
                <a:spcPct val="90000"/>
              </a:lnSpc>
              <a:spcBef>
                <a:spcPts val="0"/>
              </a:spcBef>
              <a:defRPr cap="none" sz="4092">
                <a:latin typeface="Helvetica"/>
                <a:ea typeface="Helvetica"/>
                <a:cs typeface="Helvetica"/>
                <a:sym typeface="Helvetica"/>
              </a:defRPr>
            </a:lvl1pPr>
          </a:lstStyle>
          <a:p>
            <a:pPr/>
            <a:r>
              <a:t>UTFÖRANDE</a:t>
            </a:r>
          </a:p>
        </p:txBody>
      </p:sp>
      <p:sp>
        <p:nvSpPr>
          <p:cNvPr id="192" name="Vi jobbade med varsitt issue. Skapade en egen branch som vi sedan pushade upp till mastern och gjorde en PR, efter att motparten fick godkänna PR:en så togs PR:en bort och mastern blev uppdaterad.…"/>
          <p:cNvSpPr txBox="1"/>
          <p:nvPr>
            <p:ph type="body" idx="1"/>
          </p:nvPr>
        </p:nvSpPr>
        <p:spPr>
          <a:prstGeom prst="rect">
            <a:avLst/>
          </a:prstGeom>
        </p:spPr>
        <p:txBody>
          <a:bodyPr anchor="b"/>
          <a:lstStyle/>
          <a:p>
            <a:pPr marL="0" indent="0" algn="ctr" defTabSz="868680">
              <a:lnSpc>
                <a:spcPct val="90000"/>
              </a:lnSpc>
              <a:spcBef>
                <a:spcPts val="900"/>
              </a:spcBef>
              <a:buClrTx/>
              <a:buSzTx/>
              <a:buFontTx/>
              <a:buNone/>
              <a:defRPr sz="3230">
                <a:latin typeface="Helvetica"/>
                <a:ea typeface="Helvetica"/>
                <a:cs typeface="Helvetica"/>
                <a:sym typeface="Helvetica"/>
              </a:defRPr>
            </a:pPr>
            <a:r>
              <a:t>Vi jobbade med varsitt issue. Skapade en egen branch som vi sedan pushade upp till mastern och gjorde en PR, efter att motparten fick godkänna PR:en så togs PR:en bort och mastern blev uppdaterad.</a:t>
            </a:r>
          </a:p>
          <a:p>
            <a:pPr marL="0" indent="0" algn="ctr" defTabSz="868680">
              <a:lnSpc>
                <a:spcPct val="90000"/>
              </a:lnSpc>
              <a:spcBef>
                <a:spcPts val="900"/>
              </a:spcBef>
              <a:buClrTx/>
              <a:buSzTx/>
              <a:buFontTx/>
              <a:buNone/>
              <a:defRPr sz="3230">
                <a:latin typeface="Helvetica"/>
                <a:ea typeface="Helvetica"/>
                <a:cs typeface="Helvetica"/>
                <a:sym typeface="Helvetica"/>
              </a:defRPr>
            </a:pPr>
          </a:p>
          <a:p>
            <a:pPr marL="0" indent="0" algn="ctr" defTabSz="868680">
              <a:lnSpc>
                <a:spcPct val="90000"/>
              </a:lnSpc>
              <a:spcBef>
                <a:spcPts val="900"/>
              </a:spcBef>
              <a:buClrTx/>
              <a:buSzTx/>
              <a:buFontTx/>
              <a:buNone/>
              <a:defRPr sz="3230">
                <a:latin typeface="Helvetica"/>
                <a:ea typeface="Helvetica"/>
                <a:cs typeface="Helvetica"/>
                <a:sym typeface="Helvetica"/>
              </a:defRPr>
            </a:pPr>
            <a:r>
              <a:t>Iochmed att vi ofta jobbade med olika komponenter så kunde vi göra mycket samtidigt utan att vi stötte på merge conflicts</a:t>
            </a:r>
          </a:p>
          <a:p>
            <a:pPr marL="0" indent="0" algn="ctr" defTabSz="868680">
              <a:lnSpc>
                <a:spcPct val="90000"/>
              </a:lnSpc>
              <a:spcBef>
                <a:spcPts val="900"/>
              </a:spcBef>
              <a:buClrTx/>
              <a:buSzTx/>
              <a:buFontTx/>
              <a:buNone/>
              <a:defRPr sz="3230">
                <a:latin typeface="Helvetica"/>
                <a:ea typeface="Helvetica"/>
                <a:cs typeface="Helvetica"/>
                <a:sym typeface="Helvetica"/>
              </a:defRPr>
            </a:pPr>
          </a:p>
          <a:p>
            <a:pPr marL="0" indent="0" algn="ctr" defTabSz="868680">
              <a:lnSpc>
                <a:spcPct val="90000"/>
              </a:lnSpc>
              <a:spcBef>
                <a:spcPts val="900"/>
              </a:spcBef>
              <a:buClrTx/>
              <a:buSzTx/>
              <a:buFontTx/>
              <a:buNone/>
              <a:defRPr sz="3230">
                <a:latin typeface="Helvetica"/>
                <a:ea typeface="Helvetica"/>
                <a:cs typeface="Helvetica"/>
                <a:sym typeface="Helvetica"/>
              </a:defRPr>
            </a:pPr>
            <a:r>
              <a:t>När all kod var klar och vi kände oss klara med appen så fokuserade vi på stylingen.</a:t>
            </a:r>
          </a:p>
          <a:p>
            <a:pPr marL="0" indent="0" algn="ctr" defTabSz="868680">
              <a:lnSpc>
                <a:spcPct val="90000"/>
              </a:lnSpc>
              <a:spcBef>
                <a:spcPts val="900"/>
              </a:spcBef>
              <a:buClrTx/>
              <a:buSzTx/>
              <a:buFontTx/>
              <a:buNone/>
              <a:defRPr sz="3230">
                <a:latin typeface="Helvetica"/>
                <a:ea typeface="Helvetica"/>
                <a:cs typeface="Helvetica"/>
                <a:sym typeface="Helvetica"/>
              </a:defRPr>
            </a:pPr>
          </a:p>
          <a:p>
            <a:pPr marL="0" indent="0" algn="ctr" defTabSz="868680">
              <a:lnSpc>
                <a:spcPct val="90000"/>
              </a:lnSpc>
              <a:spcBef>
                <a:spcPts val="900"/>
              </a:spcBef>
              <a:buClrTx/>
              <a:buSzTx/>
              <a:buFontTx/>
              <a:buNone/>
              <a:defRPr sz="3230">
                <a:latin typeface="Helvetica"/>
                <a:ea typeface="Helvetica"/>
                <a:cs typeface="Helvetica"/>
                <a:sym typeface="Helvetica"/>
              </a:defRPr>
            </a:pPr>
            <a:r>
              <a:t>Med stylingen så använde vi oss utan SASS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9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9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92">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2"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pic>
        <p:nvPicPr>
          <p:cNvPr id="194" name="Image" descr="Image"/>
          <p:cNvPicPr>
            <a:picLocks noChangeAspect="1"/>
          </p:cNvPicPr>
          <p:nvPr>
            <p:ph type="pic" idx="14"/>
          </p:nvPr>
        </p:nvPicPr>
        <p:blipFill>
          <a:blip r:embed="rId2">
            <a:extLst/>
          </a:blip>
          <a:srcRect l="3801" t="0" r="3801" b="0"/>
          <a:stretch>
            <a:fillRect/>
          </a:stretch>
        </p:blipFill>
        <p:spPr>
          <a:xfrm>
            <a:off x="7111999" y="1536700"/>
            <a:ext cx="5486401" cy="7797800"/>
          </a:xfrm>
          <a:prstGeom prst="rect">
            <a:avLst/>
          </a:prstGeom>
        </p:spPr>
      </p:pic>
      <p:sp>
        <p:nvSpPr>
          <p:cNvPr id="195" name="SASS"/>
          <p:cNvSpPr txBox="1"/>
          <p:nvPr>
            <p:ph type="title"/>
          </p:nvPr>
        </p:nvSpPr>
        <p:spPr>
          <a:prstGeom prst="rect">
            <a:avLst/>
          </a:prstGeom>
        </p:spPr>
        <p:txBody>
          <a:bodyPr/>
          <a:lstStyle>
            <a:lvl1pPr algn="ctr" defTabSz="914400">
              <a:lnSpc>
                <a:spcPct val="90000"/>
              </a:lnSpc>
              <a:spcBef>
                <a:spcPts val="0"/>
              </a:spcBef>
              <a:defRPr cap="none" sz="3200">
                <a:latin typeface="Helvetica"/>
                <a:ea typeface="Helvetica"/>
                <a:cs typeface="Helvetica"/>
                <a:sym typeface="Helvetica"/>
              </a:defRPr>
            </a:lvl1pPr>
          </a:lstStyle>
          <a:p>
            <a:pPr/>
            <a:r>
              <a:t>SASS</a:t>
            </a:r>
          </a:p>
        </p:txBody>
      </p:sp>
      <p:sp>
        <p:nvSpPr>
          <p:cNvPr id="196" name="Sass stands for Syntactically Awesome Stylesheets.…"/>
          <p:cNvSpPr txBox="1"/>
          <p:nvPr>
            <p:ph type="body" sz="half" idx="1"/>
          </p:nvPr>
        </p:nvSpPr>
        <p:spPr>
          <a:prstGeom prst="rect">
            <a:avLst/>
          </a:prstGeom>
        </p:spPr>
        <p:txBody>
          <a:bodyPr/>
          <a:lstStyle/>
          <a:p>
            <a:pPr marL="0" indent="0" algn="ctr" defTabSz="612648">
              <a:lnSpc>
                <a:spcPct val="90000"/>
              </a:lnSpc>
              <a:spcBef>
                <a:spcPts val="600"/>
              </a:spcBef>
              <a:buClrTx/>
              <a:buSzTx/>
              <a:buFontTx/>
              <a:buNone/>
              <a:defRPr sz="2278">
                <a:latin typeface="Helvetica"/>
                <a:ea typeface="Helvetica"/>
                <a:cs typeface="Helvetica"/>
                <a:sym typeface="Helvetica"/>
              </a:defRPr>
            </a:pPr>
            <a:r>
              <a:t>Sass stands for Syntactically Awesome Stylesheets.</a:t>
            </a:r>
          </a:p>
          <a:p>
            <a:pPr marL="0" indent="0" algn="ctr" defTabSz="612648">
              <a:lnSpc>
                <a:spcPct val="90000"/>
              </a:lnSpc>
              <a:spcBef>
                <a:spcPts val="600"/>
              </a:spcBef>
              <a:buClrTx/>
              <a:buSzTx/>
              <a:buFontTx/>
              <a:buNone/>
              <a:defRPr sz="2278">
                <a:latin typeface="Helvetica"/>
                <a:ea typeface="Helvetica"/>
                <a:cs typeface="Helvetica"/>
                <a:sym typeface="Helvetica"/>
              </a:defRPr>
            </a:pPr>
          </a:p>
          <a:p>
            <a:pPr marL="0" indent="0" algn="ctr" defTabSz="612648">
              <a:lnSpc>
                <a:spcPct val="90000"/>
              </a:lnSpc>
              <a:spcBef>
                <a:spcPts val="600"/>
              </a:spcBef>
              <a:buClrTx/>
              <a:buSzTx/>
              <a:buFontTx/>
              <a:buNone/>
              <a:defRPr sz="2278">
                <a:latin typeface="Helvetica"/>
                <a:ea typeface="Helvetica"/>
                <a:cs typeface="Helvetica"/>
                <a:sym typeface="Helvetica"/>
              </a:defRPr>
            </a:pPr>
            <a:r>
              <a:t>It’s a stylesheet language that is compiled to css</a:t>
            </a:r>
          </a:p>
          <a:p>
            <a:pPr marL="0" indent="0" algn="ctr" defTabSz="612648">
              <a:lnSpc>
                <a:spcPct val="90000"/>
              </a:lnSpc>
              <a:spcBef>
                <a:spcPts val="600"/>
              </a:spcBef>
              <a:buClrTx/>
              <a:buSzTx/>
              <a:buFontTx/>
              <a:buNone/>
              <a:defRPr sz="2278">
                <a:latin typeface="Helvetica"/>
                <a:ea typeface="Helvetica"/>
                <a:cs typeface="Helvetica"/>
                <a:sym typeface="Helvetica"/>
              </a:defRPr>
            </a:pPr>
          </a:p>
          <a:p>
            <a:pPr marL="0" indent="0" algn="ctr" defTabSz="612648">
              <a:lnSpc>
                <a:spcPct val="90000"/>
              </a:lnSpc>
              <a:spcBef>
                <a:spcPts val="600"/>
              </a:spcBef>
              <a:buClrTx/>
              <a:buSzTx/>
              <a:buFontTx/>
              <a:buNone/>
              <a:defRPr sz="2278">
                <a:latin typeface="Helvetica"/>
                <a:ea typeface="Helvetica"/>
                <a:cs typeface="Helvetica"/>
                <a:sym typeface="Helvetica"/>
              </a:defRPr>
            </a:pPr>
            <a:r>
              <a:t>It allows you to use:</a:t>
            </a:r>
          </a:p>
          <a:p>
            <a:pPr marL="0" indent="0" algn="ctr" defTabSz="612648">
              <a:lnSpc>
                <a:spcPct val="90000"/>
              </a:lnSpc>
              <a:spcBef>
                <a:spcPts val="600"/>
              </a:spcBef>
              <a:buClrTx/>
              <a:buSzTx/>
              <a:buFontTx/>
              <a:buNone/>
              <a:defRPr sz="2278">
                <a:latin typeface="Helvetica"/>
                <a:ea typeface="Helvetica"/>
                <a:cs typeface="Helvetica"/>
                <a:sym typeface="Helvetica"/>
              </a:defRPr>
            </a:pPr>
            <a:r>
              <a:t> </a:t>
            </a:r>
            <a:r>
              <a:rPr>
                <a:solidFill>
                  <a:schemeClr val="accent1"/>
                </a:solidFill>
              </a:rPr>
              <a:t>Variables </a:t>
            </a:r>
            <a:endParaRPr>
              <a:solidFill>
                <a:schemeClr val="accent1"/>
              </a:solidFill>
            </a:endParaRPr>
          </a:p>
          <a:p>
            <a:pPr marL="0" indent="0" algn="ctr" defTabSz="612648">
              <a:lnSpc>
                <a:spcPct val="90000"/>
              </a:lnSpc>
              <a:spcBef>
                <a:spcPts val="600"/>
              </a:spcBef>
              <a:buClrTx/>
              <a:buSzTx/>
              <a:buFontTx/>
              <a:buNone/>
              <a:defRPr sz="2278">
                <a:solidFill>
                  <a:schemeClr val="accent1"/>
                </a:solidFill>
                <a:latin typeface="Helvetica"/>
                <a:ea typeface="Helvetica"/>
                <a:cs typeface="Helvetica"/>
                <a:sym typeface="Helvetica"/>
              </a:defRPr>
            </a:pPr>
            <a:r>
              <a:t>Nested rules</a:t>
            </a:r>
          </a:p>
          <a:p>
            <a:pPr marL="0" indent="0" algn="ctr" defTabSz="612648">
              <a:lnSpc>
                <a:spcPct val="90000"/>
              </a:lnSpc>
              <a:spcBef>
                <a:spcPts val="600"/>
              </a:spcBef>
              <a:buClrTx/>
              <a:buSzTx/>
              <a:buFontTx/>
              <a:buNone/>
              <a:defRPr sz="2278">
                <a:solidFill>
                  <a:schemeClr val="accent1"/>
                </a:solidFill>
                <a:latin typeface="Helvetica"/>
                <a:ea typeface="Helvetica"/>
                <a:cs typeface="Helvetica"/>
                <a:sym typeface="Helvetica"/>
              </a:defRPr>
            </a:pPr>
            <a:r>
              <a:t>Mixins</a:t>
            </a:r>
          </a:p>
          <a:p>
            <a:pPr marL="0" indent="0" algn="ctr" defTabSz="612648">
              <a:lnSpc>
                <a:spcPct val="90000"/>
              </a:lnSpc>
              <a:spcBef>
                <a:spcPts val="600"/>
              </a:spcBef>
              <a:buClrTx/>
              <a:buSzTx/>
              <a:buFontTx/>
              <a:buNone/>
              <a:defRPr sz="2278">
                <a:solidFill>
                  <a:schemeClr val="accent1"/>
                </a:solidFill>
                <a:latin typeface="Helvetica"/>
                <a:ea typeface="Helvetica"/>
                <a:cs typeface="Helvetica"/>
                <a:sym typeface="Helvetica"/>
              </a:defRPr>
            </a:pPr>
            <a:r>
              <a:t>Functions</a:t>
            </a:r>
          </a:p>
          <a:p>
            <a:pPr marL="0" indent="0" algn="ctr" defTabSz="612648">
              <a:lnSpc>
                <a:spcPct val="90000"/>
              </a:lnSpc>
              <a:spcBef>
                <a:spcPts val="600"/>
              </a:spcBef>
              <a:buClrTx/>
              <a:buSzTx/>
              <a:buFontTx/>
              <a:buNone/>
              <a:defRPr sz="2278">
                <a:latin typeface="Helvetica"/>
                <a:ea typeface="Helvetica"/>
                <a:cs typeface="Helvetica"/>
                <a:sym typeface="Helvetica"/>
              </a:defRPr>
            </a:pPr>
          </a:p>
          <a:p>
            <a:pPr marL="0" indent="0" algn="ctr" defTabSz="612648">
              <a:lnSpc>
                <a:spcPct val="90000"/>
              </a:lnSpc>
              <a:spcBef>
                <a:spcPts val="600"/>
              </a:spcBef>
              <a:buClrTx/>
              <a:buSzTx/>
              <a:buFontTx/>
              <a:buNone/>
              <a:defRPr sz="2278">
                <a:latin typeface="Helvetica"/>
                <a:ea typeface="Helvetica"/>
                <a:cs typeface="Helvetica"/>
                <a:sym typeface="Helvetica"/>
              </a:defRPr>
            </a:pPr>
            <a:r>
              <a:t>It’s a really easy and powerful way to keep large project stylesheets clear and well-organized.</a:t>
            </a:r>
          </a:p>
          <a:p>
            <a:pPr marL="0" indent="0" defTabSz="306324">
              <a:lnSpc>
                <a:spcPts val="3200"/>
              </a:lnSpc>
              <a:spcBef>
                <a:spcPts val="800"/>
              </a:spcBef>
              <a:buClrTx/>
              <a:buSzTx/>
              <a:buFontTx/>
              <a:buNone/>
              <a:defRPr sz="1407">
                <a:latin typeface="Helvetica"/>
                <a:ea typeface="Helvetica"/>
                <a:cs typeface="Helvetica"/>
                <a:sym typeface="Helvetica"/>
              </a:defRPr>
            </a:pPr>
          </a:p>
          <a:p>
            <a:pPr marL="306324" indent="-212725" defTabSz="306324">
              <a:lnSpc>
                <a:spcPts val="2800"/>
              </a:lnSpc>
              <a:spcBef>
                <a:spcPts val="0"/>
              </a:spcBef>
              <a:buClr>
                <a:srgbClr val="6B717F"/>
              </a:buClr>
              <a:buSzPct val="100000"/>
              <a:buFont typeface="Times-Roman"/>
              <a:buChar char="•"/>
              <a:defRPr sz="1206">
                <a:solidFill>
                  <a:srgbClr val="6B717F"/>
                </a:solidFill>
                <a:latin typeface="Helvetica"/>
                <a:ea typeface="Helvetica"/>
                <a:cs typeface="Helvetica"/>
                <a:sym typeface="Helvetica"/>
              </a:defRPr>
            </a:pPr>
          </a:p>
        </p:txBody>
      </p:sp>
      <p:sp>
        <p:nvSpPr>
          <p:cNvPr id="197" name="$breakpoint-tablet: 768px;"/>
          <p:cNvSpPr txBox="1"/>
          <p:nvPr/>
        </p:nvSpPr>
        <p:spPr>
          <a:xfrm>
            <a:off x="10180066" y="6623049"/>
            <a:ext cx="2499868"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ts val="3200"/>
              </a:lnSpc>
              <a:spcBef>
                <a:spcPts val="0"/>
              </a:spcBef>
              <a:defRPr sz="1200">
                <a:solidFill>
                  <a:srgbClr val="6688CC"/>
                </a:solidFill>
                <a:latin typeface="Menlo"/>
                <a:ea typeface="Menlo"/>
                <a:cs typeface="Menlo"/>
                <a:sym typeface="Menlo"/>
              </a:defRPr>
            </a:pPr>
            <a:r>
              <a:t>$breakpoint-tablet: </a:t>
            </a:r>
            <a:r>
              <a:rPr>
                <a:solidFill>
                  <a:srgbClr val="F280D0"/>
                </a:solidFill>
              </a:rPr>
              <a:t>768</a:t>
            </a:r>
            <a:r>
              <a:rPr>
                <a:solidFill>
                  <a:srgbClr val="225588"/>
                </a:solidFill>
              </a:rPr>
              <a:t>px</a:t>
            </a:r>
            <a:r>
              <a:t>;</a:t>
            </a:r>
          </a:p>
        </p:txBody>
      </p:sp>
      <p:sp>
        <p:nvSpPr>
          <p:cNvPr id="198" name="Line"/>
          <p:cNvSpPr/>
          <p:nvPr/>
        </p:nvSpPr>
        <p:spPr>
          <a:xfrm flipH="1">
            <a:off x="9948441" y="6981500"/>
            <a:ext cx="228750" cy="451500"/>
          </a:xfrm>
          <a:prstGeom prst="line">
            <a:avLst/>
          </a:prstGeom>
          <a:ln w="12700">
            <a:solidFill>
              <a:schemeClr val="accent6">
                <a:hueOff val="146492"/>
                <a:satOff val="27796"/>
                <a:lumOff val="22179"/>
              </a:schemeClr>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199" name="Line"/>
          <p:cNvSpPr/>
          <p:nvPr/>
        </p:nvSpPr>
        <p:spPr>
          <a:xfrm flipV="1">
            <a:off x="10126315" y="2079105"/>
            <a:ext cx="1" cy="2750134"/>
          </a:xfrm>
          <a:prstGeom prst="line">
            <a:avLst/>
          </a:prstGeom>
          <a:ln w="12700">
            <a:solidFill>
              <a:schemeClr val="accent6">
                <a:hueOff val="146492"/>
                <a:satOff val="27796"/>
                <a:lumOff val="22179"/>
              </a:schemeClr>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200" name="Line"/>
          <p:cNvSpPr/>
          <p:nvPr/>
        </p:nvSpPr>
        <p:spPr>
          <a:xfrm flipH="1">
            <a:off x="9008715" y="2091197"/>
            <a:ext cx="1120710" cy="1"/>
          </a:xfrm>
          <a:prstGeom prst="line">
            <a:avLst/>
          </a:prstGeom>
          <a:ln w="12700">
            <a:solidFill>
              <a:schemeClr val="accent6">
                <a:hueOff val="146492"/>
                <a:satOff val="27796"/>
                <a:lumOff val="22179"/>
              </a:schemeClr>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201" name="Line"/>
          <p:cNvSpPr/>
          <p:nvPr/>
        </p:nvSpPr>
        <p:spPr>
          <a:xfrm flipH="1">
            <a:off x="8740378" y="4824799"/>
            <a:ext cx="1396358" cy="712366"/>
          </a:xfrm>
          <a:prstGeom prst="line">
            <a:avLst/>
          </a:prstGeom>
          <a:ln w="12700">
            <a:solidFill>
              <a:schemeClr val="accent6">
                <a:hueOff val="146492"/>
                <a:satOff val="27796"/>
                <a:lumOff val="22179"/>
              </a:schemeClr>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202" name="Text"/>
          <p:cNvSpPr txBox="1"/>
          <p:nvPr/>
        </p:nvSpPr>
        <p:spPr>
          <a:xfrm>
            <a:off x="10218439" y="3314699"/>
            <a:ext cx="1354436" cy="50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lnSpc>
                <a:spcPts val="3200"/>
              </a:lnSpc>
              <a:spcBef>
                <a:spcPts val="0"/>
              </a:spcBef>
              <a:defRPr sz="1200">
                <a:solidFill>
                  <a:srgbClr val="384887"/>
                </a:solidFill>
                <a:latin typeface="Menlo"/>
                <a:ea typeface="Menlo"/>
                <a:cs typeface="Menlo"/>
                <a:sym typeface="Menlo"/>
              </a:defRPr>
            </a:pPr>
            <a:endParaRPr>
              <a:solidFill>
                <a:srgbClr val="6688CC"/>
              </a:solidFill>
            </a:endParaRPr>
          </a:p>
        </p:txBody>
      </p:sp>
      <p:sp>
        <p:nvSpPr>
          <p:cNvPr id="203" name="Mattin Najafi &amp; mathieu larrouy"/>
          <p:cNvSpPr txBox="1"/>
          <p:nvPr/>
        </p:nvSpPr>
        <p:spPr>
          <a:xfrm>
            <a:off x="711200" y="444500"/>
            <a:ext cx="11176000" cy="45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lvl1pPr algn="ctr" defTabSz="457200">
              <a:lnSpc>
                <a:spcPct val="80000"/>
              </a:lnSpc>
              <a:spcBef>
                <a:spcPts val="0"/>
              </a:spcBef>
              <a:defRPr cap="all" spc="70" sz="1400">
                <a:latin typeface="DIN Alternate"/>
                <a:ea typeface="DIN Alternate"/>
                <a:cs typeface="DIN Alternate"/>
                <a:sym typeface="DIN Alternate"/>
              </a:defRPr>
            </a:lvl1pPr>
          </a:lstStyle>
          <a:p>
            <a:pPr/>
            <a:r>
              <a:t>Mattin Najafi &amp; mathieu larrouy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9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9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9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96">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96">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196">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196">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1" fill="hold">
                                  <p:stCondLst>
                                    <p:cond delay="0"/>
                                  </p:stCondLst>
                                  <p:iterate type="el" backwards="0">
                                    <p:tmAbs val="0"/>
                                  </p:iterate>
                                  <p:childTnLst>
                                    <p:set>
                                      <p:cBhvr>
                                        <p:cTn id="52" fill="hold"/>
                                        <p:tgtEl>
                                          <p:spTgt spid="196">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0" presetID="1" grpId="1" fill="hold">
                                  <p:stCondLst>
                                    <p:cond delay="0"/>
                                  </p:stCondLst>
                                  <p:iterate type="el" backwards="0">
                                    <p:tmAbs val="0"/>
                                  </p:iterate>
                                  <p:childTnLst>
                                    <p:set>
                                      <p:cBhvr>
                                        <p:cTn id="56" fill="hold"/>
                                        <p:tgtEl>
                                          <p:spTgt spid="196">
                                            <p:txEl>
                                              <p:pRg st="12" end="1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0" presetID="1" grpId="1" fill="hold">
                                  <p:stCondLst>
                                    <p:cond delay="0"/>
                                  </p:stCondLst>
                                  <p:iterate type="el" backwards="0">
                                    <p:tmAbs val="0"/>
                                  </p:iterate>
                                  <p:childTnLst>
                                    <p:set>
                                      <p:cBhvr>
                                        <p:cTn id="60" fill="hold"/>
                                        <p:tgtEl>
                                          <p:spTgt spid="196">
                                            <p:txEl>
                                              <p:pRg st="13" end="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6"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205" name="Mattin Najafi &amp; mathieu larrouy"/>
          <p:cNvSpPr txBox="1"/>
          <p:nvPr>
            <p:ph type="body" idx="13"/>
          </p:nvPr>
        </p:nvSpPr>
        <p:spPr>
          <a:xfrm>
            <a:off x="711200" y="444500"/>
            <a:ext cx="11176000" cy="457200"/>
          </a:xfrm>
          <a:prstGeom prst="rect">
            <a:avLst/>
          </a:prstGeom>
        </p:spPr>
        <p:txBody>
          <a:bodyPr/>
          <a:lstStyle>
            <a:lvl1pPr algn="ctr">
              <a:defRPr spc="70" sz="1400"/>
            </a:lvl1pPr>
          </a:lstStyle>
          <a:p>
            <a:pPr/>
            <a:r>
              <a:t>Mattin Najafi &amp; mathieu larrouy</a:t>
            </a:r>
          </a:p>
        </p:txBody>
      </p:sp>
      <p:sp>
        <p:nvSpPr>
          <p:cNvPr id="206" name="RESULTAT"/>
          <p:cNvSpPr txBox="1"/>
          <p:nvPr>
            <p:ph type="title"/>
          </p:nvPr>
        </p:nvSpPr>
        <p:spPr>
          <a:prstGeom prst="rect">
            <a:avLst/>
          </a:prstGeom>
        </p:spPr>
        <p:txBody>
          <a:bodyPr/>
          <a:lstStyle>
            <a:lvl1pPr algn="ctr" defTabSz="850391">
              <a:lnSpc>
                <a:spcPct val="90000"/>
              </a:lnSpc>
              <a:spcBef>
                <a:spcPts val="0"/>
              </a:spcBef>
              <a:defRPr cap="none" sz="4092">
                <a:latin typeface="Helvetica"/>
                <a:ea typeface="Helvetica"/>
                <a:cs typeface="Helvetica"/>
                <a:sym typeface="Helvetica"/>
              </a:defRPr>
            </a:lvl1pPr>
          </a:lstStyle>
          <a:p>
            <a:pPr/>
            <a:r>
              <a:t>RESULTAT</a:t>
            </a:r>
          </a:p>
        </p:txBody>
      </p:sp>
      <p:sp>
        <p:nvSpPr>
          <p:cNvPr id="207" name="Vi är nöjda med resultatet av vår app, den fungerar precis som den ska och det var tanken från början.…"/>
          <p:cNvSpPr txBox="1"/>
          <p:nvPr>
            <p:ph type="body" idx="1"/>
          </p:nvPr>
        </p:nvSpPr>
        <p:spPr>
          <a:prstGeom prst="rect">
            <a:avLst/>
          </a:prstGeom>
        </p:spPr>
        <p:txBody>
          <a:bodyPr/>
          <a:lstStyle/>
          <a:p>
            <a:pPr marL="0" indent="0" defTabSz="914400">
              <a:lnSpc>
                <a:spcPct val="90000"/>
              </a:lnSpc>
              <a:spcBef>
                <a:spcPts val="1000"/>
              </a:spcBef>
              <a:buClrTx/>
              <a:buSzTx/>
              <a:buFontTx/>
              <a:buNone/>
              <a:defRPr>
                <a:latin typeface="Helvetica"/>
                <a:ea typeface="Helvetica"/>
                <a:cs typeface="Helvetica"/>
                <a:sym typeface="Helvetica"/>
              </a:defRPr>
            </a:pPr>
            <a:r>
              <a:t>Vi är nöjda med resultatet av vår app, den fungerar precis som den ska och det var tanken från början. </a:t>
            </a:r>
          </a:p>
          <a:p>
            <a:pPr marL="0" indent="0" defTabSz="914400">
              <a:lnSpc>
                <a:spcPct val="90000"/>
              </a:lnSpc>
              <a:spcBef>
                <a:spcPts val="1000"/>
              </a:spcBef>
              <a:buClrTx/>
              <a:buSzTx/>
              <a:buFontTx/>
              <a:buNone/>
              <a:defRPr>
                <a:latin typeface="Helvetica"/>
                <a:ea typeface="Helvetica"/>
                <a:cs typeface="Helvetica"/>
                <a:sym typeface="Helvetica"/>
              </a:defRPr>
            </a:pPr>
          </a:p>
          <a:p>
            <a:pPr marL="0" indent="0" defTabSz="914400">
              <a:lnSpc>
                <a:spcPct val="90000"/>
              </a:lnSpc>
              <a:spcBef>
                <a:spcPts val="1000"/>
              </a:spcBef>
              <a:buClrTx/>
              <a:buSzTx/>
              <a:buFontTx/>
              <a:buNone/>
              <a:defRPr>
                <a:latin typeface="Helvetica"/>
                <a:ea typeface="Helvetica"/>
                <a:cs typeface="Helvetica"/>
                <a:sym typeface="Helvetica"/>
              </a:defRPr>
            </a:pPr>
            <a:r>
              <a:t>Vi är lite missnöjda över de förutbestämda ikonerna som finns på sidan men det finns inte så mycket att göra åt då vi tycker dom är fula. </a:t>
            </a:r>
          </a:p>
          <a:p>
            <a:pPr marL="0" indent="0" defTabSz="914400">
              <a:lnSpc>
                <a:spcPct val="90000"/>
              </a:lnSpc>
              <a:spcBef>
                <a:spcPts val="1000"/>
              </a:spcBef>
              <a:buClrTx/>
              <a:buSzTx/>
              <a:buFontTx/>
              <a:buNone/>
              <a:defRPr>
                <a:latin typeface="Helvetica"/>
                <a:ea typeface="Helvetica"/>
                <a:cs typeface="Helvetica"/>
                <a:sym typeface="Helvetica"/>
              </a:defRPr>
            </a:pPr>
          </a:p>
          <a:p>
            <a:pPr marL="0" indent="0" defTabSz="914400">
              <a:lnSpc>
                <a:spcPct val="90000"/>
              </a:lnSpc>
              <a:spcBef>
                <a:spcPts val="1000"/>
              </a:spcBef>
              <a:buClrTx/>
              <a:buSzTx/>
              <a:buFontTx/>
              <a:buNone/>
              <a:defRPr>
                <a:latin typeface="Helvetica"/>
                <a:ea typeface="Helvetica"/>
                <a:cs typeface="Helvetica"/>
                <a:sym typeface="Helvetica"/>
              </a:defRPr>
            </a:pPr>
          </a:p>
          <a:p>
            <a:pPr marL="0" indent="0" defTabSz="914400">
              <a:lnSpc>
                <a:spcPct val="90000"/>
              </a:lnSpc>
              <a:spcBef>
                <a:spcPts val="1000"/>
              </a:spcBef>
              <a:buClrTx/>
              <a:buSzTx/>
              <a:buFontTx/>
              <a:buNone/>
              <a:defRPr>
                <a:latin typeface="Helvetica"/>
                <a:ea typeface="Helvetica"/>
                <a:cs typeface="Helvetica"/>
                <a:sym typeface="Helvetica"/>
              </a:defRPr>
            </a:pPr>
            <a:r>
              <a:t>Responsiviteten fungerar bra och denna app fungerar minst lika bra på mobil enhet som dator.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0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07">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7" grpId="1"/>
    </p:bldLst>
  </p:timing>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