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8" r:id="rId4"/>
    <p:sldId id="280" r:id="rId5"/>
    <p:sldId id="281" r:id="rId6"/>
    <p:sldId id="262" r:id="rId7"/>
    <p:sldId id="265" r:id="rId8"/>
  </p:sldIdLst>
  <p:sldSz cx="9753600" cy="7315200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14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52364" y="2651934"/>
            <a:ext cx="7963312" cy="1288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200" b="1" spc="369" dirty="0">
                <a:solidFill>
                  <a:srgbClr val="000000"/>
                </a:solidFill>
                <a:latin typeface="+mj-lt"/>
                <a:ea typeface="TAN Pearl"/>
                <a:cs typeface="TAN Pearl"/>
                <a:sym typeface="TAN Pearl"/>
              </a:rPr>
              <a:t>The Impact of Different Factors on Student Academic Performance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03087" y="5489294"/>
            <a:ext cx="4347425" cy="1056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486" spc="14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 1 </a:t>
            </a:r>
          </a:p>
          <a:p>
            <a:pPr algn="ctr">
              <a:lnSpc>
                <a:spcPts val="2080"/>
              </a:lnSpc>
            </a:pPr>
            <a:r>
              <a:rPr lang="en-US" sz="1486" spc="14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Kawthar Isa </a:t>
            </a:r>
          </a:p>
          <a:p>
            <a:pPr algn="ctr">
              <a:lnSpc>
                <a:spcPts val="2080"/>
              </a:lnSpc>
            </a:pPr>
            <a:r>
              <a:rPr lang="en-US" sz="1486" spc="14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Maryam Thani </a:t>
            </a:r>
          </a:p>
          <a:p>
            <a:pPr algn="ctr">
              <a:lnSpc>
                <a:spcPts val="2080"/>
              </a:lnSpc>
            </a:pPr>
            <a:r>
              <a:rPr lang="en-US" sz="1486" spc="14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Eman </a:t>
            </a:r>
            <a:r>
              <a:rPr lang="en-US" sz="1486" spc="14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A.Redha</a:t>
            </a:r>
            <a:endParaRPr lang="en-US" sz="1486" spc="148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A2E15DC-E02E-7268-D196-C1FD4CD098AB}"/>
              </a:ext>
            </a:extLst>
          </p:cNvPr>
          <p:cNvSpPr/>
          <p:nvPr/>
        </p:nvSpPr>
        <p:spPr>
          <a:xfrm>
            <a:off x="1066800" y="48006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5B46DA9-6B63-6D6B-CC83-0A93E71D3E29}"/>
              </a:ext>
            </a:extLst>
          </p:cNvPr>
          <p:cNvSpPr/>
          <p:nvPr/>
        </p:nvSpPr>
        <p:spPr>
          <a:xfrm>
            <a:off x="952364" y="18288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9C17A-EADF-56E0-D663-B5C07B5A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0002A198-A9FE-99AD-AC07-047680D5D176}"/>
              </a:ext>
            </a:extLst>
          </p:cNvPr>
          <p:cNvSpPr/>
          <p:nvPr/>
        </p:nvSpPr>
        <p:spPr>
          <a:xfrm>
            <a:off x="838202" y="14478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F3104503-CD0A-CEE9-4556-065EF52FE39D}"/>
              </a:ext>
            </a:extLst>
          </p:cNvPr>
          <p:cNvSpPr/>
          <p:nvPr/>
        </p:nvSpPr>
        <p:spPr>
          <a:xfrm>
            <a:off x="952364" y="53340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4F2238A6-02F4-13F3-EF4B-A1433B4AAF22}"/>
              </a:ext>
            </a:extLst>
          </p:cNvPr>
          <p:cNvSpPr txBox="1"/>
          <p:nvPr/>
        </p:nvSpPr>
        <p:spPr>
          <a:xfrm>
            <a:off x="0" y="873799"/>
            <a:ext cx="9829800" cy="608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200" b="1" spc="369" dirty="0">
                <a:solidFill>
                  <a:srgbClr val="000000"/>
                </a:solidFill>
                <a:latin typeface="+mj-lt"/>
                <a:ea typeface="TAN Pearl"/>
                <a:cs typeface="TAN Pearl"/>
                <a:sym typeface="TAN Pearl"/>
              </a:rPr>
              <a:t>Problem Statement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7A4DA6-E1E3-48BA-4F36-A472CF97C987}"/>
              </a:ext>
            </a:extLst>
          </p:cNvPr>
          <p:cNvSpPr txBox="1"/>
          <p:nvPr/>
        </p:nvSpPr>
        <p:spPr>
          <a:xfrm>
            <a:off x="838202" y="2667000"/>
            <a:ext cx="845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3C4043"/>
                </a:solidFill>
                <a:effectLst/>
                <a:latin typeface="Inter"/>
              </a:rPr>
              <a:t>To understand the influence of the parent's background, test preparation and gender on students’ performance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57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9145DE-8D0D-4481-ECB4-E32A26029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564A1A5-77BB-DDA7-8AD1-0A67EFD4E981}"/>
              </a:ext>
            </a:extLst>
          </p:cNvPr>
          <p:cNvSpPr/>
          <p:nvPr/>
        </p:nvSpPr>
        <p:spPr>
          <a:xfrm>
            <a:off x="838202" y="14478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37E440BA-96DC-E878-1E31-BBEF1CE5A632}"/>
              </a:ext>
            </a:extLst>
          </p:cNvPr>
          <p:cNvSpPr/>
          <p:nvPr/>
        </p:nvSpPr>
        <p:spPr>
          <a:xfrm>
            <a:off x="952363" y="61722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3E92BF62-F250-B181-2A13-4F6187C58014}"/>
              </a:ext>
            </a:extLst>
          </p:cNvPr>
          <p:cNvSpPr txBox="1"/>
          <p:nvPr/>
        </p:nvSpPr>
        <p:spPr>
          <a:xfrm>
            <a:off x="0" y="873799"/>
            <a:ext cx="9829800" cy="608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200" b="1" spc="369" dirty="0">
                <a:solidFill>
                  <a:srgbClr val="000000"/>
                </a:solidFill>
                <a:latin typeface="+mj-lt"/>
                <a:ea typeface="TAN Pearl"/>
                <a:cs typeface="TAN Pearl"/>
                <a:sym typeface="TAN Pearl"/>
              </a:rPr>
              <a:t>Gender Influence On Test Results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85D53CC-B149-DB73-6F1C-5FD3D4CE6EC0}"/>
              </a:ext>
            </a:extLst>
          </p:cNvPr>
          <p:cNvSpPr txBox="1"/>
          <p:nvPr/>
        </p:nvSpPr>
        <p:spPr>
          <a:xfrm>
            <a:off x="850741" y="6334919"/>
            <a:ext cx="7848875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spc="369" dirty="0">
                <a:solidFill>
                  <a:srgbClr val="000000"/>
                </a:solidFill>
                <a:latin typeface="+mj-lt"/>
                <a:ea typeface="TAN Pearl"/>
                <a:cs typeface="TAN Pearl"/>
                <a:sym typeface="TAN Pearl"/>
              </a:rPr>
              <a:t>There is no significant difference between genders according to the overlap showing in the graph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2934B33-955C-3C77-A2C2-48656281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70" y="1572832"/>
            <a:ext cx="5797138" cy="46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49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5B73C-29D1-0475-FB7C-D56CAFF8C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1FE0C29-8024-D6F3-69D4-287CE3A89E62}"/>
              </a:ext>
            </a:extLst>
          </p:cNvPr>
          <p:cNvSpPr/>
          <p:nvPr/>
        </p:nvSpPr>
        <p:spPr>
          <a:xfrm>
            <a:off x="838202" y="14478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73A218BC-FB9D-D9B2-A7FA-2F14B844F619}"/>
              </a:ext>
            </a:extLst>
          </p:cNvPr>
          <p:cNvSpPr/>
          <p:nvPr/>
        </p:nvSpPr>
        <p:spPr>
          <a:xfrm>
            <a:off x="952363" y="61722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9CE42BD7-A6B0-C7CF-0F88-FEC4B1B407FB}"/>
              </a:ext>
            </a:extLst>
          </p:cNvPr>
          <p:cNvSpPr txBox="1"/>
          <p:nvPr/>
        </p:nvSpPr>
        <p:spPr>
          <a:xfrm>
            <a:off x="0" y="852894"/>
            <a:ext cx="9829800" cy="594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2750" b="1" spc="369" dirty="0">
                <a:solidFill>
                  <a:srgbClr val="000000"/>
                </a:solidFill>
                <a:latin typeface="+mj-lt"/>
                <a:ea typeface="TAN Pearl"/>
                <a:cs typeface="TAN Pearl"/>
                <a:sym typeface="TAN Pearl"/>
              </a:rPr>
              <a:t>Test Preparation Course Influence On Test Results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07F4077-36A6-D730-7D02-D98932B9AA21}"/>
              </a:ext>
            </a:extLst>
          </p:cNvPr>
          <p:cNvSpPr txBox="1"/>
          <p:nvPr/>
        </p:nvSpPr>
        <p:spPr>
          <a:xfrm>
            <a:off x="921496" y="6620576"/>
            <a:ext cx="7879741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spc="369" dirty="0">
                <a:solidFill>
                  <a:srgbClr val="000000"/>
                </a:solidFill>
                <a:latin typeface="+mj-lt"/>
                <a:ea typeface="TAN Pearl"/>
                <a:cs typeface="TAN Pearl"/>
                <a:sym typeface="TAN Pearl"/>
              </a:rPr>
              <a:t>There is no significant difference according to the overlap showing in the graph 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D1D3F9C-D91C-8CE4-6589-F4FB6290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64" y="1543052"/>
            <a:ext cx="6214471" cy="46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5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DF93B8-A765-851E-250B-14FAE36CA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4F6E1409-A7EC-18E9-A5E8-6A23785CAF56}"/>
              </a:ext>
            </a:extLst>
          </p:cNvPr>
          <p:cNvSpPr/>
          <p:nvPr/>
        </p:nvSpPr>
        <p:spPr>
          <a:xfrm>
            <a:off x="838202" y="14478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EDCCE678-C5CB-9F20-8700-FCDF39D6D858}"/>
              </a:ext>
            </a:extLst>
          </p:cNvPr>
          <p:cNvSpPr/>
          <p:nvPr/>
        </p:nvSpPr>
        <p:spPr>
          <a:xfrm>
            <a:off x="952363" y="61722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2DF2490-0D9D-99B5-28EB-B4E9EFC155BD}"/>
              </a:ext>
            </a:extLst>
          </p:cNvPr>
          <p:cNvSpPr txBox="1"/>
          <p:nvPr/>
        </p:nvSpPr>
        <p:spPr>
          <a:xfrm>
            <a:off x="-152262" y="852310"/>
            <a:ext cx="9829800" cy="581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2400" b="1" spc="369" dirty="0">
                <a:solidFill>
                  <a:srgbClr val="000000"/>
                </a:solidFill>
                <a:latin typeface="+mj-lt"/>
                <a:ea typeface="TAN Pearl"/>
                <a:cs typeface="TAN Pearl"/>
                <a:sym typeface="TAN Pearl"/>
              </a:rPr>
              <a:t>Parental Level of Education Influence On Test Results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5B865A8-E980-D8FD-490A-EB3E50A3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96" y="1627740"/>
            <a:ext cx="7338407" cy="453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C5B8F7FB-F7EF-B4AA-5ADE-AB3F32D96299}"/>
              </a:ext>
            </a:extLst>
          </p:cNvPr>
          <p:cNvSpPr txBox="1"/>
          <p:nvPr/>
        </p:nvSpPr>
        <p:spPr>
          <a:xfrm>
            <a:off x="952362" y="6607910"/>
            <a:ext cx="7848875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spc="369" dirty="0">
                <a:solidFill>
                  <a:srgbClr val="000000"/>
                </a:solidFill>
                <a:latin typeface="+mj-lt"/>
                <a:ea typeface="TAN Pearl"/>
                <a:cs typeface="TAN Pearl"/>
                <a:sym typeface="TAN Pearl"/>
              </a:rPr>
              <a:t>The higher parental educational level the higher student academic achievement </a:t>
            </a:r>
          </a:p>
        </p:txBody>
      </p:sp>
    </p:spTree>
    <p:extLst>
      <p:ext uri="{BB962C8B-B14F-4D97-AF65-F5344CB8AC3E}">
        <p14:creationId xmlns:p14="http://schemas.microsoft.com/office/powerpoint/2010/main" val="19025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>
            <a:extLst>
              <a:ext uri="{FF2B5EF4-FFF2-40B4-BE49-F238E27FC236}">
                <a16:creationId xmlns:a16="http://schemas.microsoft.com/office/drawing/2014/main" id="{68B76CD6-6EA0-DE03-773A-895FBCD1BA73}"/>
              </a:ext>
            </a:extLst>
          </p:cNvPr>
          <p:cNvSpPr/>
          <p:nvPr/>
        </p:nvSpPr>
        <p:spPr>
          <a:xfrm>
            <a:off x="838202" y="14478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697C70B4-0C2F-651D-0452-DAFD0CDD57A1}"/>
              </a:ext>
            </a:extLst>
          </p:cNvPr>
          <p:cNvSpPr/>
          <p:nvPr/>
        </p:nvSpPr>
        <p:spPr>
          <a:xfrm>
            <a:off x="952364" y="5334000"/>
            <a:ext cx="784887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3427064C-3AF8-614D-7086-6B1A501620A9}"/>
              </a:ext>
            </a:extLst>
          </p:cNvPr>
          <p:cNvSpPr txBox="1"/>
          <p:nvPr/>
        </p:nvSpPr>
        <p:spPr>
          <a:xfrm>
            <a:off x="0" y="873799"/>
            <a:ext cx="9829800" cy="608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200" b="1" spc="369" dirty="0">
                <a:solidFill>
                  <a:srgbClr val="000000"/>
                </a:solidFill>
                <a:latin typeface="+mj-lt"/>
                <a:ea typeface="TAN Pearl"/>
                <a:cs typeface="TAN Pearl"/>
                <a:sym typeface="TAN Pearl"/>
              </a:rPr>
              <a:t>Recommendation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79E19-BA20-F310-8645-C930FF164E38}"/>
              </a:ext>
            </a:extLst>
          </p:cNvPr>
          <p:cNvSpPr txBox="1"/>
          <p:nvPr/>
        </p:nvSpPr>
        <p:spPr>
          <a:xfrm>
            <a:off x="838202" y="1922807"/>
            <a:ext cx="8458198" cy="297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D1C1D"/>
                </a:solidFill>
                <a:effectLst/>
                <a:latin typeface="Slack-Lato"/>
              </a:rPr>
              <a:t>Enhance Test Preparation Course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D1C1D"/>
                </a:solidFill>
                <a:effectLst/>
                <a:latin typeface="Slack-Lato"/>
              </a:rPr>
              <a:t>Promote Parental Involvement in Education.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D1C1D"/>
                </a:solidFill>
                <a:effectLst/>
                <a:latin typeface="Slack-Lato"/>
              </a:rPr>
              <a:t>Implement Continuous Monitoring and Feedback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 flipH="1">
            <a:off x="4376422" y="1633219"/>
            <a:ext cx="10160" cy="4648201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8182632" y="0"/>
            <a:ext cx="1570968" cy="7315200"/>
            <a:chOff x="0" y="0"/>
            <a:chExt cx="775787" cy="36124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5787" cy="3612445"/>
            </a:xfrm>
            <a:custGeom>
              <a:avLst/>
              <a:gdLst/>
              <a:ahLst/>
              <a:cxnLst/>
              <a:rect l="l" t="t" r="r" b="b"/>
              <a:pathLst>
                <a:path w="775787" h="3612445">
                  <a:moveTo>
                    <a:pt x="0" y="0"/>
                  </a:moveTo>
                  <a:lnTo>
                    <a:pt x="775787" y="0"/>
                  </a:lnTo>
                  <a:lnTo>
                    <a:pt x="775787" y="3612445"/>
                  </a:lnTo>
                  <a:lnTo>
                    <a:pt x="0" y="36124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775787" cy="3641019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7">
            <a:extLst>
              <a:ext uri="{FF2B5EF4-FFF2-40B4-BE49-F238E27FC236}">
                <a16:creationId xmlns:a16="http://schemas.microsoft.com/office/drawing/2014/main" id="{A0CEF520-E936-92F9-B733-497310A9A9EE}"/>
              </a:ext>
            </a:extLst>
          </p:cNvPr>
          <p:cNvSpPr txBox="1"/>
          <p:nvPr/>
        </p:nvSpPr>
        <p:spPr>
          <a:xfrm>
            <a:off x="-533398" y="3353350"/>
            <a:ext cx="9829800" cy="68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5400" b="1" spc="369" dirty="0">
                <a:solidFill>
                  <a:srgbClr val="000000"/>
                </a:solidFill>
                <a:latin typeface="+mj-lt"/>
                <a:ea typeface="TAN Pearl"/>
                <a:cs typeface="TAN Pearl"/>
                <a:sym typeface="TAN Pearl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114</Words>
  <Application>Microsoft Office PowerPoint</Application>
  <PresentationFormat>Custom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Inter</vt:lpstr>
      <vt:lpstr>Arial</vt:lpstr>
      <vt:lpstr>Slack-Lato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Tan Minimalist Company Presentation</dc:title>
  <cp:lastModifiedBy>DELL</cp:lastModifiedBy>
  <cp:revision>4</cp:revision>
  <dcterms:created xsi:type="dcterms:W3CDTF">2006-08-16T00:00:00Z</dcterms:created>
  <dcterms:modified xsi:type="dcterms:W3CDTF">2025-05-21T15:34:11Z</dcterms:modified>
  <dc:identifier>DAGoD_HAEYE</dc:identifier>
</cp:coreProperties>
</file>