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 autoCompressPictures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691" r:id="rId3"/>
    <p:sldId id="2286" r:id="rId5"/>
    <p:sldId id="2272" r:id="rId6"/>
    <p:sldId id="2270" r:id="rId7"/>
    <p:sldId id="2278" r:id="rId8"/>
    <p:sldId id="2269" r:id="rId9"/>
    <p:sldId id="2275" r:id="rId10"/>
    <p:sldId id="2294" r:id="rId11"/>
    <p:sldId id="2277" r:id="rId12"/>
    <p:sldId id="2290" r:id="rId13"/>
    <p:sldId id="2273" r:id="rId14"/>
    <p:sldId id="2296" r:id="rId15"/>
    <p:sldId id="2300" r:id="rId16"/>
  </p:sldIdLst>
  <p:sldSz cx="12192000" cy="6858000"/>
  <p:notesSz cx="6784975" cy="99187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469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pos="2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xp" initials="cx" lastIdx="1" clrIdx="0"/>
  <p:cmAuthor id="2" name="Fengxian WU" initials="F" lastIdx="2" clrIdx="1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AFE"/>
    <a:srgbClr val="9B0000"/>
    <a:srgbClr val="C00000"/>
    <a:srgbClr val="FFBFBF"/>
    <a:srgbClr val="0F3D8B"/>
    <a:srgbClr val="2E75B6"/>
    <a:srgbClr val="FFFF00"/>
    <a:srgbClr val="D8D8D8"/>
    <a:srgbClr val="7F7F7F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8" autoAdjust="0"/>
    <p:restoredTop sz="88281" autoAdjust="0"/>
  </p:normalViewPr>
  <p:slideViewPr>
    <p:cSldViewPr snapToGrid="0" showGuides="1">
      <p:cViewPr varScale="1">
        <p:scale>
          <a:sx n="74" d="100"/>
          <a:sy n="74" d="100"/>
        </p:scale>
        <p:origin x="468" y="42"/>
      </p:cViewPr>
      <p:guideLst>
        <p:guide orient="horz" pos="2160"/>
        <p:guide pos="7469"/>
        <p:guide orient="horz" pos="4201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0"/>
    </p:cViewPr>
  </p:sorterViewPr>
  <p:notesViewPr>
    <p:cSldViewPr snapToGrid="0">
      <p:cViewPr varScale="1">
        <p:scale>
          <a:sx n="120" d="100"/>
          <a:sy n="120" d="100"/>
        </p:scale>
        <p:origin x="10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3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3249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7F54C-37C4-4BF4-BFE3-C27AF4B991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3249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49DDB-6E2D-4EBF-BA11-33B5981974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1F4A4-A522-43EE-BB05-ADEFB87833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8498" y="4773374"/>
            <a:ext cx="542798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3249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各位老师同学大家好，很荣幸成为今天第一个进行开题汇报的同学，我是</a:t>
            </a:r>
            <a:r>
              <a:rPr lang="en-US" altLang="zh-CN" dirty="0"/>
              <a:t>***</a:t>
            </a:r>
            <a:r>
              <a:rPr lang="zh-CN" altLang="en-US" dirty="0"/>
              <a:t>级</a:t>
            </a:r>
            <a:r>
              <a:rPr lang="en-US" altLang="zh-CN" dirty="0"/>
              <a:t>**</a:t>
            </a:r>
            <a:r>
              <a:rPr lang="zh-CN" altLang="en-US" dirty="0"/>
              <a:t>，导师是</a:t>
            </a:r>
            <a:r>
              <a:rPr lang="en-US" altLang="zh-CN" dirty="0"/>
              <a:t>***</a:t>
            </a:r>
            <a:r>
              <a:rPr lang="zh-CN" altLang="en-US" dirty="0"/>
              <a:t>老师，我的课题名称是：</a:t>
            </a:r>
            <a:r>
              <a:rPr lang="en-US" altLang="zh-CN" dirty="0"/>
              <a:t>******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306070" algn="just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800" b="1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sz="1800" kern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41160" y="190525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2008912" y="568053"/>
            <a:ext cx="7479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7AA5570-5C36-4F12-A1EB-4155A99A16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725" y="2302510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7AA5570-5C36-4F12-A1EB-4155A99A166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0.xml"/><Relationship Id="rId6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" y="1847849"/>
            <a:ext cx="12192000" cy="2667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zh-CN" altLang="zh-CN" sz="4000" dirty="0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013" y="2307475"/>
            <a:ext cx="11127634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泛娱乐与知识社区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b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2"/>
          <p:cNvGraphicFramePr>
            <a:graphicFrameLocks noGrp="1"/>
          </p:cNvGraphicFramePr>
          <p:nvPr/>
        </p:nvGraphicFramePr>
        <p:xfrm>
          <a:off x="4108610" y="5010151"/>
          <a:ext cx="4683234" cy="575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8531"/>
                <a:gridCol w="334254"/>
                <a:gridCol w="2730449"/>
              </a:tblGrid>
              <a:tr h="370840">
                <a:tc>
                  <a:txBody>
                    <a:bodyPr/>
                    <a:lstStyle/>
                    <a:p>
                      <a:pPr marL="0" algn="dist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日期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20250611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159250" y="3787140"/>
            <a:ext cx="3947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en-US" altLang="zh-CN" sz="2400" b="1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sz="2400" b="1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</a:t>
            </a:r>
            <a:endParaRPr lang="en-US" altLang="zh-CN" sz="2400" b="1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21352"/>
    </mc:Choice>
    <mc:Fallback>
      <p:transition advTm="213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136822" y="297442"/>
            <a:ext cx="177484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后端实现</a:t>
            </a:r>
            <a:endParaRPr lang="zh-CN" altLang="en-US" sz="28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6075489" y="26198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93657" y="2471189"/>
            <a:ext cx="3963227" cy="3428570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1"/>
          <p:cNvSpPr txBox="1">
            <a:spLocks noChangeArrowheads="1"/>
          </p:cNvSpPr>
          <p:nvPr/>
        </p:nvSpPr>
        <p:spPr bwMode="auto">
          <a:xfrm>
            <a:off x="1771180" y="1547047"/>
            <a:ext cx="309027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>
              <a:defRPr/>
            </a:pPr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视频管理与文件上传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91"/>
          <p:cNvSpPr txBox="1">
            <a:spLocks noChangeArrowheads="1"/>
          </p:cNvSpPr>
          <p:nvPr/>
        </p:nvSpPr>
        <p:spPr bwMode="auto">
          <a:xfrm>
            <a:off x="994285" y="2508256"/>
            <a:ext cx="3972233" cy="336739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defTabSz="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支持大文件分片上传、断点续传、文件校验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合并分片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M3U8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流媒体（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）支持在线播放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分片接口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播放信息记录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视频审核流程（待审核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失败）图片资源管理：缩略图、分类存储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4" name="连接符: 肘形 33"/>
          <p:cNvCxnSpPr/>
          <p:nvPr/>
        </p:nvCxnSpPr>
        <p:spPr>
          <a:xfrm rot="5400000">
            <a:off x="-68488" y="2782154"/>
            <a:ext cx="2841500" cy="827604"/>
          </a:xfrm>
          <a:prstGeom prst="bentConnector4">
            <a:avLst>
              <a:gd name="adj1" fmla="val 38"/>
              <a:gd name="adj2" fmla="val 127622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连接符: 肘形 42"/>
          <p:cNvCxnSpPr>
            <a:endCxn id="44" idx="2"/>
          </p:cNvCxnSpPr>
          <p:nvPr/>
        </p:nvCxnSpPr>
        <p:spPr>
          <a:xfrm rot="5400000" flipH="1" flipV="1">
            <a:off x="5927075" y="2995441"/>
            <a:ext cx="34833" cy="6015350"/>
          </a:xfrm>
          <a:prstGeom prst="bentConnector3">
            <a:avLst>
              <a:gd name="adj1" fmla="val -656274"/>
            </a:avLst>
          </a:prstGeom>
          <a:ln w="57150" cmpd="thickThin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694074" y="1144811"/>
            <a:ext cx="4516187" cy="4840888"/>
          </a:xfrm>
          <a:prstGeom prst="rect">
            <a:avLst/>
          </a:prstGeom>
          <a:solidFill>
            <a:schemeClr val="bg1">
              <a:lumMod val="6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44"/>
          <p:cNvSpPr/>
          <p:nvPr/>
        </p:nvSpPr>
        <p:spPr>
          <a:xfrm>
            <a:off x="6799142" y="1205703"/>
            <a:ext cx="4339166" cy="4745162"/>
          </a:xfrm>
          <a:prstGeom prst="roundRect">
            <a:avLst>
              <a:gd name="adj" fmla="val 2991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598640" y="1238711"/>
            <a:ext cx="441832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文件上传与流程图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 rot="10800000" flipH="1" flipV="1">
            <a:off x="7984679" y="1836394"/>
            <a:ext cx="4171447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前端分片上传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后端分片接收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临时存储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断点续传支持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分片合并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视频发布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(HLS/M3U8)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95"/>
    </mc:Choice>
    <mc:Fallback>
      <p:transition spd="slow" advTm="26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33" grpId="0"/>
      <p:bldP spid="44" grpId="0" animBg="1"/>
      <p:bldP spid="45" grpId="0" animBg="1"/>
      <p:bldP spid="4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/>
          <p:cNvSpPr/>
          <p:nvPr/>
        </p:nvSpPr>
        <p:spPr>
          <a:xfrm>
            <a:off x="656045" y="1201801"/>
            <a:ext cx="3633655" cy="4267697"/>
          </a:xfrm>
          <a:prstGeom prst="roundRect">
            <a:avLst>
              <a:gd name="adj" fmla="val 416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1343" y="1510001"/>
            <a:ext cx="3555102" cy="39659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视频管理：视频上传断点续传、状态校验、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HLS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转码、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上传进度记录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评论管理：多级评论数据库设计、分页查询、置顶排序逻辑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弹幕系统：时间轴排序、缓存优化、实时推送设计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用户信息管理： 断点续播播放进度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存储、关注关系表优化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视频互动：点赞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踩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计数、评论联动数据库一致性控制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97407" y="1344507"/>
            <a:ext cx="1974106" cy="353242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用户中心与互动系统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24150" y="1283894"/>
            <a:ext cx="2978600" cy="353242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数据统计与缓存机制（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422" y="5731169"/>
            <a:ext cx="868178" cy="63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(Redis)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36822" y="297442"/>
            <a:ext cx="177484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后端实现</a:t>
            </a:r>
            <a:endParaRPr lang="zh-CN" altLang="en-US" sz="28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1743" y="1887999"/>
            <a:ext cx="7736601" cy="321858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07" y="5612204"/>
            <a:ext cx="10229424" cy="903128"/>
          </a:xfrm>
          <a:prstGeom prst="rect">
            <a:avLst/>
          </a:prstGeom>
        </p:spPr>
      </p:pic>
      <p:sp>
        <p:nvSpPr>
          <p:cNvPr id="35" name="矩形: 圆角 34"/>
          <p:cNvSpPr/>
          <p:nvPr/>
        </p:nvSpPr>
        <p:spPr>
          <a:xfrm>
            <a:off x="7167282" y="5145070"/>
            <a:ext cx="4971062" cy="762104"/>
          </a:xfrm>
          <a:prstGeom prst="roundRect">
            <a:avLst>
              <a:gd name="adj" fmla="val 1988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>
              <a:lnSpc>
                <a:spcPct val="125000"/>
              </a:lnSpc>
              <a:buClr>
                <a:schemeClr val="bg2"/>
              </a:buClr>
            </a:pPr>
            <a:r>
              <a:rPr lang="en-US" altLang="zh-CN" sz="1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sendMessage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queueName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message);//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消息发送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buClr>
                <a:schemeClr val="bg2"/>
              </a:buClr>
            </a:pPr>
            <a:r>
              <a:rPr lang="en-US" altLang="zh-CN" sz="1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receiveMessage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queueName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timeout);//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消息接收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342"/>
    </mc:Choice>
    <mc:Fallback>
      <p:transition spd="slow" advTm="243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/>
      <p:bldP spid="6" grpId="0" animBg="1"/>
      <p:bldP spid="7" grpId="0" animBg="1"/>
      <p:bldP spid="12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5596" y="-1093208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关键技术和创新点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>
            <a:stCxn id="2" idx="3"/>
          </p:cNvCxnSpPr>
          <p:nvPr/>
        </p:nvCxnSpPr>
        <p:spPr>
          <a:xfrm>
            <a:off x="4590620" y="-831598"/>
            <a:ext cx="4407023" cy="0"/>
          </a:xfrm>
          <a:prstGeom prst="line">
            <a:avLst/>
          </a:prstGeom>
          <a:ln>
            <a:solidFill>
              <a:srgbClr val="0F3D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136822" y="297442"/>
            <a:ext cx="217239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476" y="855381"/>
            <a:ext cx="9864001" cy="164742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76" y="2677714"/>
            <a:ext cx="4197043" cy="165736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8" y="4699695"/>
            <a:ext cx="5430371" cy="1521461"/>
          </a:xfrm>
          <a:prstGeom prst="rect">
            <a:avLst/>
          </a:prstGeom>
        </p:spPr>
      </p:pic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721725" y="2677714"/>
          <a:ext cx="6366127" cy="38458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60127"/>
                <a:gridCol w="2303000"/>
                <a:gridCol w="2303000"/>
              </a:tblGrid>
              <a:tr h="580474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580474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关系型数据库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  <a:endParaRPr 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核心业务数据存储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71228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缓存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高频数据缓存、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Token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、验证码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71228"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全文检索</a:t>
                      </a:r>
                      <a:endParaRPr lang="zh-CN" altLang="en-US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Elasticsearch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视频、评论全文搜索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71228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大文件存储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对象存储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本地磁盘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视频、封面、图片、用户头像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671228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消息队列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RabbitMQ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异步转码、通知推送等任务解耦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135" y="820662"/>
            <a:ext cx="7186399" cy="5662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184"/>
    </mc:Choice>
    <mc:Fallback>
      <p:transition spd="slow" advTm="33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590620" y="-831598"/>
            <a:ext cx="4407023" cy="0"/>
          </a:xfrm>
          <a:prstGeom prst="line">
            <a:avLst/>
          </a:prstGeom>
          <a:ln>
            <a:solidFill>
              <a:srgbClr val="0F3D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136822" y="297442"/>
            <a:ext cx="97975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3974" y="2874051"/>
            <a:ext cx="3822304" cy="168917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81" y="1529151"/>
            <a:ext cx="7987497" cy="3591044"/>
          </a:xfrm>
          <a:prstGeom prst="rect">
            <a:avLst/>
          </a:prstGeom>
        </p:spPr>
      </p:pic>
      <p:sp>
        <p:nvSpPr>
          <p:cNvPr id="19" name="矩形: 圆角 18"/>
          <p:cNvSpPr/>
          <p:nvPr/>
        </p:nvSpPr>
        <p:spPr>
          <a:xfrm>
            <a:off x="9074987" y="2383529"/>
            <a:ext cx="1725073" cy="490522"/>
          </a:xfrm>
          <a:prstGeom prst="roundRect">
            <a:avLst>
              <a:gd name="adj" fmla="val 461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2655660" y="1106028"/>
            <a:ext cx="1725073" cy="490522"/>
          </a:xfrm>
          <a:prstGeom prst="roundRect">
            <a:avLst>
              <a:gd name="adj" fmla="val 461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接口集成测试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5462" y="5432851"/>
            <a:ext cx="6119201" cy="638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60"/>
              </a:lnSpc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使用 </a:t>
            </a:r>
            <a:r>
              <a:rPr lang="en-US" altLang="zh-CN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Apifox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对所有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API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接口进行功能与异常测试</a:t>
            </a:r>
            <a:endParaRPr lang="en-US" altLang="zh-CN" b="1" kern="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83561" y="5462778"/>
            <a:ext cx="4962717" cy="638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60"/>
              </a:lnSpc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通过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GitHub Actions 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自动执行测试任务，保障代码质量与流程合规</a:t>
            </a:r>
            <a:endParaRPr lang="en-US" altLang="zh-CN" b="1" kern="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184"/>
    </mc:Choice>
    <mc:Fallback>
      <p:transition spd="slow" advTm="33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6822" y="297442"/>
            <a:ext cx="177484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28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440454" y="2710798"/>
            <a:ext cx="5579849" cy="3113899"/>
          </a:xfrm>
          <a:prstGeom prst="roundRect">
            <a:avLst>
              <a:gd name="adj" fmla="val 5160"/>
            </a:avLst>
          </a:prstGeom>
          <a:solidFill>
            <a:schemeClr val="bg1">
              <a:alpha val="30196"/>
            </a:schemeClr>
          </a:solidFill>
          <a:ln w="19050">
            <a:solidFill>
              <a:schemeClr val="accent1">
                <a:alpha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矩形: 圆角 291"/>
          <p:cNvSpPr/>
          <p:nvPr/>
        </p:nvSpPr>
        <p:spPr>
          <a:xfrm>
            <a:off x="6171698" y="2695249"/>
            <a:ext cx="5621721" cy="3080387"/>
          </a:xfrm>
          <a:prstGeom prst="roundRect">
            <a:avLst>
              <a:gd name="adj" fmla="val 5160"/>
            </a:avLst>
          </a:prstGeom>
          <a:noFill/>
          <a:ln w="19050">
            <a:solidFill>
              <a:schemeClr val="accent1">
                <a:alpha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2165349" y="2531057"/>
            <a:ext cx="19748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用户端首页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8265156" y="2537987"/>
            <a:ext cx="163591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管理端首页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353" name="组合 352"/>
          <p:cNvGrpSpPr/>
          <p:nvPr/>
        </p:nvGrpSpPr>
        <p:grpSpPr>
          <a:xfrm>
            <a:off x="1062692" y="6047980"/>
            <a:ext cx="10066616" cy="610779"/>
            <a:chOff x="403899" y="5579753"/>
            <a:chExt cx="10066616" cy="610779"/>
          </a:xfrm>
        </p:grpSpPr>
        <p:sp>
          <p:nvSpPr>
            <p:cNvPr id="354" name="矩形 353"/>
            <p:cNvSpPr/>
            <p:nvPr/>
          </p:nvSpPr>
          <p:spPr>
            <a:xfrm>
              <a:off x="1196949" y="5585061"/>
              <a:ext cx="9273566" cy="5654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流程图: 离页连接符 919"/>
            <p:cNvSpPr/>
            <p:nvPr/>
          </p:nvSpPr>
          <p:spPr>
            <a:xfrm rot="16200000">
              <a:off x="796007" y="5209889"/>
              <a:ext cx="565497" cy="131584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-1" fmla="*/ 0 w 10000"/>
                <a:gd name="connsiteY0-2" fmla="*/ 0 h 10000"/>
                <a:gd name="connsiteX1-3" fmla="*/ 10000 w 10000"/>
                <a:gd name="connsiteY1-4" fmla="*/ 0 h 10000"/>
                <a:gd name="connsiteX2-5" fmla="*/ 9877 w 10000"/>
                <a:gd name="connsiteY2-6" fmla="*/ 5975 h 10000"/>
                <a:gd name="connsiteX3-7" fmla="*/ 5000 w 10000"/>
                <a:gd name="connsiteY3-8" fmla="*/ 10000 h 10000"/>
                <a:gd name="connsiteX4-9" fmla="*/ 0 w 10000"/>
                <a:gd name="connsiteY4-10" fmla="*/ 8000 h 10000"/>
                <a:gd name="connsiteX5-11" fmla="*/ 0 w 10000"/>
                <a:gd name="connsiteY5-12" fmla="*/ 0 h 10000"/>
                <a:gd name="connsiteX0-13" fmla="*/ 0 w 10000"/>
                <a:gd name="connsiteY0-14" fmla="*/ 0 h 10000"/>
                <a:gd name="connsiteX1-15" fmla="*/ 10000 w 10000"/>
                <a:gd name="connsiteY1-16" fmla="*/ 0 h 10000"/>
                <a:gd name="connsiteX2-17" fmla="*/ 9877 w 10000"/>
                <a:gd name="connsiteY2-18" fmla="*/ 5975 h 10000"/>
                <a:gd name="connsiteX3-19" fmla="*/ 5000 w 10000"/>
                <a:gd name="connsiteY3-20" fmla="*/ 10000 h 10000"/>
                <a:gd name="connsiteX4-21" fmla="*/ 123 w 10000"/>
                <a:gd name="connsiteY4-22" fmla="*/ 6071 h 10000"/>
                <a:gd name="connsiteX5-23" fmla="*/ 0 w 10000"/>
                <a:gd name="connsiteY5-24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9877" y="5975"/>
                  </a:lnTo>
                  <a:lnTo>
                    <a:pt x="5000" y="10000"/>
                  </a:lnTo>
                  <a:lnTo>
                    <a:pt x="123" y="6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6" name="文本框 355"/>
            <p:cNvSpPr txBox="1"/>
            <p:nvPr/>
          </p:nvSpPr>
          <p:spPr>
            <a:xfrm>
              <a:off x="1691833" y="5579753"/>
              <a:ext cx="8686006" cy="6107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>
                <a:lnSpc>
                  <a:spcPts val="2460"/>
                </a:lnSpc>
              </a:pPr>
              <a:r>
                <a:rPr lang="zh-CN" altLang="en-US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本系统致力于复现主流视频平台的核心交互体验与运营逻辑。</a:t>
              </a:r>
              <a:endParaRPr lang="en-US" altLang="zh-CN" sz="20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57" name="文本框 356"/>
            <p:cNvSpPr txBox="1"/>
            <p:nvPr/>
          </p:nvSpPr>
          <p:spPr>
            <a:xfrm>
              <a:off x="403899" y="5606200"/>
              <a:ext cx="9100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endPara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0" name="矩形: 圆角 359"/>
          <p:cNvSpPr/>
          <p:nvPr/>
        </p:nvSpPr>
        <p:spPr>
          <a:xfrm>
            <a:off x="398472" y="992644"/>
            <a:ext cx="11398794" cy="1474669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marL="285750" indent="-285750">
              <a:lnSpc>
                <a:spcPct val="125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高仿 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视频平台系统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面向普通用户和平台管理者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端双系统设计，支持视频观看、互动、创作与平台管理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3" name="文本框 362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64470" y="5613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760" y="3050593"/>
            <a:ext cx="5294027" cy="25306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758" y="3095838"/>
            <a:ext cx="5295600" cy="24401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50443"/>
    </mc:Choice>
    <mc:Fallback>
      <p:transition advTm="504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2" grpId="0" animBg="1"/>
      <p:bldP spid="296" grpId="0" animBg="1"/>
      <p:bldP spid="297" grpId="0" animBg="1"/>
      <p:bldP spid="3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136822" y="297442"/>
            <a:ext cx="296747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需求分析和设计</a:t>
            </a:r>
            <a:endParaRPr lang="zh-CN" altLang="en-US" sz="28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îṣlîḓé"/>
          <p:cNvSpPr/>
          <p:nvPr/>
        </p:nvSpPr>
        <p:spPr bwMode="auto">
          <a:xfrm rot="10800000" flipH="1">
            <a:off x="5087472" y="2474229"/>
            <a:ext cx="1976033" cy="637571"/>
          </a:xfrm>
          <a:custGeom>
            <a:avLst/>
            <a:gdLst>
              <a:gd name="T0" fmla="*/ 338 w 1031"/>
              <a:gd name="T1" fmla="*/ 0 h 318"/>
              <a:gd name="T2" fmla="*/ 371 w 1031"/>
              <a:gd name="T3" fmla="*/ 14 h 318"/>
              <a:gd name="T4" fmla="*/ 494 w 1031"/>
              <a:gd name="T5" fmla="*/ 134 h 318"/>
              <a:gd name="T6" fmla="*/ 533 w 1031"/>
              <a:gd name="T7" fmla="*/ 149 h 318"/>
              <a:gd name="T8" fmla="*/ 937 w 1031"/>
              <a:gd name="T9" fmla="*/ 152 h 318"/>
              <a:gd name="T10" fmla="*/ 948 w 1031"/>
              <a:gd name="T11" fmla="*/ 157 h 318"/>
              <a:gd name="T12" fmla="*/ 1028 w 1031"/>
              <a:gd name="T13" fmla="*/ 230 h 318"/>
              <a:gd name="T14" fmla="*/ 1028 w 1031"/>
              <a:gd name="T15" fmla="*/ 241 h 318"/>
              <a:gd name="T16" fmla="*/ 947 w 1031"/>
              <a:gd name="T17" fmla="*/ 313 h 318"/>
              <a:gd name="T18" fmla="*/ 936 w 1031"/>
              <a:gd name="T19" fmla="*/ 318 h 318"/>
              <a:gd name="T20" fmla="*/ 548 w 1031"/>
              <a:gd name="T21" fmla="*/ 315 h 318"/>
              <a:gd name="T22" fmla="*/ 478 w 1031"/>
              <a:gd name="T23" fmla="*/ 256 h 318"/>
              <a:gd name="T24" fmla="*/ 359 w 1031"/>
              <a:gd name="T25" fmla="*/ 48 h 318"/>
              <a:gd name="T26" fmla="*/ 331 w 1031"/>
              <a:gd name="T27" fmla="*/ 34 h 318"/>
              <a:gd name="T28" fmla="*/ 43 w 1031"/>
              <a:gd name="T29" fmla="*/ 35 h 318"/>
              <a:gd name="T30" fmla="*/ 0 w 1031"/>
              <a:gd name="T31" fmla="*/ 6 h 318"/>
              <a:gd name="T32" fmla="*/ 20 w 1031"/>
              <a:gd name="T33" fmla="*/ 2 h 318"/>
              <a:gd name="T34" fmla="*/ 338 w 1031"/>
              <a:gd name="T35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1" h="318">
                <a:moveTo>
                  <a:pt x="338" y="0"/>
                </a:moveTo>
                <a:cubicBezTo>
                  <a:pt x="356" y="0"/>
                  <a:pt x="366" y="9"/>
                  <a:pt x="371" y="14"/>
                </a:cubicBezTo>
                <a:cubicBezTo>
                  <a:pt x="401" y="43"/>
                  <a:pt x="494" y="134"/>
                  <a:pt x="494" y="134"/>
                </a:cubicBezTo>
                <a:cubicBezTo>
                  <a:pt x="503" y="141"/>
                  <a:pt x="515" y="149"/>
                  <a:pt x="533" y="149"/>
                </a:cubicBezTo>
                <a:cubicBezTo>
                  <a:pt x="557" y="149"/>
                  <a:pt x="937" y="152"/>
                  <a:pt x="937" y="152"/>
                </a:cubicBezTo>
                <a:cubicBezTo>
                  <a:pt x="941" y="152"/>
                  <a:pt x="945" y="154"/>
                  <a:pt x="948" y="157"/>
                </a:cubicBezTo>
                <a:cubicBezTo>
                  <a:pt x="1028" y="230"/>
                  <a:pt x="1028" y="230"/>
                  <a:pt x="1028" y="230"/>
                </a:cubicBezTo>
                <a:cubicBezTo>
                  <a:pt x="1031" y="233"/>
                  <a:pt x="1031" y="238"/>
                  <a:pt x="1028" y="241"/>
                </a:cubicBezTo>
                <a:cubicBezTo>
                  <a:pt x="947" y="313"/>
                  <a:pt x="947" y="313"/>
                  <a:pt x="947" y="313"/>
                </a:cubicBezTo>
                <a:cubicBezTo>
                  <a:pt x="944" y="317"/>
                  <a:pt x="940" y="318"/>
                  <a:pt x="936" y="318"/>
                </a:cubicBezTo>
                <a:cubicBezTo>
                  <a:pt x="936" y="318"/>
                  <a:pt x="565" y="315"/>
                  <a:pt x="548" y="315"/>
                </a:cubicBezTo>
                <a:cubicBezTo>
                  <a:pt x="514" y="315"/>
                  <a:pt x="492" y="284"/>
                  <a:pt x="478" y="256"/>
                </a:cubicBezTo>
                <a:cubicBezTo>
                  <a:pt x="462" y="223"/>
                  <a:pt x="384" y="91"/>
                  <a:pt x="359" y="48"/>
                </a:cubicBezTo>
                <a:cubicBezTo>
                  <a:pt x="351" y="34"/>
                  <a:pt x="336" y="34"/>
                  <a:pt x="331" y="34"/>
                </a:cubicBezTo>
                <a:cubicBezTo>
                  <a:pt x="327" y="34"/>
                  <a:pt x="65" y="35"/>
                  <a:pt x="43" y="35"/>
                </a:cubicBezTo>
                <a:cubicBezTo>
                  <a:pt x="0" y="6"/>
                  <a:pt x="0" y="6"/>
                  <a:pt x="0" y="6"/>
                </a:cubicBezTo>
                <a:cubicBezTo>
                  <a:pt x="20" y="2"/>
                  <a:pt x="20" y="2"/>
                  <a:pt x="20" y="2"/>
                </a:cubicBezTo>
                <a:cubicBezTo>
                  <a:pt x="45" y="2"/>
                  <a:pt x="337" y="0"/>
                  <a:pt x="3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6065213" y="251601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管理端需求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îṣlîḓé"/>
          <p:cNvSpPr/>
          <p:nvPr/>
        </p:nvSpPr>
        <p:spPr bwMode="auto">
          <a:xfrm rot="10800000">
            <a:off x="399501" y="2675389"/>
            <a:ext cx="1976033" cy="637571"/>
          </a:xfrm>
          <a:custGeom>
            <a:avLst/>
            <a:gdLst>
              <a:gd name="T0" fmla="*/ 338 w 1031"/>
              <a:gd name="T1" fmla="*/ 0 h 318"/>
              <a:gd name="T2" fmla="*/ 371 w 1031"/>
              <a:gd name="T3" fmla="*/ 14 h 318"/>
              <a:gd name="T4" fmla="*/ 494 w 1031"/>
              <a:gd name="T5" fmla="*/ 134 h 318"/>
              <a:gd name="T6" fmla="*/ 533 w 1031"/>
              <a:gd name="T7" fmla="*/ 149 h 318"/>
              <a:gd name="T8" fmla="*/ 937 w 1031"/>
              <a:gd name="T9" fmla="*/ 152 h 318"/>
              <a:gd name="T10" fmla="*/ 948 w 1031"/>
              <a:gd name="T11" fmla="*/ 157 h 318"/>
              <a:gd name="T12" fmla="*/ 1028 w 1031"/>
              <a:gd name="T13" fmla="*/ 230 h 318"/>
              <a:gd name="T14" fmla="*/ 1028 w 1031"/>
              <a:gd name="T15" fmla="*/ 241 h 318"/>
              <a:gd name="T16" fmla="*/ 947 w 1031"/>
              <a:gd name="T17" fmla="*/ 313 h 318"/>
              <a:gd name="T18" fmla="*/ 936 w 1031"/>
              <a:gd name="T19" fmla="*/ 318 h 318"/>
              <a:gd name="T20" fmla="*/ 548 w 1031"/>
              <a:gd name="T21" fmla="*/ 315 h 318"/>
              <a:gd name="T22" fmla="*/ 478 w 1031"/>
              <a:gd name="T23" fmla="*/ 256 h 318"/>
              <a:gd name="T24" fmla="*/ 359 w 1031"/>
              <a:gd name="T25" fmla="*/ 48 h 318"/>
              <a:gd name="T26" fmla="*/ 331 w 1031"/>
              <a:gd name="T27" fmla="*/ 34 h 318"/>
              <a:gd name="T28" fmla="*/ 43 w 1031"/>
              <a:gd name="T29" fmla="*/ 35 h 318"/>
              <a:gd name="T30" fmla="*/ 0 w 1031"/>
              <a:gd name="T31" fmla="*/ 6 h 318"/>
              <a:gd name="T32" fmla="*/ 20 w 1031"/>
              <a:gd name="T33" fmla="*/ 2 h 318"/>
              <a:gd name="T34" fmla="*/ 338 w 1031"/>
              <a:gd name="T35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1" h="318">
                <a:moveTo>
                  <a:pt x="338" y="0"/>
                </a:moveTo>
                <a:cubicBezTo>
                  <a:pt x="356" y="0"/>
                  <a:pt x="366" y="9"/>
                  <a:pt x="371" y="14"/>
                </a:cubicBezTo>
                <a:cubicBezTo>
                  <a:pt x="401" y="43"/>
                  <a:pt x="494" y="134"/>
                  <a:pt x="494" y="134"/>
                </a:cubicBezTo>
                <a:cubicBezTo>
                  <a:pt x="503" y="141"/>
                  <a:pt x="515" y="149"/>
                  <a:pt x="533" y="149"/>
                </a:cubicBezTo>
                <a:cubicBezTo>
                  <a:pt x="557" y="149"/>
                  <a:pt x="937" y="152"/>
                  <a:pt x="937" y="152"/>
                </a:cubicBezTo>
                <a:cubicBezTo>
                  <a:pt x="941" y="152"/>
                  <a:pt x="945" y="154"/>
                  <a:pt x="948" y="157"/>
                </a:cubicBezTo>
                <a:cubicBezTo>
                  <a:pt x="1028" y="230"/>
                  <a:pt x="1028" y="230"/>
                  <a:pt x="1028" y="230"/>
                </a:cubicBezTo>
                <a:cubicBezTo>
                  <a:pt x="1031" y="233"/>
                  <a:pt x="1031" y="238"/>
                  <a:pt x="1028" y="241"/>
                </a:cubicBezTo>
                <a:cubicBezTo>
                  <a:pt x="947" y="313"/>
                  <a:pt x="947" y="313"/>
                  <a:pt x="947" y="313"/>
                </a:cubicBezTo>
                <a:cubicBezTo>
                  <a:pt x="944" y="317"/>
                  <a:pt x="940" y="318"/>
                  <a:pt x="936" y="318"/>
                </a:cubicBezTo>
                <a:cubicBezTo>
                  <a:pt x="936" y="318"/>
                  <a:pt x="565" y="315"/>
                  <a:pt x="548" y="315"/>
                </a:cubicBezTo>
                <a:cubicBezTo>
                  <a:pt x="514" y="315"/>
                  <a:pt x="492" y="284"/>
                  <a:pt x="478" y="256"/>
                </a:cubicBezTo>
                <a:cubicBezTo>
                  <a:pt x="462" y="223"/>
                  <a:pt x="384" y="91"/>
                  <a:pt x="359" y="48"/>
                </a:cubicBezTo>
                <a:cubicBezTo>
                  <a:pt x="351" y="34"/>
                  <a:pt x="336" y="34"/>
                  <a:pt x="331" y="34"/>
                </a:cubicBezTo>
                <a:cubicBezTo>
                  <a:pt x="327" y="34"/>
                  <a:pt x="65" y="35"/>
                  <a:pt x="43" y="35"/>
                </a:cubicBezTo>
                <a:cubicBezTo>
                  <a:pt x="0" y="6"/>
                  <a:pt x="0" y="6"/>
                  <a:pt x="0" y="6"/>
                </a:cubicBezTo>
                <a:cubicBezTo>
                  <a:pt x="20" y="2"/>
                  <a:pt x="20" y="2"/>
                  <a:pt x="20" y="2"/>
                </a:cubicBezTo>
                <a:cubicBezTo>
                  <a:pt x="45" y="2"/>
                  <a:pt x="337" y="0"/>
                  <a:pt x="3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8431" y="271717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用户端需求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0524" y="3251428"/>
            <a:ext cx="2847692" cy="1916260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91"/>
          <p:cNvSpPr txBox="1">
            <a:spLocks noChangeArrowheads="1"/>
          </p:cNvSpPr>
          <p:nvPr/>
        </p:nvSpPr>
        <p:spPr bwMode="auto">
          <a:xfrm>
            <a:off x="651532" y="3358639"/>
            <a:ext cx="2719643" cy="13469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defTabSz="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视频播放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弹幕评论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点赞投币收藏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投稿管理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03847" y="3036284"/>
            <a:ext cx="3262227" cy="191626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91"/>
          <p:cNvSpPr txBox="1">
            <a:spLocks noChangeArrowheads="1"/>
          </p:cNvSpPr>
          <p:nvPr/>
        </p:nvSpPr>
        <p:spPr bwMode="auto">
          <a:xfrm>
            <a:off x="3744091" y="3123302"/>
            <a:ext cx="2140893" cy="18292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anchor="ctr" anchorCtr="1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>
              <a:defRPr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4" name="连接符: 肘形 33"/>
          <p:cNvCxnSpPr>
            <a:stCxn id="17" idx="1"/>
            <a:endCxn id="42" idx="1"/>
          </p:cNvCxnSpPr>
          <p:nvPr/>
        </p:nvCxnSpPr>
        <p:spPr>
          <a:xfrm rot="10800000" flipH="1">
            <a:off x="570524" y="1907922"/>
            <a:ext cx="1975644" cy="2301637"/>
          </a:xfrm>
          <a:prstGeom prst="bentConnector3">
            <a:avLst>
              <a:gd name="adj1" fmla="val -11571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连接符: 肘形 34"/>
          <p:cNvCxnSpPr>
            <a:stCxn id="27" idx="3"/>
            <a:endCxn id="42" idx="3"/>
          </p:cNvCxnSpPr>
          <p:nvPr/>
        </p:nvCxnSpPr>
        <p:spPr>
          <a:xfrm flipH="1" flipV="1">
            <a:off x="4290260" y="1907921"/>
            <a:ext cx="2575814" cy="2086493"/>
          </a:xfrm>
          <a:prstGeom prst="bentConnector3">
            <a:avLst>
              <a:gd name="adj1" fmla="val -8875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文本框 91"/>
          <p:cNvSpPr txBox="1">
            <a:spLocks noChangeArrowheads="1"/>
          </p:cNvSpPr>
          <p:nvPr/>
        </p:nvSpPr>
        <p:spPr bwMode="auto">
          <a:xfrm>
            <a:off x="2546168" y="1671249"/>
            <a:ext cx="1744092" cy="473344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txBody>
          <a:bodyPr wrap="square" anchor="ctr" anchorCtr="1">
            <a:noAutofit/>
          </a:bodyPr>
          <a:lstStyle>
            <a:defPPr>
              <a:defRPr lang="zh-CN"/>
            </a:defPPr>
            <a:lvl1pPr algn="ctr" defTabSz="457200" eaLnBrk="1" hangingPunct="1">
              <a:defRPr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pPr algn="l"/>
            <a:r>
              <a:rPr lang="zh-CN" altLang="en-US" sz="1600">
                <a:solidFill>
                  <a:schemeClr val="bg1"/>
                </a:solidFill>
              </a:rPr>
              <a:t>需求分析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连接符: 肘形 42"/>
          <p:cNvCxnSpPr>
            <a:stCxn id="42" idx="2"/>
            <a:endCxn id="44" idx="2"/>
          </p:cNvCxnSpPr>
          <p:nvPr/>
        </p:nvCxnSpPr>
        <p:spPr>
          <a:xfrm rot="16200000" flipH="1">
            <a:off x="4559210" y="1003597"/>
            <a:ext cx="3828832" cy="6110824"/>
          </a:xfrm>
          <a:prstGeom prst="bentConnector3">
            <a:avLst>
              <a:gd name="adj1" fmla="val 105970"/>
            </a:avLst>
          </a:prstGeom>
          <a:ln w="57150" cmpd="thickThin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270944" y="1132537"/>
            <a:ext cx="4516187" cy="4840888"/>
          </a:xfrm>
          <a:prstGeom prst="rect">
            <a:avLst/>
          </a:prstGeom>
          <a:solidFill>
            <a:schemeClr val="bg1">
              <a:lumMod val="6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44"/>
          <p:cNvSpPr/>
          <p:nvPr/>
        </p:nvSpPr>
        <p:spPr>
          <a:xfrm>
            <a:off x="7350369" y="1185566"/>
            <a:ext cx="4339166" cy="4734829"/>
          </a:xfrm>
          <a:prstGeom prst="roundRect">
            <a:avLst>
              <a:gd name="adj" fmla="val 2991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05965" y="3259996"/>
            <a:ext cx="1462720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内容审核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互动管理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系统配置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5137" y="2168107"/>
            <a:ext cx="4291550" cy="119053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137" y="4062522"/>
            <a:ext cx="4291550" cy="1366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95"/>
    </mc:Choice>
    <mc:Fallback>
      <p:transition spd="slow" advTm="26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/>
      <p:bldP spid="17" grpId="0" animBg="1"/>
      <p:bldP spid="25" grpId="0" animBg="1"/>
      <p:bldP spid="27" grpId="0" animBg="1"/>
      <p:bldP spid="31" grpId="0" animBg="1"/>
      <p:bldP spid="42" grpId="0" animBg="1"/>
      <p:bldP spid="44" grpId="0" animBg="1"/>
      <p:bldP spid="45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773528" y="5990218"/>
            <a:ext cx="8487004" cy="635460"/>
          </a:xfrm>
          <a:prstGeom prst="rect">
            <a:avLst/>
          </a:prstGeom>
          <a:solidFill>
            <a:schemeClr val="bg2"/>
          </a:solidFill>
          <a:ln>
            <a:noFill/>
            <a:prstDash val="lgDash"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衰老******和******降低和大脑******存在相关，</a:t>
            </a:r>
            <a:b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需要结合******和*****准确描述老年*****行为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6822" y="297442"/>
            <a:ext cx="256993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系统架构设计</a:t>
            </a:r>
            <a:endParaRPr lang="zh-CN" altLang="en-US" sz="28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77187" y="5990218"/>
            <a:ext cx="8841285" cy="635460"/>
          </a:xfrm>
          <a:prstGeom prst="rect">
            <a:avLst/>
          </a:prstGeom>
          <a:solidFill>
            <a:schemeClr val="accent1"/>
          </a:solidFill>
          <a:ln>
            <a:noFill/>
            <a:prstDash val="lgDash"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前后端分离；通过缓存、搜索引擎、消息队列等优化性能；各模块可独立扩展和部署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597" y="1099374"/>
            <a:ext cx="11621353" cy="4659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46"/>
    </mc:Choice>
    <mc:Fallback>
      <p:transition spd="slow" advTm="118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074691" y="6055968"/>
            <a:ext cx="1514324" cy="600763"/>
          </a:xfrm>
          <a:prstGeom prst="roundRect">
            <a:avLst>
              <a:gd name="adj" fmla="val 461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登录接口示例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36822" y="297442"/>
            <a:ext cx="172034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898" y="3031869"/>
            <a:ext cx="3253997" cy="30484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98" y="3031869"/>
            <a:ext cx="3699345" cy="20605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746" y="3033231"/>
            <a:ext cx="3406764" cy="20592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098" y="5182602"/>
            <a:ext cx="3518407" cy="1519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746" y="5182602"/>
            <a:ext cx="3469595" cy="1517948"/>
          </a:xfrm>
          <a:prstGeom prst="rect">
            <a:avLst/>
          </a:prstGeom>
        </p:spPr>
      </p:pic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301342" y="990233"/>
          <a:ext cx="8818744" cy="174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460"/>
                <a:gridCol w="3765713"/>
                <a:gridCol w="1320541"/>
                <a:gridCol w="2515030"/>
              </a:tblGrid>
              <a:tr h="367753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接口路径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请求方法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67753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用户模块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/v1/auth/login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643569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视频模块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/v1/videos/{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videoId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}/viewers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查询视频观看者列表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67753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统计模块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/v1/statistics/users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获取用户统计数据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76"/>
    </mc:Choice>
    <mc:Fallback>
      <p:transition spd="slow" advTm="9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136822" y="297442"/>
            <a:ext cx="177484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前端实现</a:t>
            </a:r>
            <a:endParaRPr lang="zh-CN" altLang="en-US" sz="28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288435" y="2009050"/>
            <a:ext cx="5807565" cy="4653913"/>
          </a:xfrm>
          <a:prstGeom prst="roundRect">
            <a:avLst>
              <a:gd name="adj" fmla="val 5160"/>
            </a:avLst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57400" y="1857271"/>
            <a:ext cx="235743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用户端页面设计与实现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6220252" y="2009052"/>
            <a:ext cx="5807565" cy="4653911"/>
          </a:xfrm>
          <a:prstGeom prst="roundRect">
            <a:avLst>
              <a:gd name="adj" fmla="val 5160"/>
            </a:avLst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1652990" y="1036668"/>
            <a:ext cx="8886019" cy="496475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>
              <a:lnSpc>
                <a:spcPct val="125000"/>
              </a:lnSpc>
              <a:buClr>
                <a:schemeClr val="bg2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Vue3+Pinia+Axios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技术栈，用户端与管理端双端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22691" y="2181624"/>
          <a:ext cx="5411705" cy="42504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3578"/>
                <a:gridCol w="2057770"/>
                <a:gridCol w="2240357"/>
              </a:tblGrid>
              <a:tr h="570442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核心页面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主要功能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941839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视频分类导航、推荐视频、排行榜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Axios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动态获取分类、推荐，懒加载列表，</a:t>
                      </a: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 Plus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卡片组件展示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88465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视频播放页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视频播放、多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切换、弹幕、评论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Artplayer+HLS.js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流媒体播放，分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切换，弹幕实时渲染，评论分页加载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154512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用户中心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用户信息、投稿管理、历史记录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Pinia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管理用户状态，</a:t>
                      </a: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Axios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获取投稿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历史，</a:t>
                      </a: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 Plus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表单支持资料修改、头像上传（</a:t>
                      </a:r>
                      <a:r>
                        <a:rPr lang="en-US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</a:t>
                      </a: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-cropper）</a:t>
                      </a:r>
                      <a:endParaRPr 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88465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消息中心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消息通知、关注管理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异步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操作，</a:t>
                      </a: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Pinia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全局同步关注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粉丝状态，路由懒加载、权限控制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35293" y="2181623"/>
          <a:ext cx="5411705" cy="424372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3578"/>
                <a:gridCol w="2057770"/>
                <a:gridCol w="2240357"/>
              </a:tblGrid>
              <a:tr h="570442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核心页面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主要功能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941839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管理首页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统计数据总览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ECharts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动态折线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柱状图，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Axios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获取数据，主题切换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88465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视频管理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视频审核、删除、批量操作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 Plus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表格组件，分页、搜索、多选操作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1154512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用户管理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用户信息管理、封禁等操作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独立组件，支持搜索、编辑、分页展示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788465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系统设置</a:t>
                      </a:r>
                      <a:endPara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平台参数配置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表单组件，实时表单校验，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Axios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保存配置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181571" y="1818338"/>
            <a:ext cx="235743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管理端页面设计与实现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"/>
    </mc:Choice>
    <mc:Fallback>
      <p:transition spd="slow" advTm="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0" grpId="0" animBg="1"/>
      <p:bldP spid="81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矩形: 圆角 1052"/>
          <p:cNvSpPr/>
          <p:nvPr/>
        </p:nvSpPr>
        <p:spPr>
          <a:xfrm>
            <a:off x="358346" y="1204081"/>
            <a:ext cx="2796884" cy="5237452"/>
          </a:xfrm>
          <a:prstGeom prst="roundRect">
            <a:avLst>
              <a:gd name="adj" fmla="val 168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2" name="文本框 1141"/>
          <p:cNvSpPr txBox="1"/>
          <p:nvPr/>
        </p:nvSpPr>
        <p:spPr>
          <a:xfrm>
            <a:off x="591241" y="1461577"/>
            <a:ext cx="2330205" cy="39600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用户操作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43" name="直接箭头连接符 1142"/>
          <p:cNvCxnSpPr>
            <a:stCxn id="1142" idx="2"/>
          </p:cNvCxnSpPr>
          <p:nvPr/>
        </p:nvCxnSpPr>
        <p:spPr>
          <a:xfrm flipH="1">
            <a:off x="1752841" y="1857577"/>
            <a:ext cx="3503" cy="35099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8903" y="3184768"/>
            <a:ext cx="237133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Axios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请求（带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JWT Token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738431" y="2702129"/>
            <a:ext cx="105" cy="4844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文本框 1040"/>
          <p:cNvSpPr txBox="1"/>
          <p:nvPr/>
        </p:nvSpPr>
        <p:spPr>
          <a:xfrm>
            <a:off x="1126748" y="5811882"/>
            <a:ext cx="1341871" cy="371875"/>
          </a:xfrm>
          <a:prstGeom prst="rect">
            <a:avLst/>
          </a:prstGeom>
          <a:solidFill>
            <a:srgbClr val="F5F5F5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Vue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组件重新渲染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5" name="文本框 1054"/>
          <p:cNvSpPr txBox="1"/>
          <p:nvPr/>
        </p:nvSpPr>
        <p:spPr>
          <a:xfrm>
            <a:off x="967530" y="1098053"/>
            <a:ext cx="1627663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核心交互流程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787368" y="4469223"/>
            <a:ext cx="105" cy="5554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直接箭头连接符 1060"/>
          <p:cNvCxnSpPr/>
          <p:nvPr/>
        </p:nvCxnSpPr>
        <p:spPr>
          <a:xfrm>
            <a:off x="1781361" y="3688693"/>
            <a:ext cx="0" cy="39525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136822" y="297442"/>
            <a:ext cx="177484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前端实现</a:t>
            </a:r>
            <a:endParaRPr kumimoji="0" lang="zh-CN" altLang="en-US" sz="2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984919" y="5025468"/>
            <a:ext cx="1604896" cy="363944"/>
            <a:chOff x="6033516" y="4483491"/>
            <a:chExt cx="3100980" cy="363944"/>
          </a:xfrm>
          <a:solidFill>
            <a:schemeClr val="bg1">
              <a:lumMod val="95000"/>
            </a:schemeClr>
          </a:solidFill>
        </p:grpSpPr>
        <p:sp>
          <p:nvSpPr>
            <p:cNvPr id="62" name="圆角矩形 11"/>
            <p:cNvSpPr/>
            <p:nvPr/>
          </p:nvSpPr>
          <p:spPr>
            <a:xfrm>
              <a:off x="6073387" y="4483491"/>
              <a:ext cx="3061109" cy="363944"/>
            </a:xfrm>
            <a:prstGeom prst="roundRect">
              <a:avLst>
                <a:gd name="adj" fmla="val 3704"/>
              </a:avLst>
            </a:prstGeom>
            <a:grp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033516" y="4528488"/>
              <a:ext cx="2955596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返回数据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27" name="文本框 1026"/>
          <p:cNvSpPr txBox="1"/>
          <p:nvPr/>
        </p:nvSpPr>
        <p:spPr>
          <a:xfrm>
            <a:off x="684492" y="2224518"/>
            <a:ext cx="226015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后端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 Boot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28" name="组合 1027"/>
          <p:cNvGrpSpPr/>
          <p:nvPr/>
        </p:nvGrpSpPr>
        <p:grpSpPr>
          <a:xfrm>
            <a:off x="964284" y="4110960"/>
            <a:ext cx="1604896" cy="363944"/>
            <a:chOff x="6033516" y="4483491"/>
            <a:chExt cx="3100980" cy="363944"/>
          </a:xfrm>
          <a:solidFill>
            <a:schemeClr val="bg1">
              <a:lumMod val="95000"/>
            </a:schemeClr>
          </a:solidFill>
        </p:grpSpPr>
        <p:sp>
          <p:nvSpPr>
            <p:cNvPr id="1029" name="圆角矩形 11"/>
            <p:cNvSpPr/>
            <p:nvPr/>
          </p:nvSpPr>
          <p:spPr>
            <a:xfrm>
              <a:off x="6073386" y="4483491"/>
              <a:ext cx="3061110" cy="363944"/>
            </a:xfrm>
            <a:prstGeom prst="roundRect">
              <a:avLst>
                <a:gd name="adj" fmla="val 3704"/>
              </a:avLst>
            </a:prstGeom>
            <a:grp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0" name="文本框 1029"/>
            <p:cNvSpPr txBox="1"/>
            <p:nvPr/>
          </p:nvSpPr>
          <p:spPr>
            <a:xfrm>
              <a:off x="6033516" y="4528488"/>
              <a:ext cx="2955596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Pinia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更新状态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35" name="直接箭头连接符 1034"/>
          <p:cNvCxnSpPr/>
          <p:nvPr/>
        </p:nvCxnSpPr>
        <p:spPr>
          <a:xfrm>
            <a:off x="1814570" y="5405788"/>
            <a:ext cx="0" cy="39525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矩形 1035"/>
          <p:cNvSpPr/>
          <p:nvPr/>
        </p:nvSpPr>
        <p:spPr>
          <a:xfrm>
            <a:off x="3704721" y="644838"/>
            <a:ext cx="6879334" cy="231950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lnSpc>
                <a:spcPts val="29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特色实现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弹幕实时显示：定时轮询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/WebSocket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用户自动登录：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刷新，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Pinia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全局管理；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视频上传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：多文件上传、上传进度显示；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后台统计可视化：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动态切换视图；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权限控制：路由守卫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验证，区分用户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5" name="矩形: 圆角 1274"/>
          <p:cNvSpPr/>
          <p:nvPr/>
        </p:nvSpPr>
        <p:spPr>
          <a:xfrm>
            <a:off x="3402369" y="3323847"/>
            <a:ext cx="4227477" cy="3206795"/>
          </a:xfrm>
          <a:prstGeom prst="roundRect">
            <a:avLst>
              <a:gd name="adj" fmla="val 6719"/>
            </a:avLst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77" name="图片 12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787" y="3502784"/>
            <a:ext cx="4095468" cy="2848920"/>
          </a:xfrm>
          <a:prstGeom prst="rect">
            <a:avLst/>
          </a:prstGeom>
        </p:spPr>
      </p:pic>
      <p:sp>
        <p:nvSpPr>
          <p:cNvPr id="1280" name="矩形: 圆角 1279"/>
          <p:cNvSpPr/>
          <p:nvPr/>
        </p:nvSpPr>
        <p:spPr>
          <a:xfrm>
            <a:off x="7740144" y="3323847"/>
            <a:ext cx="4227477" cy="3206795"/>
          </a:xfrm>
          <a:prstGeom prst="roundRect">
            <a:avLst>
              <a:gd name="adj" fmla="val 6719"/>
            </a:avLst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84" name="图片 12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698" y="3960435"/>
            <a:ext cx="4182368" cy="1933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3796"/>
    </mc:Choice>
    <mc:Fallback>
      <p:transition spd="slow" advTm="737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" grpId="0" animBg="1"/>
      <p:bldP spid="1142" grpId="0"/>
      <p:bldP spid="6" grpId="0" animBg="1"/>
      <p:bldP spid="1041" grpId="0" animBg="1"/>
      <p:bldP spid="1055" grpId="0" animBg="1"/>
      <p:bldP spid="1027" grpId="0" animBg="1"/>
      <p:bldP spid="1036" grpId="0"/>
      <p:bldP spid="1275" grpId="0" animBg="1"/>
      <p:bldP spid="12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7AA5570-5C36-4F12-A1EB-4155A99A1666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36822" y="297442"/>
            <a:ext cx="177484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后端实现</a:t>
            </a:r>
            <a:endParaRPr lang="zh-CN" altLang="en-US" sz="28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209234" y="1899875"/>
            <a:ext cx="5568811" cy="3492263"/>
          </a:xfrm>
          <a:prstGeom prst="roundRect">
            <a:avLst>
              <a:gd name="adj" fmla="val 3248"/>
            </a:avLst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70039" y="1730598"/>
            <a:ext cx="18410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模块架构图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8" name="箭头: 左右 37"/>
          <p:cNvSpPr/>
          <p:nvPr/>
        </p:nvSpPr>
        <p:spPr>
          <a:xfrm>
            <a:off x="5245562" y="3405167"/>
            <a:ext cx="1205185" cy="448291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206933" y="5798639"/>
            <a:ext cx="7882152" cy="638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60"/>
              </a:lnSpc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核心技术：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Spring Boot + Redis + </a:t>
            </a:r>
            <a:r>
              <a:rPr lang="en-US" altLang="zh-CN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MyBatis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+ AOP + HLS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流媒体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+ Redis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消息队列</a:t>
            </a:r>
            <a:endParaRPr lang="en-US" altLang="zh-CN" b="1" kern="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1661561" y="1042231"/>
            <a:ext cx="8886019" cy="496475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>
              <a:lnSpc>
                <a:spcPct val="125000"/>
              </a:lnSpc>
              <a:buClr>
                <a:schemeClr val="bg2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模块划分：用户模块、管理员模块、通用模块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078346" y="1805820"/>
            <a:ext cx="4132356" cy="3725705"/>
          </a:xfrm>
          <a:prstGeom prst="roundRect">
            <a:avLst>
              <a:gd name="adj" fmla="val 416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3206" y="2253117"/>
            <a:ext cx="4062635" cy="2975618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0" bIns="0"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（控制器）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Interceptor / Filter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（拦截器 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过滤器）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（服务层业务逻辑）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 / Mapper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（数据库访问）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 / DTO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（数据模型）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5555" y="1899875"/>
            <a:ext cx="1444234" cy="353242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分层结构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035" y="2502042"/>
            <a:ext cx="5072721" cy="2254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46"/>
    </mc:Choice>
    <mc:Fallback>
      <p:transition spd="slow" advTm="118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2" grpId="0" animBg="1"/>
      <p:bldP spid="38" grpId="0" animBg="1"/>
      <p:bldP spid="49" grpId="0" animBg="1"/>
      <p:bldP spid="52" grpId="0" animBg="1"/>
      <p:bldP spid="4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: 圆角 49"/>
          <p:cNvSpPr/>
          <p:nvPr/>
        </p:nvSpPr>
        <p:spPr>
          <a:xfrm>
            <a:off x="7365847" y="820662"/>
            <a:ext cx="4246355" cy="3849327"/>
          </a:xfrm>
          <a:prstGeom prst="roundRect">
            <a:avLst>
              <a:gd name="adj" fmla="val 6719"/>
            </a:avLst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4358" y="1332136"/>
            <a:ext cx="6455534" cy="432854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用户注册与登录核心功能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邮箱注册登录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验证码校验（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ArithmeticCaptcha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Redis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存储，支持自动登录与续期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自定义注解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@GlobalInterceptor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权限控制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登录状态检测流程：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前端请求携带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后端切面拦截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返回错误码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901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注册成功生成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中保存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7365847" y="4744366"/>
            <a:ext cx="4246355" cy="1752469"/>
          </a:xfrm>
          <a:prstGeom prst="roundRect">
            <a:avLst>
              <a:gd name="adj" fmla="val 6719"/>
            </a:avLst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36822" y="297442"/>
            <a:ext cx="177484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后端实现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3839" y="966242"/>
            <a:ext cx="3707983" cy="355348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468940" y="678143"/>
            <a:ext cx="2209288" cy="353242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注册流程图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025" y="5113858"/>
            <a:ext cx="4073996" cy="4365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406610" y="4842211"/>
            <a:ext cx="1627663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验证码流程图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610" y="5968801"/>
            <a:ext cx="4164827" cy="42211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7449890" y="5645537"/>
            <a:ext cx="203809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自动登录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续期图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184"/>
    </mc:Choice>
    <mc:Fallback>
      <p:transition spd="slow" advTm="33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" grpId="0"/>
      <p:bldP spid="53" grpId="0" animBg="1"/>
      <p:bldP spid="20" grpId="0" animBg="1"/>
      <p:bldP spid="23" grpId="0" animBg="1"/>
      <p:bldP spid="31" grpId="0" animBg="1"/>
    </p:bldLst>
  </p:timing>
</p:sld>
</file>

<file path=ppt/tags/tag1.xml><?xml version="1.0" encoding="utf-8"?>
<p:tagLst xmlns:p="http://schemas.openxmlformats.org/presentationml/2006/main">
  <p:tag name="TIMING" val="|36.1"/>
</p:tagLst>
</file>

<file path=ppt/tags/tag2.xml><?xml version="1.0" encoding="utf-8"?>
<p:tagLst xmlns:p="http://schemas.openxmlformats.org/presentationml/2006/main">
  <p:tag name="TIMING" val="|9.1"/>
</p:tagLst>
</file>

<file path=ppt/tags/tag3.xml><?xml version="1.0" encoding="utf-8"?>
<p:tagLst xmlns:p="http://schemas.openxmlformats.org/presentationml/2006/main">
  <p:tag name="COMMONDATA" val="eyJoZGlkIjoiMThiZjRkZDMwZTMyMzI5NmM2MjBhOTBiMWJkNzMyYTgifQ=="/>
</p:tagLst>
</file>

<file path=ppt/theme/theme1.xml><?xml version="1.0" encoding="utf-8"?>
<a:theme xmlns:a="http://schemas.openxmlformats.org/drawingml/2006/main" name="Office Theme">
  <a:themeElements>
    <a:clrScheme name="浙大蓝色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003E8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2208</Words>
  <Application>WPS 演示</Application>
  <PresentationFormat>宽屏</PresentationFormat>
  <Paragraphs>327</Paragraphs>
  <Slides>13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微软雅黑</vt:lpstr>
      <vt:lpstr>微软雅黑 Light</vt:lpstr>
      <vt:lpstr>Calibri</vt:lpstr>
      <vt:lpstr>PingFang SC</vt:lpstr>
      <vt:lpstr>Arial Unicode MS</vt:lpstr>
      <vt:lpstr>等线 Light</vt:lpstr>
      <vt:lpstr>Calibri Light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博士学长的百宝箱</dc:creator>
  <cp:lastModifiedBy>interesting.</cp:lastModifiedBy>
  <cp:revision>930</cp:revision>
  <cp:lastPrinted>2025-05-19T03:25:00Z</cp:lastPrinted>
  <dcterms:created xsi:type="dcterms:W3CDTF">2025-05-19T03:25:00Z</dcterms:created>
  <dcterms:modified xsi:type="dcterms:W3CDTF">2025-06-17T15:29:41Z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4906065B6EC44E2087E3D933E1C47C3B</vt:lpwstr>
  </property>
  <property fmtid="{D5CDD505-2E9C-101B-9397-08002B2CF9AE}" pid="3" name="KSOProductBuildVer">
    <vt:lpwstr>2052-12.1.0.21171</vt:lpwstr>
  </property>
</Properties>
</file>