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har char="•"/>
      <a:defRPr sz="13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13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13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13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13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C07"/>
    <a:srgbClr val="105AA8"/>
    <a:srgbClr val="004C9C"/>
    <a:srgbClr val="CB3B5A"/>
    <a:srgbClr val="E5A3A6"/>
    <a:srgbClr val="E5E498"/>
    <a:srgbClr val="F6BE8C"/>
    <a:srgbClr val="8D9DCC"/>
    <a:srgbClr val="C69BB5"/>
    <a:srgbClr val="7FBBB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79" autoAdjust="0"/>
    <p:restoredTop sz="94671" autoAdjust="0"/>
  </p:normalViewPr>
  <p:slideViewPr>
    <p:cSldViewPr snapToGrid="0">
      <p:cViewPr>
        <p:scale>
          <a:sx n="70" d="100"/>
          <a:sy n="70" d="100"/>
        </p:scale>
        <p:origin x="-504" y="-552"/>
      </p:cViewPr>
      <p:guideLst>
        <p:guide orient="horz" pos="285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3042" y="-114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028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fld id="{889BE343-940C-4436-A9E0-C8F6535D37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104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0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8927" y="4415790"/>
            <a:ext cx="4712547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latin typeface="Arial" charset="0"/>
              </a:defRPr>
            </a:lvl1pPr>
          </a:lstStyle>
          <a:p>
            <a:pPr>
              <a:defRPr/>
            </a:pPr>
            <a:fld id="{484FAFF0-29DF-477D-B4D5-8AAE5512D1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80975" indent="-179388" algn="l" rtl="0" eaLnBrk="0" fontAlgn="base" hangingPunct="0">
      <a:spcBef>
        <a:spcPct val="30000"/>
      </a:spcBef>
      <a:spcAft>
        <a:spcPct val="0"/>
      </a:spcAft>
      <a:buClr>
        <a:schemeClr val="accent1"/>
      </a:buClr>
      <a:buChar char="•"/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61950" indent="-179388" algn="l" rtl="0" eaLnBrk="0" fontAlgn="base" hangingPunct="0">
      <a:spcBef>
        <a:spcPct val="30000"/>
      </a:spcBef>
      <a:spcAft>
        <a:spcPct val="0"/>
      </a:spcAft>
      <a:buClr>
        <a:schemeClr val="accent1"/>
      </a:buClr>
      <a:buChar char="•"/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42925" indent="-179388" algn="l" rtl="0" eaLnBrk="0" fontAlgn="base" hangingPunct="0">
      <a:spcBef>
        <a:spcPct val="30000"/>
      </a:spcBef>
      <a:spcAft>
        <a:spcPct val="0"/>
      </a:spcAft>
      <a:buClr>
        <a:schemeClr val="accent1"/>
      </a:buClr>
      <a:buChar char="•"/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12788" indent="-168275" algn="l" rtl="0" eaLnBrk="0" fontAlgn="base" hangingPunct="0">
      <a:spcBef>
        <a:spcPct val="30000"/>
      </a:spcBef>
      <a:spcAft>
        <a:spcPct val="0"/>
      </a:spcAft>
      <a:buClr>
        <a:schemeClr val="accent1"/>
      </a:buClr>
      <a:buChar char="•"/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7104063" y="327025"/>
            <a:ext cx="14906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1100">
                <a:solidFill>
                  <a:schemeClr val="tx2"/>
                </a:solidFill>
              </a:rPr>
              <a:t>P</a:t>
            </a:r>
            <a:fld id="{06CCC11B-137F-42AC-8580-583CCFA8BEE7}" type="slidenum">
              <a:rPr lang="en-GB" sz="1100">
                <a:solidFill>
                  <a:schemeClr val="tx2"/>
                </a:solidFill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9825" y="1974850"/>
            <a:ext cx="6837363" cy="1470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39825" y="3548063"/>
            <a:ext cx="6837363" cy="1752600"/>
          </a:xfrm>
        </p:spPr>
        <p:txBody>
          <a:bodyPr/>
          <a:lstStyle>
            <a:lvl1pPr marL="0" indent="0">
              <a:buFontTx/>
              <a:buNone/>
              <a:defRPr sz="19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2275" y="50800"/>
            <a:ext cx="2205038" cy="6373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575" y="50800"/>
            <a:ext cx="6464300" cy="6373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9538" y="3425825"/>
            <a:ext cx="3544887" cy="280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3425825"/>
            <a:ext cx="3544888" cy="280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312988"/>
            <a:ext cx="1809750" cy="391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9538" y="2312988"/>
            <a:ext cx="5280025" cy="391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9538" y="3425825"/>
            <a:ext cx="3544887" cy="280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3425825"/>
            <a:ext cx="3544888" cy="280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312988"/>
            <a:ext cx="1809750" cy="391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9538" y="2312988"/>
            <a:ext cx="5280025" cy="391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9825" y="3932238"/>
            <a:ext cx="3341688" cy="209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3932238"/>
            <a:ext cx="3343275" cy="209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819150"/>
            <a:ext cx="4322762" cy="5605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819150"/>
            <a:ext cx="4322763" cy="5605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9038" y="2962275"/>
            <a:ext cx="1708150" cy="3068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825" y="2962275"/>
            <a:ext cx="4976813" cy="3068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575" y="50800"/>
            <a:ext cx="81438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19150"/>
            <a:ext cx="8797925" cy="560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104063" y="327025"/>
            <a:ext cx="14906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1100">
                <a:solidFill>
                  <a:schemeClr val="tx2"/>
                </a:solidFill>
              </a:rPr>
              <a:t>P</a:t>
            </a:r>
            <a:fld id="{F65B50B7-741F-4F86-B433-75EFEFFA9EC8}" type="slidenum">
              <a:rPr lang="en-GB" sz="1100">
                <a:solidFill>
                  <a:schemeClr val="tx2"/>
                </a:solidFill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endParaRPr lang="en-GB" sz="11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279400" indent="-279400" algn="l" rtl="0" eaLnBrk="0" fontAlgn="base" hangingPunct="0">
        <a:spcBef>
          <a:spcPct val="80000"/>
        </a:spcBef>
        <a:spcAft>
          <a:spcPct val="0"/>
        </a:spcAft>
        <a:buBlip>
          <a:blip r:embed="rId14"/>
        </a:buBlip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46990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2pPr>
      <a:lvl3pPr marL="673100" indent="-201613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074738" indent="-18097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1417638" indent="-1635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  <a:cs typeface="+mn-cs"/>
        </a:defRPr>
      </a:lvl5pPr>
      <a:lvl6pPr marL="1874838" indent="-1635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  <a:cs typeface="+mn-cs"/>
        </a:defRPr>
      </a:lvl6pPr>
      <a:lvl7pPr marL="2332038" indent="-1635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  <a:cs typeface="+mn-cs"/>
        </a:defRPr>
      </a:lvl7pPr>
      <a:lvl8pPr marL="2789238" indent="-1635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  <a:cs typeface="+mn-cs"/>
        </a:defRPr>
      </a:lvl8pPr>
      <a:lvl9pPr marL="3246438" indent="-1635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8"/>
          <p:cNvSpPr txBox="1">
            <a:spLocks noChangeArrowheads="1"/>
          </p:cNvSpPr>
          <p:nvPr userDrawn="1"/>
        </p:nvSpPr>
        <p:spPr bwMode="auto">
          <a:xfrm>
            <a:off x="7104063" y="327025"/>
            <a:ext cx="14906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1100">
                <a:solidFill>
                  <a:schemeClr val="tx2"/>
                </a:solidFill>
              </a:rPr>
              <a:t>P</a:t>
            </a:r>
            <a:fld id="{5D5F41E5-CF59-4D53-BF87-807394999A71}" type="slidenum">
              <a:rPr lang="en-GB" sz="1100">
                <a:solidFill>
                  <a:schemeClr val="tx2"/>
                </a:solidFill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9538" y="3425825"/>
            <a:ext cx="7242175" cy="280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379538" y="2312988"/>
            <a:ext cx="72405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276225" indent="-276225" algn="l" rtl="0" eaLnBrk="0" fontAlgn="base" hangingPunct="0">
        <a:spcBef>
          <a:spcPct val="20000"/>
        </a:spcBef>
        <a:spcAft>
          <a:spcPct val="20000"/>
        </a:spcAft>
        <a:buChar char="•"/>
        <a:defRPr sz="14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65113" algn="l" rtl="0" eaLnBrk="0" fontAlgn="base" hangingPunct="0">
        <a:spcBef>
          <a:spcPct val="20000"/>
        </a:spcBef>
        <a:spcAft>
          <a:spcPct val="20000"/>
        </a:spcAft>
        <a:buChar char="•"/>
        <a:defRPr sz="1300">
          <a:solidFill>
            <a:schemeClr val="bg1"/>
          </a:solidFill>
          <a:latin typeface="+mn-lt"/>
          <a:cs typeface="+mn-cs"/>
        </a:defRPr>
      </a:lvl2pPr>
      <a:lvl3pPr marL="819150" indent="-274638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3pPr>
      <a:lvl4pPr marL="1076325" indent="-255588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4pPr>
      <a:lvl5pPr marL="1352550" indent="-265113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5pPr>
      <a:lvl6pPr marL="1809750" indent="-265113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6pPr>
      <a:lvl7pPr marL="2266950" indent="-265113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7pPr>
      <a:lvl8pPr marL="2724150" indent="-265113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8pPr>
      <a:lvl9pPr marL="3181350" indent="-265113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 userDrawn="1"/>
        </p:nvSpPr>
        <p:spPr bwMode="auto">
          <a:xfrm>
            <a:off x="7104063" y="327025"/>
            <a:ext cx="1490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1100">
                <a:solidFill>
                  <a:schemeClr val="tx2"/>
                </a:solidFill>
              </a:rPr>
              <a:t>P</a:t>
            </a:r>
            <a:fld id="{E06CADBD-FDE6-476D-AE27-1FDE4B833977}" type="slidenum">
              <a:rPr lang="en-GB" sz="1100">
                <a:solidFill>
                  <a:schemeClr val="tx2"/>
                </a:solidFill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409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9538" y="3425825"/>
            <a:ext cx="7242175" cy="280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379538" y="2312988"/>
            <a:ext cx="7240587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276225" indent="-276225" algn="l" rtl="0" eaLnBrk="0" fontAlgn="base" hangingPunct="0">
        <a:spcBef>
          <a:spcPct val="20000"/>
        </a:spcBef>
        <a:spcAft>
          <a:spcPct val="20000"/>
        </a:spcAft>
        <a:buChar char="•"/>
        <a:defRPr sz="14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65113" algn="l" rtl="0" eaLnBrk="0" fontAlgn="base" hangingPunct="0">
        <a:spcBef>
          <a:spcPct val="20000"/>
        </a:spcBef>
        <a:spcAft>
          <a:spcPct val="20000"/>
        </a:spcAft>
        <a:buChar char="•"/>
        <a:defRPr sz="1300">
          <a:solidFill>
            <a:schemeClr val="bg1"/>
          </a:solidFill>
          <a:latin typeface="+mn-lt"/>
          <a:cs typeface="+mn-cs"/>
        </a:defRPr>
      </a:lvl2pPr>
      <a:lvl3pPr marL="819150" indent="-274638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3pPr>
      <a:lvl4pPr marL="1076325" indent="-255588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4pPr>
      <a:lvl5pPr marL="1352550" indent="-265113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5pPr>
      <a:lvl6pPr marL="1809750" indent="-265113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6pPr>
      <a:lvl7pPr marL="2266950" indent="-265113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7pPr>
      <a:lvl8pPr marL="2724150" indent="-265113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8pPr>
      <a:lvl9pPr marL="3181350" indent="-265113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39825" y="2962275"/>
            <a:ext cx="6837363" cy="850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224" name="Text Box 8"/>
          <p:cNvSpPr txBox="1">
            <a:spLocks noChangeArrowheads="1"/>
          </p:cNvSpPr>
          <p:nvPr userDrawn="1"/>
        </p:nvSpPr>
        <p:spPr bwMode="auto">
          <a:xfrm>
            <a:off x="7104063" y="327025"/>
            <a:ext cx="14906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1100">
                <a:solidFill>
                  <a:schemeClr val="tx2"/>
                </a:solidFill>
              </a:rPr>
              <a:t>P</a:t>
            </a:r>
            <a:fld id="{5D6E7036-4364-4217-8B9B-105AA783C251}" type="slidenum">
              <a:rPr lang="en-GB" sz="1100">
                <a:solidFill>
                  <a:schemeClr val="tx2"/>
                </a:solidFill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512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9825" y="3932238"/>
            <a:ext cx="6837363" cy="2098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00000"/>
        </a:spcAft>
        <a:defRPr sz="1300">
          <a:solidFill>
            <a:schemeClr val="bg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bg1"/>
          </a:solidFill>
          <a:latin typeface="+mn-lt"/>
          <a:cs typeface="+mn-cs"/>
        </a:defRPr>
      </a:lvl2pPr>
      <a:lvl3pPr marL="361950" indent="-179388" algn="l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bg1"/>
          </a:solidFill>
          <a:latin typeface="+mn-lt"/>
          <a:cs typeface="+mn-cs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bg1"/>
          </a:solidFill>
          <a:latin typeface="+mn-lt"/>
          <a:cs typeface="+mn-cs"/>
        </a:defRPr>
      </a:lvl4pPr>
      <a:lvl5pPr marL="723900" indent="-179388" algn="l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bg1"/>
          </a:solidFill>
          <a:latin typeface="+mn-lt"/>
          <a:cs typeface="+mn-cs"/>
        </a:defRPr>
      </a:lvl5pPr>
      <a:lvl6pPr marL="1181100" indent="-179388" algn="l" rtl="0" fontAlgn="base">
        <a:spcBef>
          <a:spcPct val="20000"/>
        </a:spcBef>
        <a:spcAft>
          <a:spcPct val="0"/>
        </a:spcAft>
        <a:buChar char="•"/>
        <a:defRPr sz="1300">
          <a:solidFill>
            <a:schemeClr val="bg1"/>
          </a:solidFill>
          <a:latin typeface="+mn-lt"/>
          <a:cs typeface="+mn-cs"/>
        </a:defRPr>
      </a:lvl6pPr>
      <a:lvl7pPr marL="1638300" indent="-179388" algn="l" rtl="0" fontAlgn="base">
        <a:spcBef>
          <a:spcPct val="20000"/>
        </a:spcBef>
        <a:spcAft>
          <a:spcPct val="0"/>
        </a:spcAft>
        <a:buChar char="•"/>
        <a:defRPr sz="1300">
          <a:solidFill>
            <a:schemeClr val="bg1"/>
          </a:solidFill>
          <a:latin typeface="+mn-lt"/>
          <a:cs typeface="+mn-cs"/>
        </a:defRPr>
      </a:lvl7pPr>
      <a:lvl8pPr marL="2095500" indent="-179388" algn="l" rtl="0" fontAlgn="base">
        <a:spcBef>
          <a:spcPct val="20000"/>
        </a:spcBef>
        <a:spcAft>
          <a:spcPct val="0"/>
        </a:spcAft>
        <a:buChar char="•"/>
        <a:defRPr sz="1300">
          <a:solidFill>
            <a:schemeClr val="bg1"/>
          </a:solidFill>
          <a:latin typeface="+mn-lt"/>
          <a:cs typeface="+mn-cs"/>
        </a:defRPr>
      </a:lvl8pPr>
      <a:lvl9pPr marL="2552700" indent="-179388" algn="l" rtl="0" fontAlgn="base">
        <a:spcBef>
          <a:spcPct val="20000"/>
        </a:spcBef>
        <a:spcAft>
          <a:spcPct val="0"/>
        </a:spcAft>
        <a:buChar char="•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Security Framework Overview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Author: Kyle C. Quest</a:t>
            </a:r>
          </a:p>
          <a:p>
            <a:pPr eaLnBrk="1" hangingPunct="1"/>
            <a:r>
              <a:rPr lang="en-GB" dirty="0" smtClean="0"/>
              <a:t>March 1</a:t>
            </a:r>
            <a:r>
              <a:rPr lang="en-GB" baseline="30000" dirty="0" smtClean="0"/>
              <a:t>st</a:t>
            </a:r>
            <a:r>
              <a:rPr lang="en-GB" dirty="0" smtClean="0"/>
              <a:t>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HIGH LEVEL PRODUCT INTEGRATION OVERVIEW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7025" y="983456"/>
            <a:ext cx="59626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LEGACY PRODUCT PROBLEMS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Partial/insufficient/ad-hoc input data validation and encoding</a:t>
            </a:r>
          </a:p>
          <a:p>
            <a:pPr eaLnBrk="1" hangingPunct="1"/>
            <a:r>
              <a:rPr lang="en-US" dirty="0" smtClean="0"/>
              <a:t>Insufficient output data validation and encoding</a:t>
            </a:r>
          </a:p>
          <a:p>
            <a:pPr eaLnBrk="1" hangingPunct="1"/>
            <a:r>
              <a:rPr lang="en-US" dirty="0" smtClean="0"/>
              <a:t>Some internal application resources are exposed to external users allowing them to access or modify resources they don’t own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en-US" dirty="0" smtClean="0"/>
              <a:t>Insufficient access control</a:t>
            </a:r>
          </a:p>
          <a:p>
            <a:pPr eaLnBrk="1" hangingPunct="1"/>
            <a:r>
              <a:rPr lang="en-US" dirty="0" smtClean="0"/>
              <a:t>Hard to change default accounts and passwords</a:t>
            </a:r>
          </a:p>
          <a:p>
            <a:pPr eaLnBrk="1" hangingPunct="1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SECURITY FRAMEWORK BENEFITS (FOR PCI-DSS)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Built-in web application firewall functionality satisfies PCI-DSS requirement 1 (use firewalls)</a:t>
            </a:r>
          </a:p>
          <a:p>
            <a:pPr eaLnBrk="1" hangingPunct="1"/>
            <a:r>
              <a:rPr lang="en-US" dirty="0" smtClean="0"/>
              <a:t>Core functionality satisfies PCI-DSS requirement 6 (develop secure apps)</a:t>
            </a:r>
          </a:p>
          <a:p>
            <a:pPr eaLnBrk="1" hangingPunct="1"/>
            <a:r>
              <a:rPr lang="en-US" dirty="0" smtClean="0"/>
              <a:t>Unified system account management simplifies PCI-DSS requirement 2 compliance (don’t use default passwords and account settings)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HIGH LEVEL ARCHITECTURE OVERVIEW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4216" y="819150"/>
            <a:ext cx="3508269" cy="560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API USE CONCEPTS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Flexible API that provides access to low level security functions while providing high level processing sequence functionality</a:t>
            </a:r>
          </a:p>
          <a:p>
            <a:pPr eaLnBrk="1" hangingPunct="1"/>
            <a:r>
              <a:rPr lang="en-US" dirty="0" smtClean="0"/>
              <a:t>Processor Subsystem provides the ability to chain together multiple processing actions including the ability to automatically report security events to the </a:t>
            </a:r>
            <a:r>
              <a:rPr lang="en-US" dirty="0" err="1" smtClean="0"/>
              <a:t>SecurityMonitor</a:t>
            </a:r>
            <a:r>
              <a:rPr lang="en-US" dirty="0" smtClean="0"/>
              <a:t> Subsystem</a:t>
            </a:r>
          </a:p>
          <a:p>
            <a:pPr eaLnBrk="1" hangingPunct="1"/>
            <a:r>
              <a:rPr lang="en-US" dirty="0" err="1" smtClean="0"/>
              <a:t>SecurityMonitor</a:t>
            </a:r>
            <a:r>
              <a:rPr lang="en-US" dirty="0" smtClean="0"/>
              <a:t> Subsystem is configured with a set of policies that define how to respond to various security events.</a:t>
            </a:r>
          </a:p>
          <a:p>
            <a:pPr eaLnBrk="1" hangingPunct="1"/>
            <a:r>
              <a:rPr lang="en-US" dirty="0" smtClean="0"/>
              <a:t>Application can register security  policy action handlers with the </a:t>
            </a:r>
            <a:r>
              <a:rPr lang="en-US" dirty="0" err="1" smtClean="0"/>
              <a:t>SecurityMonitor</a:t>
            </a:r>
            <a:r>
              <a:rPr lang="en-US" dirty="0" smtClean="0"/>
              <a:t> subsystem to execute policy actions</a:t>
            </a:r>
          </a:p>
          <a:p>
            <a:pPr eaLnBrk="1" hangingPunct="1"/>
            <a:r>
              <a:rPr lang="en-US" dirty="0" smtClean="0"/>
              <a:t>Policy actions include: blocking operation, blocking user</a:t>
            </a:r>
            <a:r>
              <a:rPr lang="en-US" smtClean="0"/>
              <a:t>, blocking </a:t>
            </a:r>
            <a:r>
              <a:rPr lang="en-US" dirty="0" smtClean="0"/>
              <a:t>address, logging, logging user </a:t>
            </a:r>
            <a:r>
              <a:rPr lang="en-US" err="1" smtClean="0"/>
              <a:t>out</a:t>
            </a:r>
            <a:r>
              <a:rPr lang="en-US" smtClean="0"/>
              <a:t>, sending </a:t>
            </a:r>
            <a:r>
              <a:rPr lang="en-US" dirty="0" smtClean="0"/>
              <a:t>security warning, etc</a:t>
            </a:r>
          </a:p>
          <a:p>
            <a:pPr eaLnBrk="1" hangingPunct="1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Detector Subsystem Use Example (SQL injection)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Initialize the Security Kernel during application startup: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sz="2000" dirty="0" err="1" smtClean="0"/>
              <a:t>SecurityKernel.Initialize</a:t>
            </a:r>
            <a:r>
              <a:rPr lang="en-US" sz="2000" dirty="0" smtClean="0"/>
              <a:t>(&lt;</a:t>
            </a:r>
            <a:r>
              <a:rPr lang="en-US" sz="2000" dirty="0" err="1" smtClean="0"/>
              <a:t>PathToSfPropertiesXmlFile</a:t>
            </a:r>
            <a:r>
              <a:rPr lang="en-US" sz="2000" dirty="0" smtClean="0"/>
              <a:t>&gt;);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sz="2000" dirty="0" err="1" smtClean="0"/>
              <a:t>SecurityKernel.Start</a:t>
            </a:r>
            <a:r>
              <a:rPr lang="en-US" sz="2000" dirty="0" smtClean="0"/>
              <a:t>();</a:t>
            </a:r>
            <a:endParaRPr lang="en-US" sz="2000" dirty="0" smtClean="0"/>
          </a:p>
          <a:p>
            <a:pPr eaLnBrk="1" hangingPunct="1"/>
            <a:r>
              <a:rPr lang="en-US" dirty="0" smtClean="0"/>
              <a:t>Call the Detector Subsystem: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sz="2000" dirty="0" smtClean="0"/>
              <a:t>string </a:t>
            </a:r>
            <a:r>
              <a:rPr lang="en-US" sz="2000" dirty="0" err="1" smtClean="0"/>
              <a:t>testInputParam</a:t>
            </a:r>
            <a:r>
              <a:rPr lang="en-US" sz="2000" dirty="0" smtClean="0"/>
              <a:t> = "500' OR 1=1--";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sz="2000" dirty="0" err="1" smtClean="0"/>
              <a:t>testInputParam.DetectSql</a:t>
            </a:r>
            <a:r>
              <a:rPr lang="en-US" sz="2000" dirty="0" smtClean="0"/>
              <a:t>();</a:t>
            </a:r>
            <a:endParaRPr lang="en-US" sz="2000" dirty="0" smtClean="0"/>
          </a:p>
          <a:p>
            <a:pPr eaLnBrk="1" hangingPunct="1"/>
            <a:r>
              <a:rPr lang="en-US" dirty="0" smtClean="0"/>
              <a:t>If the inspected data is not safe report a security event to the Security Monitor Subsystem: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sz="2000" dirty="0" smtClean="0"/>
              <a:t>Catch(</a:t>
            </a:r>
            <a:r>
              <a:rPr lang="en-US" sz="2000" dirty="0" err="1" smtClean="0"/>
              <a:t>DetectorInputDataException</a:t>
            </a:r>
            <a:r>
              <a:rPr lang="en-US" sz="2000" dirty="0" smtClean="0"/>
              <a:t> x)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sz="2000" dirty="0" smtClean="0"/>
              <a:t>{  </a:t>
            </a:r>
            <a:r>
              <a:rPr lang="en-US" sz="2000" dirty="0" err="1" smtClean="0"/>
              <a:t>x.Report</a:t>
            </a:r>
            <a:r>
              <a:rPr lang="en-US" sz="2000" dirty="0" smtClean="0"/>
              <a:t>(); </a:t>
            </a:r>
            <a:r>
              <a:rPr lang="en-US" sz="2000" dirty="0" smtClean="0"/>
              <a:t>}</a:t>
            </a:r>
            <a:endParaRPr lang="en-US" sz="2000" dirty="0" smtClean="0"/>
          </a:p>
          <a:p>
            <a:pPr eaLnBrk="1" hangingPunct="1"/>
            <a:r>
              <a:rPr lang="en-US" dirty="0" smtClean="0"/>
              <a:t>Shutdown the Security Kernel:</a:t>
            </a:r>
            <a:endParaRPr lang="en-US" dirty="0" smtClean="0"/>
          </a:p>
          <a:p>
            <a:pPr marL="415925" lvl="1" indent="-225425">
              <a:lnSpc>
                <a:spcPct val="90000"/>
              </a:lnSpc>
            </a:pPr>
            <a:r>
              <a:rPr lang="en-US" sz="2000" dirty="0" err="1" smtClean="0"/>
              <a:t>SecurityKernel.Stop</a:t>
            </a:r>
            <a:r>
              <a:rPr lang="en-US" sz="2000" dirty="0" smtClean="0"/>
              <a:t>();</a:t>
            </a:r>
            <a:endParaRPr lang="en-US" sz="2000" dirty="0" smtClean="0"/>
          </a:p>
          <a:p>
            <a:pPr marL="415925" lvl="1" indent="-225425">
              <a:lnSpc>
                <a:spcPct val="90000"/>
              </a:lnSpc>
            </a:pPr>
            <a:r>
              <a:rPr lang="en-US" sz="2000" dirty="0" err="1" smtClean="0"/>
              <a:t>SecurityKernel.Shutdown</a:t>
            </a:r>
            <a:r>
              <a:rPr lang="en-US" sz="2000" dirty="0" smtClean="0"/>
              <a:t>();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Encoder Subsystem Use Example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 the Encoder Subsystem: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dirty="0" smtClean="0"/>
              <a:t>string test </a:t>
            </a:r>
            <a:r>
              <a:rPr lang="en-US" dirty="0" smtClean="0"/>
              <a:t>= </a:t>
            </a:r>
            <a:r>
              <a:rPr lang="en-US" dirty="0" smtClean="0"/>
              <a:t>"</a:t>
            </a:r>
            <a:r>
              <a:rPr lang="en-US" dirty="0" smtClean="0"/>
              <a:t>&lt;script&gt;alert('hi')&lt;/script</a:t>
            </a:r>
            <a:r>
              <a:rPr lang="en-US" dirty="0" smtClean="0"/>
              <a:t>&gt;";</a:t>
            </a:r>
            <a:endParaRPr lang="en-US" dirty="0" smtClean="0"/>
          </a:p>
          <a:p>
            <a:pPr marL="415925" lvl="1" indent="-225425">
              <a:lnSpc>
                <a:spcPct val="90000"/>
              </a:lnSpc>
            </a:pPr>
            <a:r>
              <a:rPr lang="en-US" dirty="0" err="1" smtClean="0"/>
              <a:t>test.EncodeForUrl</a:t>
            </a:r>
            <a:r>
              <a:rPr lang="en-US" dirty="0" smtClean="0"/>
              <a:t>(); 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dirty="0" smtClean="0"/>
              <a:t>Result =&gt; </a:t>
            </a:r>
            <a:r>
              <a:rPr lang="en-US" dirty="0" smtClean="0"/>
              <a:t>%3cscript%3ealert%28%27hi%27%29%3c%2fscript%3e</a:t>
            </a:r>
            <a:endParaRPr lang="en-US" dirty="0" smtClean="0"/>
          </a:p>
          <a:p>
            <a:pPr marL="415925" lvl="1" indent="-225425">
              <a:lnSpc>
                <a:spcPct val="90000"/>
              </a:lnSpc>
            </a:pPr>
            <a:r>
              <a:rPr lang="en-US" dirty="0" err="1" smtClean="0"/>
              <a:t>test.EncodeForHtml</a:t>
            </a:r>
            <a:r>
              <a:rPr lang="en-US" dirty="0" smtClean="0"/>
              <a:t>(); </a:t>
            </a:r>
            <a:r>
              <a:rPr lang="en-US" dirty="0" smtClean="0"/>
              <a:t> 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dirty="0" smtClean="0"/>
              <a:t>Result =&gt; &amp;#</a:t>
            </a:r>
            <a:r>
              <a:rPr lang="en-US" dirty="0" smtClean="0"/>
              <a:t>60;script&amp;#62;alert&amp;#40;&amp;#39;hi&amp;#39;&amp;#41;&amp;#60;&amp;#47;script&amp;#62;</a:t>
            </a:r>
            <a:endParaRPr lang="en-US" dirty="0" smtClean="0"/>
          </a:p>
          <a:p>
            <a:pPr marL="415925" lvl="1" indent="-225425">
              <a:lnSpc>
                <a:spcPct val="90000"/>
              </a:lnSpc>
            </a:pPr>
            <a:r>
              <a:rPr lang="en-US" dirty="0" err="1" smtClean="0"/>
              <a:t>test.EncodeForHtmlAttribute</a:t>
            </a:r>
            <a:r>
              <a:rPr lang="en-US" dirty="0" smtClean="0"/>
              <a:t>(); 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dirty="0" smtClean="0"/>
              <a:t>Result =&gt; &amp;#</a:t>
            </a:r>
            <a:r>
              <a:rPr lang="en-US" dirty="0" smtClean="0"/>
              <a:t>60;script&amp;#62;alert&amp;#40;&amp;#39;hi&amp;#39;&amp;#41;&amp;#60;&amp;#47;script&amp;#62;</a:t>
            </a:r>
            <a:endParaRPr lang="en-US" dirty="0" smtClean="0"/>
          </a:p>
          <a:p>
            <a:pPr marL="415925" lvl="1" indent="-225425">
              <a:lnSpc>
                <a:spcPct val="90000"/>
              </a:lnSpc>
            </a:pPr>
            <a:r>
              <a:rPr lang="en-US" dirty="0" err="1" smtClean="0"/>
              <a:t>test.EncodeForCss</a:t>
            </a:r>
            <a:r>
              <a:rPr lang="en-US" dirty="0" smtClean="0"/>
              <a:t>(); 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dirty="0" smtClean="0"/>
              <a:t>Result =&gt; \003cscript\003ealert\0028\0027hi\0027\0029\003c\002fscript\003e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dirty="0" err="1" smtClean="0"/>
              <a:t>test.EncodeForJavaScript</a:t>
            </a:r>
            <a:r>
              <a:rPr lang="en-US" dirty="0" smtClean="0"/>
              <a:t>(); 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dirty="0" smtClean="0"/>
              <a:t>Result =&gt; '\</a:t>
            </a:r>
            <a:r>
              <a:rPr lang="en-US" dirty="0" smtClean="0"/>
              <a:t>x3cscript\x3ealert\x28\x27hi\x27\x29\x3c\x2fscript\x3e'</a:t>
            </a:r>
            <a:endParaRPr lang="en-US" dirty="0" smtClean="0"/>
          </a:p>
          <a:p>
            <a:pPr marL="415925" lvl="1" indent="-225425">
              <a:lnSpc>
                <a:spcPct val="90000"/>
              </a:lnSpc>
            </a:pPr>
            <a:r>
              <a:rPr lang="en-US" dirty="0" err="1" smtClean="0"/>
              <a:t>test.EncodeForXml</a:t>
            </a:r>
            <a:r>
              <a:rPr lang="en-US" dirty="0" smtClean="0"/>
              <a:t>(); </a:t>
            </a:r>
            <a:endParaRPr lang="en-US" sz="2000" dirty="0" smtClean="0"/>
          </a:p>
          <a:p>
            <a:pPr marL="415925" lvl="1" indent="-225425">
              <a:lnSpc>
                <a:spcPct val="90000"/>
              </a:lnSpc>
            </a:pPr>
            <a:r>
              <a:rPr lang="en-US" dirty="0" smtClean="0"/>
              <a:t>Result =&gt; &amp;#</a:t>
            </a:r>
            <a:r>
              <a:rPr lang="en-US" dirty="0" smtClean="0"/>
              <a:t>60;script&amp;#62;alert&amp;#40;&amp;#39;hi&amp;#39;&amp;#41;&amp;#60;&amp;#47;script&amp;#62;</a:t>
            </a:r>
            <a:endParaRPr lang="en-US" dirty="0" smtClean="0"/>
          </a:p>
          <a:p>
            <a:pPr marL="415925" lvl="1" indent="-225425">
              <a:lnSpc>
                <a:spcPct val="90000"/>
              </a:lnSpc>
            </a:pPr>
            <a:r>
              <a:rPr lang="en-US" dirty="0" err="1" smtClean="0"/>
              <a:t>test.EncodeForXmlAttribute</a:t>
            </a:r>
            <a:r>
              <a:rPr lang="en-US" dirty="0" smtClean="0"/>
              <a:t>(); </a:t>
            </a:r>
          </a:p>
          <a:p>
            <a:pPr marL="415925" lvl="1" indent="-225425">
              <a:lnSpc>
                <a:spcPct val="90000"/>
              </a:lnSpc>
            </a:pPr>
            <a:r>
              <a:rPr lang="en-US" dirty="0" smtClean="0"/>
              <a:t>Result =&gt; &amp;#</a:t>
            </a:r>
            <a:r>
              <a:rPr lang="en-US" dirty="0" smtClean="0"/>
              <a:t>60;script&amp;#62;alert&amp;#40;&amp;#39;hi&amp;#39;&amp;#41;&amp;#60;&amp;#47;script&amp;#62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Main Bullets">
  <a:themeElements>
    <a:clrScheme name="Title &amp; Main Bullets 13">
      <a:dk1>
        <a:srgbClr val="56585E"/>
      </a:dk1>
      <a:lt1>
        <a:srgbClr val="FFFFFF"/>
      </a:lt1>
      <a:dk2>
        <a:srgbClr val="FFFFFF"/>
      </a:dk2>
      <a:lt2>
        <a:srgbClr val="A4A5AA"/>
      </a:lt2>
      <a:accent1>
        <a:srgbClr val="E87915"/>
      </a:accent1>
      <a:accent2>
        <a:srgbClr val="004E9C"/>
      </a:accent2>
      <a:accent3>
        <a:srgbClr val="FFFFFF"/>
      </a:accent3>
      <a:accent4>
        <a:srgbClr val="484A4F"/>
      </a:accent4>
      <a:accent5>
        <a:srgbClr val="F2BEAA"/>
      </a:accent5>
      <a:accent6>
        <a:srgbClr val="00468D"/>
      </a:accent6>
      <a:hlink>
        <a:srgbClr val="973B98"/>
      </a:hlink>
      <a:folHlink>
        <a:srgbClr val="007F6E"/>
      </a:folHlink>
    </a:clrScheme>
    <a:fontScheme name="Title &amp; Main Bullet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alpha val="69000"/>
          </a:schemeClr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&amp; Main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Main 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Main 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Main 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Main 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Main 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&amp; Main 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&amp; Main 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&amp; Main 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&amp; Main 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&amp; Main 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&amp; Main 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&amp; Main Bullets 13">
        <a:dk1>
          <a:srgbClr val="56585E"/>
        </a:dk1>
        <a:lt1>
          <a:srgbClr val="FFFFFF"/>
        </a:lt1>
        <a:dk2>
          <a:srgbClr val="FFFFFF"/>
        </a:dk2>
        <a:lt2>
          <a:srgbClr val="A4A5AA"/>
        </a:lt2>
        <a:accent1>
          <a:srgbClr val="E87915"/>
        </a:accent1>
        <a:accent2>
          <a:srgbClr val="004E9C"/>
        </a:accent2>
        <a:accent3>
          <a:srgbClr val="FFFFFF"/>
        </a:accent3>
        <a:accent4>
          <a:srgbClr val="484A4F"/>
        </a:accent4>
        <a:accent5>
          <a:srgbClr val="F2BEAA"/>
        </a:accent5>
        <a:accent6>
          <a:srgbClr val="00468D"/>
        </a:accent6>
        <a:hlink>
          <a:srgbClr val="973B98"/>
        </a:hlink>
        <a:folHlink>
          <a:srgbClr val="007F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tents - Orange">
  <a:themeElements>
    <a:clrScheme name="Contents - Orange 13">
      <a:dk1>
        <a:srgbClr val="56585E"/>
      </a:dk1>
      <a:lt1>
        <a:srgbClr val="FFFFFF"/>
      </a:lt1>
      <a:dk2>
        <a:srgbClr val="FFFFFF"/>
      </a:dk2>
      <a:lt2>
        <a:srgbClr val="A4A5AA"/>
      </a:lt2>
      <a:accent1>
        <a:srgbClr val="E87915"/>
      </a:accent1>
      <a:accent2>
        <a:srgbClr val="004E9C"/>
      </a:accent2>
      <a:accent3>
        <a:srgbClr val="FFFFFF"/>
      </a:accent3>
      <a:accent4>
        <a:srgbClr val="484A4F"/>
      </a:accent4>
      <a:accent5>
        <a:srgbClr val="F2BEAA"/>
      </a:accent5>
      <a:accent6>
        <a:srgbClr val="00468D"/>
      </a:accent6>
      <a:hlink>
        <a:srgbClr val="973B98"/>
      </a:hlink>
      <a:folHlink>
        <a:srgbClr val="007F6E"/>
      </a:folHlink>
    </a:clrScheme>
    <a:fontScheme name="Contents - Orang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Contents - 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ts - 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ts - 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ts - 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ts - 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ts - 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Orange 13">
        <a:dk1>
          <a:srgbClr val="56585E"/>
        </a:dk1>
        <a:lt1>
          <a:srgbClr val="FFFFFF"/>
        </a:lt1>
        <a:dk2>
          <a:srgbClr val="FFFFFF"/>
        </a:dk2>
        <a:lt2>
          <a:srgbClr val="A4A5AA"/>
        </a:lt2>
        <a:accent1>
          <a:srgbClr val="E87915"/>
        </a:accent1>
        <a:accent2>
          <a:srgbClr val="004E9C"/>
        </a:accent2>
        <a:accent3>
          <a:srgbClr val="FFFFFF"/>
        </a:accent3>
        <a:accent4>
          <a:srgbClr val="484A4F"/>
        </a:accent4>
        <a:accent5>
          <a:srgbClr val="F2BEAA"/>
        </a:accent5>
        <a:accent6>
          <a:srgbClr val="00468D"/>
        </a:accent6>
        <a:hlink>
          <a:srgbClr val="973B98"/>
        </a:hlink>
        <a:folHlink>
          <a:srgbClr val="007F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ents - Green">
  <a:themeElements>
    <a:clrScheme name="Contents - Green 13">
      <a:dk1>
        <a:srgbClr val="56585E"/>
      </a:dk1>
      <a:lt1>
        <a:srgbClr val="FFFFFF"/>
      </a:lt1>
      <a:dk2>
        <a:srgbClr val="FFFFFF"/>
      </a:dk2>
      <a:lt2>
        <a:srgbClr val="A4A5AA"/>
      </a:lt2>
      <a:accent1>
        <a:srgbClr val="E87915"/>
      </a:accent1>
      <a:accent2>
        <a:srgbClr val="004E9C"/>
      </a:accent2>
      <a:accent3>
        <a:srgbClr val="FFFFFF"/>
      </a:accent3>
      <a:accent4>
        <a:srgbClr val="484A4F"/>
      </a:accent4>
      <a:accent5>
        <a:srgbClr val="F2BEAA"/>
      </a:accent5>
      <a:accent6>
        <a:srgbClr val="00468D"/>
      </a:accent6>
      <a:hlink>
        <a:srgbClr val="973B98"/>
      </a:hlink>
      <a:folHlink>
        <a:srgbClr val="007F6E"/>
      </a:folHlink>
    </a:clrScheme>
    <a:fontScheme name="Contents - Gree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Contents - 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ts - 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ts - 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ts - 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ts - 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ts - 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ts - Green 13">
        <a:dk1>
          <a:srgbClr val="56585E"/>
        </a:dk1>
        <a:lt1>
          <a:srgbClr val="FFFFFF"/>
        </a:lt1>
        <a:dk2>
          <a:srgbClr val="FFFFFF"/>
        </a:dk2>
        <a:lt2>
          <a:srgbClr val="A4A5AA"/>
        </a:lt2>
        <a:accent1>
          <a:srgbClr val="E87915"/>
        </a:accent1>
        <a:accent2>
          <a:srgbClr val="004E9C"/>
        </a:accent2>
        <a:accent3>
          <a:srgbClr val="FFFFFF"/>
        </a:accent3>
        <a:accent4>
          <a:srgbClr val="484A4F"/>
        </a:accent4>
        <a:accent5>
          <a:srgbClr val="F2BEAA"/>
        </a:accent5>
        <a:accent6>
          <a:srgbClr val="00468D"/>
        </a:accent6>
        <a:hlink>
          <a:srgbClr val="973B98"/>
        </a:hlink>
        <a:folHlink>
          <a:srgbClr val="007F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ction Title">
  <a:themeElements>
    <a:clrScheme name="">
      <a:dk1>
        <a:srgbClr val="56585E"/>
      </a:dk1>
      <a:lt1>
        <a:srgbClr val="FFFFFF"/>
      </a:lt1>
      <a:dk2>
        <a:srgbClr val="FFFFFF"/>
      </a:dk2>
      <a:lt2>
        <a:srgbClr val="A4A5AA"/>
      </a:lt2>
      <a:accent1>
        <a:srgbClr val="E87915"/>
      </a:accent1>
      <a:accent2>
        <a:srgbClr val="004E9C"/>
      </a:accent2>
      <a:accent3>
        <a:srgbClr val="FFFFFF"/>
      </a:accent3>
      <a:accent4>
        <a:srgbClr val="484A4F"/>
      </a:accent4>
      <a:accent5>
        <a:srgbClr val="F2BEAA"/>
      </a:accent5>
      <a:accent6>
        <a:srgbClr val="00468D"/>
      </a:accent6>
      <a:hlink>
        <a:srgbClr val="973B98"/>
      </a:hlink>
      <a:folHlink>
        <a:srgbClr val="007F6E"/>
      </a:folHlink>
    </a:clrScheme>
    <a:fontScheme name="Section Titl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Section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56585E"/>
      </a:dk1>
      <a:lt1>
        <a:srgbClr val="FFFFFF"/>
      </a:lt1>
      <a:dk2>
        <a:srgbClr val="FFFFFF"/>
      </a:dk2>
      <a:lt2>
        <a:srgbClr val="A4A5AA"/>
      </a:lt2>
      <a:accent1>
        <a:srgbClr val="E87915"/>
      </a:accent1>
      <a:accent2>
        <a:srgbClr val="004E9C"/>
      </a:accent2>
      <a:accent3>
        <a:srgbClr val="FFFFFF"/>
      </a:accent3>
      <a:accent4>
        <a:srgbClr val="484A4F"/>
      </a:accent4>
      <a:accent5>
        <a:srgbClr val="F2BEAA"/>
      </a:accent5>
      <a:accent6>
        <a:srgbClr val="00468D"/>
      </a:accent6>
      <a:hlink>
        <a:srgbClr val="973B98"/>
      </a:hlink>
      <a:folHlink>
        <a:srgbClr val="007F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420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Title &amp; Main Bullets</vt:lpstr>
      <vt:lpstr>Contents - Orange</vt:lpstr>
      <vt:lpstr>Contents - Green</vt:lpstr>
      <vt:lpstr>Section Title</vt:lpstr>
      <vt:lpstr>Security Framework Overview</vt:lpstr>
      <vt:lpstr>HIGH LEVEL PRODUCT INTEGRATION OVERVIEW</vt:lpstr>
      <vt:lpstr>KEY LEGACY PRODUCT PROBLEMS</vt:lpstr>
      <vt:lpstr>KEY SECURITY FRAMEWORK BENEFITS (FOR PCI-DSS)</vt:lpstr>
      <vt:lpstr>HIGH LEVEL ARCHITECTURE OVERVIEW</vt:lpstr>
      <vt:lpstr>KEY API USE CONCEPTS</vt:lpstr>
      <vt:lpstr>Detector Subsystem Use Example (SQL injection)</vt:lpstr>
      <vt:lpstr>Encoder Subsystem Use Example</vt:lpstr>
    </vt:vector>
  </TitlesOfParts>
  <Company>Amendit Design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 Morgan</dc:creator>
  <dc:description>www.amendit.co.uk</dc:description>
  <cp:lastModifiedBy>kquest</cp:lastModifiedBy>
  <cp:revision>250</cp:revision>
  <dcterms:created xsi:type="dcterms:W3CDTF">2008-04-27T09:19:34Z</dcterms:created>
  <dcterms:modified xsi:type="dcterms:W3CDTF">2010-04-06T18:42:59Z</dcterms:modified>
</cp:coreProperties>
</file>