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DCDEE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07"/>
            <a:ext cx="24384001" cy="1625193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 algn="ctr">
              <a:defRPr b="1" sz="112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8000"/>
            </a:lvl1pPr>
            <a:lvl2pPr indent="228600" algn="ctr">
              <a:spcBef>
                <a:spcPts val="0"/>
              </a:spcBef>
              <a:defRPr sz="8000"/>
            </a:lvl2pPr>
            <a:lvl3pPr indent="457200" algn="ctr">
              <a:spcBef>
                <a:spcPts val="0"/>
              </a:spcBef>
              <a:defRPr sz="8000"/>
            </a:lvl3pPr>
            <a:lvl4pPr indent="685800" algn="ctr">
              <a:spcBef>
                <a:spcPts val="0"/>
              </a:spcBef>
              <a:defRPr sz="8000"/>
            </a:lvl4pPr>
            <a:lvl5pPr indent="914400" algn="ctr">
              <a:spcBef>
                <a:spcPts val="0"/>
              </a:spcBef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1749682" y="13019484"/>
            <a:ext cx="866776" cy="955676"/>
          </a:xfrm>
          <a:prstGeom prst="rect">
            <a:avLst/>
          </a:prstGeom>
        </p:spPr>
        <p:txBody>
          <a:bodyPr/>
          <a:lstStyle>
            <a:lvl1pPr>
              <a:defRPr b="0" sz="5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332"/>
          <a:stretch>
            <a:fillRect/>
          </a:stretch>
        </p:blipFill>
        <p:spPr>
          <a:xfrm>
            <a:off x="0" y="4707"/>
            <a:ext cx="24384001" cy="2058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53016" y="560196"/>
            <a:ext cx="6350001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87680" indent="-487680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407038" y="725112"/>
            <a:ext cx="16492714" cy="12199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332"/>
          <a:stretch>
            <a:fillRect/>
          </a:stretch>
        </p:blipFill>
        <p:spPr>
          <a:xfrm>
            <a:off x="0" y="4707"/>
            <a:ext cx="24384001" cy="2058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53016" y="560196"/>
            <a:ext cx="6350001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7183741" y="4272674"/>
            <a:ext cx="10393047" cy="517065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>
              <a:spcBef>
                <a:spcPts val="0"/>
              </a:spcBef>
              <a:defRPr sz="52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>
              <a:spcBef>
                <a:spcPts val="0"/>
              </a:spcBef>
              <a:defRPr sz="5200"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>
              <a:spcBef>
                <a:spcPts val="0"/>
              </a:spcBef>
              <a:defRPr sz="52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>
              <a:spcBef>
                <a:spcPts val="0"/>
              </a:spcBef>
              <a:defRPr sz="52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407038" y="735760"/>
            <a:ext cx="16492714" cy="12199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332"/>
          <a:stretch>
            <a:fillRect/>
          </a:stretch>
        </p:blipFill>
        <p:spPr>
          <a:xfrm>
            <a:off x="0" y="4707"/>
            <a:ext cx="24384001" cy="205869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/>
          <p:nvPr>
            <p:ph type="body" idx="1"/>
          </p:nvPr>
        </p:nvSpPr>
        <p:spPr>
          <a:xfrm>
            <a:off x="1425899" y="2686115"/>
            <a:ext cx="21318321" cy="9387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53016" y="560196"/>
            <a:ext cx="6350001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407038" y="728831"/>
            <a:ext cx="16492714" cy="121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23076850" y="12702175"/>
            <a:ext cx="494606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1" sz="2400">
                <a:solidFill>
                  <a:srgbClr val="53585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44500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889000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33500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778000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2783973" marR="0" indent="-561473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3228473" marR="0" indent="-561473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3672973" marR="0" indent="-561473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4117473" marR="0" indent="-561473" algn="l" defTabSz="821531" rtl="0" latinLnBrk="0">
        <a:lnSpc>
          <a:spcPct val="100000"/>
        </a:lnSpc>
        <a:spcBef>
          <a:spcPts val="2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acloud.guru/learn/aws-certified-developer-associate" TargetMode="External"/><Relationship Id="rId3" Type="http://schemas.openxmlformats.org/officeDocument/2006/relationships/hyperlink" Target="https://serverless.com" TargetMode="External"/><Relationship Id="rId4" Type="http://schemas.openxmlformats.org/officeDocument/2006/relationships/hyperlink" Target="http://docs.aws.amazon.com/lambda/latest/dg/deploying-lambda-apps.html" TargetMode="External"/><Relationship Id="rId5" Type="http://schemas.openxmlformats.org/officeDocument/2006/relationships/hyperlink" Target="https://acloud.guru/learn/intro-alexa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erverless Portfolio with React JS"/>
          <p:cNvSpPr txBox="1"/>
          <p:nvPr>
            <p:ph type="ctrTitle"/>
          </p:nvPr>
        </p:nvSpPr>
        <p:spPr>
          <a:xfrm>
            <a:off x="4045587" y="1922859"/>
            <a:ext cx="16292826" cy="4643438"/>
          </a:xfrm>
          <a:prstGeom prst="rect">
            <a:avLst/>
          </a:prstGeom>
        </p:spPr>
        <p:txBody>
          <a:bodyPr/>
          <a:lstStyle/>
          <a:p>
            <a:pPr/>
            <a:r>
              <a:t>Serverless Portfolio with React JS</a:t>
            </a:r>
          </a:p>
        </p:txBody>
      </p:sp>
      <p:sp>
        <p:nvSpPr>
          <p:cNvPr id="57" name="Robin Norwood"/>
          <p:cNvSpPr txBox="1"/>
          <p:nvPr>
            <p:ph type="subTitle" sz="quarter" idx="1"/>
          </p:nvPr>
        </p:nvSpPr>
        <p:spPr>
          <a:xfrm>
            <a:off x="4045587" y="6860645"/>
            <a:ext cx="16292826" cy="2261564"/>
          </a:xfrm>
          <a:prstGeom prst="rect">
            <a:avLst/>
          </a:prstGeom>
        </p:spPr>
        <p:txBody>
          <a:bodyPr/>
          <a:lstStyle>
            <a:lvl1pPr defTabSz="706516">
              <a:defRPr sz="6880"/>
            </a:lvl1pPr>
          </a:lstStyle>
          <a:p>
            <a:pPr/>
            <a:r>
              <a:t>Robin Norwood</a:t>
            </a:r>
          </a:p>
        </p:txBody>
      </p:sp>
      <p:pic>
        <p:nvPicPr>
          <p:cNvPr id="58" name="logo-horiz-med.png" descr="logo-horiz-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10687050"/>
            <a:ext cx="13004800" cy="191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" grpId="1"/>
      <p:bldP build="whole" bldLvl="1" animBg="1" rev="0" advAuto="0" spid="56" grpId="2"/>
      <p:bldP build="p" bldLvl="5" animBg="1" rev="0" advAuto="0" spid="57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323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324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328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329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32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337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339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342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344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346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347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348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354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355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500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6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7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500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8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9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0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1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2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3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364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365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6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8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9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0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1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2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3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4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5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76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8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9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0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1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2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383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386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387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391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392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5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400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402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405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407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409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410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411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417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418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9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0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500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1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4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5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6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427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428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9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0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1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2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3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4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5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6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7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8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39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1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2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3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4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5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446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449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450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454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455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58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463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465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468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470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472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473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474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480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481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2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3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4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5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6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7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8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9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490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491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2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3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4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5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6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7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8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9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0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1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02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4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5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6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7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8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509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512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513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517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518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21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526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528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531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533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535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536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537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543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544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5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6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7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8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9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0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1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2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553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554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5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6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7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8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9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0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1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2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3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4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65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7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8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9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0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1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572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575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576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580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581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84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589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591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594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596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598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599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600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606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607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8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09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0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1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2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3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4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5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616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617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8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19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0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1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2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3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4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5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6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27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28" name="logo.png" descr="logo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629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0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1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2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3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34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635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638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639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643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644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47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9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652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654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5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657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659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661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662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663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7" name="babel.png" descr="babel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668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669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670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1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2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3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4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5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6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7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78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679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680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1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2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3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4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5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6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7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8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89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0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691" name="logo.png" descr="logo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3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4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5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6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697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698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701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702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image36.png" descr="image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706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707" name="image8.png" descr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10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715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71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720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722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724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725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726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babel.png" descr="babel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732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733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4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5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6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7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8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9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0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1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742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743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4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5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6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7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8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9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0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1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2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3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54" name="logo.png" descr="logo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6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7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8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9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0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761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764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765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769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770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1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772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73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4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5" name="Picture 40" descr="Picture 4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777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778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779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780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783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785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787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788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789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0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795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796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7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8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9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0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1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2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3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4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805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806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7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8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09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0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1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2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3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4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5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6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17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818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19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0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1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2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23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824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827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828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9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0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832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833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36" name="GitHub-Mark.png" descr="GitHub-Mark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7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8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839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840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841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842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843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846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848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849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850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851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852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857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858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859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60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61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63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64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65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66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67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868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869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0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1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2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3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4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5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6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7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8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79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80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881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2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3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4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5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6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887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890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891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894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895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896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99" name="GitHub-Mark.png" descr="GitHub-Mark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14" descr="Picture 1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904" name="image46.png" descr="image46.png"/>
          <p:cNvPicPr>
            <a:picLocks noChangeAspect="1"/>
          </p:cNvPicPr>
          <p:nvPr/>
        </p:nvPicPr>
        <p:blipFill>
          <a:blip r:embed="rId11">
            <a:alphaModFix amt="74644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906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909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910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911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912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913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914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915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16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9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920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921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922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3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4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5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6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7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8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9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0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931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932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3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4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5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6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7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8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39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0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1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2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43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944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5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8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9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950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akea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Takeaways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953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954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6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957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958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959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60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961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962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3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4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965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66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967" name="image46.png" descr="image46.png"/>
          <p:cNvPicPr>
            <a:picLocks noChangeAspect="1"/>
          </p:cNvPicPr>
          <p:nvPr/>
        </p:nvPicPr>
        <p:blipFill>
          <a:blip r:embed="rId11">
            <a:alphaModFix amt="74644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969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0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971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972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973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974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975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976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977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978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79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0" name="android-chrome-192x192.png" descr="android-chrome-192x192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1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2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984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985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86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87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88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89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0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1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2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3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994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995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6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7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8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99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0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1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2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3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4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5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06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007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8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09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10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11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12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013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016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017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8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9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1021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1022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3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024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25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7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029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1030" name="image46.png" descr="image46.png"/>
          <p:cNvPicPr>
            <a:picLocks noChangeAspect="1"/>
          </p:cNvPicPr>
          <p:nvPr/>
        </p:nvPicPr>
        <p:blipFill>
          <a:blip r:embed="rId11">
            <a:alphaModFix amt="74644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031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032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3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034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1035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1036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1037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039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040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1041" name="npm1600.png" descr="npm16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2" name="babel.png" descr="babel.png"/>
          <p:cNvPicPr>
            <a:picLocks noChangeAspect="1"/>
          </p:cNvPicPr>
          <p:nvPr/>
        </p:nvPicPr>
        <p:blipFill>
          <a:blip r:embed="rId15">
            <a:alphaModFix amt="75000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3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5000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5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046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047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1048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9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0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1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2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3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4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5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6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057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058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9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0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1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2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3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4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5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6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7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8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69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070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1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2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3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4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5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076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079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080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1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2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1083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1084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1085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6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087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088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9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0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1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092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1093" name="image46.png" descr="image46.png"/>
          <p:cNvPicPr>
            <a:picLocks noChangeAspect="1"/>
          </p:cNvPicPr>
          <p:nvPr/>
        </p:nvPicPr>
        <p:blipFill>
          <a:blip r:embed="rId11">
            <a:alphaModFix amt="74644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094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095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6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097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1098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1100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1101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102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103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1104" name="npm1600.png" descr="npm16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5" name="babel.png" descr="babel.png"/>
          <p:cNvPicPr>
            <a:picLocks noChangeAspect="1"/>
          </p:cNvPicPr>
          <p:nvPr/>
        </p:nvPicPr>
        <p:blipFill>
          <a:blip r:embed="rId15">
            <a:alphaModFix amt="75000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6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7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8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109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110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1111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2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3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4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5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6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7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8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9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120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121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2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3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4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5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6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7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8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29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30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31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132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34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35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36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37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38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139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142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143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4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5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1146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1147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1148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9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150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151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2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3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4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155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1156" name="image46.png" descr="image46.png"/>
          <p:cNvPicPr>
            <a:picLocks noChangeAspect="1"/>
          </p:cNvPicPr>
          <p:nvPr/>
        </p:nvPicPr>
        <p:blipFill>
          <a:blip r:embed="rId11">
            <a:alphaModFix amt="74644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158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9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160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1161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1162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1163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1164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165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166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1167" name="npm1600.png" descr="npm16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8" name="babel.png" descr="babel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9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0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1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172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173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1174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75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76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77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78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79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0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1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2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183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184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5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6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7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8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9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0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1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2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3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4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195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196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7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8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9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00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01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202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205" name="S3"/>
          <p:cNvSpPr txBox="1"/>
          <p:nvPr/>
        </p:nvSpPr>
        <p:spPr>
          <a:xfrm>
            <a:off x="12647306" y="80670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206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7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8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1209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1210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1211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213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14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5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6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7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218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1219" name="image46.png" descr="image46.png"/>
          <p:cNvPicPr>
            <a:picLocks noChangeAspect="1"/>
          </p:cNvPicPr>
          <p:nvPr/>
        </p:nvPicPr>
        <p:blipFill>
          <a:blip r:embed="rId11">
            <a:alphaModFix amt="74644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220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221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2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3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1224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1225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1226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7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228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229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1230" name="npm1600.png" descr="npm16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1" name="babel.png" descr="babel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2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3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4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235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236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1237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8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9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0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1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2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3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4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5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246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247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8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9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0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1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2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3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4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5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6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57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58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259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60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61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62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63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64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265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268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269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0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1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1272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1273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1274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5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276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77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8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9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0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281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1282" name="image46.png" descr="image46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283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284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5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286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1287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1288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1289" name="image32.png" descr="image3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1290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291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292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1293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4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5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6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7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298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299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1300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1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2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3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4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5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6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7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8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309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310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1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2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3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4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5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6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7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8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19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0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321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322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3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4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5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6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27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328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331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332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3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4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1335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1336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1337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8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339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340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1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2" name="Picture 40" descr="Picture 4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3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344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1345" name="image46.png" descr="image46.png"/>
          <p:cNvPicPr>
            <a:picLocks noChangeAspect="1"/>
          </p:cNvPicPr>
          <p:nvPr/>
        </p:nvPicPr>
        <p:blipFill>
          <a:blip r:embed="rId11">
            <a:alphaModFix amt="74644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346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347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8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349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1350" name="image22.png" descr="image2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1351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1352" name="image32.png" descr="image3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1353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354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355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1356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7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8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9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0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361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362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1363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64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65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66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67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68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69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0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1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372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373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4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5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6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7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8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79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80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81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82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83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384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385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86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87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88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89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90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391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394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395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6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7" name="image36.png" descr="image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1398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1399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1400" name="image8.png" descr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1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402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403" name="GitHub-Mark.png" descr="GitHub-Mark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4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5" name="Picture 40" descr="Picture 4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6" name="Picture 14" descr="Picture 1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407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1408" name="image46.png" descr="image46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409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410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1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412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1413" name="image22.png" descr="image2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14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1415" name="image32.png" descr="image3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1416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417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418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1419" name="npm1600.png" descr="npm16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0" name="babel.png" descr="babel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1" name="android-chrome-192x192.png" descr="android-chrome-192x192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2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3" name="babel.png" descr="babel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424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425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4508810" y="4624278"/>
            <a:ext cx="681238" cy="661258"/>
            <a:chOff x="0" y="0"/>
            <a:chExt cx="681236" cy="661256"/>
          </a:xfrm>
        </p:grpSpPr>
        <p:sp>
          <p:nvSpPr>
            <p:cNvPr id="1426" name="Rectangle"/>
            <p:cNvSpPr/>
            <p:nvPr/>
          </p:nvSpPr>
          <p:spPr>
            <a:xfrm>
              <a:off x="213649" y="0"/>
              <a:ext cx="259536" cy="265593"/>
            </a:xfrm>
            <a:prstGeom prst="rect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7" name="Triangle"/>
            <p:cNvSpPr/>
            <p:nvPr/>
          </p:nvSpPr>
          <p:spPr>
            <a:xfrm>
              <a:off x="421702" y="361666"/>
              <a:ext cx="259535" cy="28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28" name="Oval"/>
            <p:cNvSpPr/>
            <p:nvPr/>
          </p:nvSpPr>
          <p:spPr>
            <a:xfrm>
              <a:off x="0" y="395664"/>
              <a:ext cx="259535" cy="265593"/>
            </a:xfrm>
            <a:prstGeom prst="ellipse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430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31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32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33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34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35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436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437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441" name="Group"/>
          <p:cNvGrpSpPr/>
          <p:nvPr/>
        </p:nvGrpSpPr>
        <p:grpSpPr>
          <a:xfrm>
            <a:off x="4047863" y="12792319"/>
            <a:ext cx="1083393" cy="313161"/>
            <a:chOff x="0" y="0"/>
            <a:chExt cx="1083392" cy="313159"/>
          </a:xfrm>
        </p:grpSpPr>
        <p:sp>
          <p:nvSpPr>
            <p:cNvPr id="1438" name="Rectangle"/>
            <p:cNvSpPr/>
            <p:nvPr/>
          </p:nvSpPr>
          <p:spPr>
            <a:xfrm>
              <a:off x="399661" y="11228"/>
              <a:ext cx="284071" cy="290701"/>
            </a:xfrm>
            <a:prstGeom prst="rect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39" name="Triangle"/>
            <p:cNvSpPr/>
            <p:nvPr/>
          </p:nvSpPr>
          <p:spPr>
            <a:xfrm>
              <a:off x="799322" y="0"/>
              <a:ext cx="284071" cy="31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0" name="Oval"/>
            <p:cNvSpPr/>
            <p:nvPr/>
          </p:nvSpPr>
          <p:spPr>
            <a:xfrm>
              <a:off x="0" y="11228"/>
              <a:ext cx="284070" cy="290701"/>
            </a:xfrm>
            <a:prstGeom prst="ellipse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442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446" name="Group"/>
          <p:cNvGrpSpPr/>
          <p:nvPr/>
        </p:nvGrpSpPr>
        <p:grpSpPr>
          <a:xfrm>
            <a:off x="16797304" y="10755063"/>
            <a:ext cx="681238" cy="661258"/>
            <a:chOff x="0" y="0"/>
            <a:chExt cx="681236" cy="661256"/>
          </a:xfrm>
        </p:grpSpPr>
        <p:sp>
          <p:nvSpPr>
            <p:cNvPr id="1443" name="Rectangle"/>
            <p:cNvSpPr/>
            <p:nvPr/>
          </p:nvSpPr>
          <p:spPr>
            <a:xfrm>
              <a:off x="213649" y="0"/>
              <a:ext cx="259536" cy="265593"/>
            </a:xfrm>
            <a:prstGeom prst="rect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4" name="Triangle"/>
            <p:cNvSpPr/>
            <p:nvPr/>
          </p:nvSpPr>
          <p:spPr>
            <a:xfrm>
              <a:off x="421702" y="361666"/>
              <a:ext cx="259535" cy="28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5" name="Oval"/>
            <p:cNvSpPr/>
            <p:nvPr/>
          </p:nvSpPr>
          <p:spPr>
            <a:xfrm>
              <a:off x="0" y="395664"/>
              <a:ext cx="259535" cy="265593"/>
            </a:xfrm>
            <a:prstGeom prst="ellipse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50" name="Group"/>
          <p:cNvGrpSpPr/>
          <p:nvPr/>
        </p:nvGrpSpPr>
        <p:grpSpPr>
          <a:xfrm>
            <a:off x="7034796" y="12792319"/>
            <a:ext cx="1083393" cy="313161"/>
            <a:chOff x="0" y="0"/>
            <a:chExt cx="1083392" cy="313159"/>
          </a:xfrm>
        </p:grpSpPr>
        <p:sp>
          <p:nvSpPr>
            <p:cNvPr id="1447" name="Rectangle"/>
            <p:cNvSpPr/>
            <p:nvPr/>
          </p:nvSpPr>
          <p:spPr>
            <a:xfrm>
              <a:off x="399661" y="11228"/>
              <a:ext cx="284071" cy="290701"/>
            </a:xfrm>
            <a:prstGeom prst="rect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8" name="Triangle"/>
            <p:cNvSpPr/>
            <p:nvPr/>
          </p:nvSpPr>
          <p:spPr>
            <a:xfrm>
              <a:off x="799322" y="0"/>
              <a:ext cx="284071" cy="31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49" name="Oval"/>
            <p:cNvSpPr/>
            <p:nvPr/>
          </p:nvSpPr>
          <p:spPr>
            <a:xfrm>
              <a:off x="0" y="11228"/>
              <a:ext cx="284070" cy="290701"/>
            </a:xfrm>
            <a:prstGeom prst="ellipse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451" name="logo.png" descr="logo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5" name="Group"/>
          <p:cNvGrpSpPr/>
          <p:nvPr/>
        </p:nvGrpSpPr>
        <p:grpSpPr>
          <a:xfrm>
            <a:off x="13190387" y="12792319"/>
            <a:ext cx="1083393" cy="313161"/>
            <a:chOff x="0" y="0"/>
            <a:chExt cx="1083392" cy="313159"/>
          </a:xfrm>
        </p:grpSpPr>
        <p:sp>
          <p:nvSpPr>
            <p:cNvPr id="1452" name="Rectangle"/>
            <p:cNvSpPr/>
            <p:nvPr/>
          </p:nvSpPr>
          <p:spPr>
            <a:xfrm>
              <a:off x="399661" y="11228"/>
              <a:ext cx="284071" cy="290701"/>
            </a:xfrm>
            <a:prstGeom prst="rect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53" name="Triangle"/>
            <p:cNvSpPr/>
            <p:nvPr/>
          </p:nvSpPr>
          <p:spPr>
            <a:xfrm>
              <a:off x="799322" y="0"/>
              <a:ext cx="284071" cy="31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54" name="Oval"/>
            <p:cNvSpPr/>
            <p:nvPr/>
          </p:nvSpPr>
          <p:spPr>
            <a:xfrm>
              <a:off x="0" y="11228"/>
              <a:ext cx="284070" cy="290701"/>
            </a:xfrm>
            <a:prstGeom prst="ellipse">
              <a:avLst/>
            </a:prstGeom>
            <a:solidFill>
              <a:srgbClr val="FEFC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456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57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58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459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Next Step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What to do next?…"/>
          <p:cNvSpPr txBox="1"/>
          <p:nvPr>
            <p:ph type="body" idx="1"/>
          </p:nvPr>
        </p:nvSpPr>
        <p:spPr>
          <a:xfrm>
            <a:off x="2704472" y="2822714"/>
            <a:ext cx="18975055" cy="9440293"/>
          </a:xfrm>
          <a:prstGeom prst="rect">
            <a:avLst/>
          </a:prstGeom>
        </p:spPr>
        <p:txBody>
          <a:bodyPr/>
          <a:lstStyle/>
          <a:p>
            <a:pPr/>
            <a:r>
              <a:t>What to do next?</a:t>
            </a:r>
          </a:p>
          <a:p>
            <a:pPr/>
          </a:p>
          <a:p>
            <a:pPr lvl="1" marL="1052763" indent="-608263">
              <a:buSzPct val="75000"/>
              <a:buChar char="•"/>
            </a:pPr>
            <a:r>
              <a:t>Get Certified: </a:t>
            </a:r>
            <a:r>
              <a:rPr sz="3600" u="sng">
                <a:hlinkClick r:id="rId2" invalidUrl="" action="" tgtFrame="" tooltip="" history="1" highlightClick="0" endSnd="0"/>
              </a:rPr>
              <a:t>https://acloud.guru/learn/aws-certified-developer-associate</a:t>
            </a:r>
            <a:endParaRPr sz="3600"/>
          </a:p>
          <a:p>
            <a:pPr lvl="1" marL="1052763" indent="-608263">
              <a:buSzPct val="75000"/>
              <a:buChar char="•"/>
            </a:pPr>
          </a:p>
          <a:p>
            <a:pPr lvl="1" marL="1052763" indent="-608263">
              <a:buSzPct val="75000"/>
              <a:buChar char="•"/>
            </a:pPr>
            <a:r>
              <a:t>Learn the Serverless Framework: </a:t>
            </a:r>
            <a:r>
              <a:rPr sz="3600" u="sng">
                <a:hlinkClick r:id="rId3" invalidUrl="" action="" tgtFrame="" tooltip="" history="1" highlightClick="0" endSnd="0"/>
              </a:rPr>
              <a:t>https://serverless.com</a:t>
            </a:r>
            <a:endParaRPr sz="3600"/>
          </a:p>
          <a:p>
            <a:pPr lvl="1" marL="1052763" indent="-608263">
              <a:buSzPct val="75000"/>
              <a:buChar char="•"/>
            </a:pPr>
          </a:p>
          <a:p>
            <a:pPr lvl="1" marL="1052763" indent="-608263">
              <a:buSzPct val="75000"/>
              <a:buChar char="•"/>
            </a:pPr>
            <a:r>
              <a:t>Learn about the Serverless Application Model: </a:t>
            </a:r>
          </a:p>
          <a:p>
            <a:pPr lvl="2" marL="1497263" indent="-608263">
              <a:buSzPct val="75000"/>
              <a:buChar char="•"/>
              <a:defRPr sz="3600"/>
            </a:pPr>
            <a:r>
              <a:rPr u="sng">
                <a:hlinkClick r:id="rId4" invalidUrl="" action="" tgtFrame="" tooltip="" history="1" highlightClick="0" endSnd="0"/>
              </a:rPr>
              <a:t>http://docs.aws.amazon.com/lambda/latest/dg/deploying-lambda-apps.html</a:t>
            </a:r>
          </a:p>
          <a:p>
            <a:pPr lvl="1" marL="1052763" indent="-608263">
              <a:buSzPct val="75000"/>
              <a:buChar char="•"/>
            </a:pPr>
          </a:p>
          <a:p>
            <a:pPr lvl="1" marL="1052763" indent="-608263">
              <a:buSzPct val="75000"/>
              <a:buChar char="•"/>
            </a:pPr>
            <a:r>
              <a:t>Build an Alexa Skill: </a:t>
            </a:r>
            <a:r>
              <a:rPr sz="3600" u="sng">
                <a:hlinkClick r:id="rId5" invalidUrl="" action="" tgtFrame="" tooltip="" history="1" highlightClick="0" endSnd="0"/>
              </a:rPr>
              <a:t>https://acloud.guru/learn/intro-alexa</a:t>
            </a:r>
          </a:p>
        </p:txBody>
      </p:sp>
      <p:sp>
        <p:nvSpPr>
          <p:cNvPr id="1464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ow to host and deploy serverless applications with Amazon Web Services…"/>
          <p:cNvSpPr txBox="1"/>
          <p:nvPr>
            <p:ph type="body" idx="1"/>
          </p:nvPr>
        </p:nvSpPr>
        <p:spPr>
          <a:xfrm>
            <a:off x="2704472" y="2822714"/>
            <a:ext cx="18975055" cy="9440293"/>
          </a:xfrm>
          <a:prstGeom prst="rect">
            <a:avLst/>
          </a:prstGeom>
        </p:spPr>
        <p:txBody>
          <a:bodyPr/>
          <a:lstStyle/>
          <a:p>
            <a:pPr marL="608263" indent="-608263">
              <a:buSzPct val="75000"/>
              <a:buChar char="•"/>
            </a:pPr>
          </a:p>
          <a:p>
            <a:pPr marL="903705" indent="-903705">
              <a:buSzPct val="100000"/>
              <a:buAutoNum type="arabicPeriod" startAt="1"/>
            </a:pPr>
            <a:r>
              <a:t>How to host and deploy serverless applications with Amazon Web Services</a:t>
            </a:r>
          </a:p>
          <a:p>
            <a:pPr lvl="1" marL="1052763" indent="-608263">
              <a:buSzPct val="75000"/>
              <a:buChar char="•"/>
            </a:pPr>
            <a:r>
              <a:t>Source Control: Git and GitHub</a:t>
            </a:r>
          </a:p>
          <a:p>
            <a:pPr lvl="1" marL="1052763" indent="-608263">
              <a:buSzPct val="75000"/>
              <a:buChar char="•"/>
            </a:pPr>
            <a:r>
              <a:t>Security and Access Control: Identity Access Manager</a:t>
            </a:r>
          </a:p>
          <a:p>
            <a:pPr lvl="1" marL="1052763" indent="-608263">
              <a:buSzPct val="75000"/>
              <a:buChar char="•"/>
            </a:pPr>
            <a:r>
              <a:t>DNS Management: Route 53</a:t>
            </a:r>
          </a:p>
          <a:p>
            <a:pPr lvl="1" marL="1052763" indent="-608263">
              <a:buSzPct val="75000"/>
              <a:buChar char="•"/>
            </a:pPr>
            <a:r>
              <a:t>Object Storage: S3</a:t>
            </a:r>
          </a:p>
          <a:p>
            <a:pPr lvl="1" marL="1052763" indent="-608263">
              <a:buSzPct val="75000"/>
              <a:buChar char="•"/>
            </a:pPr>
            <a:r>
              <a:t>Content Distribution: CloudFront</a:t>
            </a:r>
          </a:p>
          <a:p>
            <a:pPr lvl="1" marL="1052763" indent="-608263">
              <a:buSzPct val="75000"/>
              <a:buChar char="•"/>
            </a:pPr>
            <a:r>
              <a:t>Build Tools: CodeBuild &amp; CodePipeline</a:t>
            </a:r>
          </a:p>
          <a:p>
            <a:pPr lvl="1" marL="1052763" indent="-608263">
              <a:buSzPct val="75000"/>
              <a:buChar char="•"/>
            </a:pPr>
            <a:r>
              <a:t>Functions as a Service: Lambda</a:t>
            </a:r>
          </a:p>
        </p:txBody>
      </p:sp>
      <p:sp>
        <p:nvSpPr>
          <p:cNvPr id="63" name="What did you lear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did you learn?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All Done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Done!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No, seriously. That was the last slide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No, seriously. That was the last slide.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How to create front-end applications with React…"/>
          <p:cNvSpPr txBox="1"/>
          <p:nvPr>
            <p:ph type="body" idx="1"/>
          </p:nvPr>
        </p:nvSpPr>
        <p:spPr>
          <a:xfrm>
            <a:off x="2704472" y="2822714"/>
            <a:ext cx="18975055" cy="9440293"/>
          </a:xfrm>
          <a:prstGeom prst="rect">
            <a:avLst/>
          </a:prstGeom>
        </p:spPr>
        <p:txBody>
          <a:bodyPr/>
          <a:lstStyle/>
          <a:p>
            <a:pPr marL="608263" indent="-608263">
              <a:buSzPct val="75000"/>
              <a:buChar char="•"/>
            </a:pPr>
          </a:p>
          <a:p>
            <a:pPr marL="903705" indent="-903705">
              <a:buSzPct val="100000"/>
              <a:buAutoNum type="arabicPeriod" startAt="2"/>
            </a:pPr>
            <a:r>
              <a:t>How to create front-end applications with React</a:t>
            </a:r>
          </a:p>
          <a:p>
            <a:pPr lvl="1" marL="1052763" indent="-608263">
              <a:buSzPct val="75000"/>
              <a:buChar char="•"/>
            </a:pPr>
            <a:r>
              <a:t>Page Structure: HTML</a:t>
            </a:r>
          </a:p>
          <a:p>
            <a:pPr lvl="1" marL="1052763" indent="-608263">
              <a:buSzPct val="75000"/>
              <a:buChar char="•"/>
            </a:pPr>
            <a:r>
              <a:t>Look and feel: CSS</a:t>
            </a:r>
          </a:p>
          <a:p>
            <a:pPr lvl="1" marL="1052763" indent="-608263">
              <a:buSzPct val="75000"/>
              <a:buChar char="•"/>
            </a:pPr>
            <a:r>
              <a:t>Interactivity: Javascript (React)</a:t>
            </a:r>
          </a:p>
          <a:p>
            <a:pPr lvl="1" marL="1052763" indent="-608263">
              <a:buSzPct val="75000"/>
              <a:buChar char="•"/>
            </a:pPr>
            <a:r>
              <a:t>Cross-Browser Compatability: Babel</a:t>
            </a:r>
          </a:p>
          <a:p>
            <a:pPr lvl="1" marL="1052763" indent="-608263">
              <a:buSzPct val="75000"/>
              <a:buChar char="•"/>
            </a:pPr>
            <a:r>
              <a:t>Bundling &amp; Asset Management: Webpack</a:t>
            </a:r>
          </a:p>
          <a:p>
            <a:pPr lvl="1" marL="1052763" indent="-608263">
              <a:buSzPct val="75000"/>
              <a:buChar char="•"/>
            </a:pPr>
            <a:r>
              <a:t>Package Management: NPM</a:t>
            </a:r>
          </a:p>
          <a:p>
            <a:pPr lvl="1" marL="1052763" indent="-608263">
              <a:buSzPct val="75000"/>
              <a:buChar char="•"/>
            </a:pPr>
            <a:r>
              <a:t>Testing: Jest (or Chai &amp; Mocha)</a:t>
            </a:r>
          </a:p>
        </p:txBody>
      </p:sp>
      <p:sp>
        <p:nvSpPr>
          <p:cNvPr id="66" name="What did you learn?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did you learn? 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rchite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71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72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36.png" descr="image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76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77" name="image8.png" descr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80" name="GitHub-Mark.png" descr="GitHub-Mark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40" descr="Picture 4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14" descr="Picture 1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85" name="image46.png" descr="image46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8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90" name="image22.png" descr="image2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92" name="image32.png" descr="image3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94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95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96" name="npm1600.png" descr="npm16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babel.png" descr="babel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android-chrome-192x192.png" descr="android-chrome-192x192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babel.png" descr="babel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02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103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4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5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6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7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8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09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0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1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12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13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4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5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6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7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8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19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0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2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4" name="logo.png" descr="logo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6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9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30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34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35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6.png" descr="image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139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140" name="image8.png" descr="image8.png"/>
          <p:cNvPicPr>
            <a:picLocks noChangeAspect="1"/>
          </p:cNvPicPr>
          <p:nvPr/>
        </p:nvPicPr>
        <p:blipFill>
          <a:blip r:embed="rId5">
            <a:alphaModFix amt="74644"/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43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148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50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153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155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57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158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159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165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166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7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8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9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1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2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3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175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176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7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8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9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3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5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6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87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9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0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2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3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194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197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198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36.png" descr="image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202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203" name="image8.png" descr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06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211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213" name="image7.png" descr="image7.png"/>
          <p:cNvPicPr>
            <a:picLocks noChangeAspect="1"/>
          </p:cNvPicPr>
          <p:nvPr/>
        </p:nvPicPr>
        <p:blipFill>
          <a:blip r:embed="rId2">
            <a:alphaModFix amt="75000"/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10" descr="Picture 10"/>
          <p:cNvPicPr>
            <a:picLocks noChangeAspect="1"/>
          </p:cNvPicPr>
          <p:nvPr/>
        </p:nvPicPr>
        <p:blipFill>
          <a:blip r:embed="rId6">
            <a:alphaModFix amt="75000"/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216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218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220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221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222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228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229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0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1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3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4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5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6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7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238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239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4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5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6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7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8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9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50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2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3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4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5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6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257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7119"/>
            </a:lvl1pPr>
          </a:lstStyle>
          <a:p>
            <a:pPr/>
            <a:r>
              <a:t>Architecture</a:t>
            </a:r>
          </a:p>
        </p:txBody>
      </p:sp>
      <p:sp>
        <p:nvSpPr>
          <p:cNvPr id="260" name="S3"/>
          <p:cNvSpPr txBox="1"/>
          <p:nvPr/>
        </p:nvSpPr>
        <p:spPr>
          <a:xfrm>
            <a:off x="12647306" y="8054383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261" name="image7.png" descr="image7.png"/>
          <p:cNvPicPr>
            <a:picLocks noChangeAspect="1"/>
          </p:cNvPicPr>
          <p:nvPr/>
        </p:nvPicPr>
        <p:blipFill>
          <a:blip r:embed="rId2">
            <a:alphaModFix amt="74644"/>
            <a:extLst/>
          </a:blip>
          <a:stretch>
            <a:fillRect/>
          </a:stretch>
        </p:blipFill>
        <p:spPr>
          <a:xfrm>
            <a:off x="13154826" y="8830984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41" descr="Picture 41"/>
          <p:cNvPicPr>
            <a:picLocks noChangeAspect="1"/>
          </p:cNvPicPr>
          <p:nvPr/>
        </p:nvPicPr>
        <p:blipFill>
          <a:blip r:embed="rId3">
            <a:alphaModFix amt="74644"/>
            <a:extLst/>
          </a:blip>
          <a:stretch>
            <a:fillRect/>
          </a:stretch>
        </p:blipFill>
        <p:spPr>
          <a:xfrm>
            <a:off x="1429978" y="3500341"/>
            <a:ext cx="1172225" cy="113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36.png" descr="image36.png"/>
          <p:cNvPicPr>
            <a:picLocks noChangeAspect="1"/>
          </p:cNvPicPr>
          <p:nvPr/>
        </p:nvPicPr>
        <p:blipFill>
          <a:blip r:embed="rId4">
            <a:alphaModFix amt="74644"/>
            <a:extLst/>
          </a:blip>
          <a:stretch>
            <a:fillRect/>
          </a:stretch>
        </p:blipFill>
        <p:spPr>
          <a:xfrm>
            <a:off x="7898334" y="2796932"/>
            <a:ext cx="1172370" cy="1426389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Route 53"/>
          <p:cNvSpPr txBox="1"/>
          <p:nvPr/>
        </p:nvSpPr>
        <p:spPr>
          <a:xfrm>
            <a:off x="7620989" y="1890745"/>
            <a:ext cx="2052570" cy="130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Route 53</a:t>
            </a:r>
          </a:p>
        </p:txBody>
      </p:sp>
      <p:sp>
        <p:nvSpPr>
          <p:cNvPr id="265" name="CloudFront"/>
          <p:cNvSpPr txBox="1"/>
          <p:nvPr/>
        </p:nvSpPr>
        <p:spPr>
          <a:xfrm>
            <a:off x="10524640" y="1938479"/>
            <a:ext cx="2385052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CloudFront</a:t>
            </a:r>
          </a:p>
        </p:txBody>
      </p:sp>
      <p:pic>
        <p:nvPicPr>
          <p:cNvPr id="266" name="image8.png" descr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30981" y="2822272"/>
            <a:ext cx="1172370" cy="14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10" descr="Picture 10"/>
          <p:cNvPicPr>
            <a:picLocks noChangeAspect="1"/>
          </p:cNvPicPr>
          <p:nvPr/>
        </p:nvPicPr>
        <p:blipFill>
          <a:blip r:embed="rId6">
            <a:alphaModFix amt="74644"/>
            <a:extLst/>
          </a:blip>
          <a:stretch>
            <a:fillRect/>
          </a:stretch>
        </p:blipFill>
        <p:spPr>
          <a:xfrm>
            <a:off x="14529899" y="9087407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Line"/>
          <p:cNvSpPr/>
          <p:nvPr/>
        </p:nvSpPr>
        <p:spPr>
          <a:xfrm>
            <a:off x="1418182" y="5619274"/>
            <a:ext cx="21547636" cy="1"/>
          </a:xfrm>
          <a:prstGeom prst="line">
            <a:avLst/>
          </a:prstGeom>
          <a:ln w="25400">
            <a:solidFill>
              <a:srgbClr val="FFFFFF">
                <a:alpha val="74644"/>
              </a:srgbClr>
            </a:solidFill>
            <a:custDash>
              <a:ds d="600000" sp="6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69" name="GitHub-Mark.png" descr="GitHub-Mark.png"/>
          <p:cNvPicPr>
            <a:picLocks noChangeAspect="1"/>
          </p:cNvPicPr>
          <p:nvPr/>
        </p:nvPicPr>
        <p:blipFill>
          <a:blip r:embed="rId7">
            <a:alphaModFix amt="74644"/>
            <a:extLst/>
          </a:blip>
          <a:stretch>
            <a:fillRect/>
          </a:stretch>
        </p:blipFill>
        <p:spPr>
          <a:xfrm>
            <a:off x="6990308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003375" y="11357255"/>
            <a:ext cx="1172369" cy="117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40" descr="Picture 40"/>
          <p:cNvPicPr>
            <a:picLocks noChangeAspect="1"/>
          </p:cNvPicPr>
          <p:nvPr/>
        </p:nvPicPr>
        <p:blipFill>
          <a:blip r:embed="rId9">
            <a:alphaModFix amt="74644"/>
            <a:extLst/>
          </a:blip>
          <a:stretch>
            <a:fillRect/>
          </a:stretch>
        </p:blipFill>
        <p:spPr>
          <a:xfrm>
            <a:off x="2285057" y="10904166"/>
            <a:ext cx="1037834" cy="1383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14" descr="Picture 14"/>
          <p:cNvPicPr>
            <a:picLocks noChangeAspect="1"/>
          </p:cNvPicPr>
          <p:nvPr/>
        </p:nvPicPr>
        <p:blipFill>
          <a:blip r:embed="rId10">
            <a:alphaModFix amt="74644"/>
            <a:extLst/>
          </a:blip>
          <a:stretch>
            <a:fillRect/>
          </a:stretch>
        </p:blipFill>
        <p:spPr>
          <a:xfrm>
            <a:off x="13154069" y="11230776"/>
            <a:ext cx="1173883" cy="141556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CodePipeline"/>
          <p:cNvSpPr txBox="1"/>
          <p:nvPr/>
        </p:nvSpPr>
        <p:spPr>
          <a:xfrm>
            <a:off x="16834214" y="6500616"/>
            <a:ext cx="3184693" cy="121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CodePipeline</a:t>
            </a:r>
          </a:p>
        </p:txBody>
      </p:sp>
      <p:pic>
        <p:nvPicPr>
          <p:cNvPr id="274" name="image46.png" descr="image46.png"/>
          <p:cNvPicPr>
            <a:picLocks noChangeAspect="1"/>
          </p:cNvPicPr>
          <p:nvPr/>
        </p:nvPicPr>
        <p:blipFill>
          <a:blip r:embed="rId11">
            <a:alphaModFix amt="75000"/>
            <a:extLst/>
          </a:blip>
          <a:stretch>
            <a:fillRect/>
          </a:stretch>
        </p:blipFill>
        <p:spPr>
          <a:xfrm>
            <a:off x="17840376" y="7386266"/>
            <a:ext cx="1172369" cy="1402998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3"/>
          <p:cNvSpPr txBox="1"/>
          <p:nvPr/>
        </p:nvSpPr>
        <p:spPr>
          <a:xfrm>
            <a:off x="13950233" y="1787325"/>
            <a:ext cx="2052570" cy="1623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S3</a:t>
            </a:r>
          </a:p>
        </p:txBody>
      </p:sp>
      <p:pic>
        <p:nvPicPr>
          <p:cNvPr id="276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3628" y="2845343"/>
            <a:ext cx="1172370" cy="1383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9899" y="4482381"/>
            <a:ext cx="839829" cy="87093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NS"/>
          <p:cNvSpPr txBox="1"/>
          <p:nvPr/>
        </p:nvSpPr>
        <p:spPr>
          <a:xfrm>
            <a:off x="6767050" y="674200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SNS</a:t>
            </a:r>
          </a:p>
        </p:txBody>
      </p:sp>
      <p:pic>
        <p:nvPicPr>
          <p:cNvPr id="279" name="image22.png" descr="image22.png"/>
          <p:cNvPicPr>
            <a:picLocks noChangeAspect="1"/>
          </p:cNvPicPr>
          <p:nvPr/>
        </p:nvPicPr>
        <p:blipFill>
          <a:blip r:embed="rId12">
            <a:alphaModFix amt="74644"/>
            <a:extLst/>
          </a:blip>
          <a:stretch>
            <a:fillRect/>
          </a:stretch>
        </p:blipFill>
        <p:spPr>
          <a:xfrm>
            <a:off x="6990308" y="7482038"/>
            <a:ext cx="1172369" cy="121145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Lambda"/>
          <p:cNvSpPr txBox="1"/>
          <p:nvPr/>
        </p:nvSpPr>
        <p:spPr>
          <a:xfrm>
            <a:off x="12647306" y="5744626"/>
            <a:ext cx="2187408" cy="101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Lambda</a:t>
            </a:r>
          </a:p>
        </p:txBody>
      </p:sp>
      <p:pic>
        <p:nvPicPr>
          <p:cNvPr id="281" name="image32.png" descr="image32.png"/>
          <p:cNvPicPr>
            <a:picLocks noChangeAspect="1"/>
          </p:cNvPicPr>
          <p:nvPr/>
        </p:nvPicPr>
        <p:blipFill>
          <a:blip r:embed="rId13">
            <a:alphaModFix amt="74644"/>
            <a:extLst/>
          </a:blip>
          <a:stretch>
            <a:fillRect/>
          </a:stretch>
        </p:blipFill>
        <p:spPr>
          <a:xfrm>
            <a:off x="13214883" y="6491820"/>
            <a:ext cx="1172370" cy="1406844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,"/>
          <p:cNvSpPr txBox="1"/>
          <p:nvPr/>
        </p:nvSpPr>
        <p:spPr>
          <a:xfrm>
            <a:off x="20043506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283" name=","/>
          <p:cNvSpPr txBox="1"/>
          <p:nvPr/>
        </p:nvSpPr>
        <p:spPr>
          <a:xfrm>
            <a:off x="16844312" y="11671334"/>
            <a:ext cx="383943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sp>
        <p:nvSpPr>
          <p:cNvPr id="284" name=","/>
          <p:cNvSpPr txBox="1"/>
          <p:nvPr/>
        </p:nvSpPr>
        <p:spPr>
          <a:xfrm>
            <a:off x="21830441" y="11671334"/>
            <a:ext cx="383942" cy="10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4800"/>
            </a:lvl1pPr>
          </a:lstStyle>
          <a:p>
            <a:pPr/>
            <a:r>
              <a:t>,</a:t>
            </a:r>
          </a:p>
        </p:txBody>
      </p:sp>
      <p:pic>
        <p:nvPicPr>
          <p:cNvPr id="285" name="npm1600.png" descr="npm1600.png"/>
          <p:cNvPicPr>
            <a:picLocks noChangeAspect="1"/>
          </p:cNvPicPr>
          <p:nvPr/>
        </p:nvPicPr>
        <p:blipFill>
          <a:blip r:embed="rId14">
            <a:alphaModFix amt="74644"/>
            <a:extLst/>
          </a:blip>
          <a:stretch>
            <a:fillRect/>
          </a:stretch>
        </p:blipFill>
        <p:spPr>
          <a:xfrm>
            <a:off x="15065761" y="11206137"/>
            <a:ext cx="1773624" cy="1773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20285774" y="11690148"/>
            <a:ext cx="177362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android-chrome-192x192.png" descr="android-chrome-192x192.png"/>
          <p:cNvPicPr>
            <a:picLocks noChangeAspect="1"/>
          </p:cNvPicPr>
          <p:nvPr/>
        </p:nvPicPr>
        <p:blipFill>
          <a:blip r:embed="rId16">
            <a:alphaModFix amt="74644"/>
            <a:extLst/>
          </a:blip>
          <a:stretch>
            <a:fillRect/>
          </a:stretch>
        </p:blipFill>
        <p:spPr>
          <a:xfrm>
            <a:off x="22092769" y="11500268"/>
            <a:ext cx="1185363" cy="118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cd0bb358c45b584743d8ce4991777c42 (1).png" descr="cd0bb358c45b584743d8ce4991777c42 (1).png"/>
          <p:cNvPicPr>
            <a:picLocks noChangeAspect="1"/>
          </p:cNvPicPr>
          <p:nvPr/>
        </p:nvPicPr>
        <p:blipFill>
          <a:blip r:embed="rId17">
            <a:alphaModFix amt="74644"/>
            <a:extLst/>
          </a:blip>
          <a:stretch>
            <a:fillRect/>
          </a:stretch>
        </p:blipFill>
        <p:spPr>
          <a:xfrm>
            <a:off x="17289121" y="11690148"/>
            <a:ext cx="2802134" cy="805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babel.png" descr="babel.png"/>
          <p:cNvPicPr>
            <a:picLocks noChangeAspect="1"/>
          </p:cNvPicPr>
          <p:nvPr/>
        </p:nvPicPr>
        <p:blipFill>
          <a:blip r:embed="rId15">
            <a:alphaModFix amt="74644"/>
            <a:extLst/>
          </a:blip>
          <a:stretch>
            <a:fillRect/>
          </a:stretch>
        </p:blipFill>
        <p:spPr>
          <a:xfrm>
            <a:off x="4779990" y="2264993"/>
            <a:ext cx="2025422" cy="919973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CodeBuild"/>
          <p:cNvSpPr txBox="1"/>
          <p:nvPr/>
        </p:nvSpPr>
        <p:spPr>
          <a:xfrm>
            <a:off x="12353741" y="10517918"/>
            <a:ext cx="275668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CodeBuild</a:t>
            </a:r>
          </a:p>
        </p:txBody>
      </p:sp>
      <p:sp>
        <p:nvSpPr>
          <p:cNvPr id="291" name="+"/>
          <p:cNvSpPr txBox="1"/>
          <p:nvPr/>
        </p:nvSpPr>
        <p:spPr>
          <a:xfrm>
            <a:off x="4386558" y="2258644"/>
            <a:ext cx="731521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1" sz="4800"/>
            </a:lvl1pPr>
          </a:lstStyle>
          <a:p>
            <a:pPr/>
            <a:r>
              <a:t>+</a:t>
            </a:r>
          </a:p>
        </p:txBody>
      </p:sp>
      <p:sp>
        <p:nvSpPr>
          <p:cNvPr id="292" name="Rectangle"/>
          <p:cNvSpPr/>
          <p:nvPr/>
        </p:nvSpPr>
        <p:spPr>
          <a:xfrm>
            <a:off x="4722459" y="4624278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3" name="Triangle"/>
          <p:cNvSpPr/>
          <p:nvPr/>
        </p:nvSpPr>
        <p:spPr>
          <a:xfrm>
            <a:off x="4930512" y="4985944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4" name="Oval"/>
          <p:cNvSpPr/>
          <p:nvPr/>
        </p:nvSpPr>
        <p:spPr>
          <a:xfrm>
            <a:off x="4508810" y="5019942"/>
            <a:ext cx="259535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5" name="Line"/>
          <p:cNvSpPr/>
          <p:nvPr/>
        </p:nvSpPr>
        <p:spPr>
          <a:xfrm>
            <a:off x="8372212" y="12948899"/>
            <a:ext cx="4292805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6" name="Line"/>
          <p:cNvSpPr/>
          <p:nvPr/>
        </p:nvSpPr>
        <p:spPr>
          <a:xfrm flipH="1" flipV="1">
            <a:off x="15601207" y="9954831"/>
            <a:ext cx="995222" cy="81142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7" name="Line"/>
          <p:cNvSpPr/>
          <p:nvPr/>
        </p:nvSpPr>
        <p:spPr>
          <a:xfrm flipV="1">
            <a:off x="14976518" y="5953012"/>
            <a:ext cx="1" cy="2663804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8" name="Line"/>
          <p:cNvSpPr/>
          <p:nvPr/>
        </p:nvSpPr>
        <p:spPr>
          <a:xfrm flipH="1">
            <a:off x="3557795" y="7355143"/>
            <a:ext cx="9146225" cy="3333319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99" name="Line"/>
          <p:cNvSpPr/>
          <p:nvPr/>
        </p:nvSpPr>
        <p:spPr>
          <a:xfrm flipH="1" flipV="1">
            <a:off x="5631457" y="4917847"/>
            <a:ext cx="8457032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0" name="Visitors"/>
          <p:cNvSpPr txBox="1"/>
          <p:nvPr/>
        </p:nvSpPr>
        <p:spPr>
          <a:xfrm>
            <a:off x="865689" y="2485325"/>
            <a:ext cx="2300948" cy="95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Visitors</a:t>
            </a:r>
          </a:p>
        </p:txBody>
      </p:sp>
      <p:sp>
        <p:nvSpPr>
          <p:cNvPr id="301" name="You"/>
          <p:cNvSpPr txBox="1"/>
          <p:nvPr/>
        </p:nvSpPr>
        <p:spPr>
          <a:xfrm>
            <a:off x="2117017" y="10125424"/>
            <a:ext cx="1373914" cy="66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You</a:t>
            </a:r>
          </a:p>
        </p:txBody>
      </p:sp>
      <p:sp>
        <p:nvSpPr>
          <p:cNvPr id="302" name="Line"/>
          <p:cNvSpPr/>
          <p:nvPr/>
        </p:nvSpPr>
        <p:spPr>
          <a:xfrm flipH="1" flipV="1">
            <a:off x="16448823" y="6286646"/>
            <a:ext cx="1615405" cy="3948070"/>
          </a:xfrm>
          <a:prstGeom prst="line">
            <a:avLst/>
          </a:prstGeom>
          <a:ln w="101600">
            <a:solidFill>
              <a:schemeClr val="accent4">
                <a:hueOff val="102361"/>
                <a:satOff val="14118"/>
                <a:lumOff val="10675"/>
                <a:alpha val="75000"/>
              </a:schemeClr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3" name="Rectangle"/>
          <p:cNvSpPr/>
          <p:nvPr/>
        </p:nvSpPr>
        <p:spPr>
          <a:xfrm>
            <a:off x="4447525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4" name="Triangle"/>
          <p:cNvSpPr/>
          <p:nvPr/>
        </p:nvSpPr>
        <p:spPr>
          <a:xfrm>
            <a:off x="4847186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5" name="Oval"/>
          <p:cNvSpPr/>
          <p:nvPr/>
        </p:nvSpPr>
        <p:spPr>
          <a:xfrm>
            <a:off x="4047863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6" name="Line"/>
          <p:cNvSpPr/>
          <p:nvPr/>
        </p:nvSpPr>
        <p:spPr>
          <a:xfrm>
            <a:off x="5502583" y="12948899"/>
            <a:ext cx="1160886" cy="1"/>
          </a:xfrm>
          <a:prstGeom prst="line">
            <a:avLst/>
          </a:pr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7" name="Rectangle"/>
          <p:cNvSpPr/>
          <p:nvPr/>
        </p:nvSpPr>
        <p:spPr>
          <a:xfrm>
            <a:off x="17010953" y="10755063"/>
            <a:ext cx="259536" cy="265594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8" name="Triangle"/>
          <p:cNvSpPr/>
          <p:nvPr/>
        </p:nvSpPr>
        <p:spPr>
          <a:xfrm>
            <a:off x="17219006" y="11116729"/>
            <a:ext cx="259536" cy="286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09" name="Oval"/>
          <p:cNvSpPr/>
          <p:nvPr/>
        </p:nvSpPr>
        <p:spPr>
          <a:xfrm>
            <a:off x="16797304" y="11150727"/>
            <a:ext cx="259536" cy="265594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0" name="Rectangle"/>
          <p:cNvSpPr/>
          <p:nvPr/>
        </p:nvSpPr>
        <p:spPr>
          <a:xfrm>
            <a:off x="7434457" y="12803548"/>
            <a:ext cx="284071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1" name="Triangle"/>
          <p:cNvSpPr/>
          <p:nvPr/>
        </p:nvSpPr>
        <p:spPr>
          <a:xfrm>
            <a:off x="7834119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2" name="Oval"/>
          <p:cNvSpPr/>
          <p:nvPr/>
        </p:nvSpPr>
        <p:spPr>
          <a:xfrm>
            <a:off x="7034796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13" name="logo.png" descr="logo.png"/>
          <p:cNvPicPr>
            <a:picLocks noChangeAspect="1"/>
          </p:cNvPicPr>
          <p:nvPr/>
        </p:nvPicPr>
        <p:blipFill>
          <a:blip r:embed="rId18">
            <a:alphaModFix amt="74644"/>
            <a:extLst/>
          </a:blip>
          <a:stretch>
            <a:fillRect/>
          </a:stretch>
        </p:blipFill>
        <p:spPr>
          <a:xfrm>
            <a:off x="3387128" y="2138795"/>
            <a:ext cx="1172370" cy="117237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Rectangle"/>
          <p:cNvSpPr/>
          <p:nvPr/>
        </p:nvSpPr>
        <p:spPr>
          <a:xfrm>
            <a:off x="13590049" y="12803548"/>
            <a:ext cx="284070" cy="290701"/>
          </a:xfrm>
          <a:prstGeom prst="rect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5" name="Triangle"/>
          <p:cNvSpPr/>
          <p:nvPr/>
        </p:nvSpPr>
        <p:spPr>
          <a:xfrm>
            <a:off x="13989710" y="12792319"/>
            <a:ext cx="284070" cy="31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6" name="Oval"/>
          <p:cNvSpPr/>
          <p:nvPr/>
        </p:nvSpPr>
        <p:spPr>
          <a:xfrm>
            <a:off x="13190387" y="12803548"/>
            <a:ext cx="284070" cy="290701"/>
          </a:xfrm>
          <a:prstGeom prst="ellipse">
            <a:avLst/>
          </a:prstGeom>
          <a:solidFill>
            <a:srgbClr val="FEFCFF">
              <a:alpha val="74644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7" name="Line"/>
          <p:cNvSpPr/>
          <p:nvPr/>
        </p:nvSpPr>
        <p:spPr>
          <a:xfrm>
            <a:off x="14799567" y="12036921"/>
            <a:ext cx="9099873" cy="977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8" name="Line"/>
          <p:cNvSpPr/>
          <p:nvPr/>
        </p:nvSpPr>
        <p:spPr>
          <a:xfrm flipH="1" rot="10800000">
            <a:off x="17722873" y="11070370"/>
            <a:ext cx="6176567" cy="977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63"/>
                </a:moveTo>
                <a:lnTo>
                  <a:pt x="20424" y="21600"/>
                </a:lnTo>
                <a:cubicBezTo>
                  <a:pt x="20774" y="19286"/>
                  <a:pt x="21061" y="16214"/>
                  <a:pt x="21264" y="12628"/>
                </a:cubicBezTo>
                <a:cubicBezTo>
                  <a:pt x="21483" y="8764"/>
                  <a:pt x="21598" y="4411"/>
                  <a:pt x="21600" y="0"/>
                </a:cubicBezTo>
              </a:path>
            </a:pathLst>
          </a:custGeom>
          <a:ln w="139700">
            <a:solidFill>
              <a:schemeClr val="accent4">
                <a:hueOff val="102361"/>
                <a:satOff val="14118"/>
                <a:lumOff val="10675"/>
                <a:alpha val="746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19" name="GitHub"/>
          <p:cNvSpPr txBox="1"/>
          <p:nvPr/>
        </p:nvSpPr>
        <p:spPr>
          <a:xfrm>
            <a:off x="6767050" y="10543555"/>
            <a:ext cx="1618885" cy="90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/>
            <a:r>
              <a:t>GitHub</a:t>
            </a:r>
          </a:p>
        </p:txBody>
      </p:sp>
      <p:pic>
        <p:nvPicPr>
          <p:cNvPr id="320" name="Picture 4" descr="Picture 4"/>
          <p:cNvPicPr>
            <a:picLocks noChangeAspect="1"/>
          </p:cNvPicPr>
          <p:nvPr/>
        </p:nvPicPr>
        <p:blipFill>
          <a:blip r:embed="rId8">
            <a:alphaModFix amt="74644"/>
            <a:extLst/>
          </a:blip>
          <a:stretch>
            <a:fillRect/>
          </a:stretch>
        </p:blipFill>
        <p:spPr>
          <a:xfrm>
            <a:off x="4263244" y="3274765"/>
            <a:ext cx="1172370" cy="117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DCDEE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DCDEE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DCDEE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