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8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8DA1-17ED-42AA-94E2-75685736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8BE0F-C492-48CE-86B0-9AA38ED3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E412-FC1E-49B3-B9C2-2FB78230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A825-1C87-4078-8218-064B58DA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0767-4532-40D6-9B6A-346E7C9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92F6-E729-4226-B76A-C89642D6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83A4-3B7A-41A9-9676-835FC18B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616F-FDDC-4777-9A79-85E4FFB5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3B8D-922B-42C9-907B-EB885453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491A-3CF1-4D03-A653-D5632D4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13C4-7996-4F4B-858A-41F41D8F5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F895-5F34-486B-A5B1-009A73BC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DA3B-83C2-4BE9-8FB3-00AEE112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9E0C-DF7A-46EF-9D0A-AF4AABF8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8D77-FB38-4931-BD12-AE399BD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8CAF-F7BD-4987-92A5-CCFB98F7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9537-31AA-477B-BC69-8413C49D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DAF8-81D8-4EE7-A62E-B7694D89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5668-AE2E-4691-B291-E8A12AD0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127B-7E2D-46C9-9310-3D0FB666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83D-F16C-4EB6-A572-3B8A1602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DA0D-A6BA-4F47-AF07-95A7B5B9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AC64-420F-4BDC-8EDF-743547B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1382-0C50-4997-B025-75BE67F7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0577-E642-4099-AFB7-3EB1210B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50FF-9497-4D4F-B2F1-DCEDA58C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C5A8-40D5-4B42-9C20-0B02BD2D0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1B93-9E08-4290-9F81-E2C65653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3B5E-63AC-445C-88FB-0C86259A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9040-8798-497F-BDF6-F6B7C12A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CE44-5F8F-4D6B-A50F-730D6CB2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9702-399A-4742-96C6-428344CA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B69D-872C-453B-825E-5DCFF712C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DA0F4-798A-4654-B173-91E09574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A963-5B09-4CD8-9769-A01E628D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8A207-1A39-4F3C-B892-46B6BACB8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3A92C-A467-4E02-96FB-09787E7B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722FA-8992-495D-953C-F7F28217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08E3-5B2B-47E0-9A30-C615A5D4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17B9-BE05-45B8-9908-B2C58807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98B7E-4E76-4A32-94B2-8FF9DEFE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79B9C-3A9D-4124-93A2-D7201C4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3FA7-FA5E-4F5A-943E-6977690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AEBEF-C5ED-44EA-8DEC-6463515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D8578-71FE-49FB-8E90-7B393D8F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9692F-B198-4C72-B296-4EED3B8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153F-1D3E-4C58-96E9-F5512F65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7656-2809-4CA4-BB6C-9D7938B3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99976-2631-4389-8D44-6969F08C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7173-AF39-4BE3-A869-C2B2069C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6E8F-7E79-41F7-9228-BFAF309F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2A01-14B6-495B-8947-2344851E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0AB5-4578-4CD2-935E-87852968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23F24-AA25-49EE-89C1-49EF4B73E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088D2-4717-4950-BAA6-1A108A86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7948-A61D-46CE-BFAA-D44AC003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E690B-38FA-402A-AA49-E4FB15B1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B3C5-C409-418E-8A38-91A26624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3F96F-F4DF-482E-8A43-5912D75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9C59-B455-4940-BB03-70BC66BF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ABD9-BF9D-4B20-8CFD-23F6F8BEE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7C1B-2F11-4884-9578-097CAFB9E1EA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1049-6A69-4285-B5FE-226D9FF21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B9EB-CE33-4109-876B-4695C98E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goabq.org/about-us/" TargetMode="External"/><Relationship Id="rId2" Type="http://schemas.openxmlformats.org/officeDocument/2006/relationships/hyperlink" Target="https://www.ucsusa.org/clean-energy/increase-renewable-energy/new-mexico-renewab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6D7C-8BF0-4EB1-AB88-81A745657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48" y="572494"/>
            <a:ext cx="10020299" cy="13606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+mn-lt"/>
              </a:rPr>
              <a:t>Feasibility Assessment:  Clean Energy Goal  in New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73BD-A803-4A4C-B29E-7D2707EC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4824"/>
            <a:ext cx="9144000" cy="16557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By: Eduardo, Ruth, Manuel &amp; Matt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620D9-DFF9-461A-8E88-A99C42D5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933176"/>
            <a:ext cx="8258175" cy="39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B51D-94C1-4078-9707-5DF6D7E35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226809"/>
            <a:ext cx="10239374" cy="743013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+mn-lt"/>
              </a:rPr>
              <a:t>Renewable Energy Electric Power Sector Forecast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A84C2-B6E8-4FCA-AFEA-3543286B9378}"/>
              </a:ext>
            </a:extLst>
          </p:cNvPr>
          <p:cNvSpPr/>
          <p:nvPr/>
        </p:nvSpPr>
        <p:spPr>
          <a:xfrm>
            <a:off x="913523" y="5517011"/>
            <a:ext cx="10364953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Renewable trend shows overall </a:t>
            </a:r>
            <a:r>
              <a:rPr lang="en-US" sz="2200" b="1" dirty="0"/>
              <a:t>INCREASE</a:t>
            </a:r>
            <a:r>
              <a:rPr lang="en-US" sz="22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Solar source crosses Hydro power and then Wind in coming 15 years to lead this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EIA expects this that this portfolio will lead to more renewables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988A0-61E6-42B5-BE11-C692D957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6" y="969822"/>
            <a:ext cx="9981228" cy="45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D952-79F7-4887-8CDF-483CD70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3185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63F-B604-47B7-9DFD-516B57F9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D956-FFBD-4654-B14E-EC70EACA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 image: 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https://www.ucsusa.org/clean-energy/increase-renewable-energy/new-mexico-renewables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Slide 3 image: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https://agoabq.org/about-us/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Data: </a:t>
            </a:r>
            <a:r>
              <a:rPr lang="en-US" u="sng" dirty="0">
                <a:solidFill>
                  <a:srgbClr val="0070C0"/>
                </a:solidFill>
              </a:rPr>
              <a:t>eia.gov</a:t>
            </a:r>
          </a:p>
          <a:p>
            <a:r>
              <a:rPr lang="en-US" dirty="0"/>
              <a:t>API: </a:t>
            </a:r>
            <a:r>
              <a:rPr lang="en-US" u="sng" dirty="0">
                <a:solidFill>
                  <a:srgbClr val="0070C0"/>
                </a:solidFill>
              </a:rPr>
              <a:t>https://www.eia.gov/opendata/register.php</a:t>
            </a:r>
          </a:p>
        </p:txBody>
      </p:sp>
    </p:spTree>
    <p:extLst>
      <p:ext uri="{BB962C8B-B14F-4D97-AF65-F5344CB8AC3E}">
        <p14:creationId xmlns:p14="http://schemas.microsoft.com/office/powerpoint/2010/main" val="476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6D0C-2738-408D-A638-4B22B17A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30271"/>
            <a:ext cx="10515600" cy="981075"/>
          </a:xfrm>
        </p:spPr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New Mexico’s Energy Transition 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55F2-9FDB-4A06-921D-E1FC9412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1292225"/>
            <a:ext cx="4867275" cy="1262910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Signed Friday, March 22, 2019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50% Carbon-Free Electricity by 2030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100% Carbon-Free Electricity by 2045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65D77-316F-4818-8ABA-D871CB68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9" y="2594464"/>
            <a:ext cx="4635583" cy="3560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27D6E-2243-4192-91FD-92DBAD6E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954830"/>
            <a:ext cx="4222967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BFBC-742B-48A6-88B4-2D6F0689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434237"/>
            <a:ext cx="10515600" cy="68103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Why Renewable Energy?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79BA-3C4E-4959-9690-106C5DAE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91388"/>
            <a:ext cx="6010275" cy="4351338"/>
          </a:xfrm>
        </p:spPr>
        <p:txBody>
          <a:bodyPr>
            <a:noAutofit/>
          </a:bodyPr>
          <a:lstStyle/>
          <a:p>
            <a:r>
              <a:rPr lang="en-US" sz="2600" b="1" dirty="0"/>
              <a:t>New Mexico </a:t>
            </a:r>
            <a:r>
              <a:rPr lang="en-US" sz="2600" dirty="0"/>
              <a:t>has much to offer:</a:t>
            </a:r>
          </a:p>
          <a:p>
            <a:pPr lvl="1"/>
            <a:r>
              <a:rPr lang="en-US" sz="2600" dirty="0"/>
              <a:t>#2 Sunniest State</a:t>
            </a:r>
          </a:p>
          <a:p>
            <a:pPr lvl="1"/>
            <a:r>
              <a:rPr lang="en-US" sz="2600" dirty="0"/>
              <a:t>#12 Windiest State</a:t>
            </a:r>
          </a:p>
          <a:p>
            <a:pPr lvl="1"/>
            <a:r>
              <a:rPr lang="en-US" sz="2600" dirty="0"/>
              <a:t>#7 Geothermal Potential </a:t>
            </a:r>
          </a:p>
          <a:p>
            <a:pPr lvl="1"/>
            <a:r>
              <a:rPr lang="en-US" sz="2600" dirty="0"/>
              <a:t>#5 Largest State by Area</a:t>
            </a:r>
          </a:p>
          <a:p>
            <a:pPr lvl="1"/>
            <a:r>
              <a:rPr lang="en-US" sz="2600" dirty="0"/>
              <a:t>#6 Least Densely Populated</a:t>
            </a:r>
          </a:p>
          <a:p>
            <a:pPr lvl="2"/>
            <a:r>
              <a:rPr lang="en-US" sz="2600" dirty="0"/>
              <a:t>1:4 New Mexicans live in Albuquerque</a:t>
            </a:r>
          </a:p>
          <a:p>
            <a:r>
              <a:rPr lang="en-US" sz="2600" dirty="0"/>
              <a:t>Job Creation and Income</a:t>
            </a:r>
          </a:p>
          <a:p>
            <a:r>
              <a:rPr lang="en-US" sz="2600" dirty="0"/>
              <a:t>Improved Air Quality and Health</a:t>
            </a:r>
          </a:p>
          <a:p>
            <a:r>
              <a:rPr lang="en-US" sz="2600" dirty="0"/>
              <a:t>Lower Health Care and Energy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6BE84-922F-408D-A3BC-021F0146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878944"/>
            <a:ext cx="5057775" cy="52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DC30-B2B1-4A23-BB5E-22CA315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99399"/>
            <a:ext cx="10991850" cy="6937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New Mexico: Today's Energy Consumption Profile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5E273-6564-47EF-B2B0-89C98E480B3B}"/>
              </a:ext>
            </a:extLst>
          </p:cNvPr>
          <p:cNvGrpSpPr/>
          <p:nvPr/>
        </p:nvGrpSpPr>
        <p:grpSpPr>
          <a:xfrm>
            <a:off x="6096000" y="1147079"/>
            <a:ext cx="4240175" cy="3509333"/>
            <a:chOff x="5578080" y="1311202"/>
            <a:chExt cx="4240175" cy="35093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839B97-2AF4-4621-8E6B-74057F1D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8080" y="1311202"/>
              <a:ext cx="4240175" cy="285764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B04EC8-D3C5-4643-8C81-06855D018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352" y="4014044"/>
              <a:ext cx="2660787" cy="80649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BCFE8-EEA9-437A-8D5C-29C531921823}"/>
              </a:ext>
            </a:extLst>
          </p:cNvPr>
          <p:cNvGrpSpPr/>
          <p:nvPr/>
        </p:nvGrpSpPr>
        <p:grpSpPr>
          <a:xfrm>
            <a:off x="857251" y="1115739"/>
            <a:ext cx="4524374" cy="3540673"/>
            <a:chOff x="564753" y="1311202"/>
            <a:chExt cx="4127319" cy="31060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A11B84-D4BF-4A4D-A1C7-0A9DEF24C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1075"/>
            <a:stretch/>
          </p:blipFill>
          <p:spPr>
            <a:xfrm>
              <a:off x="564753" y="1311202"/>
              <a:ext cx="4127319" cy="28131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53BCCF-0911-4C80-A432-3EE04575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2678" y="4144225"/>
              <a:ext cx="2254366" cy="27306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84E4FC-F623-4D40-BA78-E6FC823FD7FB}"/>
              </a:ext>
            </a:extLst>
          </p:cNvPr>
          <p:cNvSpPr txBox="1"/>
          <p:nvPr/>
        </p:nvSpPr>
        <p:spPr>
          <a:xfrm>
            <a:off x="1228725" y="5049763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#3 Crude Oil producer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#9 Natural Gas producer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#12 Coal producer  </a:t>
            </a:r>
          </a:p>
        </p:txBody>
      </p:sp>
    </p:spTree>
    <p:extLst>
      <p:ext uri="{BB962C8B-B14F-4D97-AF65-F5344CB8AC3E}">
        <p14:creationId xmlns:p14="http://schemas.microsoft.com/office/powerpoint/2010/main" val="182857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06E7-4865-4A5C-841C-FD0F74C9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696"/>
            <a:ext cx="10515600" cy="692150"/>
          </a:xfrm>
        </p:spPr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Energy Consumption Profile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72A23-9BA6-49B6-96CD-C56CF9CE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2" y="1187890"/>
            <a:ext cx="5019783" cy="44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CFAC6-75A4-44BC-81EC-3F7D4D40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45" y="1419148"/>
            <a:ext cx="4076910" cy="2991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820423-958A-431E-B7B2-9068B83F31C0}"/>
              </a:ext>
            </a:extLst>
          </p:cNvPr>
          <p:cNvSpPr txBox="1"/>
          <p:nvPr/>
        </p:nvSpPr>
        <p:spPr>
          <a:xfrm>
            <a:off x="6381750" y="4648200"/>
            <a:ext cx="4695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Current electricity</a:t>
            </a:r>
            <a:r>
              <a:rPr lang="en-US" sz="2400" b="1" dirty="0"/>
              <a:t> consumption </a:t>
            </a:r>
            <a:r>
              <a:rPr lang="en-US" sz="2400" dirty="0"/>
              <a:t>from coal is 197,083 B-Btu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Current electricity </a:t>
            </a:r>
            <a:r>
              <a:rPr lang="en-US" sz="2400" b="1" dirty="0"/>
              <a:t>generation</a:t>
            </a:r>
            <a:r>
              <a:rPr lang="en-US" sz="2400" dirty="0"/>
              <a:t> from renewables is 25,556 B-Btu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26 years to move to renewables</a:t>
            </a:r>
          </a:p>
        </p:txBody>
      </p:sp>
    </p:spTree>
    <p:extLst>
      <p:ext uri="{BB962C8B-B14F-4D97-AF65-F5344CB8AC3E}">
        <p14:creationId xmlns:p14="http://schemas.microsoft.com/office/powerpoint/2010/main" val="310526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1EC5-021E-4D61-9767-E9CD8597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191"/>
            <a:ext cx="10515600" cy="75882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Looking at Renewables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C83B-86FF-4E1A-8C2F-31F17472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" y="1323891"/>
            <a:ext cx="5140427" cy="4002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44E74-DA91-43B6-A319-C391CB5A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39" y="1323891"/>
            <a:ext cx="6632868" cy="4182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10E6-27F7-475E-8838-039329F17DD6}"/>
              </a:ext>
            </a:extLst>
          </p:cNvPr>
          <p:cNvSpPr txBox="1"/>
          <p:nvPr/>
        </p:nvSpPr>
        <p:spPr>
          <a:xfrm>
            <a:off x="237939" y="5648837"/>
            <a:ext cx="626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b="1" dirty="0"/>
              <a:t>Wind</a:t>
            </a:r>
            <a:r>
              <a:rPr lang="en-US" sz="2800" dirty="0"/>
              <a:t> energy is the major contributor </a:t>
            </a:r>
          </a:p>
        </p:txBody>
      </p:sp>
    </p:spTree>
    <p:extLst>
      <p:ext uri="{BB962C8B-B14F-4D97-AF65-F5344CB8AC3E}">
        <p14:creationId xmlns:p14="http://schemas.microsoft.com/office/powerpoint/2010/main" val="252660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17090AF-556B-4B29-9171-1A506CF5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45539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New Mexico’s Renewable Elect. Generation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6831C8-B28A-46B7-BD3E-4BDBBB666ABE}"/>
              </a:ext>
            </a:extLst>
          </p:cNvPr>
          <p:cNvGrpSpPr/>
          <p:nvPr/>
        </p:nvGrpSpPr>
        <p:grpSpPr>
          <a:xfrm>
            <a:off x="487485" y="1780962"/>
            <a:ext cx="10866315" cy="3296075"/>
            <a:chOff x="764940" y="2239390"/>
            <a:chExt cx="11427060" cy="307831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6BB1081-40DA-402E-9B8B-769B41AE4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40" y="2239390"/>
              <a:ext cx="5736851" cy="30783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CEE06C-2EC9-40D5-88EE-F0E4CDD7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791" y="2239390"/>
              <a:ext cx="5690209" cy="30783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FE1E53-CDE1-451D-A99E-B84F72170CE4}"/>
              </a:ext>
            </a:extLst>
          </p:cNvPr>
          <p:cNvSpPr txBox="1"/>
          <p:nvPr/>
        </p:nvSpPr>
        <p:spPr>
          <a:xfrm>
            <a:off x="595846" y="524558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Renewable sources by Billon-Btu Generated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/>
              <a:t>Wind 1</a:t>
            </a:r>
            <a:r>
              <a:rPr lang="en-US" sz="2100" baseline="30000" dirty="0"/>
              <a:t>st</a:t>
            </a:r>
            <a:r>
              <a:rPr lang="en-US" sz="21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/>
              <a:t>Solar 2</a:t>
            </a:r>
            <a:r>
              <a:rPr lang="en-US" sz="2100" baseline="30000" dirty="0"/>
              <a:t>nd</a:t>
            </a:r>
            <a:r>
              <a:rPr lang="en-US" sz="21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9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401420E-9BE7-4F62-A7CC-A123F93C9212}"/>
              </a:ext>
            </a:extLst>
          </p:cNvPr>
          <p:cNvGrpSpPr/>
          <p:nvPr/>
        </p:nvGrpSpPr>
        <p:grpSpPr>
          <a:xfrm>
            <a:off x="881909" y="1202230"/>
            <a:ext cx="10428182" cy="5350156"/>
            <a:chOff x="842661" y="249787"/>
            <a:chExt cx="10428182" cy="53501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E7F1E5-CA08-4C00-9A0B-8D0082F44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752" y="249787"/>
              <a:ext cx="5214091" cy="26906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4ED191-49FB-4196-8F5B-BA325F6A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09253"/>
              <a:ext cx="5174843" cy="26906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322034-0E26-4D6F-BF2B-F53430B8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61" y="249787"/>
              <a:ext cx="5214091" cy="26906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9643B-90E0-4319-9EED-E6F4A648D0AA}"/>
                </a:ext>
              </a:extLst>
            </p:cNvPr>
            <p:cNvSpPr txBox="1"/>
            <p:nvPr/>
          </p:nvSpPr>
          <p:spPr>
            <a:xfrm>
              <a:off x="1085012" y="3551705"/>
              <a:ext cx="501098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Renewable sources by Billon-Btu generated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100" dirty="0"/>
                <a:t>Hydroelectric 3</a:t>
              </a:r>
              <a:r>
                <a:rPr lang="en-US" sz="2100" baseline="30000" dirty="0"/>
                <a:t>rd</a:t>
              </a:r>
              <a:r>
                <a:rPr lang="en-US" sz="2100" dirty="0"/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100" dirty="0"/>
                <a:t>Biomass 4</a:t>
              </a:r>
              <a:r>
                <a:rPr lang="en-US" sz="2100" baseline="30000" dirty="0"/>
                <a:t>th</a:t>
              </a:r>
              <a:endParaRPr lang="en-US" sz="21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100" dirty="0"/>
                <a:t>Geothermal 5</a:t>
              </a:r>
              <a:r>
                <a:rPr lang="en-US" sz="2100" baseline="30000" dirty="0"/>
                <a:t>th</a:t>
              </a:r>
              <a:r>
                <a:rPr lang="en-US" sz="2100" dirty="0"/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21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088628-2B57-40E3-BADE-36404C39D087}"/>
              </a:ext>
            </a:extLst>
          </p:cNvPr>
          <p:cNvSpPr/>
          <p:nvPr/>
        </p:nvSpPr>
        <p:spPr>
          <a:xfrm>
            <a:off x="517331" y="305614"/>
            <a:ext cx="11235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New Mexico’s Renewable Elect. Generation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522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B51D-94C1-4078-9707-5DF6D7E35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126783"/>
            <a:ext cx="8680704" cy="74301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Total Energy Forecast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CF494-5D14-4C43-9FBE-DC96E5E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52" y="869796"/>
            <a:ext cx="7416096" cy="59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281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Wingdings</vt:lpstr>
      <vt:lpstr>Office Theme</vt:lpstr>
      <vt:lpstr> Feasibility Assessment:  Clean Energy Goal  in New Mexico</vt:lpstr>
      <vt:lpstr>New Mexico’s Energy Transition Act </vt:lpstr>
      <vt:lpstr>Why Renewable Energy? </vt:lpstr>
      <vt:lpstr>New Mexico: Today's Energy Consumption Profile </vt:lpstr>
      <vt:lpstr>Energy Consumption Profile </vt:lpstr>
      <vt:lpstr>Looking at Renewables </vt:lpstr>
      <vt:lpstr>New Mexico’s Renewable Elect. Generation</vt:lpstr>
      <vt:lpstr>PowerPoint Presentation</vt:lpstr>
      <vt:lpstr>Total Energy Forecast by Type</vt:lpstr>
      <vt:lpstr>Renewable Energy Electric Power Sector Forecast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New Mexico Embrace a Transition to 100% Clean Energy?</dc:title>
  <dc:creator>Matthew Raley</dc:creator>
  <cp:lastModifiedBy>Matthew Raley</cp:lastModifiedBy>
  <cp:revision>43</cp:revision>
  <dcterms:created xsi:type="dcterms:W3CDTF">2019-03-29T00:28:30Z</dcterms:created>
  <dcterms:modified xsi:type="dcterms:W3CDTF">2019-03-30T03:42:01Z</dcterms:modified>
</cp:coreProperties>
</file>