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6944-1983-4FEC-9D25-D24E4B07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1A9-CEE7-4347-BA29-500922E5D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B14D-59F7-4773-8BB1-0E65C69A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B111-9342-4965-B3B1-B035FAB8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7DDA-7127-4C67-8A29-00E2319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ED36-CEC0-4510-966B-06B26B56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C636E-763C-4B13-8BF7-D76363D4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8C37-61F1-4207-9C8B-08DCF3F5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1007A-FD24-4ECF-B002-47E70D3F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761B-2CC1-40F7-8AC5-DFE486B7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EFA00-C9D6-496B-B335-80896CBAF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97D81-1E1E-4116-957E-B240F8541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299A-3589-4367-8E97-0308788D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783E-2058-45B3-BBE2-AA52F069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4F37-C3FB-4E62-9E12-7429430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260C-CF17-48B0-9581-46325E23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5EE3-C453-445D-8125-E72311EB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90E4F-377E-48BB-A1E6-FDE83FCA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DFA4D-3EE2-455B-A5A4-D31C7D84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5556-06F7-40A0-9A05-69BDF31A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1FB8-FECA-48BB-B9CB-05DCF17C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9730-4BE5-4000-8932-5B7CA81C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B7DC-0A4B-4543-A590-8F7AC826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0AD2-5BAD-46FA-BA97-8F222A92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EE3-3680-4259-A79B-A96888FB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6982-5AD1-484F-A317-A4FE50AA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07E9-62B3-41B6-A181-59931E059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27732-F64F-4EBC-91BA-F2630473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ACE5-192E-4B2C-8326-7B799EF4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A291-530F-4ABE-9AAE-B43898FF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38C44-31FD-4AE8-9875-BA83E5A9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3A6-3A6B-41C7-B5D0-0A28E7AF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BDA6-89D2-455B-BC83-2E71EBE1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D700B-0099-4ECF-87E8-3CFCB759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0CA95-5740-4E04-9C93-A0ECB7EA8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95398-6DA0-4B87-93FB-8E3E88D3E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747EA-9FD0-4099-B70E-16F579B6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C9FBE-DC97-49AE-904D-938E8BB1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EBC0B-87CA-4D77-85D7-1CC20D29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521E-5820-45A1-AADA-0A73271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377A0-C611-49B4-9ACB-DFC13CCF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35D47-6463-4897-B1FC-58B04ADF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D3029-F72C-4F8D-BCFE-889B660B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5BA4E-CD56-469F-9DE4-A92DE05F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F61EB-0E0E-4750-94FE-0C0ED46B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05C5-C02F-4EA5-9A47-7EDB9FFA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680E-0781-4B60-BF7C-F4A41438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BE2E-D7D7-43CB-B2B4-3183CA82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EA0A3-7DFB-4C17-87A0-75995134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3E9F-BFEE-4BE2-9F79-CAE6D12E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23F5-6ADB-4CF4-9116-78A06C6C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5B7D-D065-48B1-A62F-C39A8A96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0E80-C37F-45A3-852A-92D5D92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821D6-BB30-4851-893F-49E2D2F3F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F963-05A2-498B-B0BB-ADE70E2C6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AF76-A18C-4A27-9659-EEF2F5CE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83724-6970-4395-BBDB-9B38C8AF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CA35F-7762-4124-AD7F-5E4CC35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9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0E21B-3AF6-4C2D-8D2D-624B30F9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004C-66D7-47E5-8F07-E5623C9D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516E-60C0-4B5D-9E92-1FCEDE875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7C1B-2F11-4884-9578-097CAFB9E1E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A355D-F64F-44BC-81DA-4BFA1AACC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B333-909A-408C-BF52-E1DD2E21F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FABC-9AF5-48AA-AF83-18B7A5AB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1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oabq.org/about-us/" TargetMode="External"/><Relationship Id="rId2" Type="http://schemas.openxmlformats.org/officeDocument/2006/relationships/hyperlink" Target="https://www.ucsusa.org/clean-energy/increase-renewable-energy/new-mexico-renewab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6D7C-8BF0-4EB1-AB88-81A745657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48" y="572494"/>
            <a:ext cx="10020299" cy="997345"/>
          </a:xfrm>
        </p:spPr>
        <p:txBody>
          <a:bodyPr>
            <a:normAutofit/>
          </a:bodyPr>
          <a:lstStyle/>
          <a:p>
            <a:r>
              <a:rPr lang="en-US" dirty="0"/>
              <a:t>Clean Energy in New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73BD-A803-4A4C-B29E-7D2707EC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6" y="4629743"/>
            <a:ext cx="9144000" cy="16557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By: Eduardo, Ruth, Manuel &amp; Matt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887E1-C958-4928-9C01-FDDC0D4A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08" y="1933176"/>
            <a:ext cx="7115175" cy="32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3716-5D48-474B-9D95-D952D7B0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Mexico’s Energy Transition 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BB41-802D-4646-B3C6-CBFCB218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Friday, March 22, 2019</a:t>
            </a:r>
          </a:p>
          <a:p>
            <a:r>
              <a:rPr lang="en-US" dirty="0"/>
              <a:t>50% Carbon-Free Electricity by 2030</a:t>
            </a:r>
          </a:p>
          <a:p>
            <a:r>
              <a:rPr lang="en-US" dirty="0"/>
              <a:t>100% Carbon-Free Electricity by 2045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09EF56-30F8-4D4D-9A65-34A203A15459}"/>
              </a:ext>
            </a:extLst>
          </p:cNvPr>
          <p:cNvSpPr txBox="1">
            <a:spLocks/>
          </p:cNvSpPr>
          <p:nvPr/>
        </p:nvSpPr>
        <p:spPr>
          <a:xfrm>
            <a:off x="923925" y="3067050"/>
            <a:ext cx="10515600" cy="102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C1FD7A-4541-4FF7-BA52-84B9B9E275BA}"/>
              </a:ext>
            </a:extLst>
          </p:cNvPr>
          <p:cNvSpPr txBox="1">
            <a:spLocks/>
          </p:cNvSpPr>
          <p:nvPr/>
        </p:nvSpPr>
        <p:spPr>
          <a:xfrm>
            <a:off x="990600" y="4200524"/>
            <a:ext cx="10515600" cy="21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BFBC-742B-48A6-88B4-2D6F0689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Renewable Energy?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79BA-3C4E-4959-9690-106C5DAE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New Mexico </a:t>
            </a:r>
            <a:r>
              <a:rPr lang="en-US" dirty="0"/>
              <a:t>has much to offer:</a:t>
            </a:r>
          </a:p>
          <a:p>
            <a:pPr lvl="1"/>
            <a:r>
              <a:rPr lang="en-US" dirty="0"/>
              <a:t>#2 Sunniest State</a:t>
            </a:r>
          </a:p>
          <a:p>
            <a:pPr lvl="1"/>
            <a:r>
              <a:rPr lang="en-US" dirty="0"/>
              <a:t>#12 Windiest State</a:t>
            </a:r>
          </a:p>
          <a:p>
            <a:pPr lvl="1"/>
            <a:r>
              <a:rPr lang="en-US" dirty="0"/>
              <a:t>#7 Geothermal Potential </a:t>
            </a:r>
          </a:p>
          <a:p>
            <a:pPr lvl="1"/>
            <a:r>
              <a:rPr lang="en-US" dirty="0"/>
              <a:t>#5 Largest State by Area</a:t>
            </a:r>
          </a:p>
          <a:p>
            <a:pPr lvl="1"/>
            <a:r>
              <a:rPr lang="en-US" dirty="0"/>
              <a:t>#6 Least Densely Populated</a:t>
            </a:r>
          </a:p>
          <a:p>
            <a:pPr lvl="2"/>
            <a:r>
              <a:rPr lang="en-US" dirty="0"/>
              <a:t>1:4 New Mexicans live in Albuquerque</a:t>
            </a:r>
          </a:p>
          <a:p>
            <a:r>
              <a:rPr lang="en-US" dirty="0"/>
              <a:t>Job Creation</a:t>
            </a:r>
          </a:p>
          <a:p>
            <a:r>
              <a:rPr lang="en-US" dirty="0"/>
              <a:t>Improved Air Quality and Health</a:t>
            </a:r>
          </a:p>
          <a:p>
            <a:r>
              <a:rPr lang="en-US" dirty="0"/>
              <a:t>Lower Health Care and Energy 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6BE84-922F-408D-A3BC-021F0146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32" y="1391388"/>
            <a:ext cx="4568568" cy="47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A66D-0919-49EA-B8BC-F2003BF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Current Breakdown of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EE3F-9709-4967-BD83-9B765B0F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60" y="5734050"/>
            <a:ext cx="4333875" cy="323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/>
              <a:t>(As of December 2018)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DB1EE-8555-417D-9F48-B8E314C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1" y="1690688"/>
            <a:ext cx="54387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63F-B604-47B7-9DFD-516B57F9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D956-FFBD-4654-B14E-EC70EACA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 image: 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https://www.ucsusa.org/clean-energy/increase-renewable-energy/new-mexico-renewables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Slide 3 image: </a:t>
            </a: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https://agoabq.org/about-us/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Data: </a:t>
            </a:r>
            <a:r>
              <a:rPr lang="en-US" u="sng" dirty="0">
                <a:solidFill>
                  <a:srgbClr val="0070C0"/>
                </a:solidFill>
              </a:rPr>
              <a:t>eia.gov</a:t>
            </a:r>
          </a:p>
          <a:p>
            <a:r>
              <a:rPr lang="en-US" dirty="0"/>
              <a:t>API: </a:t>
            </a:r>
            <a:r>
              <a:rPr lang="en-US" u="sng" dirty="0">
                <a:solidFill>
                  <a:srgbClr val="0070C0"/>
                </a:solidFill>
              </a:rPr>
              <a:t>https://www.eia.gov/opendata/register.php</a:t>
            </a:r>
          </a:p>
        </p:txBody>
      </p:sp>
    </p:spTree>
    <p:extLst>
      <p:ext uri="{BB962C8B-B14F-4D97-AF65-F5344CB8AC3E}">
        <p14:creationId xmlns:p14="http://schemas.microsoft.com/office/powerpoint/2010/main" val="4764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Clean Energy in New Mexico</vt:lpstr>
      <vt:lpstr>New Mexico’s Energy Transition Act </vt:lpstr>
      <vt:lpstr>Why Renewable Energy? </vt:lpstr>
      <vt:lpstr>Current Breakdown of Generation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New Mexico Embrace a Transition to 100% Clean Energy?</dc:title>
  <dc:creator>Matthew Raley</dc:creator>
  <cp:lastModifiedBy>Matthew Raley</cp:lastModifiedBy>
  <cp:revision>11</cp:revision>
  <dcterms:created xsi:type="dcterms:W3CDTF">2019-03-29T00:28:30Z</dcterms:created>
  <dcterms:modified xsi:type="dcterms:W3CDTF">2019-03-29T01:37:05Z</dcterms:modified>
</cp:coreProperties>
</file>