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2" r:id="rId2"/>
    <p:sldId id="323" r:id="rId3"/>
    <p:sldId id="2147472455" r:id="rId4"/>
    <p:sldId id="2147472464" r:id="rId5"/>
    <p:sldId id="2147472467" r:id="rId6"/>
    <p:sldId id="2147472456" r:id="rId7"/>
    <p:sldId id="2147472461" r:id="rId8"/>
    <p:sldId id="325" r:id="rId9"/>
    <p:sldId id="2147472463" r:id="rId10"/>
    <p:sldId id="2147472457" r:id="rId11"/>
    <p:sldId id="326" r:id="rId12"/>
    <p:sldId id="2147472458" r:id="rId13"/>
    <p:sldId id="2147472459" r:id="rId14"/>
    <p:sldId id="2147472462" r:id="rId15"/>
    <p:sldId id="2147472460" r:id="rId16"/>
    <p:sldId id="330" r:id="rId17"/>
    <p:sldId id="2147472466" r:id="rId18"/>
    <p:sldId id="214747245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C3"/>
    <a:srgbClr val="7DDDFF"/>
    <a:srgbClr val="005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F415A-CD9D-4A6E-9391-295F7675F15A}" type="datetimeFigureOut">
              <a:rPr lang="en-US" smtClean="0"/>
              <a:pPr/>
              <a:t>8/24/2025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AEFCF-799F-40A9-BD44-01BA1E810213}" type="slidenum">
              <a:rPr lang="en-US" smtClean="0"/>
              <a:pPr/>
              <a:t>‹#›</a:t>
            </a:fld>
            <a:endParaRPr lang="en-US"/>
          </a:p>
        </p:txBody>
      </p:sp>
    </p:spTree>
    <p:extLst>
      <p:ext uri="{BB962C8B-B14F-4D97-AF65-F5344CB8AC3E}">
        <p14:creationId xmlns:p14="http://schemas.microsoft.com/office/powerpoint/2010/main" val="2211575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4A0D96A-F58E-0031-EB01-EF7BF90DBF3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02A5AA9-52CB-C185-59C4-4886AFDDAAEE}"/>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DBAC636D-D482-584A-0403-923E2AA332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001DBA-98CE-C088-2090-B91C9E55437B}"/>
              </a:ext>
            </a:extLst>
          </p:cNvPr>
          <p:cNvSpPr>
            <a:spLocks noGrp="1"/>
          </p:cNvSpPr>
          <p:nvPr>
            <p:ph type="dt" sz="half" idx="10"/>
          </p:nvPr>
        </p:nvSpPr>
        <p:spPr/>
        <p:txBody>
          <a:bodyPr/>
          <a:lstStyle/>
          <a:p>
            <a:fld id="{92BAE900-1943-4069-BA10-A96E4B7B3BDA}" type="datetimeFigureOut">
              <a:rPr lang="en-US" smtClean="0"/>
              <a:pPr/>
              <a:t>8/24/2025</a:t>
            </a:fld>
            <a:endParaRPr lang="en-US"/>
          </a:p>
        </p:txBody>
      </p:sp>
      <p:sp>
        <p:nvSpPr>
          <p:cNvPr id="5" name="Footer Placeholder 4">
            <a:extLst>
              <a:ext uri="{FF2B5EF4-FFF2-40B4-BE49-F238E27FC236}">
                <a16:creationId xmlns:a16="http://schemas.microsoft.com/office/drawing/2014/main" id="{B8676236-7561-E5FF-F0C5-EA2E85AAF1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36A85-EA36-E3F6-F572-A022969A98BB}"/>
              </a:ext>
            </a:extLst>
          </p:cNvPr>
          <p:cNvSpPr>
            <a:spLocks noGrp="1"/>
          </p:cNvSpPr>
          <p:nvPr>
            <p:ph type="sldNum" sz="quarter" idx="12"/>
          </p:nvPr>
        </p:nvSpPr>
        <p:spPr/>
        <p:txBody>
          <a:bodyPr/>
          <a:lstStyle/>
          <a:p>
            <a:fld id="{A472B1D5-5190-482D-B028-078C5C7ED6C5}" type="slidenum">
              <a:rPr lang="en-US" smtClean="0"/>
              <a:pPr/>
              <a:t>‹#›</a:t>
            </a:fld>
            <a:endParaRPr lang="en-US"/>
          </a:p>
        </p:txBody>
      </p:sp>
      <p:sp>
        <p:nvSpPr>
          <p:cNvPr id="11" name="object 9">
            <a:extLst>
              <a:ext uri="{FF2B5EF4-FFF2-40B4-BE49-F238E27FC236}">
                <a16:creationId xmlns:a16="http://schemas.microsoft.com/office/drawing/2014/main" id="{024C8B76-13D6-C36C-3506-09B96AB7D3DC}"/>
              </a:ext>
            </a:extLst>
          </p:cNvPr>
          <p:cNvSpPr/>
          <p:nvPr userDrawn="1"/>
        </p:nvSpPr>
        <p:spPr>
          <a:xfrm>
            <a:off x="-11894"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12" name="object 20">
            <a:extLst>
              <a:ext uri="{FF2B5EF4-FFF2-40B4-BE49-F238E27FC236}">
                <a16:creationId xmlns:a16="http://schemas.microsoft.com/office/drawing/2014/main" id="{C8E43CAB-CBB9-1BE4-D65D-75F0DA3FFEE8}"/>
              </a:ext>
            </a:extLst>
          </p:cNvPr>
          <p:cNvSpPr/>
          <p:nvPr userDrawn="1"/>
        </p:nvSpPr>
        <p:spPr>
          <a:xfrm>
            <a:off x="120649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Tree>
    <p:extLst>
      <p:ext uri="{BB962C8B-B14F-4D97-AF65-F5344CB8AC3E}">
        <p14:creationId xmlns:p14="http://schemas.microsoft.com/office/powerpoint/2010/main" val="38143503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AB6C1-C0D1-F77D-5BCC-F5231D059B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5812B8-6CBB-A97D-1494-1CD019438E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9014E-4DBB-A3AC-AE91-A0E4A694125A}"/>
              </a:ext>
            </a:extLst>
          </p:cNvPr>
          <p:cNvSpPr>
            <a:spLocks noGrp="1"/>
          </p:cNvSpPr>
          <p:nvPr>
            <p:ph type="dt" sz="half" idx="10"/>
          </p:nvPr>
        </p:nvSpPr>
        <p:spPr/>
        <p:txBody>
          <a:bodyPr/>
          <a:lstStyle/>
          <a:p>
            <a:fld id="{92BAE900-1943-4069-BA10-A96E4B7B3BDA}" type="datetimeFigureOut">
              <a:rPr lang="en-US" smtClean="0"/>
              <a:pPr/>
              <a:t>8/24/2025</a:t>
            </a:fld>
            <a:endParaRPr lang="en-US"/>
          </a:p>
        </p:txBody>
      </p:sp>
      <p:sp>
        <p:nvSpPr>
          <p:cNvPr id="5" name="Footer Placeholder 4">
            <a:extLst>
              <a:ext uri="{FF2B5EF4-FFF2-40B4-BE49-F238E27FC236}">
                <a16:creationId xmlns:a16="http://schemas.microsoft.com/office/drawing/2014/main" id="{8F7D4557-A439-A7B7-D757-A5BA3B04A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AA6D39-25BC-67B8-4FF8-B5A931536F82}"/>
              </a:ext>
            </a:extLst>
          </p:cNvPr>
          <p:cNvSpPr>
            <a:spLocks noGrp="1"/>
          </p:cNvSpPr>
          <p:nvPr>
            <p:ph type="sldNum" sz="quarter" idx="12"/>
          </p:nvPr>
        </p:nvSpPr>
        <p:spPr/>
        <p:txBody>
          <a:bodyPr/>
          <a:lstStyle/>
          <a:p>
            <a:fld id="{A472B1D5-5190-482D-B028-078C5C7ED6C5}" type="slidenum">
              <a:rPr lang="en-US" smtClean="0"/>
              <a:pPr/>
              <a:t>‹#›</a:t>
            </a:fld>
            <a:endParaRPr lang="en-US"/>
          </a:p>
        </p:txBody>
      </p:sp>
    </p:spTree>
    <p:extLst>
      <p:ext uri="{BB962C8B-B14F-4D97-AF65-F5344CB8AC3E}">
        <p14:creationId xmlns:p14="http://schemas.microsoft.com/office/powerpoint/2010/main" val="87848094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C9A069-C1BF-04D0-9CCD-CBAC8520B0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B4752A-D81A-A992-5789-6F960E5703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2F8712-A007-4A13-7278-9BA39F658792}"/>
              </a:ext>
            </a:extLst>
          </p:cNvPr>
          <p:cNvSpPr>
            <a:spLocks noGrp="1"/>
          </p:cNvSpPr>
          <p:nvPr>
            <p:ph type="dt" sz="half" idx="10"/>
          </p:nvPr>
        </p:nvSpPr>
        <p:spPr/>
        <p:txBody>
          <a:bodyPr/>
          <a:lstStyle/>
          <a:p>
            <a:fld id="{92BAE900-1943-4069-BA10-A96E4B7B3BDA}" type="datetimeFigureOut">
              <a:rPr lang="en-US" smtClean="0"/>
              <a:pPr/>
              <a:t>8/24/2025</a:t>
            </a:fld>
            <a:endParaRPr lang="en-US"/>
          </a:p>
        </p:txBody>
      </p:sp>
      <p:sp>
        <p:nvSpPr>
          <p:cNvPr id="5" name="Footer Placeholder 4">
            <a:extLst>
              <a:ext uri="{FF2B5EF4-FFF2-40B4-BE49-F238E27FC236}">
                <a16:creationId xmlns:a16="http://schemas.microsoft.com/office/drawing/2014/main" id="{838DEB5F-FF79-CEED-5AEE-9B132060D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FA896-B80B-1685-0F1A-8808A92C78BA}"/>
              </a:ext>
            </a:extLst>
          </p:cNvPr>
          <p:cNvSpPr>
            <a:spLocks noGrp="1"/>
          </p:cNvSpPr>
          <p:nvPr>
            <p:ph type="sldNum" sz="quarter" idx="12"/>
          </p:nvPr>
        </p:nvSpPr>
        <p:spPr/>
        <p:txBody>
          <a:bodyPr/>
          <a:lstStyle/>
          <a:p>
            <a:fld id="{A472B1D5-5190-482D-B028-078C5C7ED6C5}" type="slidenum">
              <a:rPr lang="en-US" smtClean="0"/>
              <a:pPr/>
              <a:t>‹#›</a:t>
            </a:fld>
            <a:endParaRPr lang="en-US"/>
          </a:p>
        </p:txBody>
      </p:sp>
    </p:spTree>
    <p:extLst>
      <p:ext uri="{BB962C8B-B14F-4D97-AF65-F5344CB8AC3E}">
        <p14:creationId xmlns:p14="http://schemas.microsoft.com/office/powerpoint/2010/main" val="37340359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57554" y="403854"/>
            <a:ext cx="4588580" cy="1154012"/>
          </a:xfrm>
          <a:prstGeom prst="rect">
            <a:avLst/>
          </a:prstGeom>
        </p:spPr>
        <p:txBody>
          <a:bodyPr anchor="t">
            <a:noAutofit/>
          </a:bodyPr>
          <a:lstStyle>
            <a:lvl1pPr>
              <a:defRPr sz="3200">
                <a:solidFill>
                  <a:srgbClr val="007CC3"/>
                </a:solidFill>
              </a:defRPr>
            </a:lvl1pPr>
          </a:lstStyle>
          <a:p>
            <a:r>
              <a:rPr lang="en-US" dirty="0"/>
              <a:t>TITLE TEXT</a:t>
            </a:r>
          </a:p>
        </p:txBody>
      </p:sp>
      <p:pic>
        <p:nvPicPr>
          <p:cNvPr id="4" name="Picture 3"/>
          <p:cNvPicPr>
            <a:picLocks noChangeAspect="1"/>
          </p:cNvPicPr>
          <p:nvPr userDrawn="1"/>
        </p:nvPicPr>
        <p:blipFill>
          <a:blip r:embed="rId2"/>
          <a:stretch>
            <a:fillRect/>
          </a:stretch>
        </p:blipFill>
        <p:spPr>
          <a:xfrm>
            <a:off x="10713113" y="6015481"/>
            <a:ext cx="1212887" cy="620353"/>
          </a:xfrm>
          <a:prstGeom prst="rect">
            <a:avLst/>
          </a:prstGeom>
        </p:spPr>
      </p:pic>
      <p:pic>
        <p:nvPicPr>
          <p:cNvPr id="10" name="Picture 9">
            <a:extLst>
              <a:ext uri="{FF2B5EF4-FFF2-40B4-BE49-F238E27FC236}">
                <a16:creationId xmlns:a16="http://schemas.microsoft.com/office/drawing/2014/main" id="{276A8B16-99E7-226B-7207-37F1AE679DC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11" name="object 9">
            <a:extLst>
              <a:ext uri="{FF2B5EF4-FFF2-40B4-BE49-F238E27FC236}">
                <a16:creationId xmlns:a16="http://schemas.microsoft.com/office/drawing/2014/main" id="{40960CE6-21A3-FEF1-7E5F-08E13C84D7D1}"/>
              </a:ext>
            </a:extLst>
          </p:cNvPr>
          <p:cNvSpPr/>
          <p:nvPr userDrawn="1"/>
        </p:nvSpPr>
        <p:spPr>
          <a:xfrm>
            <a:off x="-11894"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dirty="0"/>
          </a:p>
        </p:txBody>
      </p:sp>
      <p:sp>
        <p:nvSpPr>
          <p:cNvPr id="12" name="object 20">
            <a:extLst>
              <a:ext uri="{FF2B5EF4-FFF2-40B4-BE49-F238E27FC236}">
                <a16:creationId xmlns:a16="http://schemas.microsoft.com/office/drawing/2014/main" id="{9F50C146-1EEF-D8E0-2FF4-FE96D36666AA}"/>
              </a:ext>
            </a:extLst>
          </p:cNvPr>
          <p:cNvSpPr/>
          <p:nvPr userDrawn="1"/>
        </p:nvSpPr>
        <p:spPr>
          <a:xfrm>
            <a:off x="120649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Tree>
    <p:extLst>
      <p:ext uri="{BB962C8B-B14F-4D97-AF65-F5344CB8AC3E}">
        <p14:creationId xmlns:p14="http://schemas.microsoft.com/office/powerpoint/2010/main" val="239058217"/>
      </p:ext>
    </p:extLst>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DD99E62F-A07B-2E29-C8BC-DB4B2B2A732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4" name="Shape 40"/>
          <p:cNvSpPr>
            <a:spLocks noGrp="1"/>
          </p:cNvSpPr>
          <p:nvPr>
            <p:ph type="title" hasCustomPrompt="1"/>
          </p:nvPr>
        </p:nvSpPr>
        <p:spPr>
          <a:xfrm>
            <a:off x="1405725" y="1716479"/>
            <a:ext cx="4233863" cy="908189"/>
          </a:xfrm>
          <a:prstGeom prst="rect">
            <a:avLst/>
          </a:prstGeom>
        </p:spPr>
        <p:txBody>
          <a:bodyPr anchor="ctr">
            <a:noAutofit/>
          </a:bodyPr>
          <a:lstStyle>
            <a:lvl1pPr algn="l">
              <a:defRPr sz="2667">
                <a:solidFill>
                  <a:schemeClr val="bg1"/>
                </a:solidFill>
                <a:latin typeface="Arial" panose="020B0604020202020204" pitchFamily="34" charset="0"/>
                <a:cs typeface="Arial" panose="020B0604020202020204" pitchFamily="34" charset="0"/>
              </a:defRPr>
            </a:lvl1pPr>
          </a:lstStyle>
          <a:p>
            <a:r>
              <a:rPr lang="en-US" dirty="0"/>
              <a:t>Thank you</a:t>
            </a:r>
          </a:p>
        </p:txBody>
      </p:sp>
      <p:sp>
        <p:nvSpPr>
          <p:cNvPr id="25" name="Text Placeholder 2"/>
          <p:cNvSpPr txBox="1">
            <a:spLocks/>
          </p:cNvSpPr>
          <p:nvPr userDrawn="1"/>
        </p:nvSpPr>
        <p:spPr>
          <a:xfrm>
            <a:off x="323321" y="6147181"/>
            <a:ext cx="8132273" cy="507664"/>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667" dirty="0">
                <a:solidFill>
                  <a:schemeClr val="bg1"/>
                </a:solidFill>
              </a:rPr>
              <a:t>© 2025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7" name="Group 36"/>
          <p:cNvGrpSpPr/>
          <p:nvPr userDrawn="1"/>
        </p:nvGrpSpPr>
        <p:grpSpPr>
          <a:xfrm>
            <a:off x="-11894" y="2832016"/>
            <a:ext cx="12215771" cy="1153909"/>
            <a:chOff x="-8920" y="2124012"/>
            <a:chExt cx="9161828" cy="865432"/>
          </a:xfrm>
        </p:grpSpPr>
        <p:sp>
          <p:nvSpPr>
            <p:cNvPr id="38"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39"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2"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3"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4"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5"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6"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7"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48"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49"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0"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
          <p:nvSpPr>
            <p:cNvPr id="51"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2"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3"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4"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5"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56"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grpSp>
    </p:spTree>
    <p:extLst>
      <p:ext uri="{BB962C8B-B14F-4D97-AF65-F5344CB8AC3E}">
        <p14:creationId xmlns:p14="http://schemas.microsoft.com/office/powerpoint/2010/main" val="1864727399"/>
      </p:ext>
    </p:extLst>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4CB7D9-7AC7-F4D5-17ED-CCA1747CFD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DE6EE68-5A5F-2F73-DCA9-7398A16A8C7C}"/>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3E4DF24-2A20-3AA7-3A4D-1AAFB006F0D2}"/>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162CF2-30BD-83F5-1D55-AF361F4FB29D}"/>
              </a:ext>
            </a:extLst>
          </p:cNvPr>
          <p:cNvSpPr>
            <a:spLocks noGrp="1"/>
          </p:cNvSpPr>
          <p:nvPr>
            <p:ph type="dt" sz="half" idx="10"/>
          </p:nvPr>
        </p:nvSpPr>
        <p:spPr/>
        <p:txBody>
          <a:bodyPr/>
          <a:lstStyle/>
          <a:p>
            <a:fld id="{92BAE900-1943-4069-BA10-A96E4B7B3BDA}" type="datetimeFigureOut">
              <a:rPr lang="en-US" smtClean="0"/>
              <a:pPr/>
              <a:t>8/24/2025</a:t>
            </a:fld>
            <a:endParaRPr lang="en-US"/>
          </a:p>
        </p:txBody>
      </p:sp>
      <p:sp>
        <p:nvSpPr>
          <p:cNvPr id="5" name="Footer Placeholder 4">
            <a:extLst>
              <a:ext uri="{FF2B5EF4-FFF2-40B4-BE49-F238E27FC236}">
                <a16:creationId xmlns:a16="http://schemas.microsoft.com/office/drawing/2014/main" id="{3DD88986-347E-904E-3F51-FD901A1D1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E007E-F2BD-C446-E001-2B1765624ADA}"/>
              </a:ext>
            </a:extLst>
          </p:cNvPr>
          <p:cNvSpPr>
            <a:spLocks noGrp="1"/>
          </p:cNvSpPr>
          <p:nvPr>
            <p:ph type="sldNum" sz="quarter" idx="12"/>
          </p:nvPr>
        </p:nvSpPr>
        <p:spPr/>
        <p:txBody>
          <a:bodyPr/>
          <a:lstStyle/>
          <a:p>
            <a:fld id="{A472B1D5-5190-482D-B028-078C5C7ED6C5}" type="slidenum">
              <a:rPr lang="en-US" smtClean="0"/>
              <a:pPr/>
              <a:t>‹#›</a:t>
            </a:fld>
            <a:endParaRPr lang="en-US"/>
          </a:p>
        </p:txBody>
      </p:sp>
    </p:spTree>
    <p:extLst>
      <p:ext uri="{BB962C8B-B14F-4D97-AF65-F5344CB8AC3E}">
        <p14:creationId xmlns:p14="http://schemas.microsoft.com/office/powerpoint/2010/main" val="24465330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7E1B-49F0-A6C5-701E-AFE4769676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81C1FA-892A-2A71-5931-5AC19605B4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21B6D3-7FBD-2011-447D-FEEF9C2D86E6}"/>
              </a:ext>
            </a:extLst>
          </p:cNvPr>
          <p:cNvSpPr>
            <a:spLocks noGrp="1"/>
          </p:cNvSpPr>
          <p:nvPr>
            <p:ph type="dt" sz="half" idx="10"/>
          </p:nvPr>
        </p:nvSpPr>
        <p:spPr/>
        <p:txBody>
          <a:bodyPr/>
          <a:lstStyle/>
          <a:p>
            <a:fld id="{92BAE900-1943-4069-BA10-A96E4B7B3BDA}" type="datetimeFigureOut">
              <a:rPr lang="en-US" smtClean="0"/>
              <a:pPr/>
              <a:t>8/24/2025</a:t>
            </a:fld>
            <a:endParaRPr lang="en-US"/>
          </a:p>
        </p:txBody>
      </p:sp>
      <p:sp>
        <p:nvSpPr>
          <p:cNvPr id="5" name="Footer Placeholder 4">
            <a:extLst>
              <a:ext uri="{FF2B5EF4-FFF2-40B4-BE49-F238E27FC236}">
                <a16:creationId xmlns:a16="http://schemas.microsoft.com/office/drawing/2014/main" id="{8EE615E4-4822-56B2-E1EB-9EB0670E6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DC5CC-D16F-62EE-8363-C2C1856D3C1B}"/>
              </a:ext>
            </a:extLst>
          </p:cNvPr>
          <p:cNvSpPr>
            <a:spLocks noGrp="1"/>
          </p:cNvSpPr>
          <p:nvPr>
            <p:ph type="sldNum" sz="quarter" idx="12"/>
          </p:nvPr>
        </p:nvSpPr>
        <p:spPr/>
        <p:txBody>
          <a:bodyPr/>
          <a:lstStyle/>
          <a:p>
            <a:fld id="{A472B1D5-5190-482D-B028-078C5C7ED6C5}" type="slidenum">
              <a:rPr lang="en-US" smtClean="0"/>
              <a:pPr/>
              <a:t>‹#›</a:t>
            </a:fld>
            <a:endParaRPr lang="en-US"/>
          </a:p>
        </p:txBody>
      </p:sp>
    </p:spTree>
    <p:extLst>
      <p:ext uri="{BB962C8B-B14F-4D97-AF65-F5344CB8AC3E}">
        <p14:creationId xmlns:p14="http://schemas.microsoft.com/office/powerpoint/2010/main" val="344829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CA95B-D36A-0476-EB11-5F5E72CFD9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0F4541-5C06-C020-E310-1FCF08A97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FB3C83-E205-595E-3B2B-EA06EFF08C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968E1E-E908-0D91-28D7-D1F44134C09B}"/>
              </a:ext>
            </a:extLst>
          </p:cNvPr>
          <p:cNvSpPr>
            <a:spLocks noGrp="1"/>
          </p:cNvSpPr>
          <p:nvPr>
            <p:ph type="dt" sz="half" idx="10"/>
          </p:nvPr>
        </p:nvSpPr>
        <p:spPr/>
        <p:txBody>
          <a:bodyPr/>
          <a:lstStyle/>
          <a:p>
            <a:fld id="{92BAE900-1943-4069-BA10-A96E4B7B3BDA}" type="datetimeFigureOut">
              <a:rPr lang="en-US" smtClean="0"/>
              <a:pPr/>
              <a:t>8/24/2025</a:t>
            </a:fld>
            <a:endParaRPr lang="en-US"/>
          </a:p>
        </p:txBody>
      </p:sp>
      <p:sp>
        <p:nvSpPr>
          <p:cNvPr id="6" name="Footer Placeholder 5">
            <a:extLst>
              <a:ext uri="{FF2B5EF4-FFF2-40B4-BE49-F238E27FC236}">
                <a16:creationId xmlns:a16="http://schemas.microsoft.com/office/drawing/2014/main" id="{F76F070C-DDC6-67D8-FAFC-EE7363D672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50A67-A151-7903-C5B4-B8ABD9D09618}"/>
              </a:ext>
            </a:extLst>
          </p:cNvPr>
          <p:cNvSpPr>
            <a:spLocks noGrp="1"/>
          </p:cNvSpPr>
          <p:nvPr>
            <p:ph type="sldNum" sz="quarter" idx="12"/>
          </p:nvPr>
        </p:nvSpPr>
        <p:spPr/>
        <p:txBody>
          <a:bodyPr/>
          <a:lstStyle/>
          <a:p>
            <a:fld id="{A472B1D5-5190-482D-B028-078C5C7ED6C5}" type="slidenum">
              <a:rPr lang="en-US" smtClean="0"/>
              <a:pPr/>
              <a:t>‹#›</a:t>
            </a:fld>
            <a:endParaRPr lang="en-US"/>
          </a:p>
        </p:txBody>
      </p:sp>
    </p:spTree>
    <p:extLst>
      <p:ext uri="{BB962C8B-B14F-4D97-AF65-F5344CB8AC3E}">
        <p14:creationId xmlns:p14="http://schemas.microsoft.com/office/powerpoint/2010/main" val="2560796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E899-922C-6801-A697-FAA44F0F68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CBFDCB-6470-9E43-AC9F-048041665D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6478D9-45AD-9785-8DD4-B288CEB9F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B47F76-7816-281B-AA56-8336E4F97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DB8B9F-7B94-700E-4F17-E0DA21F83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9759C1-CEBC-536B-7C8C-F4F20C492EF8}"/>
              </a:ext>
            </a:extLst>
          </p:cNvPr>
          <p:cNvSpPr>
            <a:spLocks noGrp="1"/>
          </p:cNvSpPr>
          <p:nvPr>
            <p:ph type="dt" sz="half" idx="10"/>
          </p:nvPr>
        </p:nvSpPr>
        <p:spPr/>
        <p:txBody>
          <a:bodyPr/>
          <a:lstStyle/>
          <a:p>
            <a:fld id="{92BAE900-1943-4069-BA10-A96E4B7B3BDA}" type="datetimeFigureOut">
              <a:rPr lang="en-US" smtClean="0"/>
              <a:pPr/>
              <a:t>8/24/2025</a:t>
            </a:fld>
            <a:endParaRPr lang="en-US"/>
          </a:p>
        </p:txBody>
      </p:sp>
      <p:sp>
        <p:nvSpPr>
          <p:cNvPr id="8" name="Footer Placeholder 7">
            <a:extLst>
              <a:ext uri="{FF2B5EF4-FFF2-40B4-BE49-F238E27FC236}">
                <a16:creationId xmlns:a16="http://schemas.microsoft.com/office/drawing/2014/main" id="{A673983E-4427-1332-F20A-59E8012631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A4C513-A078-1E09-3D55-2A24D9382B49}"/>
              </a:ext>
            </a:extLst>
          </p:cNvPr>
          <p:cNvSpPr>
            <a:spLocks noGrp="1"/>
          </p:cNvSpPr>
          <p:nvPr>
            <p:ph type="sldNum" sz="quarter" idx="12"/>
          </p:nvPr>
        </p:nvSpPr>
        <p:spPr/>
        <p:txBody>
          <a:bodyPr/>
          <a:lstStyle/>
          <a:p>
            <a:fld id="{A472B1D5-5190-482D-B028-078C5C7ED6C5}" type="slidenum">
              <a:rPr lang="en-US" smtClean="0"/>
              <a:pPr/>
              <a:t>‹#›</a:t>
            </a:fld>
            <a:endParaRPr lang="en-US"/>
          </a:p>
        </p:txBody>
      </p:sp>
    </p:spTree>
    <p:extLst>
      <p:ext uri="{BB962C8B-B14F-4D97-AF65-F5344CB8AC3E}">
        <p14:creationId xmlns:p14="http://schemas.microsoft.com/office/powerpoint/2010/main" val="967214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6846FE6-13CE-AE2D-433B-89524F0A33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1E1F63B-E22C-A489-349D-57712D4E0A16}"/>
              </a:ext>
            </a:extLst>
          </p:cNvPr>
          <p:cNvSpPr>
            <a:spLocks noGrp="1"/>
          </p:cNvSpPr>
          <p:nvPr>
            <p:ph type="title"/>
          </p:nvPr>
        </p:nvSpPr>
        <p:spPr>
          <a:xfrm>
            <a:off x="202768" y="167522"/>
            <a:ext cx="11792919" cy="607394"/>
          </a:xfrm>
        </p:spPr>
        <p:txBody>
          <a:bodyPr>
            <a:normAutofit/>
          </a:bodyPr>
          <a:lstStyle>
            <a:lvl1pPr>
              <a:defRPr sz="2200" b="0">
                <a:solidFill>
                  <a:srgbClr val="00B0F0"/>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Date Placeholder 2">
            <a:extLst>
              <a:ext uri="{FF2B5EF4-FFF2-40B4-BE49-F238E27FC236}">
                <a16:creationId xmlns:a16="http://schemas.microsoft.com/office/drawing/2014/main" id="{600CCEF7-1112-71F4-E9AB-D8074EF5A8AE}"/>
              </a:ext>
            </a:extLst>
          </p:cNvPr>
          <p:cNvSpPr>
            <a:spLocks noGrp="1"/>
          </p:cNvSpPr>
          <p:nvPr>
            <p:ph type="dt" sz="half" idx="10"/>
          </p:nvPr>
        </p:nvSpPr>
        <p:spPr/>
        <p:txBody>
          <a:bodyPr/>
          <a:lstStyle/>
          <a:p>
            <a:fld id="{92BAE900-1943-4069-BA10-A96E4B7B3BDA}" type="datetimeFigureOut">
              <a:rPr lang="en-US" smtClean="0"/>
              <a:pPr/>
              <a:t>8/24/2025</a:t>
            </a:fld>
            <a:endParaRPr lang="en-US"/>
          </a:p>
        </p:txBody>
      </p:sp>
      <p:sp>
        <p:nvSpPr>
          <p:cNvPr id="4" name="Footer Placeholder 3">
            <a:extLst>
              <a:ext uri="{FF2B5EF4-FFF2-40B4-BE49-F238E27FC236}">
                <a16:creationId xmlns:a16="http://schemas.microsoft.com/office/drawing/2014/main" id="{26A7E281-3AF1-3CB0-8E50-181B86957E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1573CC-5622-235D-9CBB-997F2C665EFB}"/>
              </a:ext>
            </a:extLst>
          </p:cNvPr>
          <p:cNvSpPr>
            <a:spLocks noGrp="1"/>
          </p:cNvSpPr>
          <p:nvPr>
            <p:ph type="sldNum" sz="quarter" idx="12"/>
          </p:nvPr>
        </p:nvSpPr>
        <p:spPr/>
        <p:txBody>
          <a:bodyPr/>
          <a:lstStyle/>
          <a:p>
            <a:fld id="{A472B1D5-5190-482D-B028-078C5C7ED6C5}" type="slidenum">
              <a:rPr lang="en-US" smtClean="0"/>
              <a:pPr/>
              <a:t>‹#›</a:t>
            </a:fld>
            <a:endParaRPr lang="en-US"/>
          </a:p>
        </p:txBody>
      </p:sp>
      <p:sp>
        <p:nvSpPr>
          <p:cNvPr id="7" name="object 9">
            <a:extLst>
              <a:ext uri="{FF2B5EF4-FFF2-40B4-BE49-F238E27FC236}">
                <a16:creationId xmlns:a16="http://schemas.microsoft.com/office/drawing/2014/main" id="{533A891A-80A1-39ED-7690-FE09AF3FCEBE}"/>
              </a:ext>
            </a:extLst>
          </p:cNvPr>
          <p:cNvSpPr/>
          <p:nvPr userDrawn="1"/>
        </p:nvSpPr>
        <p:spPr>
          <a:xfrm>
            <a:off x="-11894" y="2832016"/>
            <a:ext cx="138935" cy="1153909"/>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sz="2400"/>
          </a:p>
        </p:txBody>
      </p:sp>
      <p:sp>
        <p:nvSpPr>
          <p:cNvPr id="8" name="object 20">
            <a:extLst>
              <a:ext uri="{FF2B5EF4-FFF2-40B4-BE49-F238E27FC236}">
                <a16:creationId xmlns:a16="http://schemas.microsoft.com/office/drawing/2014/main" id="{E313F0AC-0468-F092-2322-D2B7BC485ECF}"/>
              </a:ext>
            </a:extLst>
          </p:cNvPr>
          <p:cNvSpPr/>
          <p:nvPr userDrawn="1"/>
        </p:nvSpPr>
        <p:spPr>
          <a:xfrm>
            <a:off x="12064942" y="2832016"/>
            <a:ext cx="138935" cy="1153909"/>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sz="2400"/>
          </a:p>
        </p:txBody>
      </p:sp>
    </p:spTree>
    <p:extLst>
      <p:ext uri="{BB962C8B-B14F-4D97-AF65-F5344CB8AC3E}">
        <p14:creationId xmlns:p14="http://schemas.microsoft.com/office/powerpoint/2010/main" val="801248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53F648-F21D-B582-C7C5-446F1A56D08C}"/>
              </a:ext>
            </a:extLst>
          </p:cNvPr>
          <p:cNvSpPr>
            <a:spLocks noGrp="1"/>
          </p:cNvSpPr>
          <p:nvPr>
            <p:ph type="dt" sz="half" idx="10"/>
          </p:nvPr>
        </p:nvSpPr>
        <p:spPr/>
        <p:txBody>
          <a:bodyPr/>
          <a:lstStyle/>
          <a:p>
            <a:fld id="{92BAE900-1943-4069-BA10-A96E4B7B3BDA}" type="datetimeFigureOut">
              <a:rPr lang="en-US" smtClean="0"/>
              <a:pPr/>
              <a:t>8/24/2025</a:t>
            </a:fld>
            <a:endParaRPr lang="en-US"/>
          </a:p>
        </p:txBody>
      </p:sp>
      <p:sp>
        <p:nvSpPr>
          <p:cNvPr id="3" name="Footer Placeholder 2">
            <a:extLst>
              <a:ext uri="{FF2B5EF4-FFF2-40B4-BE49-F238E27FC236}">
                <a16:creationId xmlns:a16="http://schemas.microsoft.com/office/drawing/2014/main" id="{0DFFC021-5A37-BABB-5D6E-7CCE28FAA3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C13C6-0A06-1F88-176A-6B7FBA319807}"/>
              </a:ext>
            </a:extLst>
          </p:cNvPr>
          <p:cNvSpPr>
            <a:spLocks noGrp="1"/>
          </p:cNvSpPr>
          <p:nvPr>
            <p:ph type="sldNum" sz="quarter" idx="12"/>
          </p:nvPr>
        </p:nvSpPr>
        <p:spPr/>
        <p:txBody>
          <a:bodyPr/>
          <a:lstStyle/>
          <a:p>
            <a:fld id="{A472B1D5-5190-482D-B028-078C5C7ED6C5}" type="slidenum">
              <a:rPr lang="en-US" smtClean="0"/>
              <a:pPr/>
              <a:t>‹#›</a:t>
            </a:fld>
            <a:endParaRPr lang="en-US"/>
          </a:p>
        </p:txBody>
      </p:sp>
    </p:spTree>
    <p:extLst>
      <p:ext uri="{BB962C8B-B14F-4D97-AF65-F5344CB8AC3E}">
        <p14:creationId xmlns:p14="http://schemas.microsoft.com/office/powerpoint/2010/main" val="26586026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9379-A296-714B-4702-30650E784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A4D5AD-924A-93FE-F6AA-F9FDEA6014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53F44-974C-FF40-9946-B161FAE7D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7AA74C-6F70-1FB4-FAE3-048F8EFBD0A4}"/>
              </a:ext>
            </a:extLst>
          </p:cNvPr>
          <p:cNvSpPr>
            <a:spLocks noGrp="1"/>
          </p:cNvSpPr>
          <p:nvPr>
            <p:ph type="dt" sz="half" idx="10"/>
          </p:nvPr>
        </p:nvSpPr>
        <p:spPr/>
        <p:txBody>
          <a:bodyPr/>
          <a:lstStyle/>
          <a:p>
            <a:fld id="{92BAE900-1943-4069-BA10-A96E4B7B3BDA}" type="datetimeFigureOut">
              <a:rPr lang="en-US" smtClean="0"/>
              <a:pPr/>
              <a:t>8/24/2025</a:t>
            </a:fld>
            <a:endParaRPr lang="en-US"/>
          </a:p>
        </p:txBody>
      </p:sp>
      <p:sp>
        <p:nvSpPr>
          <p:cNvPr id="6" name="Footer Placeholder 5">
            <a:extLst>
              <a:ext uri="{FF2B5EF4-FFF2-40B4-BE49-F238E27FC236}">
                <a16:creationId xmlns:a16="http://schemas.microsoft.com/office/drawing/2014/main" id="{D4BCC134-D088-CAC8-937A-F6E48A830D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BC5FE-05FF-CE35-DE01-089CA7AF7A23}"/>
              </a:ext>
            </a:extLst>
          </p:cNvPr>
          <p:cNvSpPr>
            <a:spLocks noGrp="1"/>
          </p:cNvSpPr>
          <p:nvPr>
            <p:ph type="sldNum" sz="quarter" idx="12"/>
          </p:nvPr>
        </p:nvSpPr>
        <p:spPr/>
        <p:txBody>
          <a:bodyPr/>
          <a:lstStyle/>
          <a:p>
            <a:fld id="{A472B1D5-5190-482D-B028-078C5C7ED6C5}" type="slidenum">
              <a:rPr lang="en-US" smtClean="0"/>
              <a:pPr/>
              <a:t>‹#›</a:t>
            </a:fld>
            <a:endParaRPr lang="en-US"/>
          </a:p>
        </p:txBody>
      </p:sp>
    </p:spTree>
    <p:extLst>
      <p:ext uri="{BB962C8B-B14F-4D97-AF65-F5344CB8AC3E}">
        <p14:creationId xmlns:p14="http://schemas.microsoft.com/office/powerpoint/2010/main" val="21045638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CBF99-327F-7CAA-80D0-9DA023629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7DB8A0-3FAA-DE60-A504-F1C2657DD2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5D9300-8F92-3881-A8DC-362D771F0E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33CBC8-72B3-4680-2587-88FB53E11745}"/>
              </a:ext>
            </a:extLst>
          </p:cNvPr>
          <p:cNvSpPr>
            <a:spLocks noGrp="1"/>
          </p:cNvSpPr>
          <p:nvPr>
            <p:ph type="dt" sz="half" idx="10"/>
          </p:nvPr>
        </p:nvSpPr>
        <p:spPr/>
        <p:txBody>
          <a:bodyPr/>
          <a:lstStyle/>
          <a:p>
            <a:fld id="{92BAE900-1943-4069-BA10-A96E4B7B3BDA}" type="datetimeFigureOut">
              <a:rPr lang="en-US" smtClean="0"/>
              <a:pPr/>
              <a:t>8/24/2025</a:t>
            </a:fld>
            <a:endParaRPr lang="en-US"/>
          </a:p>
        </p:txBody>
      </p:sp>
      <p:sp>
        <p:nvSpPr>
          <p:cNvPr id="6" name="Footer Placeholder 5">
            <a:extLst>
              <a:ext uri="{FF2B5EF4-FFF2-40B4-BE49-F238E27FC236}">
                <a16:creationId xmlns:a16="http://schemas.microsoft.com/office/drawing/2014/main" id="{4819CC54-AA1F-0C4A-918A-D6E5FDE070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50B117-401F-6C5D-4A62-DEE46899A285}"/>
              </a:ext>
            </a:extLst>
          </p:cNvPr>
          <p:cNvSpPr>
            <a:spLocks noGrp="1"/>
          </p:cNvSpPr>
          <p:nvPr>
            <p:ph type="sldNum" sz="quarter" idx="12"/>
          </p:nvPr>
        </p:nvSpPr>
        <p:spPr/>
        <p:txBody>
          <a:bodyPr/>
          <a:lstStyle/>
          <a:p>
            <a:fld id="{A472B1D5-5190-482D-B028-078C5C7ED6C5}" type="slidenum">
              <a:rPr lang="en-US" smtClean="0"/>
              <a:pPr/>
              <a:t>‹#›</a:t>
            </a:fld>
            <a:endParaRPr lang="en-US"/>
          </a:p>
        </p:txBody>
      </p:sp>
    </p:spTree>
    <p:extLst>
      <p:ext uri="{BB962C8B-B14F-4D97-AF65-F5344CB8AC3E}">
        <p14:creationId xmlns:p14="http://schemas.microsoft.com/office/powerpoint/2010/main" val="5472467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16230-0070-8F97-ED6E-F57200E93F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7488A7-D84C-AB6D-EC2A-46CBF05372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7287F-C29E-9EEC-8A76-52E9B7202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AE900-1943-4069-BA10-A96E4B7B3BDA}" type="datetimeFigureOut">
              <a:rPr lang="en-US" smtClean="0"/>
              <a:pPr/>
              <a:t>8/24/2025</a:t>
            </a:fld>
            <a:endParaRPr lang="en-US"/>
          </a:p>
        </p:txBody>
      </p:sp>
      <p:sp>
        <p:nvSpPr>
          <p:cNvPr id="5" name="Footer Placeholder 4">
            <a:extLst>
              <a:ext uri="{FF2B5EF4-FFF2-40B4-BE49-F238E27FC236}">
                <a16:creationId xmlns:a16="http://schemas.microsoft.com/office/drawing/2014/main" id="{69B73AB7-2F6E-BF63-1B4D-9814EE9D9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B01930-98B4-9E9D-84BA-8192B4333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2B1D5-5190-482D-B028-078C5C7ED6C5}" type="slidenum">
              <a:rPr lang="en-US" smtClean="0"/>
              <a:pPr/>
              <a:t>‹#›</a:t>
            </a:fld>
            <a:endParaRPr lang="en-US"/>
          </a:p>
        </p:txBody>
      </p:sp>
    </p:spTree>
    <p:extLst>
      <p:ext uri="{BB962C8B-B14F-4D97-AF65-F5344CB8AC3E}">
        <p14:creationId xmlns:p14="http://schemas.microsoft.com/office/powerpoint/2010/main" val="3367739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A8B97-D068-251B-02AA-AE9C92318EBB}"/>
              </a:ext>
            </a:extLst>
          </p:cNvPr>
          <p:cNvSpPr>
            <a:spLocks noGrp="1"/>
          </p:cNvSpPr>
          <p:nvPr>
            <p:ph type="title" idx="4294967295"/>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Team and Use Case</a:t>
            </a:r>
          </a:p>
        </p:txBody>
      </p:sp>
      <p:graphicFrame>
        <p:nvGraphicFramePr>
          <p:cNvPr id="3" name="Table 2">
            <a:extLst>
              <a:ext uri="{FF2B5EF4-FFF2-40B4-BE49-F238E27FC236}">
                <a16:creationId xmlns:a16="http://schemas.microsoft.com/office/drawing/2014/main" id="{611E8A96-CA58-AA42-3BED-8FD837439639}"/>
              </a:ext>
            </a:extLst>
          </p:cNvPr>
          <p:cNvGraphicFramePr>
            <a:graphicFrameLocks noGrp="1"/>
          </p:cNvGraphicFramePr>
          <p:nvPr>
            <p:extLst>
              <p:ext uri="{D42A27DB-BD31-4B8C-83A1-F6EECF244321}">
                <p14:modId xmlns:p14="http://schemas.microsoft.com/office/powerpoint/2010/main" val="2543755187"/>
              </p:ext>
            </p:extLst>
          </p:nvPr>
        </p:nvGraphicFramePr>
        <p:xfrm>
          <a:off x="237354" y="1792519"/>
          <a:ext cx="11769767" cy="4743192"/>
        </p:xfrm>
        <a:graphic>
          <a:graphicData uri="http://schemas.openxmlformats.org/drawingml/2006/table">
            <a:tbl>
              <a:tblPr bandRow="1">
                <a:tableStyleId>{69CF1AB2-1976-4502-BF36-3FF5EA218861}</a:tableStyleId>
              </a:tblPr>
              <a:tblGrid>
                <a:gridCol w="4538821">
                  <a:extLst>
                    <a:ext uri="{9D8B030D-6E8A-4147-A177-3AD203B41FA5}">
                      <a16:colId xmlns:a16="http://schemas.microsoft.com/office/drawing/2014/main" val="35749580"/>
                    </a:ext>
                  </a:extLst>
                </a:gridCol>
                <a:gridCol w="3618317">
                  <a:extLst>
                    <a:ext uri="{9D8B030D-6E8A-4147-A177-3AD203B41FA5}">
                      <a16:colId xmlns:a16="http://schemas.microsoft.com/office/drawing/2014/main" val="342463594"/>
                    </a:ext>
                  </a:extLst>
                </a:gridCol>
                <a:gridCol w="3612629">
                  <a:extLst>
                    <a:ext uri="{9D8B030D-6E8A-4147-A177-3AD203B41FA5}">
                      <a16:colId xmlns:a16="http://schemas.microsoft.com/office/drawing/2014/main" val="524786007"/>
                    </a:ext>
                  </a:extLst>
                </a:gridCol>
              </a:tblGrid>
              <a:tr h="557311">
                <a:tc>
                  <a:txBody>
                    <a:bodyPr/>
                    <a:lstStyle/>
                    <a:p>
                      <a:pPr marL="0" algn="ctr" defTabSz="914400" rtl="0" eaLnBrk="1" latinLnBrk="0" hangingPunct="1"/>
                      <a:r>
                        <a:rPr lang="en-US" sz="2400" kern="1200" dirty="0">
                          <a:solidFill>
                            <a:schemeClr val="tx1"/>
                          </a:solidFill>
                        </a:rPr>
                        <a:t>Team Name</a:t>
                      </a:r>
                      <a:endParaRPr lang="en-US" sz="2400" i="0" kern="1200" dirty="0">
                        <a:solidFill>
                          <a:schemeClr val="tx1"/>
                        </a:solidFill>
                        <a:latin typeface="+mn-lt"/>
                        <a:ea typeface="+mn-ea"/>
                        <a:cs typeface="Arial" panose="020B0604020202020204" pitchFamily="34" charset="0"/>
                      </a:endParaRPr>
                    </a:p>
                  </a:txBody>
                  <a:tcPr marL="137044" marR="137044" marT="68522" marB="68522">
                    <a:lnL w="12700" cmpd="sng">
                      <a:noFill/>
                    </a:lnL>
                    <a:lnR w="12700" cap="flat" cmpd="sng" algn="ctr">
                      <a:solidFill>
                        <a:schemeClr val="bg1">
                          <a:lumMod val="65000"/>
                        </a:schemeClr>
                      </a:solidFill>
                      <a:prstDash val="solid"/>
                      <a:round/>
                      <a:headEnd type="none" w="med" len="med"/>
                      <a:tailEnd type="none" w="med" len="med"/>
                    </a:lnR>
                    <a:lnT w="12700" cmpd="sng">
                      <a:noFill/>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rPr>
                        <a:t>Team Member Name</a:t>
                      </a:r>
                      <a:endParaRPr lang="en-US" sz="2400" i="0" kern="1200" dirty="0">
                        <a:solidFill>
                          <a:schemeClr val="tx1"/>
                        </a:solidFill>
                        <a:latin typeface="+mn-lt"/>
                        <a:ea typeface="+mn-ea"/>
                        <a:cs typeface="Arial" panose="020B0604020202020204" pitchFamily="34" charset="0"/>
                      </a:endParaRPr>
                    </a:p>
                  </a:txBody>
                  <a:tcPr marL="137044" marR="137044" marT="68522" marB="68522">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mpd="sng">
                      <a:noFill/>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kern="1200">
                          <a:solidFill>
                            <a:schemeClr val="tx1"/>
                          </a:solidFill>
                        </a:rPr>
                        <a:t>Mail Id</a:t>
                      </a:r>
                      <a:endParaRPr lang="en-US" sz="2400" i="0" kern="1200">
                        <a:solidFill>
                          <a:schemeClr val="tx1"/>
                        </a:solidFill>
                        <a:latin typeface="+mn-lt"/>
                        <a:ea typeface="+mn-ea"/>
                        <a:cs typeface="Arial" panose="020B0604020202020204" pitchFamily="34" charset="0"/>
                      </a:endParaRPr>
                    </a:p>
                  </a:txBody>
                  <a:tcPr marL="137044" marR="137044" marT="68522" marB="68522">
                    <a:lnL w="12700" cap="flat" cmpd="sng" algn="ctr">
                      <a:solidFill>
                        <a:schemeClr val="bg1">
                          <a:lumMod val="65000"/>
                        </a:schemeClr>
                      </a:solidFill>
                      <a:prstDash val="solid"/>
                      <a:round/>
                      <a:headEnd type="none" w="med" len="med"/>
                      <a:tailEnd type="none" w="med" len="med"/>
                    </a:lnL>
                    <a:lnR w="12700" cmpd="sng">
                      <a:noFill/>
                    </a:lnR>
                    <a:lnT w="12700" cmpd="sng">
                      <a:noFill/>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8647123"/>
                  </a:ext>
                </a:extLst>
              </a:tr>
              <a:tr h="685219">
                <a:tc rowSpan="3">
                  <a:txBody>
                    <a:bodyPr/>
                    <a:lstStyle/>
                    <a:p>
                      <a:pPr marL="0" algn="ctr" defTabSz="914400" rtl="0" eaLnBrk="1" latinLnBrk="0" hangingPunct="1"/>
                      <a:endParaRPr lang="en-US" sz="2700" i="0" kern="1200" dirty="0">
                        <a:solidFill>
                          <a:schemeClr val="tx1"/>
                        </a:solidFill>
                        <a:latin typeface="Calibri" panose="020F0502020204030204" pitchFamily="34" charset="0"/>
                        <a:ea typeface="+mn-ea"/>
                        <a:cs typeface="Calibri" panose="020F0502020204030204" pitchFamily="34" charset="0"/>
                      </a:endParaRPr>
                    </a:p>
                    <a:p>
                      <a:pPr marL="0" algn="ctr" defTabSz="914400" rtl="0" eaLnBrk="1" latinLnBrk="0" hangingPunct="1"/>
                      <a:endParaRPr lang="en-US" sz="2700" i="0" kern="1200" dirty="0">
                        <a:solidFill>
                          <a:schemeClr val="tx1"/>
                        </a:solidFill>
                        <a:latin typeface="Calibri" panose="020F0502020204030204" pitchFamily="34" charset="0"/>
                        <a:ea typeface="+mn-ea"/>
                        <a:cs typeface="Calibri" panose="020F0502020204030204" pitchFamily="34" charset="0"/>
                      </a:endParaRPr>
                    </a:p>
                    <a:p>
                      <a:pPr marL="0" algn="ctr" defTabSz="914400" rtl="0" eaLnBrk="1" latinLnBrk="0" hangingPunct="1"/>
                      <a:r>
                        <a:rPr lang="en-US" sz="2700" i="0" kern="1200" dirty="0">
                          <a:solidFill>
                            <a:schemeClr val="tx1"/>
                          </a:solidFill>
                          <a:latin typeface="Calibri" panose="020F0502020204030204" pitchFamily="34" charset="0"/>
                          <a:ea typeface="+mn-ea"/>
                          <a:cs typeface="Calibri" panose="020F0502020204030204" pitchFamily="34" charset="0"/>
                        </a:rPr>
                        <a:t>Code</a:t>
                      </a:r>
                      <a:r>
                        <a:rPr lang="en-US" sz="2700" i="0" kern="1200" baseline="0" dirty="0">
                          <a:solidFill>
                            <a:schemeClr val="tx1"/>
                          </a:solidFill>
                          <a:latin typeface="Calibri" panose="020F0502020204030204" pitchFamily="34" charset="0"/>
                          <a:ea typeface="+mn-ea"/>
                          <a:cs typeface="Calibri" panose="020F0502020204030204" pitchFamily="34" charset="0"/>
                        </a:rPr>
                        <a:t> Wizards</a:t>
                      </a:r>
                      <a:endParaRPr lang="en-US" sz="2700" i="0" kern="1200" dirty="0">
                        <a:solidFill>
                          <a:schemeClr val="tx1"/>
                        </a:solidFill>
                        <a:latin typeface="Calibri" panose="020F0502020204030204" pitchFamily="34" charset="0"/>
                        <a:ea typeface="+mn-ea"/>
                        <a:cs typeface="Calibri" panose="020F0502020204030204" pitchFamily="34" charset="0"/>
                      </a:endParaRPr>
                    </a:p>
                  </a:txBody>
                  <a:tcPr marL="137044" marR="137044" marT="68522" marB="68522">
                    <a:lnL w="12700" cmpd="sng">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300" dirty="0">
                          <a:solidFill>
                            <a:schemeClr val="tx1"/>
                          </a:solidFill>
                          <a:latin typeface="Calibri" panose="020F0502020204030204" pitchFamily="34" charset="0"/>
                          <a:cs typeface="Calibri" panose="020F0502020204030204" pitchFamily="34" charset="0"/>
                        </a:rPr>
                        <a:t>Tammy Sri Krishna M (TL)</a:t>
                      </a:r>
                    </a:p>
                  </a:txBody>
                  <a:tcPr marL="137044" marR="137044" marT="68522" marB="68522">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solidFill>
                            <a:schemeClr val="tx1"/>
                          </a:solidFill>
                          <a:latin typeface="Calibri" panose="020F0502020204030204" pitchFamily="34" charset="0"/>
                          <a:cs typeface="Calibri" panose="020F0502020204030204" pitchFamily="34" charset="0"/>
                        </a:rPr>
                        <a:t>mtskrishnaofficial@gmail.com </a:t>
                      </a:r>
                    </a:p>
                  </a:txBody>
                  <a:tcPr marL="137044" marR="137044" marT="68522" marB="68522">
                    <a:lnL w="12700" cap="flat" cmpd="sng" algn="ctr">
                      <a:solidFill>
                        <a:schemeClr val="bg1">
                          <a:lumMod val="65000"/>
                        </a:schemeClr>
                      </a:solidFill>
                      <a:prstDash val="solid"/>
                      <a:round/>
                      <a:headEnd type="none" w="med" len="med"/>
                      <a:tailEnd type="none" w="med" len="med"/>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57316120"/>
                  </a:ext>
                </a:extLst>
              </a:tr>
              <a:tr h="685219">
                <a:tc vMerge="1">
                  <a:txBody>
                    <a:bodyPr/>
                    <a:lstStyle/>
                    <a:p>
                      <a:pPr marL="0" algn="l" defTabSz="914400" rtl="0" eaLnBrk="1" latinLnBrk="0" hangingPunct="1"/>
                      <a:endParaRPr lang="en-US" sz="1200" i="1" kern="1200" dirty="0">
                        <a:solidFill>
                          <a:srgbClr val="007DC3"/>
                        </a:solidFill>
                        <a:latin typeface="+mn-lt"/>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300" dirty="0">
                          <a:solidFill>
                            <a:schemeClr val="tx1"/>
                          </a:solidFill>
                          <a:latin typeface="Calibri" panose="020F0502020204030204" pitchFamily="34" charset="0"/>
                          <a:cs typeface="Calibri" panose="020F0502020204030204" pitchFamily="34" charset="0"/>
                        </a:rPr>
                        <a:t>Pushpalatha</a:t>
                      </a:r>
                      <a:r>
                        <a:rPr lang="en-US" sz="2300" baseline="0" dirty="0">
                          <a:solidFill>
                            <a:schemeClr val="tx1"/>
                          </a:solidFill>
                          <a:latin typeface="Calibri" panose="020F0502020204030204" pitchFamily="34" charset="0"/>
                          <a:cs typeface="Calibri" panose="020F0502020204030204" pitchFamily="34" charset="0"/>
                        </a:rPr>
                        <a:t> G</a:t>
                      </a:r>
                      <a:endParaRPr lang="en-US" sz="2300" dirty="0">
                        <a:solidFill>
                          <a:schemeClr val="tx1"/>
                        </a:solidFill>
                        <a:latin typeface="Calibri" panose="020F0502020204030204" pitchFamily="34" charset="0"/>
                        <a:cs typeface="Calibri" panose="020F0502020204030204" pitchFamily="34" charset="0"/>
                      </a:endParaRPr>
                    </a:p>
                  </a:txBody>
                  <a:tcPr marL="137044" marR="137044" marT="68522" marB="68522">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solidFill>
                            <a:schemeClr val="tx1"/>
                          </a:solidFill>
                          <a:latin typeface="Calibri" panose="020F0502020204030204" pitchFamily="34" charset="0"/>
                          <a:cs typeface="Calibri" panose="020F0502020204030204" pitchFamily="34" charset="0"/>
                        </a:rPr>
                        <a:t>pushpaviru4@gmail.com</a:t>
                      </a:r>
                    </a:p>
                  </a:txBody>
                  <a:tcPr marL="137044" marR="137044" marT="68522" marB="68522">
                    <a:lnL w="12700" cap="flat" cmpd="sng" algn="ctr">
                      <a:solidFill>
                        <a:schemeClr val="bg1">
                          <a:lumMod val="65000"/>
                        </a:schemeClr>
                      </a:solidFill>
                      <a:prstDash val="solid"/>
                      <a:round/>
                      <a:headEnd type="none" w="med" len="med"/>
                      <a:tailEnd type="none" w="med" len="med"/>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6641921"/>
                  </a:ext>
                </a:extLst>
              </a:tr>
              <a:tr h="596898">
                <a:tc vMerge="1">
                  <a:txBody>
                    <a:bodyPr/>
                    <a:lstStyle/>
                    <a:p>
                      <a:endParaRPr lang="en-US"/>
                    </a:p>
                  </a:txBody>
                  <a:tcPr/>
                </a:tc>
                <a:tc>
                  <a:txBody>
                    <a:bodyPr/>
                    <a:lstStyle/>
                    <a:p>
                      <a:r>
                        <a:rPr lang="en-US" sz="2300" dirty="0">
                          <a:solidFill>
                            <a:schemeClr val="tx1"/>
                          </a:solidFill>
                          <a:latin typeface="Calibri" panose="020F0502020204030204" pitchFamily="34" charset="0"/>
                          <a:cs typeface="Calibri" panose="020F0502020204030204" pitchFamily="34" charset="0"/>
                        </a:rPr>
                        <a:t>Praveen Alexander S</a:t>
                      </a:r>
                    </a:p>
                  </a:txBody>
                  <a:tcPr marL="137044" marR="137044" marT="68522" marB="68522">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solidFill>
                            <a:schemeClr val="tx1"/>
                          </a:solidFill>
                          <a:latin typeface="Calibri" panose="020F0502020204030204" pitchFamily="34" charset="0"/>
                          <a:cs typeface="Calibri" panose="020F0502020204030204" pitchFamily="34" charset="0"/>
                        </a:rPr>
                        <a:t>praveenalexander5@gmail.com</a:t>
                      </a:r>
                    </a:p>
                  </a:txBody>
                  <a:tcPr marL="137044" marR="137044" marT="68522" marB="68522">
                    <a:lnL w="12700" cap="flat" cmpd="sng" algn="ctr">
                      <a:solidFill>
                        <a:schemeClr val="bg1">
                          <a:lumMod val="65000"/>
                        </a:schemeClr>
                      </a:solidFill>
                      <a:prstDash val="solid"/>
                      <a:round/>
                      <a:headEnd type="none" w="med" len="med"/>
                      <a:tailEnd type="none" w="med" len="med"/>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6178669"/>
                  </a:ext>
                </a:extLst>
              </a:tr>
              <a:tr h="7495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700" kern="1200" dirty="0">
                          <a:solidFill>
                            <a:schemeClr val="tx1"/>
                          </a:solidFill>
                        </a:rPr>
                        <a:t>Use Case description</a:t>
                      </a:r>
                    </a:p>
                    <a:p>
                      <a:pPr marL="0" algn="ctr" defTabSz="914400" rtl="0" eaLnBrk="1" latinLnBrk="0" hangingPunct="1"/>
                      <a:endParaRPr lang="en-US" sz="2700" i="0" kern="1200" dirty="0">
                        <a:solidFill>
                          <a:schemeClr val="tx1"/>
                        </a:solidFill>
                        <a:latin typeface="Calibri" panose="020F0502020204030204" pitchFamily="34" charset="0"/>
                        <a:ea typeface="+mn-ea"/>
                        <a:cs typeface="Calibri" panose="020F0502020204030204" pitchFamily="34" charset="0"/>
                      </a:endParaRPr>
                    </a:p>
                  </a:txBody>
                  <a:tcPr marL="137044" marR="137044" marT="68522" marB="68522" anchor="ctr">
                    <a:lnL w="12700" cmpd="sng">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gridSpan="2">
                  <a:txBody>
                    <a:bodyPr/>
                    <a:lstStyle/>
                    <a:p>
                      <a:pPr algn="l"/>
                      <a:r>
                        <a:rPr lang="en-US" sz="2000" dirty="0" err="1"/>
                        <a:t>WasteWise</a:t>
                      </a:r>
                      <a:r>
                        <a:rPr lang="en-US" sz="2000" dirty="0"/>
                        <a:t> helps people sort waste correctly using AI</a:t>
                      </a:r>
                      <a:r>
                        <a:rPr lang="en-US" sz="2000" baseline="0" dirty="0"/>
                        <a:t> </a:t>
                      </a:r>
                      <a:r>
                        <a:rPr lang="en-US" sz="2000" dirty="0"/>
                        <a:t>reducing mistakes, saving money, and improving recycling.</a:t>
                      </a:r>
                      <a:endParaRPr lang="en-US" sz="2000" i="0" dirty="0">
                        <a:solidFill>
                          <a:schemeClr val="tx1"/>
                        </a:solidFill>
                        <a:latin typeface="Calibri" panose="020F0502020204030204" pitchFamily="34" charset="0"/>
                        <a:cs typeface="Calibri" panose="020F0502020204030204" pitchFamily="34" charset="0"/>
                      </a:endParaRPr>
                    </a:p>
                  </a:txBody>
                  <a:tcPr marL="137044" marR="137044" marT="68522" marB="68522">
                    <a:lnL w="12700" cap="flat" cmpd="sng" algn="ctr">
                      <a:solidFill>
                        <a:schemeClr val="bg1">
                          <a:lumMod val="65000"/>
                        </a:schemeClr>
                      </a:solidFill>
                      <a:prstDash val="solid"/>
                      <a:round/>
                      <a:headEnd type="none" w="med" len="med"/>
                      <a:tailEnd type="none" w="med" len="med"/>
                    </a:lnL>
                    <a:lnR w="12700" cmpd="sng">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US" sz="1200" dirty="0"/>
                    </a:p>
                  </a:txBody>
                  <a:tcP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1788627"/>
                  </a:ext>
                </a:extLst>
              </a:tr>
              <a:tr h="1258541">
                <a:tc>
                  <a:txBody>
                    <a:bodyPr/>
                    <a:lstStyle/>
                    <a:p>
                      <a:pPr marL="0" algn="ctr" defTabSz="914400" rtl="0" eaLnBrk="1" latinLnBrk="0" hangingPunct="1"/>
                      <a:r>
                        <a:rPr lang="en-US" sz="2700" kern="1200" dirty="0">
                          <a:solidFill>
                            <a:schemeClr val="tx1"/>
                          </a:solidFill>
                        </a:rPr>
                        <a:t>Our Solution Objective</a:t>
                      </a:r>
                      <a:endParaRPr lang="en-US" sz="2700" i="0" kern="1200" dirty="0">
                        <a:solidFill>
                          <a:schemeClr val="tx1"/>
                        </a:solidFill>
                        <a:latin typeface="Calibri" panose="020F0502020204030204" pitchFamily="34" charset="0"/>
                        <a:ea typeface="+mn-ea"/>
                        <a:cs typeface="Calibri" panose="020F0502020204030204" pitchFamily="34" charset="0"/>
                      </a:endParaRPr>
                    </a:p>
                  </a:txBody>
                  <a:tcPr marL="137044" marR="137044" marT="68522" marB="68522" anchor="ctr">
                    <a:lnL w="12700" cmpd="sng">
                      <a:noFill/>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gridSpan="2">
                  <a:txBody>
                    <a:bodyPr/>
                    <a:lstStyle/>
                    <a:p>
                      <a:pPr marL="285750" indent="-285750" algn="ctr">
                        <a:buFont typeface="Arial" panose="020B0604020202020204" pitchFamily="34" charset="0"/>
                        <a:buNone/>
                      </a:pPr>
                      <a:r>
                        <a:rPr lang="en-US" sz="2000" b="1" dirty="0"/>
                        <a:t>Sort the trash before it ever becomes trash</a:t>
                      </a:r>
                    </a:p>
                    <a:p>
                      <a:pPr marL="285750" indent="-285750" algn="l">
                        <a:buFont typeface="Arial" panose="020B0604020202020204" pitchFamily="34" charset="0"/>
                        <a:buNone/>
                      </a:pPr>
                      <a:r>
                        <a:rPr lang="en-US" sz="2000" dirty="0"/>
                        <a:t>Turning everyday trash into smart decisions, traceable actions, and cleaner outcomes for everyone involved</a:t>
                      </a:r>
                      <a:endParaRPr lang="en-US" sz="2000" i="0" dirty="0">
                        <a:solidFill>
                          <a:schemeClr val="tx1"/>
                        </a:solidFill>
                        <a:latin typeface="Calibri" panose="020F0502020204030204" pitchFamily="34" charset="0"/>
                        <a:cs typeface="Calibri" panose="020F0502020204030204" pitchFamily="34" charset="0"/>
                      </a:endParaRPr>
                    </a:p>
                  </a:txBody>
                  <a:tcPr marL="137044" marR="137044" marT="68522" marB="68522">
                    <a:lnL w="12700" cap="flat" cmpd="sng" algn="ctr">
                      <a:solidFill>
                        <a:schemeClr val="bg1">
                          <a:lumMod val="65000"/>
                        </a:schemeClr>
                      </a:solidFill>
                      <a:prstDash val="solid"/>
                      <a:round/>
                      <a:headEnd type="none" w="med" len="med"/>
                      <a:tailEnd type="none" w="med" len="med"/>
                    </a:lnL>
                    <a:lnR w="12700" cmpd="sng">
                      <a:noFill/>
                    </a:lnR>
                    <a:lnT w="12700" cap="flat" cmpd="sng" algn="ctr">
                      <a:solidFill>
                        <a:schemeClr val="bg1">
                          <a:lumMod val="65000"/>
                        </a:schemeClr>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833448510"/>
                  </a:ext>
                </a:extLst>
              </a:tr>
            </a:tbl>
          </a:graphicData>
        </a:graphic>
      </p:graphicFrame>
    </p:spTree>
    <p:extLst>
      <p:ext uri="{BB962C8B-B14F-4D97-AF65-F5344CB8AC3E}">
        <p14:creationId xmlns:p14="http://schemas.microsoft.com/office/powerpoint/2010/main" val="2603734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F04250-06C3-155A-7221-D562C1E5BA6A}"/>
            </a:ext>
          </a:extLst>
        </p:cNvPr>
        <p:cNvGrpSpPr/>
        <p:nvPr/>
      </p:nvGrpSpPr>
      <p:grpSpPr>
        <a:xfrm>
          <a:off x="0" y="0"/>
          <a:ext cx="0" cy="0"/>
          <a:chOff x="0" y="0"/>
          <a:chExt cx="0" cy="0"/>
        </a:xfrm>
      </p:grpSpPr>
      <p:sp>
        <p:nvSpPr>
          <p:cNvPr id="19" name="Down Arrow 7">
            <a:extLst>
              <a:ext uri="{FF2B5EF4-FFF2-40B4-BE49-F238E27FC236}">
                <a16:creationId xmlns:a16="http://schemas.microsoft.com/office/drawing/2014/main" id="{F2FB2A3F-B80D-1683-A853-7B0823CE27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F33A0-C90B-DD7E-C4C4-10B1F6E0F3A1}"/>
              </a:ext>
            </a:extLst>
          </p:cNvPr>
          <p:cNvSpPr>
            <a:spLocks noGrp="1"/>
          </p:cNvSpPr>
          <p:nvPr>
            <p:ph type="title" idx="4294967295"/>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Solution Architecture</a:t>
            </a:r>
          </a:p>
        </p:txBody>
      </p:sp>
      <p:sp>
        <p:nvSpPr>
          <p:cNvPr id="10" name="TextBox 9">
            <a:extLst>
              <a:ext uri="{FF2B5EF4-FFF2-40B4-BE49-F238E27FC236}">
                <a16:creationId xmlns:a16="http://schemas.microsoft.com/office/drawing/2014/main" id="{B5EDCE69-D832-B594-2895-F231B94F4F9C}"/>
              </a:ext>
            </a:extLst>
          </p:cNvPr>
          <p:cNvSpPr txBox="1"/>
          <p:nvPr/>
        </p:nvSpPr>
        <p:spPr>
          <a:xfrm>
            <a:off x="5300695" y="2362903"/>
            <a:ext cx="6502303" cy="1229641"/>
          </a:xfrm>
          <a:prstGeom prst="rect">
            <a:avLst/>
          </a:prstGeom>
          <a:noFill/>
        </p:spPr>
        <p:txBody>
          <a:bodyPr wrap="square" rtlCol="0">
            <a:spAutoFit/>
          </a:bodyPr>
          <a:lstStyle/>
          <a:p>
            <a:endParaRPr lang="en-IN" dirty="0"/>
          </a:p>
        </p:txBody>
      </p:sp>
      <p:pic>
        <p:nvPicPr>
          <p:cNvPr id="7" name="Picture 6" descr="arc.png"/>
          <p:cNvPicPr>
            <a:picLocks noChangeAspect="1"/>
          </p:cNvPicPr>
          <p:nvPr/>
        </p:nvPicPr>
        <p:blipFill>
          <a:blip r:embed="rId2"/>
          <a:stretch>
            <a:fillRect/>
          </a:stretch>
        </p:blipFill>
        <p:spPr>
          <a:xfrm>
            <a:off x="4229766" y="0"/>
            <a:ext cx="7962234" cy="6858000"/>
          </a:xfrm>
          <a:prstGeom prst="rect">
            <a:avLst/>
          </a:prstGeom>
        </p:spPr>
      </p:pic>
      <p:pic>
        <p:nvPicPr>
          <p:cNvPr id="9" name="Picture 8" descr="waste1.jpg"/>
          <p:cNvPicPr>
            <a:picLocks noChangeAspect="1"/>
          </p:cNvPicPr>
          <p:nvPr/>
        </p:nvPicPr>
        <p:blipFill>
          <a:blip r:embed="rId3"/>
          <a:stretch>
            <a:fillRect/>
          </a:stretch>
        </p:blipFill>
        <p:spPr>
          <a:xfrm>
            <a:off x="674558" y="3370296"/>
            <a:ext cx="3697806" cy="3487704"/>
          </a:xfrm>
          <a:prstGeom prst="rect">
            <a:avLst/>
          </a:prstGeom>
        </p:spPr>
      </p:pic>
    </p:spTree>
    <p:extLst>
      <p:ext uri="{BB962C8B-B14F-4D97-AF65-F5344CB8AC3E}">
        <p14:creationId xmlns:p14="http://schemas.microsoft.com/office/powerpoint/2010/main" val="2159345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896A03-3945-419A-B66B-4EE266EDD1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C1682D-B615-7599-7DA7-E51112A683C2}"/>
              </a:ext>
            </a:extLst>
          </p:cNvPr>
          <p:cNvSpPr>
            <a:spLocks noGrp="1"/>
          </p:cNvSpPr>
          <p:nvPr>
            <p:ph type="title" idx="4294967295"/>
          </p:nvPr>
        </p:nvSpPr>
        <p:spPr>
          <a:xfrm>
            <a:off x="1155559" y="637762"/>
            <a:ext cx="2899568" cy="5576770"/>
          </a:xfrm>
        </p:spPr>
        <p:txBody>
          <a:bodyPr vert="horz" lIns="91440" tIns="45720" rIns="91440" bIns="45720" rtlCol="0" anchor="ctr">
            <a:normAutofit/>
          </a:bodyPr>
          <a:lstStyle/>
          <a:p>
            <a:r>
              <a:rPr lang="en-US" kern="1200" dirty="0">
                <a:solidFill>
                  <a:schemeClr val="bg1"/>
                </a:solidFill>
                <a:latin typeface="Times New Roman" panose="02020603050405020304" pitchFamily="18" charset="0"/>
                <a:cs typeface="Times New Roman" panose="02020603050405020304" pitchFamily="18" charset="0"/>
              </a:rPr>
              <a:t>Technology Stack</a:t>
            </a:r>
          </a:p>
        </p:txBody>
      </p:sp>
      <p:sp>
        <p:nvSpPr>
          <p:cNvPr id="3" name="TextBox 2">
            <a:extLst>
              <a:ext uri="{FF2B5EF4-FFF2-40B4-BE49-F238E27FC236}">
                <a16:creationId xmlns:a16="http://schemas.microsoft.com/office/drawing/2014/main" id="{8E45B7D5-99AE-39E2-91A7-D9C18B2041D9}"/>
              </a:ext>
            </a:extLst>
          </p:cNvPr>
          <p:cNvSpPr txBox="1"/>
          <p:nvPr/>
        </p:nvSpPr>
        <p:spPr>
          <a:xfrm>
            <a:off x="5210675" y="810740"/>
            <a:ext cx="6652910" cy="4924425"/>
          </a:xfrm>
          <a:prstGeom prst="rect">
            <a:avLst/>
          </a:prstGeom>
          <a:noFill/>
        </p:spPr>
        <p:txBody>
          <a:bodyPr wrap="square" rtlCol="0">
            <a:spAutoFit/>
          </a:bodyPr>
          <a:lstStyle/>
          <a:p>
            <a:pPr lvl="0" algn="ctr" eaLnBrk="0" fontAlgn="base" hangingPunct="0">
              <a:spcBef>
                <a:spcPct val="0"/>
              </a:spcBef>
              <a:spcAft>
                <a:spcPct val="0"/>
              </a:spcAft>
            </a:pPr>
            <a:endParaRPr lang="en-US" altLang="en-US" sz="2400" b="1" dirty="0">
              <a:latin typeface="Times New Roman" pitchFamily="18" charset="0"/>
              <a:cs typeface="Times New Roman" pitchFamily="18" charset="0"/>
            </a:endParaRPr>
          </a:p>
          <a:p>
            <a:pPr lvl="0" algn="ctr" eaLnBrk="0" fontAlgn="base" hangingPunct="0">
              <a:spcBef>
                <a:spcPct val="0"/>
              </a:spcBef>
              <a:spcAft>
                <a:spcPct val="0"/>
              </a:spcAft>
            </a:pPr>
            <a:endParaRPr lang="en-US" altLang="en-US" sz="2400" b="1" dirty="0">
              <a:latin typeface="Times New Roman" pitchFamily="18" charset="0"/>
              <a:cs typeface="Times New Roman" pitchFamily="18" charset="0"/>
            </a:endParaRPr>
          </a:p>
          <a:p>
            <a:pPr lvl="0" algn="ctr" eaLnBrk="0" fontAlgn="base" hangingPunct="0">
              <a:spcBef>
                <a:spcPct val="0"/>
              </a:spcBef>
              <a:spcAft>
                <a:spcPct val="0"/>
              </a:spcAft>
            </a:pPr>
            <a:r>
              <a:rPr lang="en-US" altLang="en-US" sz="2400" b="1" dirty="0">
                <a:latin typeface="Times New Roman" pitchFamily="18" charset="0"/>
                <a:cs typeface="Times New Roman" pitchFamily="18" charset="0"/>
              </a:rPr>
              <a:t>The Foundation: Backend &amp; Frontend</a:t>
            </a:r>
          </a:p>
          <a:p>
            <a:pPr lvl="0" algn="ctr" eaLnBrk="0" fontAlgn="base" hangingPunct="0">
              <a:spcBef>
                <a:spcPct val="0"/>
              </a:spcBef>
              <a:spcAft>
                <a:spcPct val="0"/>
              </a:spcAft>
            </a:pPr>
            <a:endParaRPr lang="en-US" altLang="en-US" sz="2400" b="1" dirty="0">
              <a:latin typeface="Times New Roman" pitchFamily="18" charset="0"/>
              <a:cs typeface="Times New Roman"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b="1" dirty="0">
                <a:latin typeface="Times New Roman" pitchFamily="18" charset="0"/>
                <a:cs typeface="Times New Roman" pitchFamily="18" charset="0"/>
              </a:rPr>
              <a:t>Python:</a:t>
            </a:r>
            <a:r>
              <a:rPr lang="en-US" altLang="en-US" sz="2200" dirty="0">
                <a:latin typeface="Times New Roman" pitchFamily="18" charset="0"/>
                <a:cs typeface="Times New Roman" pitchFamily="18" charset="0"/>
              </a:rPr>
              <a:t> </a:t>
            </a:r>
            <a:r>
              <a:rPr lang="en-US" altLang="en-US" sz="1900" dirty="0">
                <a:latin typeface="Times New Roman" pitchFamily="18" charset="0"/>
                <a:cs typeface="Times New Roman" pitchFamily="18" charset="0"/>
              </a:rPr>
              <a:t>The core language that binds our project together.</a:t>
            </a:r>
          </a:p>
          <a:p>
            <a:pPr marL="342900" lvl="0" indent="-342900" algn="just" eaLnBrk="0" fontAlgn="base" hangingPunct="0">
              <a:spcBef>
                <a:spcPct val="0"/>
              </a:spcBef>
              <a:spcAft>
                <a:spcPct val="0"/>
              </a:spcAft>
              <a:buFont typeface="Arial" panose="020B0604020202020204" pitchFamily="34" charset="0"/>
              <a:buChar char="•"/>
            </a:pPr>
            <a:endParaRPr lang="en-US" altLang="en-US" sz="2000" dirty="0">
              <a:latin typeface="Times New Roman" pitchFamily="18" charset="0"/>
              <a:cs typeface="Times New Roman"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b="1" dirty="0" err="1">
                <a:latin typeface="Times New Roman" pitchFamily="18" charset="0"/>
                <a:cs typeface="Times New Roman" pitchFamily="18" charset="0"/>
              </a:rPr>
              <a:t>FastAPI</a:t>
            </a:r>
            <a:r>
              <a:rPr lang="en-US" altLang="en-US" sz="2200" b="1" dirty="0">
                <a:latin typeface="Times New Roman" pitchFamily="18" charset="0"/>
                <a:cs typeface="Times New Roman" pitchFamily="18" charset="0"/>
              </a:rPr>
              <a:t> &amp; </a:t>
            </a:r>
            <a:r>
              <a:rPr lang="en-US" altLang="en-US" sz="2200" b="1" dirty="0" err="1">
                <a:latin typeface="Times New Roman" pitchFamily="18" charset="0"/>
                <a:cs typeface="Times New Roman" pitchFamily="18" charset="0"/>
              </a:rPr>
              <a:t>Uvicorn</a:t>
            </a:r>
            <a:r>
              <a:rPr lang="en-US" altLang="en-US" sz="2200" b="1" dirty="0">
                <a:latin typeface="Times New Roman" pitchFamily="18" charset="0"/>
                <a:cs typeface="Times New Roman" pitchFamily="18" charset="0"/>
              </a:rPr>
              <a:t>:</a:t>
            </a:r>
            <a:r>
              <a:rPr lang="en-US" altLang="en-US" sz="1900" dirty="0">
                <a:latin typeface="Times New Roman" pitchFamily="18" charset="0"/>
                <a:cs typeface="Times New Roman" pitchFamily="18" charset="0"/>
              </a:rPr>
              <a:t> For our backend, we use this modern, high-performance framework to build a robust and lightning-fast API.</a:t>
            </a:r>
          </a:p>
          <a:p>
            <a:pPr marL="342900" lvl="0" indent="-342900" algn="just" eaLnBrk="0" fontAlgn="base" hangingPunct="0">
              <a:spcBef>
                <a:spcPct val="0"/>
              </a:spcBef>
              <a:spcAft>
                <a:spcPct val="0"/>
              </a:spcAft>
              <a:buFont typeface="Arial" panose="020B0604020202020204" pitchFamily="34" charset="0"/>
              <a:buChar char="•"/>
            </a:pPr>
            <a:endParaRPr lang="en-US" altLang="en-US" sz="2000" dirty="0">
              <a:latin typeface="Times New Roman" pitchFamily="18" charset="0"/>
              <a:cs typeface="Times New Roman"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b="1" dirty="0" err="1">
                <a:latin typeface="Times New Roman" pitchFamily="18" charset="0"/>
                <a:cs typeface="Times New Roman" pitchFamily="18" charset="0"/>
              </a:rPr>
              <a:t>Streamlit</a:t>
            </a:r>
            <a:r>
              <a:rPr lang="en-US" altLang="en-US" sz="2200" b="1" dirty="0">
                <a:latin typeface="Times New Roman" pitchFamily="18" charset="0"/>
                <a:cs typeface="Times New Roman" pitchFamily="18" charset="0"/>
              </a:rPr>
              <a:t>:</a:t>
            </a:r>
            <a:r>
              <a:rPr lang="en-US" altLang="en-US" sz="2200" dirty="0">
                <a:latin typeface="Times New Roman" pitchFamily="18" charset="0"/>
                <a:cs typeface="Times New Roman" pitchFamily="18" charset="0"/>
              </a:rPr>
              <a:t> </a:t>
            </a:r>
            <a:r>
              <a:rPr lang="en-US" altLang="en-US" sz="1900" dirty="0">
                <a:latin typeface="Times New Roman" pitchFamily="18" charset="0"/>
                <a:cs typeface="Times New Roman" pitchFamily="18" charset="0"/>
              </a:rPr>
              <a:t>Our choice for the frontends, allowing us to build elegant, interactive, and user-friendly dashboards with pure Python.</a:t>
            </a:r>
          </a:p>
          <a:p>
            <a:pPr lvl="0" eaLnBrk="0" fontAlgn="base" hangingPunct="0">
              <a:spcBef>
                <a:spcPct val="0"/>
              </a:spcBef>
              <a:spcAft>
                <a:spcPct val="0"/>
              </a:spcAft>
            </a:pPr>
            <a:endParaRPr lang="en-US" altLang="en-US" dirty="0">
              <a:latin typeface="Arial" panose="020B0604020202020204" pitchFamily="34" charset="0"/>
            </a:endParaRPr>
          </a:p>
          <a:p>
            <a:endParaRPr lang="en-IN" dirty="0"/>
          </a:p>
        </p:txBody>
      </p:sp>
    </p:spTree>
    <p:extLst>
      <p:ext uri="{BB962C8B-B14F-4D97-AF65-F5344CB8AC3E}">
        <p14:creationId xmlns:p14="http://schemas.microsoft.com/office/powerpoint/2010/main" val="372128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5C6C9E-D57F-114E-4398-33C4B7D43A16}"/>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51DCE095-419F-BB87-FB1A-B888879631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1BB5E-C074-6D79-6CE8-327A52334E21}"/>
              </a:ext>
            </a:extLst>
          </p:cNvPr>
          <p:cNvSpPr>
            <a:spLocks noGrp="1"/>
          </p:cNvSpPr>
          <p:nvPr>
            <p:ph type="title" idx="4294967295"/>
          </p:nvPr>
        </p:nvSpPr>
        <p:spPr>
          <a:xfrm>
            <a:off x="1155559" y="637762"/>
            <a:ext cx="2899568" cy="5576770"/>
          </a:xfrm>
        </p:spPr>
        <p:txBody>
          <a:bodyPr vert="horz" lIns="91440" tIns="45720" rIns="91440" bIns="45720" rtlCol="0" anchor="ctr">
            <a:normAutofit/>
          </a:bodyPr>
          <a:lstStyle/>
          <a:p>
            <a:r>
              <a:rPr lang="en-US" kern="1200" dirty="0">
                <a:solidFill>
                  <a:schemeClr val="bg1"/>
                </a:solidFill>
                <a:latin typeface="Times New Roman" panose="02020603050405020304" pitchFamily="18" charset="0"/>
                <a:cs typeface="Times New Roman" panose="02020603050405020304" pitchFamily="18" charset="0"/>
              </a:rPr>
              <a:t>Technology Stack</a:t>
            </a:r>
          </a:p>
        </p:txBody>
      </p:sp>
      <p:sp>
        <p:nvSpPr>
          <p:cNvPr id="6" name="Rectangle 3">
            <a:extLst>
              <a:ext uri="{FF2B5EF4-FFF2-40B4-BE49-F238E27FC236}">
                <a16:creationId xmlns:a16="http://schemas.microsoft.com/office/drawing/2014/main" id="{3454C002-C830-0463-0C2E-5AC27463F853}"/>
              </a:ext>
            </a:extLst>
          </p:cNvPr>
          <p:cNvSpPr>
            <a:spLocks noChangeArrowheads="1"/>
          </p:cNvSpPr>
          <p:nvPr/>
        </p:nvSpPr>
        <p:spPr bwMode="auto">
          <a:xfrm>
            <a:off x="4740676" y="1216595"/>
            <a:ext cx="7251455"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itchFamily="18" charset="0"/>
                <a:cs typeface="Times New Roman" pitchFamily="18" charset="0"/>
              </a:rPr>
              <a:t>The Intelligence: LLM &amp; Data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itchFamily="18" charset="0"/>
                <a:cs typeface="Times New Roman" pitchFamily="18" charset="0"/>
              </a:rPr>
              <a:t>LLM:</a:t>
            </a:r>
            <a:r>
              <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1900" b="0" i="0" u="none" strike="noStrike" cap="none" normalizeH="0" baseline="0" dirty="0">
                <a:ln>
                  <a:noFill/>
                </a:ln>
                <a:solidFill>
                  <a:schemeClr val="tx1"/>
                </a:solidFill>
                <a:effectLst/>
                <a:latin typeface="Times New Roman" pitchFamily="18" charset="0"/>
                <a:cs typeface="Times New Roman" pitchFamily="18" charset="0"/>
              </a:rPr>
              <a:t>We've integrated this local Large Language Model to give our system the power to classify any item, providing a flexible and powerful classification engine.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err="1">
                <a:ln>
                  <a:noFill/>
                </a:ln>
                <a:solidFill>
                  <a:schemeClr val="tx1"/>
                </a:solidFill>
                <a:effectLst/>
                <a:latin typeface="Times New Roman" pitchFamily="18" charset="0"/>
                <a:cs typeface="Times New Roman" pitchFamily="18" charset="0"/>
              </a:rPr>
              <a:t>pack_graph.json</a:t>
            </a:r>
            <a:r>
              <a:rPr kumimoji="0" lang="en-US" altLang="en-US" sz="2200" b="1" i="0" u="none" strike="noStrike" cap="none" normalizeH="0" baseline="0" dirty="0">
                <a:ln>
                  <a:noFill/>
                </a:ln>
                <a:solidFill>
                  <a:schemeClr val="tx1"/>
                </a:solidFill>
                <a:effectLst/>
                <a:latin typeface="Times New Roman" pitchFamily="18" charset="0"/>
                <a:cs typeface="Times New Roman" pitchFamily="18" charset="0"/>
              </a:rPr>
              <a:t>:</a:t>
            </a:r>
            <a:r>
              <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1900" b="0" i="0" u="none" strike="noStrike" cap="none" normalizeH="0" baseline="0" dirty="0">
                <a:ln>
                  <a:noFill/>
                </a:ln>
                <a:solidFill>
                  <a:schemeClr val="tx1"/>
                </a:solidFill>
                <a:effectLst/>
                <a:latin typeface="Times New Roman" pitchFamily="18" charset="0"/>
                <a:cs typeface="Times New Roman" pitchFamily="18" charset="0"/>
              </a:rPr>
              <a:t>This simple, yet effective, JSON-based knowledge graph acts as a fast, lightweight database for known items, reducing processing costs and improving accuracy.</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itchFamily="18" charset="0"/>
                <a:cs typeface="Times New Roman" pitchFamily="18" charset="0"/>
              </a:rPr>
              <a:t>Pandas &amp; Matplotlib:</a:t>
            </a:r>
            <a:r>
              <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1900" b="0" i="0" u="none" strike="noStrike" cap="none" normalizeH="0" baseline="0" dirty="0">
                <a:ln>
                  <a:noFill/>
                </a:ln>
                <a:solidFill>
                  <a:schemeClr val="tx1"/>
                </a:solidFill>
                <a:effectLst/>
                <a:latin typeface="Times New Roman" pitchFamily="18" charset="0"/>
                <a:cs typeface="Times New Roman" pitchFamily="18" charset="0"/>
              </a:rPr>
              <a:t>These libraries are the engine behind our analytics, helping us process complex data and generate clear, visual insights for our users.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401250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5C6C9E-D57F-114E-4398-33C4B7D43A16}"/>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51DCE095-419F-BB87-FB1A-B8888796317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1BB5E-C074-6D79-6CE8-327A52334E21}"/>
              </a:ext>
            </a:extLst>
          </p:cNvPr>
          <p:cNvSpPr>
            <a:spLocks noGrp="1"/>
          </p:cNvSpPr>
          <p:nvPr>
            <p:ph type="title" idx="4294967295"/>
          </p:nvPr>
        </p:nvSpPr>
        <p:spPr>
          <a:xfrm>
            <a:off x="1155559" y="637762"/>
            <a:ext cx="2899568" cy="5576770"/>
          </a:xfrm>
        </p:spPr>
        <p:txBody>
          <a:bodyPr vert="horz" lIns="91440" tIns="45720" rIns="91440" bIns="45720" rtlCol="0" anchor="ctr">
            <a:normAutofit/>
          </a:bodyPr>
          <a:lstStyle/>
          <a:p>
            <a:r>
              <a:rPr lang="en-US" kern="1200" dirty="0">
                <a:solidFill>
                  <a:schemeClr val="bg1"/>
                </a:solidFill>
                <a:latin typeface="Times New Roman" panose="02020603050405020304" pitchFamily="18" charset="0"/>
                <a:cs typeface="Times New Roman" panose="02020603050405020304" pitchFamily="18" charset="0"/>
              </a:rPr>
              <a:t>Technology Stack</a:t>
            </a:r>
          </a:p>
        </p:txBody>
      </p:sp>
      <p:sp>
        <p:nvSpPr>
          <p:cNvPr id="10" name="Rectangle 5">
            <a:extLst>
              <a:ext uri="{FF2B5EF4-FFF2-40B4-BE49-F238E27FC236}">
                <a16:creationId xmlns:a16="http://schemas.microsoft.com/office/drawing/2014/main" id="{C6FF357E-D3BF-1D19-CEE7-19A7D7641C16}"/>
              </a:ext>
            </a:extLst>
          </p:cNvPr>
          <p:cNvSpPr>
            <a:spLocks noChangeArrowheads="1"/>
          </p:cNvSpPr>
          <p:nvPr/>
        </p:nvSpPr>
        <p:spPr bwMode="auto">
          <a:xfrm>
            <a:off x="4740676" y="1484027"/>
            <a:ext cx="7251455"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itchFamily="18" charset="0"/>
                <a:cs typeface="Times New Roman" pitchFamily="18" charset="0"/>
              </a:rPr>
              <a:t>The Utilities: Our Support System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itchFamily="18" charset="0"/>
                <a:cs typeface="Times New Roman" pitchFamily="18" charset="0"/>
              </a:rPr>
              <a:t>PyPDF2, python-docx, </a:t>
            </a:r>
            <a:r>
              <a:rPr kumimoji="0" lang="en-US" altLang="en-US" sz="2200" b="1" i="0" u="none" strike="noStrike" cap="none" normalizeH="0" baseline="0" dirty="0" err="1">
                <a:ln>
                  <a:noFill/>
                </a:ln>
                <a:solidFill>
                  <a:schemeClr val="tx1"/>
                </a:solidFill>
                <a:effectLst/>
                <a:latin typeface="Times New Roman" pitchFamily="18" charset="0"/>
                <a:cs typeface="Times New Roman" pitchFamily="18" charset="0"/>
              </a:rPr>
              <a:t>pytesseract</a:t>
            </a:r>
            <a:r>
              <a:rPr kumimoji="0" lang="en-US" altLang="en-US" sz="2200" b="1" i="0" u="none" strike="noStrike" cap="none" normalizeH="0" baseline="0" dirty="0">
                <a:ln>
                  <a:noFill/>
                </a:ln>
                <a:solidFill>
                  <a:schemeClr val="tx1"/>
                </a:solidFill>
                <a:effectLst/>
                <a:latin typeface="Times New Roman" pitchFamily="18" charset="0"/>
                <a:cs typeface="Times New Roman" pitchFamily="18" charset="0"/>
              </a:rPr>
              <a:t>:</a:t>
            </a:r>
            <a:r>
              <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rPr>
              <a:t> </a:t>
            </a:r>
          </a:p>
          <a:p>
            <a:pPr lvl="0" algn="just" eaLnBrk="0" fontAlgn="base" hangingPunct="0">
              <a:spcBef>
                <a:spcPct val="0"/>
              </a:spcBef>
              <a:spcAft>
                <a:spcPct val="0"/>
              </a:spcAft>
            </a:pPr>
            <a:r>
              <a:rPr lang="en-US" altLang="en-US" sz="2000" dirty="0">
                <a:latin typeface="Times New Roman" pitchFamily="18" charset="0"/>
                <a:cs typeface="Times New Roman" pitchFamily="18" charset="0"/>
              </a:rPr>
              <a:t>	</a:t>
            </a:r>
            <a:r>
              <a:rPr lang="en-US" sz="2000" dirty="0">
                <a:latin typeface="Times New Roman" panose="02020603050405020304" pitchFamily="18" charset="0"/>
                <a:cs typeface="Times New Roman" panose="02020603050405020304" pitchFamily="18" charset="0"/>
              </a:rPr>
              <a:t>These libraries serve as versatile tools for file processing, enabling our system to efficiently read and interpret data across multiple formats, including PDFs and images.</a:t>
            </a:r>
          </a:p>
          <a:p>
            <a:pPr marL="342900" lvl="0" indent="-342900" algn="just" eaLnBrk="0" fontAlgn="base" hangingPunct="0">
              <a:spcBef>
                <a:spcPct val="0"/>
              </a:spcBef>
              <a:spcAft>
                <a:spcPct val="0"/>
              </a:spcAft>
              <a:buFont typeface="Arial" panose="020B0604020202020204" pitchFamily="34" charset="0"/>
              <a:buChar char="•"/>
            </a:pPr>
            <a:endParaRPr kumimoji="0" lang="en-US" altLang="en-US" sz="2000" b="0" i="0" u="none" strike="noStrike" cap="none" normalizeH="0" baseline="0" dirty="0">
              <a:ln>
                <a:noFill/>
              </a:ln>
              <a:solidFill>
                <a:schemeClr val="tx1"/>
              </a:solidFill>
              <a:effectLst/>
              <a:latin typeface="Times New Roman" pitchFamily="18" charset="0"/>
              <a:cs typeface="Times New Roman"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itchFamily="18" charset="0"/>
                <a:cs typeface="Times New Roman" pitchFamily="18" charset="0"/>
              </a:rPr>
              <a:t>Q</a:t>
            </a:r>
            <a:r>
              <a:rPr lang="en-US" altLang="en-US" sz="2200" b="1" dirty="0">
                <a:latin typeface="Times New Roman" pitchFamily="18" charset="0"/>
                <a:cs typeface="Times New Roman" pitchFamily="18" charset="0"/>
              </a:rPr>
              <a:t>R </a:t>
            </a:r>
            <a:r>
              <a:rPr kumimoji="0" lang="en-US" altLang="en-US" sz="2200" b="1" i="0" u="none" strike="noStrike" cap="none" normalizeH="0" baseline="0" dirty="0">
                <a:ln>
                  <a:noFill/>
                </a:ln>
                <a:solidFill>
                  <a:schemeClr val="tx1"/>
                </a:solidFill>
                <a:effectLst/>
                <a:latin typeface="Times New Roman" pitchFamily="18" charset="0"/>
                <a:cs typeface="Times New Roman" pitchFamily="18" charset="0"/>
              </a:rPr>
              <a:t>code &amp; requests:</a:t>
            </a:r>
            <a:r>
              <a:rPr kumimoji="0" lang="en-US" altLang="en-US" sz="2200" b="0" i="0" u="none" strike="noStrike" cap="none" normalizeH="0" baseline="0" dirty="0">
                <a:ln>
                  <a:noFill/>
                </a:ln>
                <a:solidFill>
                  <a:schemeClr val="tx1"/>
                </a:solidFill>
                <a:effectLst/>
                <a:latin typeface="Times New Roman" pitchFamily="18" charset="0"/>
                <a:cs typeface="Times New Roman" pitchFamily="18" charset="0"/>
              </a:rPr>
              <a:t> </a:t>
            </a:r>
          </a:p>
          <a:p>
            <a:pPr lvl="0" algn="just" eaLnBrk="0" fontAlgn="base" hangingPunct="0">
              <a:spcBef>
                <a:spcPct val="0"/>
              </a:spcBef>
              <a:spcAft>
                <a:spcPct val="0"/>
              </a:spcAft>
            </a:pPr>
            <a:r>
              <a:rPr lang="en-US" altLang="en-US" sz="2000" dirty="0">
                <a:latin typeface="Times New Roman" pitchFamily="18" charset="0"/>
                <a:cs typeface="Times New Roman" pitchFamily="18" charset="0"/>
              </a:rPr>
              <a:t>	</a:t>
            </a:r>
            <a:r>
              <a:rPr lang="en-US" sz="1900" dirty="0">
                <a:latin typeface="Times New Roman" panose="02020603050405020304" pitchFamily="18" charset="0"/>
                <a:cs typeface="Times New Roman" panose="02020603050405020304" pitchFamily="18" charset="0"/>
              </a:rPr>
              <a:t>These tools are crucial for connecting the physical and digital worlds, enabling a system where each bin's QR code can be used to verify that it contains waste, which ensures seamless communication between services.</a:t>
            </a:r>
            <a:endPar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01250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896A03-3945-419A-B66B-4EE266EDD1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1BDB0F-3FE9-8B30-9EE2-15FF335FFED1}"/>
              </a:ext>
            </a:extLst>
          </p:cNvPr>
          <p:cNvSpPr>
            <a:spLocks noGrp="1"/>
          </p:cNvSpPr>
          <p:nvPr>
            <p:ph type="title" idx="4294967295"/>
          </p:nvPr>
        </p:nvSpPr>
        <p:spPr>
          <a:xfrm>
            <a:off x="1155559" y="637762"/>
            <a:ext cx="2899568" cy="5576770"/>
          </a:xfrm>
        </p:spPr>
        <p:txBody>
          <a:bodyPr vert="horz" lIns="91440" tIns="45720" rIns="91440" bIns="45720" rtlCol="0" anchor="ctr">
            <a:normAutofit/>
          </a:bodyPr>
          <a:lstStyle/>
          <a:p>
            <a:r>
              <a:rPr lang="en-US" sz="4800" kern="1200" dirty="0">
                <a:solidFill>
                  <a:schemeClr val="bg1"/>
                </a:solidFill>
                <a:latin typeface="Times New Roman" panose="02020603050405020304" pitchFamily="18" charset="0"/>
                <a:cs typeface="Times New Roman" panose="02020603050405020304" pitchFamily="18" charset="0"/>
              </a:rPr>
              <a:t>Key highlights of solution</a:t>
            </a:r>
          </a:p>
        </p:txBody>
      </p:sp>
      <p:sp>
        <p:nvSpPr>
          <p:cNvPr id="3" name="TextBox 2">
            <a:extLst>
              <a:ext uri="{FF2B5EF4-FFF2-40B4-BE49-F238E27FC236}">
                <a16:creationId xmlns:a16="http://schemas.microsoft.com/office/drawing/2014/main" id="{660BD07B-6E9C-EAA1-0AB6-B79293F6548B}"/>
              </a:ext>
            </a:extLst>
          </p:cNvPr>
          <p:cNvSpPr txBox="1"/>
          <p:nvPr/>
        </p:nvSpPr>
        <p:spPr>
          <a:xfrm>
            <a:off x="5115464" y="422694"/>
            <a:ext cx="1863306" cy="483080"/>
          </a:xfrm>
          <a:prstGeom prst="rect">
            <a:avLst/>
          </a:prstGeom>
          <a:noFill/>
        </p:spPr>
        <p:txBody>
          <a:bodyPr wrap="square" rtlCol="0">
            <a:spAutoFit/>
          </a:bodyPr>
          <a:lstStyle/>
          <a:p>
            <a:endParaRPr lang="en-IN" dirty="0"/>
          </a:p>
        </p:txBody>
      </p:sp>
      <p:sp>
        <p:nvSpPr>
          <p:cNvPr id="6" name="TextBox 5"/>
          <p:cNvSpPr txBox="1"/>
          <p:nvPr/>
        </p:nvSpPr>
        <p:spPr>
          <a:xfrm>
            <a:off x="5115464" y="422694"/>
            <a:ext cx="6655633" cy="6063198"/>
          </a:xfrm>
          <a:prstGeom prst="rect">
            <a:avLst/>
          </a:prstGeom>
          <a:noFill/>
        </p:spPr>
        <p:txBody>
          <a:bodyPr wrap="square" rtlCol="0">
            <a:spAutoFit/>
          </a:bodyPr>
          <a:lstStyle/>
          <a:p>
            <a:pPr algn="ctr"/>
            <a:r>
              <a:rPr lang="en-US" sz="2200" b="1" dirty="0">
                <a:latin typeface="Times New Roman" pitchFamily="18" charset="0"/>
                <a:cs typeface="Times New Roman" pitchFamily="18" charset="0"/>
              </a:rPr>
              <a:t>Intelligence That Understands Packaging</a:t>
            </a:r>
          </a:p>
          <a:p>
            <a:pPr algn="just"/>
            <a:r>
              <a:rPr lang="en-US" sz="1900" dirty="0">
                <a:latin typeface="Times New Roman" pitchFamily="18" charset="0"/>
                <a:cs typeface="Times New Roman" pitchFamily="18" charset="0"/>
              </a:rPr>
              <a:t>Our system doesn’t just read item names, it understands them. Using a hybrid of rule-based logic and advanced classification, </a:t>
            </a:r>
            <a:r>
              <a:rPr lang="en-US" sz="1900" dirty="0" err="1">
                <a:latin typeface="Times New Roman" pitchFamily="18" charset="0"/>
                <a:cs typeface="Times New Roman" pitchFamily="18" charset="0"/>
              </a:rPr>
              <a:t>WasteWise</a:t>
            </a:r>
            <a:r>
              <a:rPr lang="en-US" sz="1900" dirty="0">
                <a:latin typeface="Times New Roman" pitchFamily="18" charset="0"/>
                <a:cs typeface="Times New Roman" pitchFamily="18" charset="0"/>
              </a:rPr>
              <a:t> knows whether a shampoo bottle belongs in recycling or if a chip packet needs special disposal.</a:t>
            </a: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ctr"/>
            <a:r>
              <a:rPr lang="en-US" sz="1900" b="1" dirty="0">
                <a:latin typeface="Times New Roman" pitchFamily="18" charset="0"/>
                <a:cs typeface="Times New Roman" pitchFamily="18" charset="0"/>
              </a:rPr>
              <a:t> </a:t>
            </a:r>
            <a:r>
              <a:rPr lang="en-US" sz="2200" b="1" dirty="0">
                <a:latin typeface="Times New Roman" pitchFamily="18" charset="0"/>
                <a:cs typeface="Times New Roman" pitchFamily="18" charset="0"/>
              </a:rPr>
              <a:t>Smart Bag Recipes for Every Home</a:t>
            </a:r>
          </a:p>
          <a:p>
            <a:pPr algn="just"/>
            <a:r>
              <a:rPr lang="en-US" sz="1900" dirty="0">
                <a:latin typeface="Times New Roman" pitchFamily="18" charset="0"/>
                <a:cs typeface="Times New Roman" pitchFamily="18" charset="0"/>
              </a:rPr>
              <a:t>Forget the old “wet </a:t>
            </a:r>
            <a:r>
              <a:rPr lang="en-US" sz="1900" dirty="0" err="1">
                <a:latin typeface="Times New Roman" pitchFamily="18" charset="0"/>
                <a:cs typeface="Times New Roman" pitchFamily="18" charset="0"/>
              </a:rPr>
              <a:t>vs</a:t>
            </a:r>
            <a:r>
              <a:rPr lang="en-US" sz="1900" dirty="0">
                <a:latin typeface="Times New Roman" pitchFamily="18" charset="0"/>
                <a:cs typeface="Times New Roman" pitchFamily="18" charset="0"/>
              </a:rPr>
              <a:t> dry” confusion. </a:t>
            </a:r>
            <a:r>
              <a:rPr lang="en-US" sz="1900" dirty="0" err="1">
                <a:latin typeface="Times New Roman" pitchFamily="18" charset="0"/>
                <a:cs typeface="Times New Roman" pitchFamily="18" charset="0"/>
              </a:rPr>
              <a:t>WasteWise</a:t>
            </a:r>
            <a:r>
              <a:rPr lang="en-US" sz="1900" dirty="0">
                <a:latin typeface="Times New Roman" pitchFamily="18" charset="0"/>
                <a:cs typeface="Times New Roman" pitchFamily="18" charset="0"/>
              </a:rPr>
              <a:t> generates custom bag instructions tailored to your purchase. Whether it’s compostable, recyclable, or hazardous, each item finds its rightful place.</a:t>
            </a:r>
          </a:p>
          <a:p>
            <a:pPr algn="just"/>
            <a:endParaRPr lang="en-US" sz="1900" dirty="0">
              <a:latin typeface="Times New Roman" pitchFamily="18" charset="0"/>
              <a:cs typeface="Times New Roman" pitchFamily="18" charset="0"/>
            </a:endParaRPr>
          </a:p>
          <a:p>
            <a:pPr algn="just"/>
            <a:endParaRPr lang="en-US" sz="1900" dirty="0">
              <a:latin typeface="Times New Roman" pitchFamily="18" charset="0"/>
              <a:cs typeface="Times New Roman" pitchFamily="18" charset="0"/>
            </a:endParaRPr>
          </a:p>
          <a:p>
            <a:pPr algn="ctr"/>
            <a:r>
              <a:rPr lang="en-US" sz="1900" b="1" dirty="0">
                <a:latin typeface="Times New Roman" pitchFamily="18" charset="0"/>
                <a:cs typeface="Times New Roman" pitchFamily="18" charset="0"/>
              </a:rPr>
              <a:t> </a:t>
            </a:r>
            <a:r>
              <a:rPr lang="en-US" sz="2200" b="1" dirty="0">
                <a:latin typeface="Times New Roman" pitchFamily="18" charset="0"/>
                <a:cs typeface="Times New Roman" pitchFamily="18" charset="0"/>
              </a:rPr>
              <a:t>Visual Clarity That Drives Action</a:t>
            </a:r>
          </a:p>
          <a:p>
            <a:pPr algn="just"/>
            <a:r>
              <a:rPr lang="en-US" sz="1900" dirty="0">
                <a:latin typeface="Times New Roman" pitchFamily="18" charset="0"/>
                <a:cs typeface="Times New Roman" pitchFamily="18" charset="0"/>
              </a:rPr>
              <a:t>With dynamic pie charts and impact-level bar graphs, users instantly see how their waste stacks up, what’s safe, what’s risky, and what needs urgent attention. It’s not just data; it’s a call to action.</a:t>
            </a:r>
          </a:p>
          <a:p>
            <a:endParaRPr lang="en-US" dirty="0"/>
          </a:p>
        </p:txBody>
      </p:sp>
    </p:spTree>
    <p:extLst>
      <p:ext uri="{BB962C8B-B14F-4D97-AF65-F5344CB8AC3E}">
        <p14:creationId xmlns:p14="http://schemas.microsoft.com/office/powerpoint/2010/main" val="153525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896A03-3945-419A-B66B-4EE266EDD1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1BDB0F-3FE9-8B30-9EE2-15FF335FFED1}"/>
              </a:ext>
            </a:extLst>
          </p:cNvPr>
          <p:cNvSpPr>
            <a:spLocks noGrp="1"/>
          </p:cNvSpPr>
          <p:nvPr>
            <p:ph type="title" idx="4294967295"/>
          </p:nvPr>
        </p:nvSpPr>
        <p:spPr>
          <a:xfrm>
            <a:off x="1155559" y="637762"/>
            <a:ext cx="2899568" cy="5576770"/>
          </a:xfrm>
        </p:spPr>
        <p:txBody>
          <a:bodyPr vert="horz" lIns="91440" tIns="45720" rIns="91440" bIns="45720" rtlCol="0" anchor="ctr">
            <a:normAutofit/>
          </a:bodyPr>
          <a:lstStyle/>
          <a:p>
            <a:r>
              <a:rPr lang="en-US" sz="4800" kern="1200" dirty="0">
                <a:solidFill>
                  <a:schemeClr val="bg1"/>
                </a:solidFill>
                <a:latin typeface="Times New Roman" panose="02020603050405020304" pitchFamily="18" charset="0"/>
                <a:cs typeface="Times New Roman" panose="02020603050405020304" pitchFamily="18" charset="0"/>
              </a:rPr>
              <a:t>Key highlights of solution</a:t>
            </a:r>
          </a:p>
        </p:txBody>
      </p:sp>
      <p:sp>
        <p:nvSpPr>
          <p:cNvPr id="3" name="TextBox 2">
            <a:extLst>
              <a:ext uri="{FF2B5EF4-FFF2-40B4-BE49-F238E27FC236}">
                <a16:creationId xmlns:a16="http://schemas.microsoft.com/office/drawing/2014/main" id="{660BD07B-6E9C-EAA1-0AB6-B79293F6548B}"/>
              </a:ext>
            </a:extLst>
          </p:cNvPr>
          <p:cNvSpPr txBox="1"/>
          <p:nvPr/>
        </p:nvSpPr>
        <p:spPr>
          <a:xfrm>
            <a:off x="5115464" y="422694"/>
            <a:ext cx="1863306" cy="483080"/>
          </a:xfrm>
          <a:prstGeom prst="rect">
            <a:avLst/>
          </a:prstGeom>
          <a:noFill/>
        </p:spPr>
        <p:txBody>
          <a:bodyPr wrap="square" rtlCol="0">
            <a:spAutoFit/>
          </a:bodyPr>
          <a:lstStyle/>
          <a:p>
            <a:endParaRPr lang="en-IN" dirty="0"/>
          </a:p>
        </p:txBody>
      </p:sp>
      <p:sp>
        <p:nvSpPr>
          <p:cNvPr id="6" name="TextBox 5"/>
          <p:cNvSpPr txBox="1"/>
          <p:nvPr/>
        </p:nvSpPr>
        <p:spPr>
          <a:xfrm>
            <a:off x="5115464" y="491706"/>
            <a:ext cx="6490741" cy="6063198"/>
          </a:xfrm>
          <a:prstGeom prst="rect">
            <a:avLst/>
          </a:prstGeom>
          <a:noFill/>
        </p:spPr>
        <p:txBody>
          <a:bodyPr wrap="square" rtlCol="0">
            <a:spAutoFit/>
          </a:bodyPr>
          <a:lstStyle/>
          <a:p>
            <a:pPr algn="ctr"/>
            <a:r>
              <a:rPr lang="en-US" sz="2200" b="1" dirty="0">
                <a:latin typeface="Times New Roman" pitchFamily="18" charset="0"/>
                <a:cs typeface="Times New Roman" pitchFamily="18" charset="0"/>
              </a:rPr>
              <a:t>QR-Linked Traceability</a:t>
            </a:r>
          </a:p>
          <a:p>
            <a:pPr algn="ctr"/>
            <a:endParaRPr lang="en-US" sz="2200" b="1" dirty="0">
              <a:latin typeface="Times New Roman" pitchFamily="18" charset="0"/>
              <a:cs typeface="Times New Roman" pitchFamily="18" charset="0"/>
            </a:endParaRPr>
          </a:p>
          <a:p>
            <a:pPr algn="just"/>
            <a:r>
              <a:rPr lang="en-US" sz="1900" dirty="0">
                <a:latin typeface="Times New Roman" panose="02020603050405020304" pitchFamily="18" charset="0"/>
                <a:cs typeface="Times New Roman" pitchFamily="18" charset="0"/>
              </a:rPr>
              <a:t>Every Bin gets a unique digital ID and QR code, QR-linked traceability leverages QR codes to enable seamless tracking and visibility of bin capacity and utilization across the entire lifecycle. By embedding QR codes on bins or storage units, organizations can capture and access real-time data on fill levels, movement, and status, ensuring efficient monitoring, optimized capacity usage, and improved transparency.</a:t>
            </a:r>
          </a:p>
          <a:p>
            <a:endParaRPr lang="en-US" sz="1900" dirty="0">
              <a:latin typeface="Times New Roman" panose="02020603050405020304" pitchFamily="18" charset="0"/>
              <a:cs typeface="Times New Roman" pitchFamily="18" charset="0"/>
            </a:endParaRPr>
          </a:p>
          <a:p>
            <a:endParaRPr lang="en-US" sz="1900" dirty="0">
              <a:latin typeface="Times New Roman" panose="02020603050405020304" pitchFamily="18" charset="0"/>
              <a:cs typeface="Times New Roman" pitchFamily="18" charset="0"/>
            </a:endParaRPr>
          </a:p>
          <a:p>
            <a:pPr algn="ctr"/>
            <a:r>
              <a:rPr lang="en-US" sz="2200" b="1" dirty="0">
                <a:latin typeface="Times New Roman" panose="02020603050405020304" pitchFamily="18" charset="0"/>
                <a:cs typeface="Times New Roman" pitchFamily="18" charset="0"/>
              </a:rPr>
              <a:t>Real-Time Insights for </a:t>
            </a:r>
            <a:r>
              <a:rPr lang="en-IN" sz="2200" b="1" dirty="0">
                <a:latin typeface="Times New Roman" panose="02020603050405020304" pitchFamily="18" charset="0"/>
                <a:cs typeface="Times New Roman" pitchFamily="18" charset="0"/>
              </a:rPr>
              <a:t>Environmental Stewards</a:t>
            </a:r>
          </a:p>
          <a:p>
            <a:pPr algn="ctr"/>
            <a:endParaRPr lang="en-US" sz="2200" b="1" dirty="0">
              <a:latin typeface="Times New Roman" panose="02020603050405020304" pitchFamily="18" charset="0"/>
              <a:cs typeface="Times New Roman" pitchFamily="18" charset="0"/>
            </a:endParaRPr>
          </a:p>
          <a:p>
            <a:pPr algn="just"/>
            <a:r>
              <a:rPr lang="en-US" sz="1900" dirty="0">
                <a:latin typeface="Times New Roman" panose="02020603050405020304" pitchFamily="18" charset="0"/>
                <a:cs typeface="Times New Roman" panose="02020603050405020304" pitchFamily="18" charset="0"/>
              </a:rPr>
              <a:t>Our project focuses on empowering </a:t>
            </a:r>
            <a:r>
              <a:rPr lang="en-IN" sz="1900" dirty="0">
                <a:latin typeface="Times New Roman" panose="02020603050405020304" pitchFamily="18" charset="0"/>
                <a:cs typeface="Times New Roman" panose="02020603050405020304" pitchFamily="18" charset="0"/>
              </a:rPr>
              <a:t>Environmental Stewards</a:t>
            </a:r>
            <a:r>
              <a:rPr lang="en-US" sz="1900" dirty="0">
                <a:latin typeface="Times New Roman" panose="02020603050405020304" pitchFamily="18" charset="0"/>
                <a:cs typeface="Times New Roman" panose="02020603050405020304" pitchFamily="18" charset="0"/>
              </a:rPr>
              <a:t>,  the teams managing collection and sustainability, with </a:t>
            </a:r>
            <a:r>
              <a:rPr lang="en-US" sz="1900" b="1" dirty="0">
                <a:latin typeface="Times New Roman" panose="02020603050405020304" pitchFamily="18" charset="0"/>
                <a:cs typeface="Times New Roman" panose="02020603050405020304" pitchFamily="18" charset="0"/>
              </a:rPr>
              <a:t>real-time visibility into bin capacity and waste flow</a:t>
            </a:r>
            <a:r>
              <a:rPr lang="en-US" sz="1900" dirty="0">
                <a:latin typeface="Times New Roman" panose="02020603050405020304" pitchFamily="18" charset="0"/>
                <a:cs typeface="Times New Roman" panose="02020603050405020304" pitchFamily="18" charset="0"/>
              </a:rPr>
              <a:t>. By integrating </a:t>
            </a:r>
            <a:r>
              <a:rPr lang="en-US" sz="1900" b="1" dirty="0">
                <a:latin typeface="Times New Roman" panose="02020603050405020304" pitchFamily="18" charset="0"/>
                <a:cs typeface="Times New Roman" panose="02020603050405020304" pitchFamily="18" charset="0"/>
              </a:rPr>
              <a:t>QR-linked traceability</a:t>
            </a:r>
            <a:r>
              <a:rPr lang="en-US" sz="1900" dirty="0">
                <a:latin typeface="Times New Roman" panose="02020603050405020304" pitchFamily="18" charset="0"/>
                <a:cs typeface="Times New Roman" panose="02020603050405020304" pitchFamily="18" charset="0"/>
              </a:rPr>
              <a:t> with </a:t>
            </a:r>
            <a:r>
              <a:rPr lang="en-US" sz="1900" b="1" dirty="0">
                <a:latin typeface="Times New Roman" panose="02020603050405020304" pitchFamily="18" charset="0"/>
                <a:cs typeface="Times New Roman" panose="02020603050405020304" pitchFamily="18" charset="0"/>
              </a:rPr>
              <a:t>smart bin monitoring</a:t>
            </a:r>
            <a:r>
              <a:rPr lang="en-US" sz="1900" dirty="0">
                <a:latin typeface="Times New Roman" panose="02020603050405020304" pitchFamily="18" charset="0"/>
                <a:cs typeface="Times New Roman" panose="02020603050405020304" pitchFamily="18" charset="0"/>
              </a:rPr>
              <a:t>, we enable efficient operations, data-driven decisions, and improved accountability in waste management.</a:t>
            </a:r>
          </a:p>
        </p:txBody>
      </p:sp>
    </p:spTree>
    <p:extLst>
      <p:ext uri="{BB962C8B-B14F-4D97-AF65-F5344CB8AC3E}">
        <p14:creationId xmlns:p14="http://schemas.microsoft.com/office/powerpoint/2010/main" val="153525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896A03-3945-419A-B66B-4EE266EDD1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63614-3964-E30E-0495-9AD32CE2F37C}"/>
              </a:ext>
            </a:extLst>
          </p:cNvPr>
          <p:cNvSpPr>
            <a:spLocks noGrp="1"/>
          </p:cNvSpPr>
          <p:nvPr>
            <p:ph type="title" idx="4294967295"/>
          </p:nvPr>
        </p:nvSpPr>
        <p:spPr>
          <a:xfrm>
            <a:off x="1155559" y="637762"/>
            <a:ext cx="2899568" cy="5576770"/>
          </a:xfrm>
        </p:spPr>
        <p:txBody>
          <a:bodyPr vert="horz" lIns="91440" tIns="45720" rIns="91440" bIns="45720" rtlCol="0" anchor="ctr">
            <a:normAutofit/>
          </a:bodyPr>
          <a:lstStyle/>
          <a:p>
            <a:r>
              <a:rPr lang="en-US" sz="3400" kern="1200" dirty="0">
                <a:solidFill>
                  <a:schemeClr val="bg1"/>
                </a:solidFill>
                <a:latin typeface="Times New Roman" panose="02020603050405020304" pitchFamily="18" charset="0"/>
                <a:cs typeface="Times New Roman" panose="02020603050405020304" pitchFamily="18" charset="0"/>
              </a:rPr>
              <a:t>Future Enhancements</a:t>
            </a:r>
          </a:p>
        </p:txBody>
      </p:sp>
      <p:sp>
        <p:nvSpPr>
          <p:cNvPr id="5" name="TextBox 4">
            <a:extLst>
              <a:ext uri="{FF2B5EF4-FFF2-40B4-BE49-F238E27FC236}">
                <a16:creationId xmlns:a16="http://schemas.microsoft.com/office/drawing/2014/main" id="{E0098D6A-6F6B-AAFB-59B6-0181EB78D2CA}"/>
              </a:ext>
            </a:extLst>
          </p:cNvPr>
          <p:cNvSpPr txBox="1"/>
          <p:nvPr/>
        </p:nvSpPr>
        <p:spPr>
          <a:xfrm>
            <a:off x="4934308" y="387599"/>
            <a:ext cx="7039155" cy="6663363"/>
          </a:xfrm>
          <a:prstGeom prst="rect">
            <a:avLst/>
          </a:prstGeom>
          <a:noFill/>
        </p:spPr>
        <p:txBody>
          <a:bodyPr wrap="square" rtlCol="0">
            <a:spAutoFit/>
          </a:bodyPr>
          <a:lstStyle/>
          <a:p>
            <a:pPr algn="ctr" eaLnBrk="0" fontAlgn="base" hangingPunct="0">
              <a:spcBef>
                <a:spcPct val="0"/>
              </a:spcBef>
              <a:spcAft>
                <a:spcPct val="0"/>
              </a:spcAft>
            </a:pPr>
            <a:r>
              <a:rPr lang="en-US" altLang="en-US" sz="2200" b="1" dirty="0">
                <a:latin typeface="Times New Roman" panose="02020603050405020304" pitchFamily="18" charset="0"/>
                <a:cs typeface="Times New Roman" panose="02020603050405020304" pitchFamily="18" charset="0"/>
              </a:rPr>
              <a:t>Credit System for Recycling</a:t>
            </a:r>
          </a:p>
          <a:p>
            <a:pPr algn="just" eaLnBrk="0" fontAlgn="base" hangingPunct="0">
              <a:spcBef>
                <a:spcPct val="0"/>
              </a:spcBef>
              <a:spcAft>
                <a:spcPct val="0"/>
              </a:spcAft>
            </a:pPr>
            <a:r>
              <a:rPr lang="en-US" altLang="en-US" sz="1900" dirty="0">
                <a:latin typeface="Times New Roman" panose="02020603050405020304" pitchFamily="18" charset="0"/>
                <a:cs typeface="Times New Roman" panose="02020603050405020304" pitchFamily="18" charset="0"/>
              </a:rPr>
              <a:t> A credit-based system will be implemented to reward users for proper waste sorting. Users will earn points for correctly disposing of recyclable materials.</a:t>
            </a:r>
          </a:p>
          <a:p>
            <a:pPr lvl="0" algn="just" eaLnBrk="0" fontAlgn="base" hangingPunct="0">
              <a:spcBef>
                <a:spcPct val="0"/>
              </a:spcBef>
              <a:spcAft>
                <a:spcPct val="0"/>
              </a:spcAft>
            </a:pPr>
            <a:endParaRPr lang="en-US" altLang="en-US" sz="1900" b="1" dirty="0">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altLang="en-US" sz="2200" b="1" dirty="0" err="1">
                <a:latin typeface="Times New Roman" panose="02020603050405020304" pitchFamily="18" charset="0"/>
                <a:cs typeface="Times New Roman" panose="02020603050405020304" pitchFamily="18" charset="0"/>
              </a:rPr>
              <a:t>WasteWise</a:t>
            </a:r>
            <a:r>
              <a:rPr lang="en-US" altLang="en-US" sz="2200" b="1" dirty="0">
                <a:latin typeface="Times New Roman" panose="02020603050405020304" pitchFamily="18" charset="0"/>
                <a:cs typeface="Times New Roman" panose="02020603050405020304" pitchFamily="18" charset="0"/>
              </a:rPr>
              <a:t> Smart Card</a:t>
            </a:r>
            <a:endParaRPr lang="en-US" altLang="en-US" sz="22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1900" dirty="0">
                <a:latin typeface="Times New Roman" panose="02020603050405020304" pitchFamily="18" charset="0"/>
                <a:cs typeface="Times New Roman" panose="02020603050405020304" pitchFamily="18" charset="0"/>
              </a:rPr>
              <a:t>A physical or digital card will be provided to users. This card can be swiped at a smart waste disposal unit to track and accumulate the points they earn.</a:t>
            </a:r>
          </a:p>
          <a:p>
            <a:pPr lvl="0" algn="just" eaLnBrk="0" fontAlgn="base" hangingPunct="0">
              <a:spcBef>
                <a:spcPct val="0"/>
              </a:spcBef>
              <a:spcAft>
                <a:spcPct val="0"/>
              </a:spcAft>
            </a:pPr>
            <a:endParaRPr lang="en-US" altLang="en-US" sz="1900" dirty="0">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US" altLang="en-US" sz="2200" b="1" dirty="0">
                <a:latin typeface="Times New Roman" panose="02020603050405020304" pitchFamily="18" charset="0"/>
                <a:cs typeface="Times New Roman" panose="02020603050405020304" pitchFamily="18" charset="0"/>
              </a:rPr>
              <a:t>Redemption and Rewards</a:t>
            </a:r>
          </a:p>
          <a:p>
            <a:pPr lvl="0" algn="just" eaLnBrk="0" fontAlgn="base" hangingPunct="0">
              <a:spcBef>
                <a:spcPct val="0"/>
              </a:spcBef>
              <a:spcAft>
                <a:spcPct val="0"/>
              </a:spcAft>
            </a:pPr>
            <a:r>
              <a:rPr lang="en-US" altLang="en-US" sz="1900" dirty="0">
                <a:latin typeface="Times New Roman" panose="02020603050405020304" pitchFamily="18" charset="0"/>
                <a:cs typeface="Times New Roman" panose="02020603050405020304" pitchFamily="18" charset="0"/>
              </a:rPr>
              <a:t>The points earned through the credit system can be redeemed in two ways:</a:t>
            </a:r>
          </a:p>
          <a:p>
            <a:pPr lvl="1" algn="just" eaLnBrk="0" fontAlgn="base" hangingPunct="0">
              <a:spcBef>
                <a:spcPct val="0"/>
              </a:spcBef>
              <a:spcAft>
                <a:spcPct val="0"/>
              </a:spcAft>
              <a:buFontTx/>
              <a:buChar char="•"/>
            </a:pPr>
            <a:r>
              <a:rPr lang="en-US" altLang="en-US" sz="1900" b="1" dirty="0">
                <a:latin typeface="Times New Roman" panose="02020603050405020304" pitchFamily="18" charset="0"/>
                <a:cs typeface="Times New Roman" panose="02020603050405020304" pitchFamily="18" charset="0"/>
              </a:rPr>
              <a:t>Monetary Conversion:</a:t>
            </a:r>
            <a:r>
              <a:rPr lang="en-US" altLang="en-US" sz="1900" dirty="0">
                <a:latin typeface="Times New Roman" panose="02020603050405020304" pitchFamily="18" charset="0"/>
                <a:cs typeface="Times New Roman" panose="02020603050405020304" pitchFamily="18" charset="0"/>
              </a:rPr>
              <a:t> Points can be converted into money, providing a direct financial incentive for responsible waste management.</a:t>
            </a:r>
          </a:p>
          <a:p>
            <a:pPr lvl="1" algn="just" eaLnBrk="0" fontAlgn="base" hangingPunct="0">
              <a:spcBef>
                <a:spcPct val="0"/>
              </a:spcBef>
              <a:spcAft>
                <a:spcPct val="0"/>
              </a:spcAft>
            </a:pPr>
            <a:endParaRPr lang="en-US" altLang="en-US" sz="1900" dirty="0">
              <a:latin typeface="Times New Roman" panose="02020603050405020304" pitchFamily="18" charset="0"/>
              <a:cs typeface="Times New Roman" panose="02020603050405020304" pitchFamily="18" charset="0"/>
            </a:endParaRPr>
          </a:p>
          <a:p>
            <a:pPr lvl="1" algn="just" eaLnBrk="0" fontAlgn="base" hangingPunct="0">
              <a:spcBef>
                <a:spcPct val="0"/>
              </a:spcBef>
              <a:spcAft>
                <a:spcPct val="0"/>
              </a:spcAft>
              <a:buFontTx/>
              <a:buChar char="•"/>
            </a:pPr>
            <a:r>
              <a:rPr lang="en-US" altLang="en-US" sz="1900" b="1" dirty="0">
                <a:latin typeface="Times New Roman" panose="02020603050405020304" pitchFamily="18" charset="0"/>
                <a:cs typeface="Times New Roman" panose="02020603050405020304" pitchFamily="18" charset="0"/>
              </a:rPr>
              <a:t>Online Shopping Integration:</a:t>
            </a:r>
            <a:r>
              <a:rPr lang="en-US" altLang="en-US" sz="1900" dirty="0">
                <a:latin typeface="Times New Roman" panose="02020603050405020304" pitchFamily="18" charset="0"/>
                <a:cs typeface="Times New Roman" panose="02020603050405020304" pitchFamily="18" charset="0"/>
              </a:rPr>
              <a:t> Points can be used for online shopping, partnering with e-commerce platforms to offer discounts or direct payment options using the accumulated points.</a:t>
            </a:r>
          </a:p>
          <a:p>
            <a:pPr lvl="0" algn="just" eaLnBrk="0" fontAlgn="base" hangingPunct="0">
              <a:spcBef>
                <a:spcPct val="0"/>
              </a:spcBef>
              <a:spcAft>
                <a:spcPct val="0"/>
              </a:spcAft>
            </a:pPr>
            <a:endParaRPr lang="en-US" altLang="en-US" sz="1900" dirty="0">
              <a:latin typeface="Times New Roman" panose="02020603050405020304" pitchFamily="18" charset="0"/>
              <a:cs typeface="Times New Roman" panose="02020603050405020304" pitchFamily="18" charset="0"/>
            </a:endParaRPr>
          </a:p>
          <a:p>
            <a:pPr algn="just"/>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8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3AF454-E109-33B0-503B-3DDB48BA1943}"/>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745EAE32-ADC3-7587-38EA-A1B2CA5E0D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0"/>
            <a:ext cx="4654286"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6336F-9C6B-31C3-3AD3-B7ED9832A5AD}"/>
              </a:ext>
            </a:extLst>
          </p:cNvPr>
          <p:cNvSpPr>
            <a:spLocks noGrp="1"/>
          </p:cNvSpPr>
          <p:nvPr>
            <p:ph type="title" idx="4294967295"/>
          </p:nvPr>
        </p:nvSpPr>
        <p:spPr>
          <a:xfrm>
            <a:off x="1155559" y="637762"/>
            <a:ext cx="2899568" cy="5576770"/>
          </a:xfrm>
        </p:spPr>
        <p:txBody>
          <a:bodyPr vert="horz" lIns="91440" tIns="45720" rIns="91440" bIns="45720" rtlCol="0" anchor="ctr">
            <a:normAutofit/>
          </a:bodyPr>
          <a:lstStyle/>
          <a:p>
            <a:r>
              <a:rPr lang="en-US" sz="3400" kern="1200" dirty="0">
                <a:solidFill>
                  <a:schemeClr val="bg1"/>
                </a:solidFill>
                <a:latin typeface="Times New Roman" panose="02020603050405020304" pitchFamily="18" charset="0"/>
                <a:cs typeface="Times New Roman" panose="02020603050405020304" pitchFamily="18" charset="0"/>
              </a:rPr>
              <a:t>Future Enhancements</a:t>
            </a:r>
          </a:p>
        </p:txBody>
      </p:sp>
      <p:pic>
        <p:nvPicPr>
          <p:cNvPr id="6" name="Picture 5">
            <a:extLst>
              <a:ext uri="{FF2B5EF4-FFF2-40B4-BE49-F238E27FC236}">
                <a16:creationId xmlns:a16="http://schemas.microsoft.com/office/drawing/2014/main" id="{E609D4C2-8939-4913-0970-A8918540A3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2853"/>
            <a:ext cx="7537703" cy="6858000"/>
          </a:xfrm>
          <a:prstGeom prst="rect">
            <a:avLst/>
          </a:prstGeom>
        </p:spPr>
      </p:pic>
    </p:spTree>
    <p:extLst>
      <p:ext uri="{BB962C8B-B14F-4D97-AF65-F5344CB8AC3E}">
        <p14:creationId xmlns:p14="http://schemas.microsoft.com/office/powerpoint/2010/main" val="410515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7DD33162-DAE8-5255-001A-97E24315E2F3}"/>
              </a:ext>
            </a:extLst>
          </p:cNvPr>
          <p:cNvSpPr>
            <a:spLocks noGrp="1"/>
          </p:cNvSpPr>
          <p:nvPr>
            <p:ph type="title" idx="4294967295"/>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6665638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C1F277-7FE0-6566-14BF-07D5D59C0B03}"/>
              </a:ext>
            </a:extLst>
          </p:cNvPr>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b="1" kern="1200" dirty="0">
                <a:solidFill>
                  <a:srgbClr val="FFFFFF"/>
                </a:solidFill>
                <a:latin typeface="Times New Roman" panose="02020603050405020304" pitchFamily="18" charset="0"/>
                <a:cs typeface="Times New Roman" panose="02020603050405020304" pitchFamily="18" charset="0"/>
              </a:rPr>
              <a:t>Use Case</a:t>
            </a:r>
          </a:p>
        </p:txBody>
      </p:sp>
      <p:sp>
        <p:nvSpPr>
          <p:cNvPr id="3" name="Rectangle 1">
            <a:extLst>
              <a:ext uri="{FF2B5EF4-FFF2-40B4-BE49-F238E27FC236}">
                <a16:creationId xmlns:a16="http://schemas.microsoft.com/office/drawing/2014/main" id="{12F6FADF-A50E-F3B6-5EE3-187FE11564E1}"/>
              </a:ext>
            </a:extLst>
          </p:cNvPr>
          <p:cNvSpPr>
            <a:spLocks noChangeArrowheads="1"/>
          </p:cNvSpPr>
          <p:nvPr/>
        </p:nvSpPr>
        <p:spPr bwMode="auto">
          <a:xfrm>
            <a:off x="229675" y="2028117"/>
            <a:ext cx="11732645"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US" sz="2400" b="1" u="sng" dirty="0">
                <a:latin typeface="Times New Roman" panose="02020603050405020304" pitchFamily="18" charset="0"/>
                <a:cs typeface="Times New Roman" panose="02020603050405020304" pitchFamily="18" charset="0"/>
              </a:rPr>
              <a:t>The Problem: A Broken System</a:t>
            </a:r>
          </a:p>
          <a:p>
            <a:pPr lvl="0" algn="ctr" eaLnBrk="0" fontAlgn="base" hangingPunct="0">
              <a:spcBef>
                <a:spcPct val="0"/>
              </a:spcBef>
              <a:spcAft>
                <a:spcPct val="0"/>
              </a:spcAft>
            </a:pPr>
            <a:endParaRPr kumimoji="0" lang="en-US" altLang="en-US" sz="22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Widespread Contamination:</a:t>
            </a:r>
            <a:r>
              <a:rPr lang="en-US" altLang="en-US" sz="2200" dirty="0">
                <a:latin typeface="Times New Roman" panose="02020603050405020304" pitchFamily="18" charset="0"/>
                <a:cs typeface="Times New Roman" panose="02020603050405020304" pitchFamily="18" charset="0"/>
              </a:rPr>
              <a:t> </a:t>
            </a:r>
          </a:p>
          <a:p>
            <a:pPr lvl="0" algn="just" eaLnBrk="0" fontAlgn="base" hangingPunct="0">
              <a:spcBef>
                <a:spcPct val="0"/>
              </a:spcBef>
              <a:spcAft>
                <a:spcPct val="0"/>
              </a:spcAft>
            </a:pPr>
            <a:r>
              <a:rPr lang="en-US" altLang="en-US" sz="1900" dirty="0">
                <a:latin typeface="Times New Roman" panose="02020603050405020304" pitchFamily="18" charset="0"/>
                <a:cs typeface="Times New Roman" panose="02020603050405020304" pitchFamily="18" charset="0"/>
              </a:rPr>
              <a:t>	Recyclable materials are frequently mixed with non-recyclable items or are not properly cleaned due to mistakes people make when sorting their trash. A single contaminated item can ruin an entire batch of otherwise good recyclables, making them unusable and leading to them being sent to a landfill. This results in low recycling rates because less material can be repurposed.</a:t>
            </a:r>
          </a:p>
          <a:p>
            <a:pPr marL="285750" lvl="0" indent="-285750" algn="just" eaLnBrk="0" fontAlgn="base" hangingPunct="0">
              <a:spcBef>
                <a:spcPct val="0"/>
              </a:spcBef>
              <a:spcAft>
                <a:spcPct val="0"/>
              </a:spcAft>
              <a:buFont typeface="Arial" panose="020B0604020202020204" pitchFamily="34" charset="0"/>
              <a:buChar char="•"/>
            </a:pPr>
            <a:endParaRPr lang="en-US" altLang="en-US" sz="19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endParaRPr lang="en-US" altLang="en-US" sz="1900" dirty="0">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Costly &amp; Inefficient:</a:t>
            </a:r>
            <a:r>
              <a:rPr lang="en-US" altLang="en-US" sz="2200" dirty="0">
                <a:latin typeface="Times New Roman" panose="02020603050405020304" pitchFamily="18" charset="0"/>
                <a:cs typeface="Times New Roman" panose="02020603050405020304" pitchFamily="18" charset="0"/>
              </a:rPr>
              <a:t> </a:t>
            </a:r>
          </a:p>
          <a:p>
            <a:pPr lvl="0" algn="just" eaLnBrk="0" fontAlgn="base" hangingPunct="0">
              <a:spcBef>
                <a:spcPct val="0"/>
              </a:spcBef>
              <a:spcAft>
                <a:spcPct val="0"/>
              </a:spcAft>
            </a:pPr>
            <a:r>
              <a:rPr lang="en-US" altLang="en-US" sz="1900" dirty="0">
                <a:latin typeface="Times New Roman" panose="02020603050405020304" pitchFamily="18" charset="0"/>
                <a:cs typeface="Times New Roman" panose="02020603050405020304" pitchFamily="18" charset="0"/>
              </a:rPr>
              <a:t>	Contamination forces waste management facilities to spend more money and effort to sort through the waste. In some cases, they have to throw away entire batches of recyclables, which wastes both materials and the resources used for collection and transportation. This inefficiency makes the overall process more expensive and less effective.</a:t>
            </a:r>
          </a:p>
          <a:p>
            <a:pPr marL="0" marR="0" lvl="0" indent="0" algn="just" defTabSz="914400" rtl="0" eaLnBrk="0" fontAlgn="base" latinLnBrk="0" hangingPunct="0">
              <a:lnSpc>
                <a:spcPct val="100000"/>
              </a:lnSpc>
              <a:spcBef>
                <a:spcPct val="0"/>
              </a:spcBef>
              <a:spcAft>
                <a:spcPct val="0"/>
              </a:spcAft>
              <a:buClrTx/>
              <a:buSzTx/>
              <a:tabLst/>
            </a:pPr>
            <a:endParaRPr lang="en-US"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1120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FCE06A-76BD-4564-6F38-AB29761A9FF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3836D6-FDDC-5F34-88F5-D4AE7CF407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C2FA95-0EB1-0E9F-8CAA-6ED9E9D0B4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27152E-2CD9-6C97-8450-10D01F3972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74D9B8B-D7F7-09EB-E9ED-A4389CDE35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862C12B-D6A2-3927-B8A5-767CDB4CD6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30DD5-BE68-712D-1CAB-3AD7D435108A}"/>
              </a:ext>
            </a:extLst>
          </p:cNvPr>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b="1" kern="1200" dirty="0">
                <a:solidFill>
                  <a:srgbClr val="FFFFFF"/>
                </a:solidFill>
                <a:latin typeface="Times New Roman" panose="02020603050405020304" pitchFamily="18" charset="0"/>
                <a:cs typeface="Times New Roman" panose="02020603050405020304" pitchFamily="18" charset="0"/>
              </a:rPr>
              <a:t>Use Case</a:t>
            </a:r>
          </a:p>
        </p:txBody>
      </p:sp>
      <p:sp>
        <p:nvSpPr>
          <p:cNvPr id="3" name="Rectangle 1">
            <a:extLst>
              <a:ext uri="{FF2B5EF4-FFF2-40B4-BE49-F238E27FC236}">
                <a16:creationId xmlns:a16="http://schemas.microsoft.com/office/drawing/2014/main" id="{D26235A1-ADF2-4000-707C-F9B5E460FFB4}"/>
              </a:ext>
            </a:extLst>
          </p:cNvPr>
          <p:cNvSpPr>
            <a:spLocks noChangeArrowheads="1"/>
          </p:cNvSpPr>
          <p:nvPr/>
        </p:nvSpPr>
        <p:spPr bwMode="auto">
          <a:xfrm>
            <a:off x="229675" y="1735729"/>
            <a:ext cx="11732646" cy="497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endParaRPr lang="en-IN" sz="2400" b="1" dirty="0">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en-IN" sz="2400" b="1" dirty="0">
                <a:latin typeface="Times New Roman" panose="02020603050405020304" pitchFamily="18" charset="0"/>
                <a:cs typeface="Times New Roman" panose="02020603050405020304" pitchFamily="18" charset="0"/>
              </a:rPr>
              <a:t>Goal: </a:t>
            </a:r>
            <a:r>
              <a:rPr lang="en-US" sz="2400" b="1" dirty="0">
                <a:latin typeface="Times New Roman" panose="02020603050405020304" pitchFamily="18" charset="0"/>
                <a:cs typeface="Times New Roman" panose="02020603050405020304" pitchFamily="18" charset="0"/>
              </a:rPr>
              <a:t>Sort the trash before it ever becomes trash.</a:t>
            </a:r>
          </a:p>
          <a:p>
            <a:pPr lvl="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Intelligent Automation</a:t>
            </a:r>
            <a:r>
              <a:rPr lang="en-US" sz="22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This is the brain of the operation. By using </a:t>
            </a:r>
            <a:r>
              <a:rPr lang="en-US" sz="1900" b="1" dirty="0">
                <a:latin typeface="Times New Roman" panose="02020603050405020304" pitchFamily="18" charset="0"/>
                <a:cs typeface="Times New Roman" panose="02020603050405020304" pitchFamily="18" charset="0"/>
              </a:rPr>
              <a:t>AI</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WasteWise</a:t>
            </a:r>
            <a:r>
              <a:rPr lang="en-US" sz="1900" dirty="0">
                <a:latin typeface="Times New Roman" panose="02020603050405020304" pitchFamily="18" charset="0"/>
                <a:cs typeface="Times New Roman" panose="02020603050405020304" pitchFamily="18" charset="0"/>
              </a:rPr>
              <a:t> takes the guesswork out of sorting. It can accurately identify and classify materials, ensuring that a plastic bottle never ends up in a paper recycling bin again. This turns a complex, error-prone task into a seamless, automated process.</a:t>
            </a:r>
          </a:p>
          <a:p>
            <a:pPr lvl="0" algn="just" eaLnBrk="0" fontAlgn="base" hangingPunct="0">
              <a:spcBef>
                <a:spcPct val="0"/>
              </a:spcBef>
              <a:spcAft>
                <a:spcPct val="0"/>
              </a:spcAft>
            </a:pPr>
            <a:endParaRPr lang="en-US" altLang="en-US" sz="1600" b="1"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Waste Management:</a:t>
            </a:r>
            <a:endParaRPr lang="en-US" altLang="en-US" sz="20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This feature allows for a proactive approach to waste collection, preventing bin overflows, reducing environmental contamination, and improving the quality of life for residents in these communities.</a:t>
            </a:r>
          </a:p>
          <a:p>
            <a:pPr lvl="0" algn="just" eaLnBrk="0" fontAlgn="base" hangingPunct="0">
              <a:spcBef>
                <a:spcPct val="0"/>
              </a:spcBef>
              <a:spcAft>
                <a:spcPct val="0"/>
              </a:spcAft>
            </a:pPr>
            <a:endParaRPr lang="en-US" altLang="en-US" sz="1900"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Intelligent Bin Monitoring:</a:t>
            </a:r>
            <a:r>
              <a:rPr lang="en-US" altLang="en-US" sz="2200" dirty="0">
                <a:latin typeface="Times New Roman" panose="02020603050405020304" pitchFamily="18" charset="0"/>
                <a:cs typeface="Times New Roman" panose="02020603050405020304" pitchFamily="18" charset="0"/>
              </a:rPr>
              <a:t> </a:t>
            </a:r>
          </a:p>
          <a:p>
            <a:pPr lvl="0" algn="just" eaLnBrk="0" fontAlgn="base" hangingPunct="0">
              <a:spcBef>
                <a:spcPct val="0"/>
              </a:spcBef>
              <a:spcAft>
                <a:spcPct val="0"/>
              </a:spcAft>
            </a:pPr>
            <a:r>
              <a:rPr lang="en-US" altLang="en-US" sz="1900" dirty="0">
                <a:latin typeface="Times New Roman" panose="02020603050405020304" pitchFamily="18" charset="0"/>
                <a:cs typeface="Times New Roman" panose="02020603050405020304" pitchFamily="18" charset="0"/>
              </a:rPr>
              <a:t>	Our AI model analyzes the fill levels of bins located in apartments and flat communities. This moves beyond a general dashboard to provide hyper-localized, real-time data.</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71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11DDCF-A7E2-0C02-4602-1C7790D2FE0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47E13F-2C34-8567-2034-52D8643AFD7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2D9624-5F7D-811D-26C6-56CBD2C86B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039AB6A-3C00-9D01-4930-E2FFE633F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E49574A-7A8F-FCE8-CF6A-B1A9AADE8F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0ACD0A5-7F3A-0505-2EC7-C936337887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1A56D-98A2-CB28-F696-D2D94C0BAC01}"/>
              </a:ext>
            </a:extLst>
          </p:cNvPr>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b="1" kern="1200" dirty="0">
                <a:solidFill>
                  <a:srgbClr val="FFFFFF"/>
                </a:solidFill>
                <a:latin typeface="Times New Roman" panose="02020603050405020304" pitchFamily="18" charset="0"/>
                <a:cs typeface="Times New Roman" panose="02020603050405020304" pitchFamily="18" charset="0"/>
              </a:rPr>
              <a:t>Use Case</a:t>
            </a:r>
          </a:p>
        </p:txBody>
      </p:sp>
      <p:sp>
        <p:nvSpPr>
          <p:cNvPr id="3" name="Rectangle 1">
            <a:extLst>
              <a:ext uri="{FF2B5EF4-FFF2-40B4-BE49-F238E27FC236}">
                <a16:creationId xmlns:a16="http://schemas.microsoft.com/office/drawing/2014/main" id="{9183BD9A-78CB-925E-3501-456E221B035A}"/>
              </a:ext>
            </a:extLst>
          </p:cNvPr>
          <p:cNvSpPr>
            <a:spLocks noChangeArrowheads="1"/>
          </p:cNvSpPr>
          <p:nvPr/>
        </p:nvSpPr>
        <p:spPr bwMode="auto">
          <a:xfrm>
            <a:off x="-143316" y="2156793"/>
            <a:ext cx="1194497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IN" sz="2400" b="1" dirty="0">
                <a:latin typeface="Times New Roman" panose="02020603050405020304" pitchFamily="18" charset="0"/>
                <a:cs typeface="Times New Roman" panose="02020603050405020304" pitchFamily="18" charset="0"/>
              </a:rPr>
              <a:t>Goal: </a:t>
            </a:r>
            <a:r>
              <a:rPr lang="en-US" sz="2400" b="1" dirty="0">
                <a:latin typeface="Times New Roman" panose="02020603050405020304" pitchFamily="18" charset="0"/>
                <a:cs typeface="Times New Roman" panose="02020603050405020304" pitchFamily="18" charset="0"/>
              </a:rPr>
              <a:t>Sort the trash before it ever becomes trash</a:t>
            </a:r>
            <a:r>
              <a:rPr lang="en-US" sz="2400" dirty="0">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p>
        </p:txBody>
      </p:sp>
      <p:sp>
        <p:nvSpPr>
          <p:cNvPr id="4" name="Rectangle 1">
            <a:extLst>
              <a:ext uri="{FF2B5EF4-FFF2-40B4-BE49-F238E27FC236}">
                <a16:creationId xmlns:a16="http://schemas.microsoft.com/office/drawing/2014/main" id="{C4BCD1C7-59FB-9906-C7EE-442E6769F859}"/>
              </a:ext>
            </a:extLst>
          </p:cNvPr>
          <p:cNvSpPr>
            <a:spLocks noChangeArrowheads="1"/>
          </p:cNvSpPr>
          <p:nvPr/>
        </p:nvSpPr>
        <p:spPr bwMode="auto">
          <a:xfrm>
            <a:off x="459349" y="2795350"/>
            <a:ext cx="1160913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endParaRPr lang="en-US" altLang="en-US" sz="1900"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Capacity Analysis &amp; Location Tracking:</a:t>
            </a:r>
            <a:r>
              <a:rPr lang="en-US" altLang="en-US" sz="2200" dirty="0">
                <a:latin typeface="Times New Roman" panose="02020603050405020304" pitchFamily="18" charset="0"/>
                <a:cs typeface="Times New Roman" panose="02020603050405020304" pitchFamily="18" charset="0"/>
              </a:rPr>
              <a:t> </a:t>
            </a:r>
          </a:p>
          <a:p>
            <a:pPr lvl="0" algn="just" eaLnBrk="0" fontAlgn="base" hangingPunct="0">
              <a:spcBef>
                <a:spcPct val="0"/>
              </a:spcBef>
              <a:spcAft>
                <a:spcPct val="0"/>
              </a:spcAft>
            </a:pPr>
            <a:r>
              <a:rPr lang="en-US" altLang="en-US" sz="1900" dirty="0">
                <a:latin typeface="Times New Roman" panose="02020603050405020304" pitchFamily="18" charset="0"/>
                <a:cs typeface="Times New Roman" panose="02020603050405020304" pitchFamily="18" charset="0"/>
              </a:rPr>
              <a:t>	The system will use this analysis to identify bins that are full. The exact location of these bins will be displayed on a map, providing waste management teams with a precise and actionable overview.</a:t>
            </a:r>
          </a:p>
          <a:p>
            <a:pPr marL="342900" lvl="0" indent="-342900" algn="just" eaLnBrk="0" fontAlgn="base" hangingPunct="0">
              <a:spcBef>
                <a:spcPct val="0"/>
              </a:spcBef>
              <a:spcAft>
                <a:spcPct val="0"/>
              </a:spcAft>
              <a:buFont typeface="Arial" panose="020B0604020202020204" pitchFamily="34" charset="0"/>
              <a:buChar char="•"/>
            </a:pPr>
            <a:endParaRPr lang="en-US" altLang="en-US" sz="1900"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endParaRPr lang="en-US" altLang="en-US" sz="1900"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Optimized Collection Routes:</a:t>
            </a:r>
            <a:r>
              <a:rPr lang="en-US" altLang="en-US" sz="2200" dirty="0">
                <a:latin typeface="Times New Roman" panose="02020603050405020304" pitchFamily="18" charset="0"/>
                <a:cs typeface="Times New Roman" panose="02020603050405020304" pitchFamily="18" charset="0"/>
              </a:rPr>
              <a:t> </a:t>
            </a:r>
          </a:p>
          <a:p>
            <a:pPr lvl="0" algn="just" eaLnBrk="0" fontAlgn="base" hangingPunct="0">
              <a:spcBef>
                <a:spcPct val="0"/>
              </a:spcBef>
              <a:spcAft>
                <a:spcPct val="0"/>
              </a:spcAft>
            </a:pPr>
            <a:r>
              <a:rPr lang="en-US" altLang="en-US" sz="1900" dirty="0">
                <a:latin typeface="Times New Roman" panose="02020603050405020304" pitchFamily="18" charset="0"/>
                <a:cs typeface="Times New Roman" panose="02020603050405020304" pitchFamily="18" charset="0"/>
              </a:rPr>
              <a:t>	By knowing which bins are full and their exact locations, the system can automatically generate the most efficient collection routes, reduce unnecessary trips and save on fuel and labor costs.</a:t>
            </a:r>
          </a:p>
          <a:p>
            <a:pPr lvl="0" algn="just" eaLnBrk="0" fontAlgn="base" hangingPunct="0">
              <a:spcBef>
                <a:spcPct val="0"/>
              </a:spcBef>
              <a:spcAft>
                <a:spcPct val="0"/>
              </a:spcAft>
            </a:pPr>
            <a:endParaRPr lang="en-US" alt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180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4E40D2-9A55-B3E6-26C5-0893C86212D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1E67547-151E-F238-3C38-B5CB2F4206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4E8F439-E00C-37B0-1F89-3843E542E1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DC8BB87-0372-575C-F988-D2E97BB2E3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97E4E12-20B3-F81E-2B6D-95545B3F76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F9CF96-49CA-0983-04A6-D5BCAEB7585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B4CE9-72BF-8F53-22A3-F6EF2CB3E2E7}"/>
              </a:ext>
            </a:extLst>
          </p:cNvPr>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b="1" kern="1200" dirty="0">
                <a:solidFill>
                  <a:srgbClr val="FFFFFF"/>
                </a:solidFill>
                <a:latin typeface="Times New Roman" panose="02020603050405020304" pitchFamily="18" charset="0"/>
                <a:cs typeface="Times New Roman" panose="02020603050405020304" pitchFamily="18" charset="0"/>
              </a:rPr>
              <a:t>Use Case</a:t>
            </a:r>
          </a:p>
        </p:txBody>
      </p:sp>
      <p:sp>
        <p:nvSpPr>
          <p:cNvPr id="3" name="Rectangle 1">
            <a:extLst>
              <a:ext uri="{FF2B5EF4-FFF2-40B4-BE49-F238E27FC236}">
                <a16:creationId xmlns:a16="http://schemas.microsoft.com/office/drawing/2014/main" id="{63CCE151-F1D4-4B2E-EDAB-C74097B461C1}"/>
              </a:ext>
            </a:extLst>
          </p:cNvPr>
          <p:cNvSpPr>
            <a:spLocks noChangeArrowheads="1"/>
          </p:cNvSpPr>
          <p:nvPr/>
        </p:nvSpPr>
        <p:spPr bwMode="auto">
          <a:xfrm>
            <a:off x="-100184" y="2028187"/>
            <a:ext cx="1194497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IN" sz="2400" b="1" dirty="0">
                <a:latin typeface="Times New Roman" panose="02020603050405020304" pitchFamily="18" charset="0"/>
                <a:cs typeface="Times New Roman" panose="02020603050405020304" pitchFamily="18" charset="0"/>
              </a:rPr>
              <a:t>Goal: </a:t>
            </a:r>
            <a:r>
              <a:rPr lang="en-US" sz="2400" b="1" dirty="0">
                <a:latin typeface="Times New Roman" panose="02020603050405020304" pitchFamily="18" charset="0"/>
                <a:cs typeface="Times New Roman" panose="02020603050405020304" pitchFamily="18" charset="0"/>
              </a:rPr>
              <a:t>Sort the trash before it ever becomes trash</a:t>
            </a:r>
            <a:r>
              <a:rPr lang="en-US" sz="2400" dirty="0">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pPr>
            <a:r>
              <a:rPr lang="en-US" dirty="0">
                <a:latin typeface="Times New Roman" panose="02020603050405020304" pitchFamily="18" charset="0"/>
                <a:cs typeface="Times New Roman" panose="02020603050405020304" pitchFamily="18" charset="0"/>
              </a:rPr>
              <a:t>        </a:t>
            </a:r>
          </a:p>
        </p:txBody>
      </p:sp>
      <p:sp>
        <p:nvSpPr>
          <p:cNvPr id="4" name="Rectangle 1">
            <a:extLst>
              <a:ext uri="{FF2B5EF4-FFF2-40B4-BE49-F238E27FC236}">
                <a16:creationId xmlns:a16="http://schemas.microsoft.com/office/drawing/2014/main" id="{C8D5CED2-DBEB-3DE3-0F73-78E018AC493E}"/>
              </a:ext>
            </a:extLst>
          </p:cNvPr>
          <p:cNvSpPr>
            <a:spLocks noChangeArrowheads="1"/>
          </p:cNvSpPr>
          <p:nvPr/>
        </p:nvSpPr>
        <p:spPr bwMode="auto">
          <a:xfrm>
            <a:off x="424843" y="2376021"/>
            <a:ext cx="11609139" cy="3216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endParaRPr lang="en-US" altLang="en-US" sz="1900"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endParaRPr lang="en-US" altLang="en-US" sz="19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Waste Generation Prediction and Personal Database</a:t>
            </a:r>
            <a:endParaRPr lang="en-US" sz="2200" dirty="0">
              <a:latin typeface="Times New Roman" panose="02020603050405020304" pitchFamily="18" charset="0"/>
              <a:cs typeface="Times New Roman" panose="02020603050405020304" pitchFamily="18" charset="0"/>
            </a:endParaRPr>
          </a:p>
          <a:p>
            <a:pPr algn="just"/>
            <a:r>
              <a:rPr lang="en-US" sz="1900" dirty="0">
                <a:latin typeface="Times New Roman" panose="02020603050405020304" pitchFamily="18" charset="0"/>
                <a:cs typeface="Times New Roman" panose="02020603050405020304" pitchFamily="18" charset="0"/>
              </a:rPr>
              <a:t>The system can predict and store the amount of waste generated by each individual user. This data is stored in a personal database, allowing for a detailed record of waste disposal habits. This feature enhances accountability and provides users with a clear understanding of their environmental impact.</a:t>
            </a:r>
          </a:p>
          <a:p>
            <a:pPr lvl="0" algn="just" eaLnBrk="0" fontAlgn="base" hangingPunct="0">
              <a:spcBef>
                <a:spcPct val="0"/>
              </a:spcBef>
              <a:spcAft>
                <a:spcPct val="0"/>
              </a:spcAft>
            </a:pPr>
            <a:endParaRPr lang="en-US" sz="2200" b="1" dirty="0">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endParaRPr lang="en-US" sz="2200" b="1"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Credit system:</a:t>
            </a:r>
          </a:p>
          <a:p>
            <a:pPr lvl="0" algn="just"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	T</a:t>
            </a:r>
            <a:r>
              <a:rPr lang="en-US" sz="1900" dirty="0">
                <a:latin typeface="Times New Roman" panose="02020603050405020304" pitchFamily="18" charset="0"/>
                <a:cs typeface="Times New Roman" panose="02020603050405020304" pitchFamily="18" charset="0"/>
              </a:rPr>
              <a:t>he sample prototype for the credit system has been included for reference.</a:t>
            </a:r>
            <a:endParaRPr lang="en-US" alt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354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4D22DD-997D-5800-E82C-EF07281DE46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763FDA-FBA0-7BF6-75C9-9AE5A969EB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6C47DBA-9A06-764C-DDB3-1B1C3545EE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69A97F-29E6-B051-3757-220C81B04B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B10564-3BA8-5DD8-3D64-34417337E2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74060A-75BB-2C88-F7AC-FCD2F6CCD4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A3DDA-93BF-9C3D-3BE8-5F75E274FA65}"/>
              </a:ext>
            </a:extLst>
          </p:cNvPr>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b="1" kern="1200" dirty="0">
                <a:solidFill>
                  <a:srgbClr val="FFFFFF"/>
                </a:solidFill>
                <a:latin typeface="Times New Roman" panose="02020603050405020304" pitchFamily="18" charset="0"/>
                <a:cs typeface="Times New Roman" panose="02020603050405020304" pitchFamily="18" charset="0"/>
              </a:rPr>
              <a:t>Use Case</a:t>
            </a:r>
          </a:p>
        </p:txBody>
      </p:sp>
      <p:sp>
        <p:nvSpPr>
          <p:cNvPr id="3" name="Rectangle 1">
            <a:extLst>
              <a:ext uri="{FF2B5EF4-FFF2-40B4-BE49-F238E27FC236}">
                <a16:creationId xmlns:a16="http://schemas.microsoft.com/office/drawing/2014/main" id="{BC03C986-BAD7-CE8F-C6F6-82BE0892C458}"/>
              </a:ext>
            </a:extLst>
          </p:cNvPr>
          <p:cNvSpPr>
            <a:spLocks noChangeArrowheads="1"/>
          </p:cNvSpPr>
          <p:nvPr/>
        </p:nvSpPr>
        <p:spPr bwMode="auto">
          <a:xfrm>
            <a:off x="229675" y="1743332"/>
            <a:ext cx="11732645" cy="537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IN" sz="2400" b="1" u="sng" dirty="0">
                <a:latin typeface="Times New Roman" panose="02020603050405020304" pitchFamily="18" charset="0"/>
                <a:cs typeface="Times New Roman" panose="02020603050405020304" pitchFamily="18" charset="0"/>
              </a:rPr>
              <a:t>Project's Impact</a:t>
            </a:r>
          </a:p>
          <a:p>
            <a:pPr lvl="0" algn="ctr" eaLnBrk="0" fontAlgn="base" hangingPunct="0">
              <a:spcBef>
                <a:spcPct val="0"/>
              </a:spcBef>
              <a:spcAft>
                <a:spcPct val="0"/>
              </a:spcAft>
            </a:pPr>
            <a:endParaRPr lang="en-IN" sz="2400" b="1" u="sng"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Increased Recycling Rates:</a:t>
            </a:r>
            <a:r>
              <a:rPr lang="en-US" altLang="en-US" sz="1900" dirty="0">
                <a:latin typeface="Times New Roman" panose="02020603050405020304" pitchFamily="18" charset="0"/>
                <a:cs typeface="Times New Roman" panose="02020603050405020304" pitchFamily="18" charset="0"/>
              </a:rPr>
              <a:t> </a:t>
            </a:r>
          </a:p>
          <a:p>
            <a:pPr lvl="0" algn="just" eaLnBrk="0" fontAlgn="base" hangingPunct="0">
              <a:spcBef>
                <a:spcPct val="0"/>
              </a:spcBef>
              <a:spcAft>
                <a:spcPct val="0"/>
              </a:spcAft>
            </a:pPr>
            <a:r>
              <a:rPr lang="en-US" altLang="en-US" sz="1900" dirty="0">
                <a:latin typeface="Times New Roman" panose="02020603050405020304" pitchFamily="18" charset="0"/>
                <a:cs typeface="Times New Roman" panose="02020603050405020304" pitchFamily="18" charset="0"/>
              </a:rPr>
              <a:t>	The system tackles contamination at the source through intelligent automation, which maximizes the amount of material that can be successfully recycled. This leads to a substantial increase in a community's recycling output.</a:t>
            </a:r>
          </a:p>
          <a:p>
            <a:pPr marL="342900" lvl="0" indent="-342900" algn="just" eaLnBrk="0" fontAlgn="base" hangingPunct="0">
              <a:spcBef>
                <a:spcPct val="0"/>
              </a:spcBef>
              <a:spcAft>
                <a:spcPct val="0"/>
              </a:spcAft>
              <a:buFont typeface="Arial" panose="020B0604020202020204" pitchFamily="34" charset="0"/>
              <a:buChar char="•"/>
            </a:pPr>
            <a:endParaRPr lang="en-US" altLang="en-US" sz="1900"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Reduced Operating Costs:</a:t>
            </a:r>
            <a:r>
              <a:rPr lang="en-US" altLang="en-US" sz="2200" dirty="0">
                <a:latin typeface="Times New Roman" panose="02020603050405020304" pitchFamily="18" charset="0"/>
                <a:cs typeface="Times New Roman" panose="02020603050405020304" pitchFamily="18" charset="0"/>
              </a:rPr>
              <a:t> </a:t>
            </a:r>
          </a:p>
          <a:p>
            <a:pPr lvl="0" algn="just" eaLnBrk="0" fontAlgn="base" hangingPunct="0">
              <a:spcBef>
                <a:spcPct val="0"/>
              </a:spcBef>
              <a:spcAft>
                <a:spcPct val="0"/>
              </a:spcAft>
            </a:pPr>
            <a:r>
              <a:rPr lang="en-US" altLang="en-US" sz="1900" dirty="0">
                <a:latin typeface="Times New Roman" panose="02020603050405020304" pitchFamily="18" charset="0"/>
                <a:cs typeface="Times New Roman" panose="02020603050405020304" pitchFamily="18" charset="0"/>
              </a:rPr>
              <a:t>	The solution's efficiency and accuracy result in direct financial savings. By reducing contamination and streamlining the collection process, the costly practice of sorting spoiled batches is eliminated, which saves resources and boosts profitability for waste management facilities.</a:t>
            </a:r>
          </a:p>
          <a:p>
            <a:pPr marL="342900" lvl="0" indent="-342900" algn="just" eaLnBrk="0" fontAlgn="base" hangingPunct="0">
              <a:spcBef>
                <a:spcPct val="0"/>
              </a:spcBef>
              <a:spcAft>
                <a:spcPct val="0"/>
              </a:spcAft>
              <a:buFont typeface="Arial" panose="020B0604020202020204" pitchFamily="34" charset="0"/>
              <a:buChar char="•"/>
            </a:pPr>
            <a:endParaRPr lang="en-US" altLang="en-US" sz="1900"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Actionable Management Insights:</a:t>
            </a:r>
            <a:r>
              <a:rPr lang="en-US" altLang="en-US" sz="2200" dirty="0">
                <a:latin typeface="Times New Roman" panose="02020603050405020304" pitchFamily="18" charset="0"/>
                <a:cs typeface="Times New Roman" panose="02020603050405020304" pitchFamily="18" charset="0"/>
              </a:rPr>
              <a:t> </a:t>
            </a:r>
          </a:p>
          <a:p>
            <a:pPr lvl="0" algn="just" eaLnBrk="0" fontAlgn="base" hangingPunct="0">
              <a:spcBef>
                <a:spcPct val="0"/>
              </a:spcBef>
              <a:spcAft>
                <a:spcPct val="0"/>
              </a:spcAft>
            </a:pPr>
            <a:r>
              <a:rPr lang="en-US" altLang="en-US" sz="1900" dirty="0">
                <a:latin typeface="Times New Roman" panose="02020603050405020304" pitchFamily="18" charset="0"/>
                <a:cs typeface="Times New Roman" panose="02020603050405020304" pitchFamily="18" charset="0"/>
              </a:rPr>
              <a:t>	A real-time dashboard provides managers with a clear overview of the entire operation. They can instantly view performance trends, pinpoint problem areas, and make data-driven decisions that continuously enhance the system. This transforms waste management from a reactive process into a proactive, strategic one.</a:t>
            </a:r>
          </a:p>
          <a:p>
            <a:pPr lvl="0" algn="just" eaLnBrk="0" fontAlgn="base" hangingPunct="0">
              <a:spcBef>
                <a:spcPct val="0"/>
              </a:spcBef>
              <a:spcAft>
                <a:spcPct val="0"/>
              </a:spcAft>
            </a:pPr>
            <a:endParaRPr lang="en-US" altLang="en-US" sz="2400" b="1" u="sng"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3271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4D22DD-997D-5800-E82C-EF07281DE46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6C47DBA-9A06-764C-DDB3-1B1C3545EE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69A97F-29E6-B051-3757-220C81B04B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B10564-3BA8-5DD8-3D64-34417337E2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74060A-75BB-2C88-F7AC-FCD2F6CCD4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CA3DDA-93BF-9C3D-3BE8-5F75E274FA65}"/>
              </a:ext>
            </a:extLst>
          </p:cNvPr>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b="1" kern="1200" dirty="0">
                <a:solidFill>
                  <a:srgbClr val="FFFFFF"/>
                </a:solidFill>
                <a:latin typeface="Times New Roman" panose="02020603050405020304" pitchFamily="18" charset="0"/>
                <a:cs typeface="Times New Roman" panose="02020603050405020304" pitchFamily="18" charset="0"/>
              </a:rPr>
              <a:t>Use Case</a:t>
            </a:r>
          </a:p>
        </p:txBody>
      </p:sp>
      <p:pic>
        <p:nvPicPr>
          <p:cNvPr id="14" name="Picture 13" descr="img 1.png"/>
          <p:cNvPicPr>
            <a:picLocks noChangeAspect="1"/>
          </p:cNvPicPr>
          <p:nvPr/>
        </p:nvPicPr>
        <p:blipFill>
          <a:blip r:embed="rId2"/>
          <a:stretch>
            <a:fillRect/>
          </a:stretch>
        </p:blipFill>
        <p:spPr>
          <a:xfrm>
            <a:off x="7779896" y="1797364"/>
            <a:ext cx="4220320" cy="4835783"/>
          </a:xfrm>
          <a:prstGeom prst="rect">
            <a:avLst/>
          </a:prstGeom>
        </p:spPr>
      </p:pic>
      <p:pic>
        <p:nvPicPr>
          <p:cNvPr id="16" name="Picture 15" descr="3img 2.jpg"/>
          <p:cNvPicPr>
            <a:picLocks noChangeAspect="1"/>
          </p:cNvPicPr>
          <p:nvPr/>
        </p:nvPicPr>
        <p:blipFill>
          <a:blip r:embed="rId3"/>
          <a:stretch>
            <a:fillRect/>
          </a:stretch>
        </p:blipFill>
        <p:spPr>
          <a:xfrm>
            <a:off x="224852" y="1907499"/>
            <a:ext cx="7345181" cy="4678636"/>
          </a:xfrm>
          <a:prstGeom prst="rect">
            <a:avLst/>
          </a:prstGeom>
        </p:spPr>
      </p:pic>
    </p:spTree>
    <p:extLst>
      <p:ext uri="{BB962C8B-B14F-4D97-AF65-F5344CB8AC3E}">
        <p14:creationId xmlns:p14="http://schemas.microsoft.com/office/powerpoint/2010/main" val="34327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B547373F-AF2E-4907-B442-9F902B387F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DB974-7B2F-5B6D-6220-96631142252F}"/>
              </a:ext>
            </a:extLst>
          </p:cNvPr>
          <p:cNvSpPr>
            <a:spLocks noGrp="1"/>
          </p:cNvSpPr>
          <p:nvPr>
            <p:ph type="title" idx="4294967295"/>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Solution Architecture</a:t>
            </a:r>
          </a:p>
        </p:txBody>
      </p:sp>
      <p:sp>
        <p:nvSpPr>
          <p:cNvPr id="11" name="Rectangle 8">
            <a:extLst>
              <a:ext uri="{FF2B5EF4-FFF2-40B4-BE49-F238E27FC236}">
                <a16:creationId xmlns:a16="http://schemas.microsoft.com/office/drawing/2014/main" id="{D0A80EDF-7F61-22C7-F977-C0F05BF8D96C}"/>
              </a:ext>
            </a:extLst>
          </p:cNvPr>
          <p:cNvSpPr>
            <a:spLocks noChangeArrowheads="1"/>
          </p:cNvSpPr>
          <p:nvPr/>
        </p:nvSpPr>
        <p:spPr bwMode="auto">
          <a:xfrm>
            <a:off x="4658264" y="761650"/>
            <a:ext cx="6899152" cy="164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Symphony of Services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project is a well-orchestrated system, where each component plays a unique and vital role to deliver a seamless, end-to-end experience.</a:t>
            </a:r>
          </a:p>
        </p:txBody>
      </p:sp>
      <p:sp>
        <p:nvSpPr>
          <p:cNvPr id="17" name="Rectangle 14">
            <a:extLst>
              <a:ext uri="{FF2B5EF4-FFF2-40B4-BE49-F238E27FC236}">
                <a16:creationId xmlns:a16="http://schemas.microsoft.com/office/drawing/2014/main" id="{0556DED2-92B4-41D3-AFEA-991E27AD7454}"/>
              </a:ext>
            </a:extLst>
          </p:cNvPr>
          <p:cNvSpPr>
            <a:spLocks noChangeArrowheads="1"/>
          </p:cNvSpPr>
          <p:nvPr/>
        </p:nvSpPr>
        <p:spPr bwMode="auto">
          <a:xfrm>
            <a:off x="0" y="4987114"/>
            <a:ext cx="11594237"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p:cNvSpPr txBox="1"/>
          <p:nvPr/>
        </p:nvSpPr>
        <p:spPr>
          <a:xfrm>
            <a:off x="614597" y="3372786"/>
            <a:ext cx="10987790" cy="3754874"/>
          </a:xfrm>
          <a:prstGeom prst="rect">
            <a:avLst/>
          </a:prstGeom>
          <a:noFill/>
        </p:spPr>
        <p:txBody>
          <a:bodyPr wrap="square" rtlCol="0">
            <a:spAutoFit/>
          </a:bodyPr>
          <a:lstStyle/>
          <a:p>
            <a:pPr lvl="0" algn="ctr" eaLnBrk="0" fontAlgn="base" hangingPunct="0">
              <a:spcBef>
                <a:spcPct val="0"/>
              </a:spcBef>
              <a:spcAft>
                <a:spcPct val="0"/>
              </a:spcAft>
            </a:pPr>
            <a:r>
              <a:rPr lang="en-US" altLang="en-US" sz="2200" b="1" dirty="0">
                <a:latin typeface="Times New Roman" panose="02020603050405020304" pitchFamily="18" charset="0"/>
                <a:cs typeface="Times New Roman" panose="02020603050405020304" pitchFamily="18" charset="0"/>
              </a:rPr>
              <a:t>The User Interface : Frontend (</a:t>
            </a:r>
            <a:r>
              <a:rPr lang="en-US" altLang="en-US" sz="2200" b="1" dirty="0" err="1">
                <a:latin typeface="Times New Roman" panose="02020603050405020304" pitchFamily="18" charset="0"/>
                <a:cs typeface="Times New Roman" panose="02020603050405020304" pitchFamily="18" charset="0"/>
              </a:rPr>
              <a:t>Streamlit</a:t>
            </a:r>
            <a:r>
              <a:rPr lang="en-US" altLang="en-US" sz="2200" b="1" dirty="0">
                <a:latin typeface="Times New Roman" panose="02020603050405020304" pitchFamily="18" charset="0"/>
                <a:cs typeface="Times New Roman" panose="02020603050405020304" pitchFamily="18" charset="0"/>
              </a:rPr>
              <a:t> for prototype)</a:t>
            </a:r>
          </a:p>
          <a:p>
            <a:pPr lvl="0" algn="just" eaLnBrk="0" fontAlgn="base" hangingPunct="0">
              <a:spcBef>
                <a:spcPct val="0"/>
              </a:spcBef>
              <a:spcAft>
                <a:spcPct val="0"/>
              </a:spcAft>
              <a:buFontTx/>
              <a:buChar char="•"/>
            </a:pPr>
            <a:endParaRPr lang="en-US" altLang="en-US" b="1"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The Public-Facing Dashboard:</a:t>
            </a:r>
            <a:r>
              <a:rPr lang="en-US" altLang="en-US" sz="22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This is the interface where users can upload files and view the resulting classifications</a:t>
            </a:r>
            <a:r>
              <a:rPr lang="en-US" altLang="en-US" sz="1900" dirty="0">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The Collector's App:</a:t>
            </a:r>
            <a:r>
              <a:rPr lang="en-US" altLang="en-US" sz="2200" dirty="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A purpose-built, lightweight application for waste collectors, making it easy to provide feedback in the field.</a:t>
            </a:r>
          </a:p>
          <a:p>
            <a:pPr marL="285750" lvl="0" indent="-285750" algn="just" eaLnBrk="0" fontAlgn="base" hangingPunct="0">
              <a:spcBef>
                <a:spcPct val="0"/>
              </a:spcBef>
              <a:spcAft>
                <a:spcPct val="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lang="en-US" altLang="en-US" sz="2200" b="1" dirty="0">
                <a:latin typeface="Times New Roman" panose="02020603050405020304" pitchFamily="18" charset="0"/>
                <a:cs typeface="Times New Roman" panose="02020603050405020304" pitchFamily="18" charset="0"/>
              </a:rPr>
              <a:t>The Operations Dashboard:</a:t>
            </a:r>
            <a:r>
              <a:rPr lang="en-US" altLang="en-US" sz="2200"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This is where raw information is transformed into actionable intelligence, a powerful analytics tool that equips waste management professionals with clear insights into system performance.</a:t>
            </a:r>
            <a:endParaRPr lang="en-IN" sz="19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5063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F04250-06C3-155A-7221-D562C1E5BA6A}"/>
            </a:ext>
          </a:extLst>
        </p:cNvPr>
        <p:cNvGrpSpPr/>
        <p:nvPr/>
      </p:nvGrpSpPr>
      <p:grpSpPr>
        <a:xfrm>
          <a:off x="0" y="0"/>
          <a:ext cx="0" cy="0"/>
          <a:chOff x="0" y="0"/>
          <a:chExt cx="0" cy="0"/>
        </a:xfrm>
      </p:grpSpPr>
      <p:sp>
        <p:nvSpPr>
          <p:cNvPr id="19" name="Down Arrow 7">
            <a:extLst>
              <a:ext uri="{FF2B5EF4-FFF2-40B4-BE49-F238E27FC236}">
                <a16:creationId xmlns:a16="http://schemas.microsoft.com/office/drawing/2014/main" id="{F2FB2A3F-B80D-1683-A853-7B0823CE27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4763"/>
            <a:ext cx="3333749" cy="3338514"/>
          </a:xfrm>
          <a:prstGeom prst="downArrow">
            <a:avLst>
              <a:gd name="adj1" fmla="val 100000"/>
              <a:gd name="adj2" fmla="val 26890"/>
            </a:avLst>
          </a:prstGeom>
          <a:solidFill>
            <a:schemeClr val="tx1">
              <a:lumMod val="85000"/>
              <a:lumOff val="15000"/>
            </a:schemeClr>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F33A0-C90B-DD7E-C4C4-10B1F6E0F3A1}"/>
              </a:ext>
            </a:extLst>
          </p:cNvPr>
          <p:cNvSpPr>
            <a:spLocks noGrp="1"/>
          </p:cNvSpPr>
          <p:nvPr>
            <p:ph type="title" idx="4294967295"/>
          </p:nvPr>
        </p:nvSpPr>
        <p:spPr>
          <a:xfrm>
            <a:off x="1028700" y="190501"/>
            <a:ext cx="2886075" cy="2486024"/>
          </a:xfrm>
          <a:noFill/>
        </p:spPr>
        <p:txBody>
          <a:bodyPr vert="horz" lIns="91440" tIns="45720" rIns="91440" bIns="45720" rtlCol="0" anchor="ctr">
            <a:normAutofit/>
          </a:bodyPr>
          <a:lstStyle/>
          <a:p>
            <a:pPr algn="ctr"/>
            <a:r>
              <a:rPr lang="en-US" sz="3600" dirty="0">
                <a:solidFill>
                  <a:schemeClr val="bg1"/>
                </a:solidFill>
                <a:latin typeface="Times New Roman" panose="02020603050405020304" pitchFamily="18" charset="0"/>
                <a:cs typeface="Times New Roman" panose="02020603050405020304" pitchFamily="18" charset="0"/>
              </a:rPr>
              <a:t>Solution Architecture</a:t>
            </a:r>
          </a:p>
        </p:txBody>
      </p:sp>
      <p:sp>
        <p:nvSpPr>
          <p:cNvPr id="10" name="TextBox 9">
            <a:extLst>
              <a:ext uri="{FF2B5EF4-FFF2-40B4-BE49-F238E27FC236}">
                <a16:creationId xmlns:a16="http://schemas.microsoft.com/office/drawing/2014/main" id="{B5EDCE69-D832-B594-2895-F231B94F4F9C}"/>
              </a:ext>
            </a:extLst>
          </p:cNvPr>
          <p:cNvSpPr txBox="1"/>
          <p:nvPr/>
        </p:nvSpPr>
        <p:spPr>
          <a:xfrm>
            <a:off x="5300695" y="2362903"/>
            <a:ext cx="6502303" cy="1229641"/>
          </a:xfrm>
          <a:prstGeom prst="rect">
            <a:avLst/>
          </a:prstGeom>
          <a:noFill/>
        </p:spPr>
        <p:txBody>
          <a:bodyPr wrap="square" rtlCol="0">
            <a:spAutoFit/>
          </a:bodyPr>
          <a:lstStyle/>
          <a:p>
            <a:endParaRPr lang="en-IN" dirty="0"/>
          </a:p>
        </p:txBody>
      </p:sp>
      <p:sp>
        <p:nvSpPr>
          <p:cNvPr id="11" name="Rectangle 1">
            <a:extLst>
              <a:ext uri="{FF2B5EF4-FFF2-40B4-BE49-F238E27FC236}">
                <a16:creationId xmlns:a16="http://schemas.microsoft.com/office/drawing/2014/main" id="{2C5E0F18-697E-CBBB-2B05-12446076F765}"/>
              </a:ext>
            </a:extLst>
          </p:cNvPr>
          <p:cNvSpPr>
            <a:spLocks noChangeArrowheads="1"/>
          </p:cNvSpPr>
          <p:nvPr/>
        </p:nvSpPr>
        <p:spPr bwMode="auto">
          <a:xfrm>
            <a:off x="4362449" y="865192"/>
            <a:ext cx="7291838" cy="167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Digital Ecosystem</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We've built a digital ecosystem where each service is a vital organ, from the brain (LLM) to the heart (Backend), all working in unison to ensure a healthier planet.</a:t>
            </a:r>
          </a:p>
        </p:txBody>
      </p:sp>
      <p:sp>
        <p:nvSpPr>
          <p:cNvPr id="7" name="TextBox 6"/>
          <p:cNvSpPr txBox="1"/>
          <p:nvPr/>
        </p:nvSpPr>
        <p:spPr>
          <a:xfrm>
            <a:off x="704539" y="4848044"/>
            <a:ext cx="10193311" cy="1862048"/>
          </a:xfrm>
          <a:prstGeom prst="rect">
            <a:avLst/>
          </a:prstGeom>
          <a:noFill/>
        </p:spPr>
        <p:txBody>
          <a:bodyPr wrap="square" rtlCol="0">
            <a:spAutoFit/>
          </a:bodyPr>
          <a:lstStyle/>
          <a:p>
            <a:pPr lvl="0" algn="just" eaLnBrk="0" fontAlgn="base" hangingPunct="0">
              <a:spcBef>
                <a:spcPct val="0"/>
              </a:spcBef>
              <a:spcAft>
                <a:spcPct val="0"/>
              </a:spcAft>
            </a:pPr>
            <a:endParaRPr lang="en-US" altLang="en-US" b="1" dirty="0">
              <a:latin typeface="Arial" panose="020B0604020202020204" pitchFamily="34" charset="0"/>
            </a:endParaRPr>
          </a:p>
          <a:p>
            <a:pPr lvl="0" algn="just" eaLnBrk="0" fontAlgn="base" hangingPunct="0">
              <a:spcBef>
                <a:spcPct val="0"/>
              </a:spcBef>
              <a:spcAft>
                <a:spcPct val="0"/>
              </a:spcAft>
            </a:pPr>
            <a:r>
              <a:rPr lang="en-US" altLang="en-US" sz="2200" b="1" dirty="0">
                <a:latin typeface="Times New Roman" panose="02020603050405020304" pitchFamily="18" charset="0"/>
                <a:cs typeface="Times New Roman" panose="02020603050405020304" pitchFamily="18" charset="0"/>
              </a:rPr>
              <a:t>The Conductor : Backend (</a:t>
            </a:r>
            <a:r>
              <a:rPr lang="en-US" altLang="en-US" sz="2200" b="1" dirty="0" err="1">
                <a:latin typeface="Times New Roman" panose="02020603050405020304" pitchFamily="18" charset="0"/>
                <a:cs typeface="Times New Roman" panose="02020603050405020304" pitchFamily="18" charset="0"/>
              </a:rPr>
              <a:t>FastAPI</a:t>
            </a:r>
            <a:r>
              <a:rPr lang="en-US" altLang="en-US" sz="2200" b="1" dirty="0">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	</a:t>
            </a:r>
            <a:r>
              <a:rPr lang="en-US" altLang="en-US" sz="1900" dirty="0">
                <a:latin typeface="Times New Roman" panose="02020603050405020304" pitchFamily="18" charset="0"/>
                <a:cs typeface="Times New Roman" panose="02020603050405020304" pitchFamily="18" charset="0"/>
              </a:rPr>
              <a:t>At the heart of our system lies the </a:t>
            </a:r>
            <a:r>
              <a:rPr lang="en-US" altLang="en-US" sz="1900" b="1" dirty="0">
                <a:latin typeface="Times New Roman" panose="02020603050405020304" pitchFamily="18" charset="0"/>
                <a:cs typeface="Times New Roman" panose="02020603050405020304" pitchFamily="18" charset="0"/>
              </a:rPr>
              <a:t>backend</a:t>
            </a:r>
            <a:r>
              <a:rPr lang="en-US" altLang="en-US" sz="1900" dirty="0">
                <a:latin typeface="Times New Roman" panose="02020603050405020304" pitchFamily="18" charset="0"/>
                <a:cs typeface="Times New Roman" panose="02020603050405020304" pitchFamily="18" charset="0"/>
              </a:rPr>
              <a:t>, powered by </a:t>
            </a:r>
            <a:r>
              <a:rPr lang="en-US" altLang="en-US" sz="1900" b="1" dirty="0" err="1">
                <a:latin typeface="Times New Roman" panose="02020603050405020304" pitchFamily="18" charset="0"/>
                <a:cs typeface="Times New Roman" panose="02020603050405020304" pitchFamily="18" charset="0"/>
              </a:rPr>
              <a:t>FastAPI</a:t>
            </a:r>
            <a:r>
              <a:rPr lang="en-US" altLang="en-US" sz="1900" dirty="0">
                <a:latin typeface="Times New Roman" panose="02020603050405020304" pitchFamily="18" charset="0"/>
                <a:cs typeface="Times New Roman" panose="02020603050405020304" pitchFamily="18" charset="0"/>
              </a:rPr>
              <a:t>. It's the central nervous system that manages all the business logic, acting as the conductor of our symphony. It directs traffic, processes data, and ensures every service works in perfect harmony.</a:t>
            </a:r>
          </a:p>
          <a:p>
            <a:pPr algn="just"/>
            <a:endParaRPr lang="en-US" dirty="0"/>
          </a:p>
        </p:txBody>
      </p:sp>
      <p:sp>
        <p:nvSpPr>
          <p:cNvPr id="8" name="TextBox 7"/>
          <p:cNvSpPr txBox="1"/>
          <p:nvPr/>
        </p:nvSpPr>
        <p:spPr>
          <a:xfrm>
            <a:off x="764496" y="3267857"/>
            <a:ext cx="10613037" cy="1631216"/>
          </a:xfrm>
          <a:prstGeom prst="rect">
            <a:avLst/>
          </a:prstGeom>
          <a:noFill/>
        </p:spPr>
        <p:txBody>
          <a:bodyPr wrap="square" rtlCol="0">
            <a:spAutoFit/>
          </a:bodyPr>
          <a:lstStyle/>
          <a:p>
            <a:pPr lvl="0" algn="just" eaLnBrk="0" fontAlgn="base" hangingPunct="0">
              <a:spcBef>
                <a:spcPct val="0"/>
              </a:spcBef>
              <a:spcAft>
                <a:spcPct val="0"/>
              </a:spcAft>
            </a:pPr>
            <a:endParaRPr lang="en-US" altLang="en-US" b="1" dirty="0">
              <a:latin typeface="Arial" panose="020B0604020202020204" pitchFamily="34" charset="0"/>
            </a:endParaRPr>
          </a:p>
          <a:p>
            <a:pPr lvl="0" algn="just" eaLnBrk="0" fontAlgn="base" hangingPunct="0">
              <a:spcBef>
                <a:spcPct val="0"/>
              </a:spcBef>
              <a:spcAft>
                <a:spcPct val="0"/>
              </a:spcAft>
            </a:pPr>
            <a:r>
              <a:rPr lang="en-US" altLang="en-US" sz="2200" b="1" dirty="0">
                <a:latin typeface="Times New Roman" panose="02020603050405020304" pitchFamily="18" charset="0"/>
                <a:cs typeface="Times New Roman" panose="02020603050405020304" pitchFamily="18" charset="0"/>
              </a:rPr>
              <a:t>The Brain : LLM:</a:t>
            </a:r>
          </a:p>
          <a:p>
            <a:pPr lvl="0" algn="just"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LLM is the intelligent core of our project. It is a dedicated, separate service that houses a local Large Language Model. The backend communicates with this LLM to perform the crucial task of classifying items. The LLM acts as the ultimate authority on where each item belongs.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345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0819fa7-4367-4500-ba88-dd630d977609}" enabled="1" method="Standard" siteId="{63ce7d59-2f3e-42cd-a8cc-be764cff5eb6}" removed="0"/>
</clbl:labelList>
</file>

<file path=docProps/app.xml><?xml version="1.0" encoding="utf-8"?>
<Properties xmlns="http://schemas.openxmlformats.org/officeDocument/2006/extended-properties" xmlns:vt="http://schemas.openxmlformats.org/officeDocument/2006/docPropsVTypes">
  <TotalTime>552</TotalTime>
  <Words>951</Words>
  <Application>Microsoft Office PowerPoint</Application>
  <PresentationFormat>Widescreen</PresentationFormat>
  <Paragraphs>156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Team and Use Case</vt:lpstr>
      <vt:lpstr>Use Case</vt:lpstr>
      <vt:lpstr>Use Case</vt:lpstr>
      <vt:lpstr>Use Case</vt:lpstr>
      <vt:lpstr>Use Case</vt:lpstr>
      <vt:lpstr>Use Case</vt:lpstr>
      <vt:lpstr>Use Case</vt:lpstr>
      <vt:lpstr>Solution Architecture</vt:lpstr>
      <vt:lpstr>Solution Architecture</vt:lpstr>
      <vt:lpstr>Solution Architecture</vt:lpstr>
      <vt:lpstr>Technology Stack</vt:lpstr>
      <vt:lpstr>Technology Stack</vt:lpstr>
      <vt:lpstr>Technology Stack</vt:lpstr>
      <vt:lpstr>Key highlights of solution</vt:lpstr>
      <vt:lpstr>Key highlights of solution</vt:lpstr>
      <vt:lpstr>Future Enhancements</vt:lpstr>
      <vt:lpstr>Future Enhancements</vt:lpstr>
      <vt:lpstr>Thank you</vt:lpstr>
    </vt:vector>
  </TitlesOfParts>
  <Company>Infosys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Charan Varigonda</dc:creator>
  <cp:lastModifiedBy>UNIQ GAMES</cp:lastModifiedBy>
  <cp:revision>17</cp:revision>
  <dcterms:created xsi:type="dcterms:W3CDTF">2023-09-21T08:41:39Z</dcterms:created>
  <dcterms:modified xsi:type="dcterms:W3CDTF">2025-08-24T09:37:32Z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0819fa7-4367-4500-ba88-dd630d977609_Enabled">
    <vt:lpwstr>true</vt:lpwstr>
  </property>
  <property fmtid="{D5CDD505-2E9C-101B-9397-08002B2CF9AE}" pid="3" name="MSIP_Label_a0819fa7-4367-4500-ba88-dd630d977609_SetDate">
    <vt:lpwstr>2023-09-21T08:41:39Z</vt:lpwstr>
  </property>
  <property fmtid="{D5CDD505-2E9C-101B-9397-08002B2CF9AE}" pid="4" name="MSIP_Label_a0819fa7-4367-4500-ba88-dd630d977609_Method">
    <vt:lpwstr>Standard</vt:lpwstr>
  </property>
  <property fmtid="{D5CDD505-2E9C-101B-9397-08002B2CF9AE}" pid="5" name="MSIP_Label_a0819fa7-4367-4500-ba88-dd630d977609_Name">
    <vt:lpwstr>a0819fa7-4367-4500-ba88-dd630d977609</vt:lpwstr>
  </property>
  <property fmtid="{D5CDD505-2E9C-101B-9397-08002B2CF9AE}" pid="6" name="MSIP_Label_a0819fa7-4367-4500-ba88-dd630d977609_SiteId">
    <vt:lpwstr>63ce7d59-2f3e-42cd-a8cc-be764cff5eb6</vt:lpwstr>
  </property>
  <property fmtid="{D5CDD505-2E9C-101B-9397-08002B2CF9AE}" pid="7" name="MSIP_Label_a0819fa7-4367-4500-ba88-dd630d977609_ActionId">
    <vt:lpwstr>f7bb42b6-8e72-46ee-8597-5461e15b5944</vt:lpwstr>
  </property>
  <property fmtid="{D5CDD505-2E9C-101B-9397-08002B2CF9AE}" pid="8" name="MSIP_Label_a0819fa7-4367-4500-ba88-dd630d977609_ContentBits">
    <vt:lpwstr>0</vt:lpwstr>
  </property>
</Properties>
</file>