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6" r:id="rId2"/>
    <p:sldId id="261" r:id="rId3"/>
    <p:sldId id="263" r:id="rId4"/>
    <p:sldId id="336" r:id="rId5"/>
    <p:sldId id="325" r:id="rId6"/>
    <p:sldId id="327" r:id="rId7"/>
    <p:sldId id="328" r:id="rId8"/>
    <p:sldId id="329" r:id="rId9"/>
    <p:sldId id="330" r:id="rId10"/>
    <p:sldId id="260" r:id="rId11"/>
    <p:sldId id="331" r:id="rId12"/>
    <p:sldId id="332" r:id="rId13"/>
    <p:sldId id="279" r:id="rId14"/>
    <p:sldId id="280" r:id="rId15"/>
    <p:sldId id="335" r:id="rId16"/>
    <p:sldId id="281" r:id="rId17"/>
    <p:sldId id="282" r:id="rId18"/>
    <p:sldId id="283" r:id="rId19"/>
    <p:sldId id="287" r:id="rId20"/>
    <p:sldId id="288" r:id="rId21"/>
    <p:sldId id="289" r:id="rId22"/>
    <p:sldId id="290" r:id="rId23"/>
    <p:sldId id="291" r:id="rId24"/>
    <p:sldId id="292" r:id="rId25"/>
    <p:sldId id="293" r:id="rId26"/>
    <p:sldId id="302" r:id="rId27"/>
    <p:sldId id="286" r:id="rId28"/>
    <p:sldId id="303" r:id="rId29"/>
    <p:sldId id="294" r:id="rId30"/>
    <p:sldId id="285" r:id="rId31"/>
    <p:sldId id="295" r:id="rId32"/>
    <p:sldId id="306" r:id="rId33"/>
    <p:sldId id="296" r:id="rId34"/>
    <p:sldId id="305" r:id="rId35"/>
    <p:sldId id="297" r:id="rId36"/>
    <p:sldId id="304" r:id="rId37"/>
    <p:sldId id="298" r:id="rId38"/>
    <p:sldId id="337" r:id="rId39"/>
    <p:sldId id="338" r:id="rId40"/>
    <p:sldId id="333" r:id="rId41"/>
    <p:sldId id="334" r:id="rId42"/>
    <p:sldId id="284"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319" r:id="rId56"/>
    <p:sldId id="320" r:id="rId57"/>
    <p:sldId id="321" r:id="rId58"/>
    <p:sldId id="322" r:id="rId59"/>
    <p:sldId id="323" r:id="rId60"/>
    <p:sldId id="324" r:id="rId61"/>
    <p:sldId id="301" r:id="rId62"/>
    <p:sldId id="300"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91" d="100"/>
          <a:sy n="91" d="100"/>
        </p:scale>
        <p:origin x="38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EBA1A-D8D3-4268-A11D-1A55A2BED9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CF685E-C2A4-4464-AC0B-F2DC341064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B25FCD-B626-422C-A0F3-42396140153F}"/>
              </a:ext>
            </a:extLst>
          </p:cNvPr>
          <p:cNvSpPr>
            <a:spLocks noGrp="1"/>
          </p:cNvSpPr>
          <p:nvPr>
            <p:ph type="dt" sz="half" idx="10"/>
          </p:nvPr>
        </p:nvSpPr>
        <p:spPr/>
        <p:txBody>
          <a:bodyPr/>
          <a:lstStyle/>
          <a:p>
            <a:fld id="{AF6A27F1-2C1F-4237-A856-B358B56AD875}" type="datetimeFigureOut">
              <a:rPr lang="en-IN" smtClean="0"/>
              <a:t>08-06-2021</a:t>
            </a:fld>
            <a:endParaRPr lang="en-IN"/>
          </a:p>
        </p:txBody>
      </p:sp>
      <p:sp>
        <p:nvSpPr>
          <p:cNvPr id="5" name="Footer Placeholder 4">
            <a:extLst>
              <a:ext uri="{FF2B5EF4-FFF2-40B4-BE49-F238E27FC236}">
                <a16:creationId xmlns:a16="http://schemas.microsoft.com/office/drawing/2014/main" id="{AFBC9695-18C3-46E7-921D-54636C1FBF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A8D6E3-EE11-4424-9A86-19C5B8418195}"/>
              </a:ext>
            </a:extLst>
          </p:cNvPr>
          <p:cNvSpPr>
            <a:spLocks noGrp="1"/>
          </p:cNvSpPr>
          <p:nvPr>
            <p:ph type="sldNum" sz="quarter" idx="12"/>
          </p:nvPr>
        </p:nvSpPr>
        <p:spPr/>
        <p:txBody>
          <a:bodyPr/>
          <a:lstStyle/>
          <a:p>
            <a:fld id="{3E7D9053-B821-4563-94A8-82C6B4A8A6EC}" type="slidenum">
              <a:rPr lang="en-IN" smtClean="0"/>
              <a:t>‹#›</a:t>
            </a:fld>
            <a:endParaRPr lang="en-IN"/>
          </a:p>
        </p:txBody>
      </p:sp>
    </p:spTree>
    <p:extLst>
      <p:ext uri="{BB962C8B-B14F-4D97-AF65-F5344CB8AC3E}">
        <p14:creationId xmlns:p14="http://schemas.microsoft.com/office/powerpoint/2010/main" val="3839004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9283-0B25-490A-BCD9-F2AD84566B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993714-D9FD-48A7-9FC8-6598D8033E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393E70-CC8D-442A-92CF-AF5D5E2E7C40}"/>
              </a:ext>
            </a:extLst>
          </p:cNvPr>
          <p:cNvSpPr>
            <a:spLocks noGrp="1"/>
          </p:cNvSpPr>
          <p:nvPr>
            <p:ph type="dt" sz="half" idx="10"/>
          </p:nvPr>
        </p:nvSpPr>
        <p:spPr/>
        <p:txBody>
          <a:bodyPr/>
          <a:lstStyle/>
          <a:p>
            <a:fld id="{AF6A27F1-2C1F-4237-A856-B358B56AD875}" type="datetimeFigureOut">
              <a:rPr lang="en-IN" smtClean="0"/>
              <a:t>08-06-2021</a:t>
            </a:fld>
            <a:endParaRPr lang="en-IN"/>
          </a:p>
        </p:txBody>
      </p:sp>
      <p:sp>
        <p:nvSpPr>
          <p:cNvPr id="5" name="Footer Placeholder 4">
            <a:extLst>
              <a:ext uri="{FF2B5EF4-FFF2-40B4-BE49-F238E27FC236}">
                <a16:creationId xmlns:a16="http://schemas.microsoft.com/office/drawing/2014/main" id="{DDF3843D-500E-4EC3-B2C5-AC2FAFE612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1AA89A-DE2A-4734-9688-813C8A308D9F}"/>
              </a:ext>
            </a:extLst>
          </p:cNvPr>
          <p:cNvSpPr>
            <a:spLocks noGrp="1"/>
          </p:cNvSpPr>
          <p:nvPr>
            <p:ph type="sldNum" sz="quarter" idx="12"/>
          </p:nvPr>
        </p:nvSpPr>
        <p:spPr/>
        <p:txBody>
          <a:bodyPr/>
          <a:lstStyle/>
          <a:p>
            <a:fld id="{3E7D9053-B821-4563-94A8-82C6B4A8A6EC}" type="slidenum">
              <a:rPr lang="en-IN" smtClean="0"/>
              <a:t>‹#›</a:t>
            </a:fld>
            <a:endParaRPr lang="en-IN"/>
          </a:p>
        </p:txBody>
      </p:sp>
    </p:spTree>
    <p:extLst>
      <p:ext uri="{BB962C8B-B14F-4D97-AF65-F5344CB8AC3E}">
        <p14:creationId xmlns:p14="http://schemas.microsoft.com/office/powerpoint/2010/main" val="1352677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4043EA-6F26-4BED-ABC4-1E0DA480A8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CCB6DC-B28E-49FD-AE97-17A0C5FE20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1F24A9-A03E-477F-A666-5728AAC695B5}"/>
              </a:ext>
            </a:extLst>
          </p:cNvPr>
          <p:cNvSpPr>
            <a:spLocks noGrp="1"/>
          </p:cNvSpPr>
          <p:nvPr>
            <p:ph type="dt" sz="half" idx="10"/>
          </p:nvPr>
        </p:nvSpPr>
        <p:spPr/>
        <p:txBody>
          <a:bodyPr/>
          <a:lstStyle/>
          <a:p>
            <a:fld id="{AF6A27F1-2C1F-4237-A856-B358B56AD875}" type="datetimeFigureOut">
              <a:rPr lang="en-IN" smtClean="0"/>
              <a:t>08-06-2021</a:t>
            </a:fld>
            <a:endParaRPr lang="en-IN"/>
          </a:p>
        </p:txBody>
      </p:sp>
      <p:sp>
        <p:nvSpPr>
          <p:cNvPr id="5" name="Footer Placeholder 4">
            <a:extLst>
              <a:ext uri="{FF2B5EF4-FFF2-40B4-BE49-F238E27FC236}">
                <a16:creationId xmlns:a16="http://schemas.microsoft.com/office/drawing/2014/main" id="{A54E0F14-409D-4E50-8DA1-AE8485658B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F3DDC8-2980-4741-A5C8-38C3AC00806D}"/>
              </a:ext>
            </a:extLst>
          </p:cNvPr>
          <p:cNvSpPr>
            <a:spLocks noGrp="1"/>
          </p:cNvSpPr>
          <p:nvPr>
            <p:ph type="sldNum" sz="quarter" idx="12"/>
          </p:nvPr>
        </p:nvSpPr>
        <p:spPr/>
        <p:txBody>
          <a:bodyPr/>
          <a:lstStyle/>
          <a:p>
            <a:fld id="{3E7D9053-B821-4563-94A8-82C6B4A8A6EC}" type="slidenum">
              <a:rPr lang="en-IN" smtClean="0"/>
              <a:t>‹#›</a:t>
            </a:fld>
            <a:endParaRPr lang="en-IN"/>
          </a:p>
        </p:txBody>
      </p:sp>
    </p:spTree>
    <p:extLst>
      <p:ext uri="{BB962C8B-B14F-4D97-AF65-F5344CB8AC3E}">
        <p14:creationId xmlns:p14="http://schemas.microsoft.com/office/powerpoint/2010/main" val="3255434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52F0D-92F3-4329-96A2-3F5DA444AE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D9A1ED-3F84-4324-B6C3-5C867C2C8E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FD274F-F120-4992-8FE0-D61C77F7CA68}"/>
              </a:ext>
            </a:extLst>
          </p:cNvPr>
          <p:cNvSpPr>
            <a:spLocks noGrp="1"/>
          </p:cNvSpPr>
          <p:nvPr>
            <p:ph type="dt" sz="half" idx="10"/>
          </p:nvPr>
        </p:nvSpPr>
        <p:spPr/>
        <p:txBody>
          <a:bodyPr/>
          <a:lstStyle/>
          <a:p>
            <a:fld id="{AF6A27F1-2C1F-4237-A856-B358B56AD875}" type="datetimeFigureOut">
              <a:rPr lang="en-IN" smtClean="0"/>
              <a:t>08-06-2021</a:t>
            </a:fld>
            <a:endParaRPr lang="en-IN"/>
          </a:p>
        </p:txBody>
      </p:sp>
      <p:sp>
        <p:nvSpPr>
          <p:cNvPr id="5" name="Footer Placeholder 4">
            <a:extLst>
              <a:ext uri="{FF2B5EF4-FFF2-40B4-BE49-F238E27FC236}">
                <a16:creationId xmlns:a16="http://schemas.microsoft.com/office/drawing/2014/main" id="{B4737825-D6AA-466F-A2E7-B360062706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176AE3-2BDB-43D4-8272-7422613C8C8A}"/>
              </a:ext>
            </a:extLst>
          </p:cNvPr>
          <p:cNvSpPr>
            <a:spLocks noGrp="1"/>
          </p:cNvSpPr>
          <p:nvPr>
            <p:ph type="sldNum" sz="quarter" idx="12"/>
          </p:nvPr>
        </p:nvSpPr>
        <p:spPr/>
        <p:txBody>
          <a:bodyPr/>
          <a:lstStyle/>
          <a:p>
            <a:fld id="{3E7D9053-B821-4563-94A8-82C6B4A8A6EC}" type="slidenum">
              <a:rPr lang="en-IN" smtClean="0"/>
              <a:t>‹#›</a:t>
            </a:fld>
            <a:endParaRPr lang="en-IN"/>
          </a:p>
        </p:txBody>
      </p:sp>
    </p:spTree>
    <p:extLst>
      <p:ext uri="{BB962C8B-B14F-4D97-AF65-F5344CB8AC3E}">
        <p14:creationId xmlns:p14="http://schemas.microsoft.com/office/powerpoint/2010/main" val="1048960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A360-2B2A-410E-983F-0ACFB9CFE3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209EB9-8FAC-4F7A-823F-99AF75E9F5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576BAD-0DFD-4773-AE72-90EA0E8486F6}"/>
              </a:ext>
            </a:extLst>
          </p:cNvPr>
          <p:cNvSpPr>
            <a:spLocks noGrp="1"/>
          </p:cNvSpPr>
          <p:nvPr>
            <p:ph type="dt" sz="half" idx="10"/>
          </p:nvPr>
        </p:nvSpPr>
        <p:spPr/>
        <p:txBody>
          <a:bodyPr/>
          <a:lstStyle/>
          <a:p>
            <a:fld id="{AF6A27F1-2C1F-4237-A856-B358B56AD875}" type="datetimeFigureOut">
              <a:rPr lang="en-IN" smtClean="0"/>
              <a:t>08-06-2021</a:t>
            </a:fld>
            <a:endParaRPr lang="en-IN"/>
          </a:p>
        </p:txBody>
      </p:sp>
      <p:sp>
        <p:nvSpPr>
          <p:cNvPr id="5" name="Footer Placeholder 4">
            <a:extLst>
              <a:ext uri="{FF2B5EF4-FFF2-40B4-BE49-F238E27FC236}">
                <a16:creationId xmlns:a16="http://schemas.microsoft.com/office/drawing/2014/main" id="{2E82DE15-4BB5-4CCB-83BC-FFBF4CE33B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786D2E-D55D-42DB-AC16-D95AB99C678C}"/>
              </a:ext>
            </a:extLst>
          </p:cNvPr>
          <p:cNvSpPr>
            <a:spLocks noGrp="1"/>
          </p:cNvSpPr>
          <p:nvPr>
            <p:ph type="sldNum" sz="quarter" idx="12"/>
          </p:nvPr>
        </p:nvSpPr>
        <p:spPr/>
        <p:txBody>
          <a:bodyPr/>
          <a:lstStyle/>
          <a:p>
            <a:fld id="{3E7D9053-B821-4563-94A8-82C6B4A8A6EC}" type="slidenum">
              <a:rPr lang="en-IN" smtClean="0"/>
              <a:t>‹#›</a:t>
            </a:fld>
            <a:endParaRPr lang="en-IN"/>
          </a:p>
        </p:txBody>
      </p:sp>
    </p:spTree>
    <p:extLst>
      <p:ext uri="{BB962C8B-B14F-4D97-AF65-F5344CB8AC3E}">
        <p14:creationId xmlns:p14="http://schemas.microsoft.com/office/powerpoint/2010/main" val="2695668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8543-1D79-4AEC-8227-861A49E037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568300-0273-4312-A300-E1422E3D94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BEBCD9-1F5A-4D05-A295-F964C9E5ED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B673D3-A0C5-4B4C-BB39-91C52D34BBBB}"/>
              </a:ext>
            </a:extLst>
          </p:cNvPr>
          <p:cNvSpPr>
            <a:spLocks noGrp="1"/>
          </p:cNvSpPr>
          <p:nvPr>
            <p:ph type="dt" sz="half" idx="10"/>
          </p:nvPr>
        </p:nvSpPr>
        <p:spPr/>
        <p:txBody>
          <a:bodyPr/>
          <a:lstStyle/>
          <a:p>
            <a:fld id="{AF6A27F1-2C1F-4237-A856-B358B56AD875}" type="datetimeFigureOut">
              <a:rPr lang="en-IN" smtClean="0"/>
              <a:t>08-06-2021</a:t>
            </a:fld>
            <a:endParaRPr lang="en-IN"/>
          </a:p>
        </p:txBody>
      </p:sp>
      <p:sp>
        <p:nvSpPr>
          <p:cNvPr id="6" name="Footer Placeholder 5">
            <a:extLst>
              <a:ext uri="{FF2B5EF4-FFF2-40B4-BE49-F238E27FC236}">
                <a16:creationId xmlns:a16="http://schemas.microsoft.com/office/drawing/2014/main" id="{96A89DD9-D3CD-4666-8BA7-06585005DB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9F79BE-A611-4CB2-86B9-01689D140BCB}"/>
              </a:ext>
            </a:extLst>
          </p:cNvPr>
          <p:cNvSpPr>
            <a:spLocks noGrp="1"/>
          </p:cNvSpPr>
          <p:nvPr>
            <p:ph type="sldNum" sz="quarter" idx="12"/>
          </p:nvPr>
        </p:nvSpPr>
        <p:spPr/>
        <p:txBody>
          <a:bodyPr/>
          <a:lstStyle/>
          <a:p>
            <a:fld id="{3E7D9053-B821-4563-94A8-82C6B4A8A6EC}" type="slidenum">
              <a:rPr lang="en-IN" smtClean="0"/>
              <a:t>‹#›</a:t>
            </a:fld>
            <a:endParaRPr lang="en-IN"/>
          </a:p>
        </p:txBody>
      </p:sp>
    </p:spTree>
    <p:extLst>
      <p:ext uri="{BB962C8B-B14F-4D97-AF65-F5344CB8AC3E}">
        <p14:creationId xmlns:p14="http://schemas.microsoft.com/office/powerpoint/2010/main" val="1986534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32C5-A98E-4208-BE8C-764406103E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76BB5D-DC4B-4A05-AB6C-C84F37D44D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DA4A9C-47C2-4F62-AAB7-43CD02FC34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1C8F95-1431-481C-B8EB-8CD59173CD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9B9431-EABA-4897-93B2-F2605212A9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82450CA-09D6-4048-A222-984EC1B1443A}"/>
              </a:ext>
            </a:extLst>
          </p:cNvPr>
          <p:cNvSpPr>
            <a:spLocks noGrp="1"/>
          </p:cNvSpPr>
          <p:nvPr>
            <p:ph type="dt" sz="half" idx="10"/>
          </p:nvPr>
        </p:nvSpPr>
        <p:spPr/>
        <p:txBody>
          <a:bodyPr/>
          <a:lstStyle/>
          <a:p>
            <a:fld id="{AF6A27F1-2C1F-4237-A856-B358B56AD875}" type="datetimeFigureOut">
              <a:rPr lang="en-IN" smtClean="0"/>
              <a:t>08-06-2021</a:t>
            </a:fld>
            <a:endParaRPr lang="en-IN"/>
          </a:p>
        </p:txBody>
      </p:sp>
      <p:sp>
        <p:nvSpPr>
          <p:cNvPr id="8" name="Footer Placeholder 7">
            <a:extLst>
              <a:ext uri="{FF2B5EF4-FFF2-40B4-BE49-F238E27FC236}">
                <a16:creationId xmlns:a16="http://schemas.microsoft.com/office/drawing/2014/main" id="{2BCBC856-FCD9-40D0-B408-72A17C7605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9493887-04FF-45A5-BB06-65B774442B6F}"/>
              </a:ext>
            </a:extLst>
          </p:cNvPr>
          <p:cNvSpPr>
            <a:spLocks noGrp="1"/>
          </p:cNvSpPr>
          <p:nvPr>
            <p:ph type="sldNum" sz="quarter" idx="12"/>
          </p:nvPr>
        </p:nvSpPr>
        <p:spPr/>
        <p:txBody>
          <a:bodyPr/>
          <a:lstStyle/>
          <a:p>
            <a:fld id="{3E7D9053-B821-4563-94A8-82C6B4A8A6EC}" type="slidenum">
              <a:rPr lang="en-IN" smtClean="0"/>
              <a:t>‹#›</a:t>
            </a:fld>
            <a:endParaRPr lang="en-IN"/>
          </a:p>
        </p:txBody>
      </p:sp>
    </p:spTree>
    <p:extLst>
      <p:ext uri="{BB962C8B-B14F-4D97-AF65-F5344CB8AC3E}">
        <p14:creationId xmlns:p14="http://schemas.microsoft.com/office/powerpoint/2010/main" val="3241770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B1D0D-0D65-4E90-BECB-069AD7A462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A519AE-74BB-427D-BA37-8CEA9B7EC940}"/>
              </a:ext>
            </a:extLst>
          </p:cNvPr>
          <p:cNvSpPr>
            <a:spLocks noGrp="1"/>
          </p:cNvSpPr>
          <p:nvPr>
            <p:ph type="dt" sz="half" idx="10"/>
          </p:nvPr>
        </p:nvSpPr>
        <p:spPr/>
        <p:txBody>
          <a:bodyPr/>
          <a:lstStyle/>
          <a:p>
            <a:fld id="{AF6A27F1-2C1F-4237-A856-B358B56AD875}" type="datetimeFigureOut">
              <a:rPr lang="en-IN" smtClean="0"/>
              <a:t>08-06-2021</a:t>
            </a:fld>
            <a:endParaRPr lang="en-IN"/>
          </a:p>
        </p:txBody>
      </p:sp>
      <p:sp>
        <p:nvSpPr>
          <p:cNvPr id="4" name="Footer Placeholder 3">
            <a:extLst>
              <a:ext uri="{FF2B5EF4-FFF2-40B4-BE49-F238E27FC236}">
                <a16:creationId xmlns:a16="http://schemas.microsoft.com/office/drawing/2014/main" id="{97E75421-6F94-4C00-946C-04B07A9197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A52504-41D1-443B-A259-8587B6408115}"/>
              </a:ext>
            </a:extLst>
          </p:cNvPr>
          <p:cNvSpPr>
            <a:spLocks noGrp="1"/>
          </p:cNvSpPr>
          <p:nvPr>
            <p:ph type="sldNum" sz="quarter" idx="12"/>
          </p:nvPr>
        </p:nvSpPr>
        <p:spPr/>
        <p:txBody>
          <a:bodyPr/>
          <a:lstStyle/>
          <a:p>
            <a:fld id="{3E7D9053-B821-4563-94A8-82C6B4A8A6EC}" type="slidenum">
              <a:rPr lang="en-IN" smtClean="0"/>
              <a:t>‹#›</a:t>
            </a:fld>
            <a:endParaRPr lang="en-IN"/>
          </a:p>
        </p:txBody>
      </p:sp>
    </p:spTree>
    <p:extLst>
      <p:ext uri="{BB962C8B-B14F-4D97-AF65-F5344CB8AC3E}">
        <p14:creationId xmlns:p14="http://schemas.microsoft.com/office/powerpoint/2010/main" val="2560537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8BE421-0331-4713-9024-4FD091166E8A}"/>
              </a:ext>
            </a:extLst>
          </p:cNvPr>
          <p:cNvSpPr>
            <a:spLocks noGrp="1"/>
          </p:cNvSpPr>
          <p:nvPr>
            <p:ph type="dt" sz="half" idx="10"/>
          </p:nvPr>
        </p:nvSpPr>
        <p:spPr/>
        <p:txBody>
          <a:bodyPr/>
          <a:lstStyle/>
          <a:p>
            <a:fld id="{AF6A27F1-2C1F-4237-A856-B358B56AD875}" type="datetimeFigureOut">
              <a:rPr lang="en-IN" smtClean="0"/>
              <a:t>08-06-2021</a:t>
            </a:fld>
            <a:endParaRPr lang="en-IN"/>
          </a:p>
        </p:txBody>
      </p:sp>
      <p:sp>
        <p:nvSpPr>
          <p:cNvPr id="3" name="Footer Placeholder 2">
            <a:extLst>
              <a:ext uri="{FF2B5EF4-FFF2-40B4-BE49-F238E27FC236}">
                <a16:creationId xmlns:a16="http://schemas.microsoft.com/office/drawing/2014/main" id="{AEAED1F0-6A8D-4705-828B-B2A0DB5AB9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413C74-D006-402C-8732-9857A058D2D2}"/>
              </a:ext>
            </a:extLst>
          </p:cNvPr>
          <p:cNvSpPr>
            <a:spLocks noGrp="1"/>
          </p:cNvSpPr>
          <p:nvPr>
            <p:ph type="sldNum" sz="quarter" idx="12"/>
          </p:nvPr>
        </p:nvSpPr>
        <p:spPr/>
        <p:txBody>
          <a:bodyPr/>
          <a:lstStyle/>
          <a:p>
            <a:fld id="{3E7D9053-B821-4563-94A8-82C6B4A8A6EC}" type="slidenum">
              <a:rPr lang="en-IN" smtClean="0"/>
              <a:t>‹#›</a:t>
            </a:fld>
            <a:endParaRPr lang="en-IN"/>
          </a:p>
        </p:txBody>
      </p:sp>
    </p:spTree>
    <p:extLst>
      <p:ext uri="{BB962C8B-B14F-4D97-AF65-F5344CB8AC3E}">
        <p14:creationId xmlns:p14="http://schemas.microsoft.com/office/powerpoint/2010/main" val="104237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1834D-F2F9-42BB-BFAC-EA3CFD1F98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487EB3-8898-45EC-A84C-05D0D33404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32B05A-2238-4713-8FB2-8778DCEDC2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5E060D-F7EF-4F55-8432-E33E178A21B2}"/>
              </a:ext>
            </a:extLst>
          </p:cNvPr>
          <p:cNvSpPr>
            <a:spLocks noGrp="1"/>
          </p:cNvSpPr>
          <p:nvPr>
            <p:ph type="dt" sz="half" idx="10"/>
          </p:nvPr>
        </p:nvSpPr>
        <p:spPr/>
        <p:txBody>
          <a:bodyPr/>
          <a:lstStyle/>
          <a:p>
            <a:fld id="{AF6A27F1-2C1F-4237-A856-B358B56AD875}" type="datetimeFigureOut">
              <a:rPr lang="en-IN" smtClean="0"/>
              <a:t>08-06-2021</a:t>
            </a:fld>
            <a:endParaRPr lang="en-IN"/>
          </a:p>
        </p:txBody>
      </p:sp>
      <p:sp>
        <p:nvSpPr>
          <p:cNvPr id="6" name="Footer Placeholder 5">
            <a:extLst>
              <a:ext uri="{FF2B5EF4-FFF2-40B4-BE49-F238E27FC236}">
                <a16:creationId xmlns:a16="http://schemas.microsoft.com/office/drawing/2014/main" id="{F55FB3A8-7082-458A-BC94-083DBC65C9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957B78-3474-4F01-8E2B-432EECCA224F}"/>
              </a:ext>
            </a:extLst>
          </p:cNvPr>
          <p:cNvSpPr>
            <a:spLocks noGrp="1"/>
          </p:cNvSpPr>
          <p:nvPr>
            <p:ph type="sldNum" sz="quarter" idx="12"/>
          </p:nvPr>
        </p:nvSpPr>
        <p:spPr/>
        <p:txBody>
          <a:bodyPr/>
          <a:lstStyle/>
          <a:p>
            <a:fld id="{3E7D9053-B821-4563-94A8-82C6B4A8A6EC}" type="slidenum">
              <a:rPr lang="en-IN" smtClean="0"/>
              <a:t>‹#›</a:t>
            </a:fld>
            <a:endParaRPr lang="en-IN"/>
          </a:p>
        </p:txBody>
      </p:sp>
    </p:spTree>
    <p:extLst>
      <p:ext uri="{BB962C8B-B14F-4D97-AF65-F5344CB8AC3E}">
        <p14:creationId xmlns:p14="http://schemas.microsoft.com/office/powerpoint/2010/main" val="1066304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7165-74D3-49E8-9FAD-5DCBF9C131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D8D8EC-26CC-4207-B8B5-D364609430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41D95F-CF58-430B-AF28-0D5BFABF65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AD5D0B-E365-4673-8A61-434DC691E128}"/>
              </a:ext>
            </a:extLst>
          </p:cNvPr>
          <p:cNvSpPr>
            <a:spLocks noGrp="1"/>
          </p:cNvSpPr>
          <p:nvPr>
            <p:ph type="dt" sz="half" idx="10"/>
          </p:nvPr>
        </p:nvSpPr>
        <p:spPr/>
        <p:txBody>
          <a:bodyPr/>
          <a:lstStyle/>
          <a:p>
            <a:fld id="{AF6A27F1-2C1F-4237-A856-B358B56AD875}" type="datetimeFigureOut">
              <a:rPr lang="en-IN" smtClean="0"/>
              <a:t>08-06-2021</a:t>
            </a:fld>
            <a:endParaRPr lang="en-IN"/>
          </a:p>
        </p:txBody>
      </p:sp>
      <p:sp>
        <p:nvSpPr>
          <p:cNvPr id="6" name="Footer Placeholder 5">
            <a:extLst>
              <a:ext uri="{FF2B5EF4-FFF2-40B4-BE49-F238E27FC236}">
                <a16:creationId xmlns:a16="http://schemas.microsoft.com/office/drawing/2014/main" id="{16F2792C-CC13-41CE-B3A8-ED32EAB868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BC36AA-E67C-40A1-99DA-407E4A46628E}"/>
              </a:ext>
            </a:extLst>
          </p:cNvPr>
          <p:cNvSpPr>
            <a:spLocks noGrp="1"/>
          </p:cNvSpPr>
          <p:nvPr>
            <p:ph type="sldNum" sz="quarter" idx="12"/>
          </p:nvPr>
        </p:nvSpPr>
        <p:spPr/>
        <p:txBody>
          <a:bodyPr/>
          <a:lstStyle/>
          <a:p>
            <a:fld id="{3E7D9053-B821-4563-94A8-82C6B4A8A6EC}" type="slidenum">
              <a:rPr lang="en-IN" smtClean="0"/>
              <a:t>‹#›</a:t>
            </a:fld>
            <a:endParaRPr lang="en-IN"/>
          </a:p>
        </p:txBody>
      </p:sp>
    </p:spTree>
    <p:extLst>
      <p:ext uri="{BB962C8B-B14F-4D97-AF65-F5344CB8AC3E}">
        <p14:creationId xmlns:p14="http://schemas.microsoft.com/office/powerpoint/2010/main" val="3470499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1D73A-D768-41AF-84F6-10E4AB65A2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A51ACC-C48C-497A-BC9E-209F204482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ABDCCE-E805-46B6-A08F-789901EF8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6A27F1-2C1F-4237-A856-B358B56AD875}" type="datetimeFigureOut">
              <a:rPr lang="en-IN" smtClean="0"/>
              <a:t>08-06-2021</a:t>
            </a:fld>
            <a:endParaRPr lang="en-IN"/>
          </a:p>
        </p:txBody>
      </p:sp>
      <p:sp>
        <p:nvSpPr>
          <p:cNvPr id="5" name="Footer Placeholder 4">
            <a:extLst>
              <a:ext uri="{FF2B5EF4-FFF2-40B4-BE49-F238E27FC236}">
                <a16:creationId xmlns:a16="http://schemas.microsoft.com/office/drawing/2014/main" id="{121A3425-1B0B-4C53-B327-71BE1C4F43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75E82A5-F99B-466F-A285-5DCFEED039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7D9053-B821-4563-94A8-82C6B4A8A6EC}" type="slidenum">
              <a:rPr lang="en-IN" smtClean="0"/>
              <a:t>‹#›</a:t>
            </a:fld>
            <a:endParaRPr lang="en-IN"/>
          </a:p>
        </p:txBody>
      </p:sp>
    </p:spTree>
    <p:extLst>
      <p:ext uri="{BB962C8B-B14F-4D97-AF65-F5344CB8AC3E}">
        <p14:creationId xmlns:p14="http://schemas.microsoft.com/office/powerpoint/2010/main" val="442989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www.sciencedirect.com/science/article/pii/S131915781830884X" TargetMode="External"/><Relationship Id="rId2" Type="http://schemas.openxmlformats.org/officeDocument/2006/relationships/hyperlink" Target="https://doi.org/10.1016/j.jksuci.2019.02.001"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www.sciencedirect.com/science/article/pii/S2590198219300740" TargetMode="External"/><Relationship Id="rId2" Type="http://schemas.openxmlformats.org/officeDocument/2006/relationships/hyperlink" Target="https://doi.org/10.1016/j.trip.2019.100075" TargetMode="External"/><Relationship Id="rId1" Type="http://schemas.openxmlformats.org/officeDocument/2006/relationships/slideLayout" Target="../slideLayouts/slideLayout2.xml"/><Relationship Id="rId5" Type="http://schemas.openxmlformats.org/officeDocument/2006/relationships/hyperlink" Target="https://machinehack.com/hackathons/predict_the_flight_ticket_price_hackathon/data" TargetMode="External"/><Relationship Id="rId4" Type="http://schemas.openxmlformats.org/officeDocument/2006/relationships/hyperlink" Target="https://www.kaggle.com/data/46091"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444B-D86E-4181-A3E6-87F04C6EEABA}"/>
              </a:ext>
            </a:extLst>
          </p:cNvPr>
          <p:cNvSpPr>
            <a:spLocks noGrp="1"/>
          </p:cNvSpPr>
          <p:nvPr>
            <p:ph type="ctrTitle"/>
          </p:nvPr>
        </p:nvSpPr>
        <p:spPr/>
        <p:txBody>
          <a:bodyPr>
            <a:normAutofit fontScale="90000"/>
          </a:bodyPr>
          <a:lstStyle/>
          <a:p>
            <a:r>
              <a:rPr lang="en-US" sz="6000" b="1" dirty="0">
                <a:effectLst/>
                <a:latin typeface="Times New Roman" panose="02020603050405020304" pitchFamily="18" charset="0"/>
                <a:ea typeface="Times New Roman" panose="02020603050405020304" pitchFamily="18" charset="0"/>
              </a:rPr>
              <a:t>A Comparative Analysis of Different Machine Learning Models for Flight Fare Estimation Use Case </a:t>
            </a:r>
            <a:endParaRPr lang="en-US" dirty="0"/>
          </a:p>
        </p:txBody>
      </p:sp>
      <p:sp>
        <p:nvSpPr>
          <p:cNvPr id="3" name="Subtitle 2">
            <a:extLst>
              <a:ext uri="{FF2B5EF4-FFF2-40B4-BE49-F238E27FC236}">
                <a16:creationId xmlns:a16="http://schemas.microsoft.com/office/drawing/2014/main" id="{996791CC-038D-4FAC-980D-3C94433F22C4}"/>
              </a:ext>
            </a:extLst>
          </p:cNvPr>
          <p:cNvSpPr>
            <a:spLocks noGrp="1"/>
          </p:cNvSpPr>
          <p:nvPr>
            <p:ph type="subTitle" idx="1"/>
          </p:nvPr>
        </p:nvSpPr>
        <p:spPr>
          <a:xfrm>
            <a:off x="234892" y="4357047"/>
            <a:ext cx="11115412" cy="2219922"/>
          </a:xfrm>
        </p:spPr>
        <p:txBody>
          <a:bodyPr>
            <a:normAutofit/>
          </a:bodyPr>
          <a:lstStyle/>
          <a:p>
            <a:pPr marL="0" indent="0" algn="l">
              <a:lnSpc>
                <a:spcPct val="150000"/>
              </a:lnSpc>
              <a:buNone/>
            </a:pPr>
            <a:r>
              <a:rPr lang="en-US" sz="1700" i="1" dirty="0">
                <a:latin typeface="Times New Roman" panose="02020603050405020304" pitchFamily="18" charset="0"/>
                <a:ea typeface="Times New Roman" panose="02020603050405020304" pitchFamily="18" charset="0"/>
              </a:rPr>
              <a:t>By: </a:t>
            </a:r>
          </a:p>
          <a:p>
            <a:pPr marL="0" indent="0" algn="l">
              <a:lnSpc>
                <a:spcPct val="150000"/>
              </a:lnSpc>
              <a:buNone/>
            </a:pPr>
            <a:r>
              <a:rPr lang="en-US" sz="1700" b="1" dirty="0">
                <a:effectLst/>
                <a:latin typeface="Times New Roman" panose="02020603050405020304" pitchFamily="18" charset="0"/>
                <a:ea typeface="Times New Roman" panose="02020603050405020304" pitchFamily="18" charset="0"/>
              </a:rPr>
              <a:t>MISHAL THOMAS SABU 17BCI0174 </a:t>
            </a:r>
          </a:p>
          <a:p>
            <a:pPr marL="0" indent="0" algn="l">
              <a:lnSpc>
                <a:spcPct val="150000"/>
              </a:lnSpc>
              <a:buNone/>
            </a:pPr>
            <a:r>
              <a:rPr lang="en-US" sz="1700" b="1" dirty="0">
                <a:latin typeface="Times New Roman" panose="02020603050405020304" pitchFamily="18" charset="0"/>
                <a:ea typeface="Times New Roman" panose="02020603050405020304" pitchFamily="18" charset="0"/>
              </a:rPr>
              <a:t>MOHIT MAYANK  17BCI0118</a:t>
            </a:r>
          </a:p>
          <a:p>
            <a:pPr marL="0" indent="0" algn="l">
              <a:lnSpc>
                <a:spcPct val="150000"/>
              </a:lnSpc>
              <a:buNone/>
            </a:pPr>
            <a:r>
              <a:rPr lang="en-US" sz="1700" b="1" dirty="0">
                <a:effectLst/>
                <a:latin typeface="Times New Roman" panose="02020603050405020304" pitchFamily="18" charset="0"/>
                <a:ea typeface="Times New Roman" panose="02020603050405020304" pitchFamily="18" charset="0"/>
              </a:rPr>
              <a:t>Project Guide: Prof. Usha K</a:t>
            </a:r>
          </a:p>
          <a:p>
            <a:endParaRPr lang="en-US" dirty="0"/>
          </a:p>
        </p:txBody>
      </p:sp>
    </p:spTree>
    <p:extLst>
      <p:ext uri="{BB962C8B-B14F-4D97-AF65-F5344CB8AC3E}">
        <p14:creationId xmlns:p14="http://schemas.microsoft.com/office/powerpoint/2010/main" val="2634173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282EE-0658-4628-8AD9-8CB742E3D438}"/>
              </a:ext>
            </a:extLst>
          </p:cNvPr>
          <p:cNvSpPr>
            <a:spLocks noGrp="1"/>
          </p:cNvSpPr>
          <p:nvPr>
            <p:ph type="ctrTitle"/>
          </p:nvPr>
        </p:nvSpPr>
        <p:spPr>
          <a:xfrm>
            <a:off x="1792448" y="543523"/>
            <a:ext cx="8341453" cy="605770"/>
          </a:xfrm>
        </p:spPr>
        <p:txBody>
          <a:bodyPr>
            <a:normAutofit/>
          </a:bodyPr>
          <a:lstStyle/>
          <a:p>
            <a:r>
              <a:rPr lang="en-US" sz="2900" b="1" u="sng" dirty="0">
                <a:latin typeface="Times New Roman" panose="02020603050405020304" pitchFamily="18" charset="0"/>
                <a:cs typeface="Times New Roman" panose="02020603050405020304" pitchFamily="18" charset="0"/>
              </a:rPr>
              <a:t>Proposed System</a:t>
            </a:r>
          </a:p>
        </p:txBody>
      </p:sp>
      <p:pic>
        <p:nvPicPr>
          <p:cNvPr id="5" name="Picture 4">
            <a:extLst>
              <a:ext uri="{FF2B5EF4-FFF2-40B4-BE49-F238E27FC236}">
                <a16:creationId xmlns:a16="http://schemas.microsoft.com/office/drawing/2014/main" id="{B2A198F9-EE24-4DF0-9722-E6F8C3A07E62}"/>
              </a:ext>
            </a:extLst>
          </p:cNvPr>
          <p:cNvPicPr/>
          <p:nvPr/>
        </p:nvPicPr>
        <p:blipFill>
          <a:blip r:embed="rId2"/>
          <a:stretch>
            <a:fillRect/>
          </a:stretch>
        </p:blipFill>
        <p:spPr>
          <a:xfrm>
            <a:off x="3215957" y="1924685"/>
            <a:ext cx="7228337" cy="3553326"/>
          </a:xfrm>
          <a:prstGeom prst="rect">
            <a:avLst/>
          </a:prstGeom>
        </p:spPr>
      </p:pic>
      <p:sp>
        <p:nvSpPr>
          <p:cNvPr id="3" name="TextBox 2">
            <a:extLst>
              <a:ext uri="{FF2B5EF4-FFF2-40B4-BE49-F238E27FC236}">
                <a16:creationId xmlns:a16="http://schemas.microsoft.com/office/drawing/2014/main" id="{E5814B4C-FA64-4BE1-BC17-B0E999B9C7B8}"/>
              </a:ext>
            </a:extLst>
          </p:cNvPr>
          <p:cNvSpPr txBox="1"/>
          <p:nvPr/>
        </p:nvSpPr>
        <p:spPr>
          <a:xfrm>
            <a:off x="3801699" y="5562490"/>
            <a:ext cx="3028426" cy="369332"/>
          </a:xfrm>
          <a:prstGeom prst="rect">
            <a:avLst/>
          </a:prstGeom>
          <a:noFill/>
        </p:spPr>
        <p:txBody>
          <a:bodyPr wrap="square" rtlCol="0">
            <a:spAutoFit/>
          </a:bodyPr>
          <a:lstStyle/>
          <a:p>
            <a:r>
              <a:rPr lang="en-US" dirty="0"/>
              <a:t>Dataset Analysis workflow</a:t>
            </a:r>
          </a:p>
        </p:txBody>
      </p:sp>
    </p:spTree>
    <p:extLst>
      <p:ext uri="{BB962C8B-B14F-4D97-AF65-F5344CB8AC3E}">
        <p14:creationId xmlns:p14="http://schemas.microsoft.com/office/powerpoint/2010/main" val="3954353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C303-11F1-4B5C-BA54-4B5C756B35BA}"/>
              </a:ext>
            </a:extLst>
          </p:cNvPr>
          <p:cNvSpPr>
            <a:spLocks noGrp="1"/>
          </p:cNvSpPr>
          <p:nvPr>
            <p:ph type="ctrTitle"/>
          </p:nvPr>
        </p:nvSpPr>
        <p:spPr>
          <a:xfrm>
            <a:off x="1715548" y="515923"/>
            <a:ext cx="8760903" cy="1167831"/>
          </a:xfrm>
        </p:spPr>
        <p:txBody>
          <a:bodyPr/>
          <a:lstStyle/>
          <a:p>
            <a:r>
              <a:rPr lang="en-US" sz="2900" b="1" u="sng" dirty="0">
                <a:latin typeface="Times New Roman" panose="02020603050405020304" pitchFamily="18" charset="0"/>
                <a:cs typeface="Times New Roman" panose="02020603050405020304" pitchFamily="18" charset="0"/>
              </a:rPr>
              <a:t>Proposed System</a:t>
            </a:r>
            <a:r>
              <a:rPr lang="en-US" dirty="0"/>
              <a:t> </a:t>
            </a:r>
            <a:r>
              <a:rPr lang="en-US" sz="1400" dirty="0"/>
              <a:t>(contd.)</a:t>
            </a:r>
          </a:p>
        </p:txBody>
      </p:sp>
      <p:sp>
        <p:nvSpPr>
          <p:cNvPr id="3" name="Subtitle 2">
            <a:extLst>
              <a:ext uri="{FF2B5EF4-FFF2-40B4-BE49-F238E27FC236}">
                <a16:creationId xmlns:a16="http://schemas.microsoft.com/office/drawing/2014/main" id="{7F54E4FD-1D44-4C2D-8CDD-A036832E3EF0}"/>
              </a:ext>
            </a:extLst>
          </p:cNvPr>
          <p:cNvSpPr>
            <a:spLocks noGrp="1"/>
          </p:cNvSpPr>
          <p:nvPr>
            <p:ph type="subTitle" idx="1"/>
          </p:nvPr>
        </p:nvSpPr>
        <p:spPr>
          <a:xfrm>
            <a:off x="525709" y="2055303"/>
            <a:ext cx="11140580" cy="3825380"/>
          </a:xfrm>
        </p:spPr>
        <p:txBody>
          <a:bodyPr>
            <a:normAutofit fontScale="55000" lnSpcReduction="20000"/>
          </a:bodyPr>
          <a:lstStyle/>
          <a:p>
            <a:pPr marL="0" marR="0" algn="just">
              <a:lnSpc>
                <a:spcPct val="150000"/>
              </a:lnSpc>
              <a:spcBef>
                <a:spcPts val="0"/>
              </a:spcBef>
              <a:spcAft>
                <a:spcPts val="0"/>
              </a:spcAft>
            </a:pPr>
            <a:r>
              <a:rPr lang="en-US" sz="3500" dirty="0">
                <a:effectLst/>
                <a:latin typeface="Times New Roman" panose="02020603050405020304" pitchFamily="18" charset="0"/>
                <a:ea typeface="Times New Roman" panose="02020603050405020304" pitchFamily="18" charset="0"/>
              </a:rPr>
              <a:t>Flights are an important mode of transportation in our present society. Today the flight prices depend on a variety of factors and changes on an hourly basis. Our project deals with comparing publicly available datasets and evaluates various models commonly used for flight fare </a:t>
            </a:r>
            <a:r>
              <a:rPr lang="en-US" sz="3500" dirty="0">
                <a:latin typeface="Times New Roman" panose="02020603050405020304" pitchFamily="18" charset="0"/>
              </a:rPr>
              <a:t>estimation. </a:t>
            </a:r>
          </a:p>
          <a:p>
            <a:pPr algn="just">
              <a:lnSpc>
                <a:spcPct val="150000"/>
              </a:lnSpc>
              <a:spcBef>
                <a:spcPts val="0"/>
              </a:spcBef>
            </a:pPr>
            <a:r>
              <a:rPr lang="en-US" sz="3500" dirty="0">
                <a:latin typeface="Times New Roman" panose="02020603050405020304" pitchFamily="18" charset="0"/>
              </a:rPr>
              <a:t>With the use of machine learning models like random forest, decision trees and bagging regressor we aim to build a model that can estimate airfare price. In this project we measure the model scores based on the R2 score, RMSE value and time taken to train the model as well as to analyze the relation between various attributes that can influence flight price with the help of a publicly available datasets. To get a good model we aim to combine different models by assigning weights to get better results. Using the best model, we aim to build a flight price predictor webapp using python flask.</a:t>
            </a:r>
          </a:p>
          <a:p>
            <a:pPr marL="0" marR="0" algn="just">
              <a:lnSpc>
                <a:spcPct val="150000"/>
              </a:lnSpc>
              <a:spcBef>
                <a:spcPts val="0"/>
              </a:spcBef>
              <a:spcAft>
                <a:spcPts val="0"/>
              </a:spcAft>
            </a:pPr>
            <a:endParaRPr lang="en-US" dirty="0"/>
          </a:p>
        </p:txBody>
      </p:sp>
    </p:spTree>
    <p:extLst>
      <p:ext uri="{BB962C8B-B14F-4D97-AF65-F5344CB8AC3E}">
        <p14:creationId xmlns:p14="http://schemas.microsoft.com/office/powerpoint/2010/main" val="3127738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49C23D-0D5F-4653-86C0-522F213E8CDE}"/>
              </a:ext>
            </a:extLst>
          </p:cNvPr>
          <p:cNvPicPr/>
          <p:nvPr/>
        </p:nvPicPr>
        <p:blipFill>
          <a:blip r:embed="rId2"/>
          <a:stretch>
            <a:fillRect/>
          </a:stretch>
        </p:blipFill>
        <p:spPr>
          <a:xfrm>
            <a:off x="3301330" y="1132515"/>
            <a:ext cx="6371176" cy="3775045"/>
          </a:xfrm>
          <a:prstGeom prst="rect">
            <a:avLst/>
          </a:prstGeom>
        </p:spPr>
      </p:pic>
      <p:sp>
        <p:nvSpPr>
          <p:cNvPr id="3" name="TextBox 2">
            <a:extLst>
              <a:ext uri="{FF2B5EF4-FFF2-40B4-BE49-F238E27FC236}">
                <a16:creationId xmlns:a16="http://schemas.microsoft.com/office/drawing/2014/main" id="{961DAEE2-1359-49E1-8710-3CDBF240368A}"/>
              </a:ext>
            </a:extLst>
          </p:cNvPr>
          <p:cNvSpPr txBox="1"/>
          <p:nvPr/>
        </p:nvSpPr>
        <p:spPr>
          <a:xfrm>
            <a:off x="3330429" y="5268286"/>
            <a:ext cx="6191076" cy="646331"/>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Flight Fare Estimator Web Application Architecture Diagram</a:t>
            </a:r>
          </a:p>
          <a:p>
            <a:endParaRPr lang="en-US" dirty="0"/>
          </a:p>
        </p:txBody>
      </p:sp>
      <p:sp>
        <p:nvSpPr>
          <p:cNvPr id="4" name="TextBox 3">
            <a:extLst>
              <a:ext uri="{FF2B5EF4-FFF2-40B4-BE49-F238E27FC236}">
                <a16:creationId xmlns:a16="http://schemas.microsoft.com/office/drawing/2014/main" id="{557769B7-5F5D-4765-9A58-2C85AF4B8852}"/>
              </a:ext>
            </a:extLst>
          </p:cNvPr>
          <p:cNvSpPr txBox="1"/>
          <p:nvPr/>
        </p:nvSpPr>
        <p:spPr>
          <a:xfrm>
            <a:off x="3942826" y="318781"/>
            <a:ext cx="4764946"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Proposed System</a:t>
            </a:r>
            <a:r>
              <a:rPr lang="en-US" sz="2800" dirty="0"/>
              <a:t> </a:t>
            </a:r>
            <a:r>
              <a:rPr lang="en-US" sz="1000" dirty="0"/>
              <a:t>(contd.)</a:t>
            </a:r>
            <a:endParaRPr lang="en-US" dirty="0"/>
          </a:p>
        </p:txBody>
      </p:sp>
    </p:spTree>
    <p:extLst>
      <p:ext uri="{BB962C8B-B14F-4D97-AF65-F5344CB8AC3E}">
        <p14:creationId xmlns:p14="http://schemas.microsoft.com/office/powerpoint/2010/main" val="3563358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0E66-E5B1-419C-A090-7198CF309BCC}"/>
              </a:ext>
            </a:extLst>
          </p:cNvPr>
          <p:cNvSpPr>
            <a:spLocks noGrp="1"/>
          </p:cNvSpPr>
          <p:nvPr>
            <p:ph type="title"/>
          </p:nvPr>
        </p:nvSpPr>
        <p:spPr>
          <a:xfrm>
            <a:off x="838200" y="356737"/>
            <a:ext cx="10515600" cy="1052858"/>
          </a:xfrm>
        </p:spPr>
        <p:txBody>
          <a:bodyPr>
            <a:normAutofit/>
          </a:bodyPr>
          <a:lstStyle/>
          <a:p>
            <a:r>
              <a:rPr lang="en-US" sz="3200" b="1" kern="1600" dirty="0">
                <a:effectLst/>
                <a:latin typeface="Times New Roman" panose="02020603050405020304" pitchFamily="18" charset="0"/>
                <a:cs typeface="Times New Roman" panose="02020603050405020304" pitchFamily="18" charset="0"/>
              </a:rPr>
              <a:t> </a:t>
            </a:r>
            <a:r>
              <a:rPr lang="en-US" sz="2800" b="1" u="sng" kern="1600" dirty="0">
                <a:effectLst/>
                <a:latin typeface="Times New Roman" panose="02020603050405020304" pitchFamily="18" charset="0"/>
                <a:cs typeface="Times New Roman" panose="02020603050405020304" pitchFamily="18" charset="0"/>
              </a:rPr>
              <a:t>SCHEDULE TASKS AND MILESTONES</a:t>
            </a:r>
            <a:endParaRPr lang="en-IN" sz="6600" u="sng" dirty="0"/>
          </a:p>
        </p:txBody>
      </p:sp>
      <p:pic>
        <p:nvPicPr>
          <p:cNvPr id="4" name="Content Placeholder 3">
            <a:extLst>
              <a:ext uri="{FF2B5EF4-FFF2-40B4-BE49-F238E27FC236}">
                <a16:creationId xmlns:a16="http://schemas.microsoft.com/office/drawing/2014/main" id="{1BA1EC8C-FA2C-47B6-A73A-67E74AD63FEE}"/>
              </a:ext>
            </a:extLst>
          </p:cNvPr>
          <p:cNvPicPr>
            <a:picLocks noGrp="1"/>
          </p:cNvPicPr>
          <p:nvPr>
            <p:ph idx="1"/>
          </p:nvPr>
        </p:nvPicPr>
        <p:blipFill>
          <a:blip r:embed="rId2"/>
          <a:stretch>
            <a:fillRect/>
          </a:stretch>
        </p:blipFill>
        <p:spPr>
          <a:xfrm>
            <a:off x="838200" y="1537475"/>
            <a:ext cx="10515600" cy="2848995"/>
          </a:xfrm>
          <a:prstGeom prst="rect">
            <a:avLst/>
          </a:prstGeom>
        </p:spPr>
      </p:pic>
    </p:spTree>
    <p:extLst>
      <p:ext uri="{BB962C8B-B14F-4D97-AF65-F5344CB8AC3E}">
        <p14:creationId xmlns:p14="http://schemas.microsoft.com/office/powerpoint/2010/main" val="1307299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EFF4E7-8A15-4C94-98FA-FB86389ADEEB}"/>
              </a:ext>
            </a:extLst>
          </p:cNvPr>
          <p:cNvSpPr>
            <a:spLocks noGrp="1"/>
          </p:cNvSpPr>
          <p:nvPr>
            <p:ph idx="1"/>
          </p:nvPr>
        </p:nvSpPr>
        <p:spPr>
          <a:xfrm>
            <a:off x="838200" y="503583"/>
            <a:ext cx="10515600" cy="5673380"/>
          </a:xfrm>
        </p:spPr>
        <p:txBody>
          <a:bodyPr>
            <a:normAutofit/>
          </a:bodyPr>
          <a:lstStyle/>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tasks are:</a:t>
            </a:r>
          </a:p>
          <a:p>
            <a:pPr marL="342900" indent="-342900">
              <a:buFont typeface="+mj-lt"/>
              <a:buAutoNum type="arabicPeriod"/>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Gather data from various sources            Start date: 22 March 2021    End Date: 3 May 2021</a:t>
            </a:r>
          </a:p>
          <a:p>
            <a:pPr marL="342900" lvl="0" indent="-342900">
              <a:lnSpc>
                <a:spcPct val="107000"/>
              </a:lnSpc>
              <a:buFont typeface="+mj-lt"/>
              <a:buAutoNum type="arabicPeriod"/>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Process the gathered Data                          Start date: 22 March 2021   End Date: 3 May 2021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buFont typeface="+mj-lt"/>
              <a:buAutoNum type="arabicPeriod"/>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Understanding the data                               Start date: 22 March 2021</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End Date: 3 May 2021</a:t>
            </a:r>
          </a:p>
          <a:p>
            <a:pPr marL="342900" lvl="0" indent="-342900">
              <a:lnSpc>
                <a:spcPct val="107000"/>
              </a:lnSpc>
              <a:buFont typeface="+mj-lt"/>
              <a:buAutoNum type="arabicPeriod"/>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Applying the regression                               Start date: 22 March 2021   End Date: 3 May 2021</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buFont typeface="+mj-lt"/>
              <a:buAutoNum type="arabicPeriod"/>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Comparison of models</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Start date: 22 March 2021   End Date: 3 May 2021</a:t>
            </a:r>
          </a:p>
          <a:p>
            <a:pPr marL="342900" lvl="0" indent="-342900">
              <a:lnSpc>
                <a:spcPct val="107000"/>
              </a:lnSpc>
              <a:buFont typeface="+mj-lt"/>
              <a:buAutoNum type="arabicPeriod"/>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Web application building                             Start date: 15 April 2021     End Date: 10 May 2021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buFont typeface="+mj-lt"/>
              <a:buAutoNum type="arabicPeriod"/>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Report Creation</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Start date: 4 May 2021        End Date: 31 May 2021</a:t>
            </a:r>
          </a:p>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milestones for the project are: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buFont typeface="+mj-lt"/>
              <a:buAutoNum type="arabicPeriod"/>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Creation of the summary table which contains the model evaluation results for each dataset used.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Creation of Webapp using flask to predict flight fare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07000"/>
              </a:lnSpc>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284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20503-C9BE-4913-AAEF-439953235B3F}"/>
              </a:ext>
            </a:extLst>
          </p:cNvPr>
          <p:cNvSpPr>
            <a:spLocks noGrp="1"/>
          </p:cNvSpPr>
          <p:nvPr>
            <p:ph type="title"/>
          </p:nvPr>
        </p:nvSpPr>
        <p:spPr/>
        <p:txBody>
          <a:bodyPr>
            <a:normAutofit/>
          </a:bodyPr>
          <a:lstStyle/>
          <a:p>
            <a:r>
              <a:rPr lang="en-US" sz="2800" b="1" u="sng" kern="1600" dirty="0">
                <a:effectLst/>
                <a:latin typeface="Times New Roman" panose="02020603050405020304" pitchFamily="18" charset="0"/>
                <a:cs typeface="Times New Roman" panose="02020603050405020304" pitchFamily="18" charset="0"/>
              </a:rPr>
              <a:t>PROJECT DEMONSTRATION</a:t>
            </a:r>
            <a:endParaRPr lang="en-US" sz="2800" dirty="0"/>
          </a:p>
        </p:txBody>
      </p:sp>
      <p:sp>
        <p:nvSpPr>
          <p:cNvPr id="3" name="Content Placeholder 2">
            <a:extLst>
              <a:ext uri="{FF2B5EF4-FFF2-40B4-BE49-F238E27FC236}">
                <a16:creationId xmlns:a16="http://schemas.microsoft.com/office/drawing/2014/main" id="{363E95A0-0A8F-412B-8DDB-C57052640899}"/>
              </a:ext>
            </a:extLst>
          </p:cNvPr>
          <p:cNvSpPr>
            <a:spLocks noGrp="1"/>
          </p:cNvSpPr>
          <p:nvPr>
            <p:ph idx="1"/>
          </p:nvPr>
        </p:nvSpPr>
        <p:spPr/>
        <p:txBody>
          <a:bodyPr/>
          <a:lstStyle/>
          <a:p>
            <a:r>
              <a:rPr lang="en-US" dirty="0"/>
              <a:t>The datasets used are:</a:t>
            </a:r>
          </a:p>
          <a:p>
            <a:endParaRPr lang="en-US" dirty="0"/>
          </a:p>
          <a:p>
            <a:pPr marL="514350" indent="-514350">
              <a:buFont typeface="+mj-lt"/>
              <a:buAutoNum type="arabicPeriod"/>
            </a:pPr>
            <a:r>
              <a:rPr lang="en-US" dirty="0"/>
              <a:t>DB1B Dataset</a:t>
            </a:r>
          </a:p>
          <a:p>
            <a:pPr marL="514350" indent="-514350">
              <a:buFont typeface="+mj-lt"/>
              <a:buAutoNum type="arabicPeriod"/>
            </a:pPr>
            <a:r>
              <a:rPr lang="en-US" dirty="0"/>
              <a:t>A Kaggle dataset that contains data from Ease-My-Trip</a:t>
            </a:r>
          </a:p>
          <a:p>
            <a:pPr marL="514350" indent="-514350">
              <a:buFont typeface="+mj-lt"/>
              <a:buAutoNum type="arabicPeriod"/>
            </a:pPr>
            <a:r>
              <a:rPr lang="en-US" dirty="0"/>
              <a:t>A Dataset from the Machine Hack Hackathon to predict flight fare.</a:t>
            </a:r>
          </a:p>
        </p:txBody>
      </p:sp>
    </p:spTree>
    <p:extLst>
      <p:ext uri="{BB962C8B-B14F-4D97-AF65-F5344CB8AC3E}">
        <p14:creationId xmlns:p14="http://schemas.microsoft.com/office/powerpoint/2010/main" val="3918454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70E54-7301-4D39-8978-D731B78233FE}"/>
              </a:ext>
            </a:extLst>
          </p:cNvPr>
          <p:cNvSpPr>
            <a:spLocks noGrp="1"/>
          </p:cNvSpPr>
          <p:nvPr>
            <p:ph type="title"/>
          </p:nvPr>
        </p:nvSpPr>
        <p:spPr/>
        <p:txBody>
          <a:bodyPr>
            <a:normAutofit/>
          </a:bodyPr>
          <a:lstStyle/>
          <a:p>
            <a:pPr marL="342900" lvl="0" indent="-342900">
              <a:lnSpc>
                <a:spcPct val="150000"/>
              </a:lnSpc>
              <a:spcBef>
                <a:spcPts val="1200"/>
              </a:spcBef>
              <a:spcAft>
                <a:spcPts val="300"/>
              </a:spcAft>
            </a:pPr>
            <a:r>
              <a:rPr lang="en-US" sz="1800" b="1" kern="1600" dirty="0">
                <a:effectLst/>
                <a:latin typeface="Times New Roman" panose="02020603050405020304" pitchFamily="18" charset="0"/>
                <a:cs typeface="Times New Roman" panose="02020603050405020304" pitchFamily="18" charset="0"/>
              </a:rPr>
              <a:t> </a:t>
            </a:r>
            <a:br>
              <a:rPr lang="en-IN" sz="1800" b="1" kern="1600" dirty="0">
                <a:effectLst/>
                <a:latin typeface="Calibri Light" panose="020F0302020204030204" pitchFamily="34" charset="0"/>
                <a:cs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DB1B Dataset:</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Normal view:</a:t>
            </a:r>
            <a:endParaRPr lang="en-IN" dirty="0"/>
          </a:p>
        </p:txBody>
      </p:sp>
      <p:pic>
        <p:nvPicPr>
          <p:cNvPr id="4" name="Content Placeholder 3">
            <a:extLst>
              <a:ext uri="{FF2B5EF4-FFF2-40B4-BE49-F238E27FC236}">
                <a16:creationId xmlns:a16="http://schemas.microsoft.com/office/drawing/2014/main" id="{C2DF7CE7-4361-4A98-A8FD-A32F948B9378}"/>
              </a:ext>
            </a:extLst>
          </p:cNvPr>
          <p:cNvPicPr>
            <a:picLocks noGrp="1"/>
          </p:cNvPicPr>
          <p:nvPr>
            <p:ph idx="1"/>
          </p:nvPr>
        </p:nvPicPr>
        <p:blipFill>
          <a:blip r:embed="rId2"/>
          <a:stretch>
            <a:fillRect/>
          </a:stretch>
        </p:blipFill>
        <p:spPr>
          <a:xfrm>
            <a:off x="838200" y="1913895"/>
            <a:ext cx="10515600" cy="4174797"/>
          </a:xfrm>
          <a:prstGeom prst="rect">
            <a:avLst/>
          </a:prstGeom>
        </p:spPr>
      </p:pic>
    </p:spTree>
    <p:extLst>
      <p:ext uri="{BB962C8B-B14F-4D97-AF65-F5344CB8AC3E}">
        <p14:creationId xmlns:p14="http://schemas.microsoft.com/office/powerpoint/2010/main" val="4232342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22025E9-B439-460E-96EF-B9B44F06C376}"/>
              </a:ext>
            </a:extLst>
          </p:cNvPr>
          <p:cNvPicPr>
            <a:picLocks noGrp="1"/>
          </p:cNvPicPr>
          <p:nvPr>
            <p:ph idx="1"/>
          </p:nvPr>
        </p:nvPicPr>
        <p:blipFill>
          <a:blip r:embed="rId2"/>
          <a:stretch>
            <a:fillRect/>
          </a:stretch>
        </p:blipFill>
        <p:spPr>
          <a:xfrm>
            <a:off x="2208329" y="861391"/>
            <a:ext cx="7775341" cy="5315572"/>
          </a:xfrm>
          <a:prstGeom prst="rect">
            <a:avLst/>
          </a:prstGeom>
        </p:spPr>
      </p:pic>
    </p:spTree>
    <p:extLst>
      <p:ext uri="{BB962C8B-B14F-4D97-AF65-F5344CB8AC3E}">
        <p14:creationId xmlns:p14="http://schemas.microsoft.com/office/powerpoint/2010/main" val="2538724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73AE924-ABC3-486D-A929-D8286AF6404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67449" y="676275"/>
            <a:ext cx="9857101" cy="5500688"/>
          </a:xfrm>
          <a:prstGeom prst="rect">
            <a:avLst/>
          </a:prstGeom>
        </p:spPr>
      </p:pic>
    </p:spTree>
    <p:extLst>
      <p:ext uri="{BB962C8B-B14F-4D97-AF65-F5344CB8AC3E}">
        <p14:creationId xmlns:p14="http://schemas.microsoft.com/office/powerpoint/2010/main" val="4195379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0211911-C40A-434E-889A-59F2E8B20C1C}"/>
              </a:ext>
            </a:extLst>
          </p:cNvPr>
          <p:cNvPicPr>
            <a:picLocks noGrp="1"/>
          </p:cNvPicPr>
          <p:nvPr>
            <p:ph idx="1"/>
          </p:nvPr>
        </p:nvPicPr>
        <p:blipFill>
          <a:blip r:embed="rId2"/>
          <a:stretch>
            <a:fillRect/>
          </a:stretch>
        </p:blipFill>
        <p:spPr>
          <a:xfrm>
            <a:off x="1075995" y="676275"/>
            <a:ext cx="10040009" cy="5500688"/>
          </a:xfrm>
          <a:prstGeom prst="rect">
            <a:avLst/>
          </a:prstGeom>
        </p:spPr>
      </p:pic>
    </p:spTree>
    <p:extLst>
      <p:ext uri="{BB962C8B-B14F-4D97-AF65-F5344CB8AC3E}">
        <p14:creationId xmlns:p14="http://schemas.microsoft.com/office/powerpoint/2010/main" val="885694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A flying paper airplane">
            <a:extLst>
              <a:ext uri="{FF2B5EF4-FFF2-40B4-BE49-F238E27FC236}">
                <a16:creationId xmlns:a16="http://schemas.microsoft.com/office/drawing/2014/main" id="{2FFD1D61-7C8A-4E70-A5F6-6D1B19580380}"/>
              </a:ext>
            </a:extLst>
          </p:cNvPr>
          <p:cNvPicPr/>
          <p:nvPr/>
        </p:nvPicPr>
        <p:blipFill>
          <a:blip r:embed="rId2">
            <a:extLst>
              <a:ext uri="{96DAC541-7B7A-43D3-8B79-37D633B846F1}">
                <asvg:svgBlip xmlns:asvg="http://schemas.microsoft.com/office/drawing/2016/SVG/main" r:embed="rId3"/>
              </a:ext>
            </a:extLst>
          </a:blip>
          <a:stretch>
            <a:fillRect/>
          </a:stretch>
        </p:blipFill>
        <p:spPr>
          <a:xfrm>
            <a:off x="4644072" y="1977073"/>
            <a:ext cx="2903855" cy="2903855"/>
          </a:xfrm>
          <a:prstGeom prst="rect">
            <a:avLst/>
          </a:prstGeom>
        </p:spPr>
      </p:pic>
      <p:sp>
        <p:nvSpPr>
          <p:cNvPr id="2" name="Title 1">
            <a:extLst>
              <a:ext uri="{FF2B5EF4-FFF2-40B4-BE49-F238E27FC236}">
                <a16:creationId xmlns:a16="http://schemas.microsoft.com/office/drawing/2014/main" id="{8702511F-B094-4355-8C3E-53AC102673BC}"/>
              </a:ext>
            </a:extLst>
          </p:cNvPr>
          <p:cNvSpPr>
            <a:spLocks noGrp="1"/>
          </p:cNvSpPr>
          <p:nvPr>
            <p:ph type="title"/>
          </p:nvPr>
        </p:nvSpPr>
        <p:spPr>
          <a:xfrm>
            <a:off x="838200" y="365126"/>
            <a:ext cx="10515600" cy="572522"/>
          </a:xfrm>
        </p:spPr>
        <p:txBody>
          <a:bodyPr>
            <a:normAutofit/>
          </a:bodyPr>
          <a:lstStyle/>
          <a:p>
            <a:r>
              <a:rPr lang="en-US" sz="3200" b="1" u="sng">
                <a:effectLst/>
                <a:latin typeface="Times New Roman" panose="02020603050405020304" pitchFamily="18" charset="0"/>
                <a:ea typeface="Times New Roman" panose="02020603050405020304" pitchFamily="18" charset="0"/>
              </a:rPr>
              <a:t>AIM </a:t>
            </a:r>
            <a:endParaRPr lang="en-IN" sz="3200" dirty="0"/>
          </a:p>
        </p:txBody>
      </p:sp>
      <p:sp>
        <p:nvSpPr>
          <p:cNvPr id="3" name="Content Placeholder 2">
            <a:extLst>
              <a:ext uri="{FF2B5EF4-FFF2-40B4-BE49-F238E27FC236}">
                <a16:creationId xmlns:a16="http://schemas.microsoft.com/office/drawing/2014/main" id="{660BFF18-8546-4BDC-B8DC-E287F02FD567}"/>
              </a:ext>
            </a:extLst>
          </p:cNvPr>
          <p:cNvSpPr>
            <a:spLocks noGrp="1"/>
          </p:cNvSpPr>
          <p:nvPr>
            <p:ph idx="1"/>
          </p:nvPr>
        </p:nvSpPr>
        <p:spPr>
          <a:xfrm>
            <a:off x="838200" y="1363851"/>
            <a:ext cx="10515600" cy="4718167"/>
          </a:xfrm>
        </p:spPr>
        <p:txBody>
          <a:bodyPr>
            <a:normAutofit/>
          </a:bodyPr>
          <a:lstStyle/>
          <a:p>
            <a:pPr marL="0" indent="0" algn="just">
              <a:buNone/>
            </a:pPr>
            <a:r>
              <a:rPr lang="en-US" sz="3000" kern="1800" dirty="0">
                <a:effectLst/>
                <a:latin typeface="Times New Roman" panose="02020603050405020304" pitchFamily="18" charset="0"/>
                <a:ea typeface="Times New Roman" panose="02020603050405020304" pitchFamily="18" charset="0"/>
              </a:rPr>
              <a:t>Our project aims to compare publicly available data sources and evaluate different Machine Learning models for flight fare estimation use case. </a:t>
            </a:r>
          </a:p>
          <a:p>
            <a:pPr marL="0" indent="0" algn="just">
              <a:buNone/>
            </a:pPr>
            <a:r>
              <a:rPr lang="en-US" sz="3000" kern="1800" dirty="0">
                <a:effectLst/>
                <a:latin typeface="Times New Roman" panose="02020603050405020304" pitchFamily="18" charset="0"/>
                <a:ea typeface="Times New Roman" panose="02020603050405020304" pitchFamily="18" charset="0"/>
              </a:rPr>
              <a:t>The machine learning models used are random forest regression (</a:t>
            </a:r>
            <a:r>
              <a:rPr lang="en-GB" sz="3000" dirty="0">
                <a:latin typeface="Times New Roman" panose="02020603050405020304" pitchFamily="18" charset="0"/>
                <a:ea typeface="Times New Roman" panose="02020603050405020304" pitchFamily="18" charset="0"/>
                <a:cs typeface="Times New Roman" panose="02020603050405020304" pitchFamily="18" charset="0"/>
              </a:rPr>
              <a:t>RFR)</a:t>
            </a:r>
            <a:r>
              <a:rPr lang="en-US" sz="3000" kern="1800" dirty="0">
                <a:effectLst/>
                <a:latin typeface="Times New Roman" panose="02020603050405020304" pitchFamily="18" charset="0"/>
                <a:ea typeface="Times New Roman" panose="02020603050405020304" pitchFamily="18" charset="0"/>
              </a:rPr>
              <a:t>, decision tree regressor (</a:t>
            </a:r>
            <a:r>
              <a:rPr lang="en-GB" sz="3000" dirty="0">
                <a:latin typeface="Times New Roman" panose="02020603050405020304" pitchFamily="18" charset="0"/>
                <a:ea typeface="Times New Roman" panose="02020603050405020304" pitchFamily="18" charset="0"/>
                <a:cs typeface="Times New Roman" panose="02020603050405020304" pitchFamily="18" charset="0"/>
              </a:rPr>
              <a:t>D.T)</a:t>
            </a:r>
            <a:r>
              <a:rPr lang="en-US" sz="3000" kern="1800" dirty="0">
                <a:effectLst/>
                <a:latin typeface="Times New Roman" panose="02020603050405020304" pitchFamily="18" charset="0"/>
                <a:ea typeface="Times New Roman" panose="02020603050405020304" pitchFamily="18" charset="0"/>
              </a:rPr>
              <a:t>, bagging tree regressor (</a:t>
            </a:r>
            <a:r>
              <a:rPr lang="en-GB" sz="3000" dirty="0">
                <a:latin typeface="Times New Roman" panose="02020603050405020304" pitchFamily="18" charset="0"/>
                <a:ea typeface="Times New Roman" panose="02020603050405020304" pitchFamily="18" charset="0"/>
                <a:cs typeface="Times New Roman" panose="02020603050405020304" pitchFamily="18" charset="0"/>
              </a:rPr>
              <a:t>BTR)</a:t>
            </a:r>
            <a:r>
              <a:rPr lang="en-US" sz="3000" kern="1800" dirty="0">
                <a:effectLst/>
                <a:latin typeface="Times New Roman" panose="02020603050405020304" pitchFamily="18" charset="0"/>
                <a:ea typeface="Times New Roman" panose="02020603050405020304" pitchFamily="18" charset="0"/>
              </a:rPr>
              <a:t>, Gradient Boosting Regressor (</a:t>
            </a:r>
            <a:r>
              <a:rPr lang="en-GB" sz="3000" dirty="0">
                <a:latin typeface="Times New Roman" panose="02020603050405020304" pitchFamily="18" charset="0"/>
                <a:ea typeface="Times New Roman" panose="02020603050405020304" pitchFamily="18" charset="0"/>
                <a:cs typeface="Times New Roman" panose="02020603050405020304" pitchFamily="18" charset="0"/>
              </a:rPr>
              <a:t>GBR)</a:t>
            </a:r>
            <a:r>
              <a:rPr lang="en-US" sz="3000" kern="1800" dirty="0">
                <a:effectLst/>
                <a:latin typeface="Times New Roman" panose="02020603050405020304" pitchFamily="18" charset="0"/>
                <a:ea typeface="Times New Roman" panose="02020603050405020304" pitchFamily="18" charset="0"/>
              </a:rPr>
              <a:t> and weighted combination of three regressors.  </a:t>
            </a:r>
          </a:p>
          <a:p>
            <a:pPr marL="0" indent="0">
              <a:buNone/>
            </a:pPr>
            <a:endParaRPr lang="en-IN" dirty="0"/>
          </a:p>
        </p:txBody>
      </p:sp>
    </p:spTree>
    <p:extLst>
      <p:ext uri="{BB962C8B-B14F-4D97-AF65-F5344CB8AC3E}">
        <p14:creationId xmlns:p14="http://schemas.microsoft.com/office/powerpoint/2010/main" val="4043008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4E80E6-2D88-4B69-98FA-944619259F0C}"/>
              </a:ext>
            </a:extLst>
          </p:cNvPr>
          <p:cNvPicPr>
            <a:picLocks noGrp="1"/>
          </p:cNvPicPr>
          <p:nvPr>
            <p:ph idx="1"/>
          </p:nvPr>
        </p:nvPicPr>
        <p:blipFill>
          <a:blip r:embed="rId2"/>
          <a:stretch>
            <a:fillRect/>
          </a:stretch>
        </p:blipFill>
        <p:spPr>
          <a:xfrm>
            <a:off x="1775791" y="676275"/>
            <a:ext cx="8145933" cy="5500688"/>
          </a:xfrm>
          <a:prstGeom prst="rect">
            <a:avLst/>
          </a:prstGeom>
        </p:spPr>
      </p:pic>
    </p:spTree>
    <p:extLst>
      <p:ext uri="{BB962C8B-B14F-4D97-AF65-F5344CB8AC3E}">
        <p14:creationId xmlns:p14="http://schemas.microsoft.com/office/powerpoint/2010/main" val="3767636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C7988D4-403E-4132-9024-231C38D146F9}"/>
              </a:ext>
            </a:extLst>
          </p:cNvPr>
          <p:cNvPicPr>
            <a:picLocks noGrp="1"/>
          </p:cNvPicPr>
          <p:nvPr>
            <p:ph idx="1"/>
          </p:nvPr>
        </p:nvPicPr>
        <p:blipFill>
          <a:blip r:embed="rId2"/>
          <a:stretch>
            <a:fillRect/>
          </a:stretch>
        </p:blipFill>
        <p:spPr>
          <a:xfrm>
            <a:off x="1219201" y="676275"/>
            <a:ext cx="8844250" cy="5500688"/>
          </a:xfrm>
          <a:prstGeom prst="rect">
            <a:avLst/>
          </a:prstGeom>
        </p:spPr>
      </p:pic>
    </p:spTree>
    <p:extLst>
      <p:ext uri="{BB962C8B-B14F-4D97-AF65-F5344CB8AC3E}">
        <p14:creationId xmlns:p14="http://schemas.microsoft.com/office/powerpoint/2010/main" val="2503163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D1BFD02-C1CD-4298-9EFA-7F625378C6A2}"/>
              </a:ext>
            </a:extLst>
          </p:cNvPr>
          <p:cNvPicPr>
            <a:picLocks noGrp="1"/>
          </p:cNvPicPr>
          <p:nvPr>
            <p:ph idx="1"/>
          </p:nvPr>
        </p:nvPicPr>
        <p:blipFill>
          <a:blip r:embed="rId2"/>
          <a:stretch>
            <a:fillRect/>
          </a:stretch>
        </p:blipFill>
        <p:spPr>
          <a:xfrm>
            <a:off x="1378226" y="676275"/>
            <a:ext cx="8646279" cy="5500688"/>
          </a:xfrm>
          <a:prstGeom prst="rect">
            <a:avLst/>
          </a:prstGeom>
        </p:spPr>
      </p:pic>
    </p:spTree>
    <p:extLst>
      <p:ext uri="{BB962C8B-B14F-4D97-AF65-F5344CB8AC3E}">
        <p14:creationId xmlns:p14="http://schemas.microsoft.com/office/powerpoint/2010/main" val="817353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1E3B338-5A80-4D30-B863-237BA12F93C9}"/>
              </a:ext>
            </a:extLst>
          </p:cNvPr>
          <p:cNvPicPr>
            <a:picLocks noGrp="1"/>
          </p:cNvPicPr>
          <p:nvPr>
            <p:ph idx="1"/>
          </p:nvPr>
        </p:nvPicPr>
        <p:blipFill>
          <a:blip r:embed="rId2"/>
          <a:stretch>
            <a:fillRect/>
          </a:stretch>
        </p:blipFill>
        <p:spPr>
          <a:xfrm>
            <a:off x="1444487" y="676275"/>
            <a:ext cx="8623795" cy="5500688"/>
          </a:xfrm>
          <a:prstGeom prst="rect">
            <a:avLst/>
          </a:prstGeom>
        </p:spPr>
      </p:pic>
    </p:spTree>
    <p:extLst>
      <p:ext uri="{BB962C8B-B14F-4D97-AF65-F5344CB8AC3E}">
        <p14:creationId xmlns:p14="http://schemas.microsoft.com/office/powerpoint/2010/main" val="1789405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15FC44A-7B79-4070-96A1-0A7BFD1D2BF1}"/>
              </a:ext>
            </a:extLst>
          </p:cNvPr>
          <p:cNvPicPr>
            <a:picLocks noGrp="1"/>
          </p:cNvPicPr>
          <p:nvPr>
            <p:ph idx="1"/>
          </p:nvPr>
        </p:nvPicPr>
        <p:blipFill>
          <a:blip r:embed="rId2"/>
          <a:stretch>
            <a:fillRect/>
          </a:stretch>
        </p:blipFill>
        <p:spPr>
          <a:xfrm>
            <a:off x="1749287" y="676275"/>
            <a:ext cx="8342198" cy="5500688"/>
          </a:xfrm>
          <a:prstGeom prst="rect">
            <a:avLst/>
          </a:prstGeom>
        </p:spPr>
      </p:pic>
    </p:spTree>
    <p:extLst>
      <p:ext uri="{BB962C8B-B14F-4D97-AF65-F5344CB8AC3E}">
        <p14:creationId xmlns:p14="http://schemas.microsoft.com/office/powerpoint/2010/main" val="2554896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03FB310-85B0-4581-A766-A90A055DA9C6}"/>
              </a:ext>
            </a:extLst>
          </p:cNvPr>
          <p:cNvPicPr>
            <a:picLocks noGrp="1"/>
          </p:cNvPicPr>
          <p:nvPr>
            <p:ph idx="1"/>
          </p:nvPr>
        </p:nvPicPr>
        <p:blipFill>
          <a:blip r:embed="rId2"/>
          <a:stretch>
            <a:fillRect/>
          </a:stretch>
        </p:blipFill>
        <p:spPr>
          <a:xfrm>
            <a:off x="1774031" y="676275"/>
            <a:ext cx="8643938" cy="5500688"/>
          </a:xfrm>
          <a:prstGeom prst="rect">
            <a:avLst/>
          </a:prstGeom>
        </p:spPr>
      </p:pic>
    </p:spTree>
    <p:extLst>
      <p:ext uri="{BB962C8B-B14F-4D97-AF65-F5344CB8AC3E}">
        <p14:creationId xmlns:p14="http://schemas.microsoft.com/office/powerpoint/2010/main" val="1642387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9E694FC-9FAF-434D-A205-3DA1F1C8C7B4}"/>
              </a:ext>
            </a:extLst>
          </p:cNvPr>
          <p:cNvPicPr>
            <a:picLocks noGrp="1"/>
          </p:cNvPicPr>
          <p:nvPr>
            <p:ph idx="1"/>
          </p:nvPr>
        </p:nvPicPr>
        <p:blipFill>
          <a:blip r:embed="rId2"/>
          <a:stretch>
            <a:fillRect/>
          </a:stretch>
        </p:blipFill>
        <p:spPr>
          <a:xfrm>
            <a:off x="1374444" y="649288"/>
            <a:ext cx="9443111" cy="5527675"/>
          </a:xfrm>
          <a:prstGeom prst="rect">
            <a:avLst/>
          </a:prstGeom>
        </p:spPr>
      </p:pic>
    </p:spTree>
    <p:extLst>
      <p:ext uri="{BB962C8B-B14F-4D97-AF65-F5344CB8AC3E}">
        <p14:creationId xmlns:p14="http://schemas.microsoft.com/office/powerpoint/2010/main" val="2379166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EC59F6E-1744-4C0B-AFDE-15B0551FBA37}"/>
              </a:ext>
            </a:extLst>
          </p:cNvPr>
          <p:cNvPicPr>
            <a:picLocks noGrp="1"/>
          </p:cNvPicPr>
          <p:nvPr>
            <p:ph idx="1"/>
          </p:nvPr>
        </p:nvPicPr>
        <p:blipFill>
          <a:blip r:embed="rId2"/>
          <a:stretch>
            <a:fillRect/>
          </a:stretch>
        </p:blipFill>
        <p:spPr>
          <a:xfrm>
            <a:off x="1603513" y="477078"/>
            <a:ext cx="8666922" cy="5857461"/>
          </a:xfrm>
          <a:prstGeom prst="rect">
            <a:avLst/>
          </a:prstGeom>
        </p:spPr>
      </p:pic>
    </p:spTree>
    <p:extLst>
      <p:ext uri="{BB962C8B-B14F-4D97-AF65-F5344CB8AC3E}">
        <p14:creationId xmlns:p14="http://schemas.microsoft.com/office/powerpoint/2010/main" val="3752266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F64A866-6426-4159-BD18-ED16992EB136}"/>
              </a:ext>
            </a:extLst>
          </p:cNvPr>
          <p:cNvSpPr>
            <a:spLocks noGrp="1" noChangeArrowheads="1"/>
          </p:cNvSpPr>
          <p:nvPr>
            <p:ph type="title"/>
          </p:nvPr>
        </p:nvSpPr>
        <p:spPr bwMode="auto">
          <a:xfrm>
            <a:off x="838200" y="843241"/>
            <a:ext cx="16658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Sub-route view:</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3B3040C-9BF1-43A9-9B46-8A2A8E76E9D0}"/>
              </a:ext>
            </a:extLst>
          </p:cNvPr>
          <p:cNvPicPr>
            <a:picLocks noGrp="1"/>
          </p:cNvPicPr>
          <p:nvPr>
            <p:ph idx="1"/>
          </p:nvPr>
        </p:nvPicPr>
        <p:blipFill>
          <a:blip r:embed="rId2"/>
          <a:stretch>
            <a:fillRect/>
          </a:stretch>
        </p:blipFill>
        <p:spPr>
          <a:xfrm>
            <a:off x="1623388" y="2084957"/>
            <a:ext cx="8945223" cy="3219899"/>
          </a:xfrm>
          <a:prstGeom prst="rect">
            <a:avLst/>
          </a:prstGeom>
        </p:spPr>
      </p:pic>
    </p:spTree>
    <p:extLst>
      <p:ext uri="{BB962C8B-B14F-4D97-AF65-F5344CB8AC3E}">
        <p14:creationId xmlns:p14="http://schemas.microsoft.com/office/powerpoint/2010/main" val="2950684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90A8E90-B917-483D-A89D-8BB704D1DEBB}"/>
              </a:ext>
            </a:extLst>
          </p:cNvPr>
          <p:cNvPicPr>
            <a:picLocks noGrp="1"/>
          </p:cNvPicPr>
          <p:nvPr>
            <p:ph idx="1"/>
          </p:nvPr>
        </p:nvPicPr>
        <p:blipFill>
          <a:blip r:embed="rId2"/>
          <a:stretch>
            <a:fillRect/>
          </a:stretch>
        </p:blipFill>
        <p:spPr>
          <a:xfrm>
            <a:off x="1756757" y="779095"/>
            <a:ext cx="8678486" cy="5268060"/>
          </a:xfrm>
          <a:prstGeom prst="rect">
            <a:avLst/>
          </a:prstGeom>
        </p:spPr>
      </p:pic>
    </p:spTree>
    <p:extLst>
      <p:ext uri="{BB962C8B-B14F-4D97-AF65-F5344CB8AC3E}">
        <p14:creationId xmlns:p14="http://schemas.microsoft.com/office/powerpoint/2010/main" val="4131874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5B09A-B68C-47AD-B1E1-1732DC59561B}"/>
              </a:ext>
            </a:extLst>
          </p:cNvPr>
          <p:cNvSpPr>
            <a:spLocks noGrp="1"/>
          </p:cNvSpPr>
          <p:nvPr>
            <p:ph type="title"/>
          </p:nvPr>
        </p:nvSpPr>
        <p:spPr>
          <a:xfrm>
            <a:off x="838200" y="278970"/>
            <a:ext cx="10515600" cy="674176"/>
          </a:xfrm>
        </p:spPr>
        <p:txBody>
          <a:bodyPr>
            <a:noAutofit/>
          </a:bodyPr>
          <a:lstStyle/>
          <a:p>
            <a:pPr marL="342900" lvl="0" indent="-342900">
              <a:lnSpc>
                <a:spcPct val="150000"/>
              </a:lnSpc>
              <a:spcBef>
                <a:spcPts val="1200"/>
              </a:spcBef>
              <a:spcAft>
                <a:spcPts val="300"/>
              </a:spcAft>
            </a:pPr>
            <a:r>
              <a:rPr lang="en-US" sz="3200" b="1" u="sng" dirty="0">
                <a:latin typeface="Times New Roman" panose="02020603050405020304" pitchFamily="18" charset="0"/>
                <a:ea typeface="Times New Roman" panose="02020603050405020304" pitchFamily="18" charset="0"/>
              </a:rPr>
              <a:t>OBJECTIVES</a:t>
            </a:r>
            <a:endParaRPr lang="en-IN" sz="3200" dirty="0"/>
          </a:p>
        </p:txBody>
      </p:sp>
      <p:sp>
        <p:nvSpPr>
          <p:cNvPr id="3" name="Content Placeholder 2">
            <a:extLst>
              <a:ext uri="{FF2B5EF4-FFF2-40B4-BE49-F238E27FC236}">
                <a16:creationId xmlns:a16="http://schemas.microsoft.com/office/drawing/2014/main" id="{30059EB6-0140-4349-9484-559FEA128A42}"/>
              </a:ext>
            </a:extLst>
          </p:cNvPr>
          <p:cNvSpPr>
            <a:spLocks noGrp="1"/>
          </p:cNvSpPr>
          <p:nvPr>
            <p:ph idx="1"/>
          </p:nvPr>
        </p:nvSpPr>
        <p:spPr>
          <a:xfrm>
            <a:off x="838199" y="1825624"/>
            <a:ext cx="10738607" cy="2696041"/>
          </a:xfrm>
        </p:spPr>
        <p:txBody>
          <a:bodyPr>
            <a:normAutofit fontScale="92500" lnSpcReduction="10000"/>
          </a:bodyPr>
          <a:lstStyle/>
          <a:p>
            <a:pPr algn="just">
              <a:lnSpc>
                <a:spcPct val="107000"/>
              </a:lnSpc>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Identify the unique features that affect the machine learning models to estimate flight fare.</a:t>
            </a:r>
            <a:endParaRPr lang="en-I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algn="just">
              <a:lnSpc>
                <a:spcPct val="107000"/>
              </a:lnSpc>
            </a:pPr>
            <a:r>
              <a:rPr lang="en-GB" sz="3200" dirty="0">
                <a:effectLst/>
                <a:latin typeface="Times New Roman" panose="02020603050405020304" pitchFamily="18" charset="0"/>
                <a:ea typeface="Times New Roman" panose="02020603050405020304" pitchFamily="18" charset="0"/>
                <a:cs typeface="Times New Roman" panose="02020603050405020304" pitchFamily="18" charset="0"/>
              </a:rPr>
              <a:t>Develop a web application to estimate and display flight fare. </a:t>
            </a:r>
            <a:endParaRPr lang="en-I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algn="just">
              <a:lnSpc>
                <a:spcPct val="107000"/>
              </a:lnSpc>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Identify the machine learning model which would give good estimation of flight fare for different public datasets.</a:t>
            </a:r>
            <a:endParaRPr lang="en-I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pic>
        <p:nvPicPr>
          <p:cNvPr id="4" name="Graphic 3" descr="A flying paper airplane">
            <a:extLst>
              <a:ext uri="{FF2B5EF4-FFF2-40B4-BE49-F238E27FC236}">
                <a16:creationId xmlns:a16="http://schemas.microsoft.com/office/drawing/2014/main" id="{320C5C5B-E3EA-4C4D-9174-DB397FB78A00}"/>
              </a:ext>
            </a:extLst>
          </p:cNvPr>
          <p:cNvPicPr/>
          <p:nvPr/>
        </p:nvPicPr>
        <p:blipFill>
          <a:blip r:embed="rId2">
            <a:extLst>
              <a:ext uri="{96DAC541-7B7A-43D3-8B79-37D633B846F1}">
                <asvg:svgBlip xmlns:asvg="http://schemas.microsoft.com/office/drawing/2016/SVG/main" r:embed="rId3"/>
              </a:ext>
            </a:extLst>
          </a:blip>
          <a:stretch>
            <a:fillRect/>
          </a:stretch>
        </p:blipFill>
        <p:spPr>
          <a:xfrm>
            <a:off x="8676576" y="3869881"/>
            <a:ext cx="2903855" cy="2903855"/>
          </a:xfrm>
          <a:prstGeom prst="rect">
            <a:avLst/>
          </a:prstGeom>
        </p:spPr>
      </p:pic>
    </p:spTree>
    <p:extLst>
      <p:ext uri="{BB962C8B-B14F-4D97-AF65-F5344CB8AC3E}">
        <p14:creationId xmlns:p14="http://schemas.microsoft.com/office/powerpoint/2010/main" val="2788018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1386-1139-4E96-840F-EC52F4BC6D51}"/>
              </a:ext>
            </a:extLst>
          </p:cNvPr>
          <p:cNvSpPr>
            <a:spLocks noGrp="1"/>
          </p:cNvSpPr>
          <p:nvPr>
            <p:ph type="title"/>
          </p:nvPr>
        </p:nvSpPr>
        <p:spPr>
          <a:xfrm>
            <a:off x="838200" y="365126"/>
            <a:ext cx="10515600" cy="920336"/>
          </a:xfrm>
        </p:spPr>
        <p:txBody>
          <a:bodyPr/>
          <a:lstStyle/>
          <a:p>
            <a:r>
              <a:rPr lang="en-US" sz="1800" dirty="0">
                <a:effectLst/>
                <a:latin typeface="Times New Roman" panose="02020603050405020304" pitchFamily="18" charset="0"/>
                <a:ea typeface="Times New Roman" panose="02020603050405020304" pitchFamily="18" charset="0"/>
              </a:rPr>
              <a:t>Normal view divided into years and quarters:</a:t>
            </a:r>
            <a:endParaRPr lang="en-IN" dirty="0"/>
          </a:p>
        </p:txBody>
      </p:sp>
      <p:pic>
        <p:nvPicPr>
          <p:cNvPr id="4" name="Content Placeholder 3">
            <a:extLst>
              <a:ext uri="{FF2B5EF4-FFF2-40B4-BE49-F238E27FC236}">
                <a16:creationId xmlns:a16="http://schemas.microsoft.com/office/drawing/2014/main" id="{3127C3F3-4EF8-4D84-B1BE-9DD0BBB76DBA}"/>
              </a:ext>
            </a:extLst>
          </p:cNvPr>
          <p:cNvPicPr>
            <a:picLocks noGrp="1"/>
          </p:cNvPicPr>
          <p:nvPr>
            <p:ph idx="1"/>
          </p:nvPr>
        </p:nvPicPr>
        <p:blipFill>
          <a:blip r:embed="rId2"/>
          <a:stretch>
            <a:fillRect/>
          </a:stretch>
        </p:blipFill>
        <p:spPr>
          <a:xfrm>
            <a:off x="1338471" y="1166813"/>
            <a:ext cx="8871736" cy="5010150"/>
          </a:xfrm>
          <a:prstGeom prst="rect">
            <a:avLst/>
          </a:prstGeom>
        </p:spPr>
      </p:pic>
    </p:spTree>
    <p:extLst>
      <p:ext uri="{BB962C8B-B14F-4D97-AF65-F5344CB8AC3E}">
        <p14:creationId xmlns:p14="http://schemas.microsoft.com/office/powerpoint/2010/main" val="3371457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6D475D7-2A81-41AD-ABC5-328A00CD77FB}"/>
              </a:ext>
            </a:extLst>
          </p:cNvPr>
          <p:cNvPicPr>
            <a:picLocks noGrp="1"/>
          </p:cNvPicPr>
          <p:nvPr>
            <p:ph idx="1"/>
          </p:nvPr>
        </p:nvPicPr>
        <p:blipFill>
          <a:blip r:embed="rId2"/>
          <a:stretch>
            <a:fillRect/>
          </a:stretch>
        </p:blipFill>
        <p:spPr>
          <a:xfrm>
            <a:off x="1794862" y="1817465"/>
            <a:ext cx="8602275" cy="3191320"/>
          </a:xfrm>
          <a:prstGeom prst="rect">
            <a:avLst/>
          </a:prstGeom>
        </p:spPr>
      </p:pic>
    </p:spTree>
    <p:extLst>
      <p:ext uri="{BB962C8B-B14F-4D97-AF65-F5344CB8AC3E}">
        <p14:creationId xmlns:p14="http://schemas.microsoft.com/office/powerpoint/2010/main" val="1327224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738F8-6763-4768-BD48-B227EC7042D6}"/>
              </a:ext>
            </a:extLst>
          </p:cNvPr>
          <p:cNvSpPr>
            <a:spLocks noGrp="1"/>
          </p:cNvSpPr>
          <p:nvPr>
            <p:ph type="title"/>
          </p:nvPr>
        </p:nvSpPr>
        <p:spPr>
          <a:xfrm>
            <a:off x="838200" y="365126"/>
            <a:ext cx="10515600" cy="787814"/>
          </a:xfrm>
        </p:spPr>
        <p:txBody>
          <a:bodyPr/>
          <a:lstStyle/>
          <a:p>
            <a:r>
              <a:rPr lang="en-US" sz="1800" dirty="0">
                <a:effectLst/>
                <a:latin typeface="Times New Roman" panose="02020603050405020304" pitchFamily="18" charset="0"/>
                <a:ea typeface="Times New Roman" panose="02020603050405020304" pitchFamily="18" charset="0"/>
              </a:rPr>
              <a:t>Sub-route view divided into years and quarters:</a:t>
            </a:r>
            <a:endParaRPr lang="en-IN" dirty="0"/>
          </a:p>
        </p:txBody>
      </p:sp>
      <p:pic>
        <p:nvPicPr>
          <p:cNvPr id="4" name="Content Placeholder 3">
            <a:extLst>
              <a:ext uri="{FF2B5EF4-FFF2-40B4-BE49-F238E27FC236}">
                <a16:creationId xmlns:a16="http://schemas.microsoft.com/office/drawing/2014/main" id="{94FB98B0-2D04-4C09-8515-E120446E7DED}"/>
              </a:ext>
            </a:extLst>
          </p:cNvPr>
          <p:cNvPicPr>
            <a:picLocks noGrp="1"/>
          </p:cNvPicPr>
          <p:nvPr>
            <p:ph idx="1"/>
          </p:nvPr>
        </p:nvPicPr>
        <p:blipFill>
          <a:blip r:embed="rId2"/>
          <a:stretch>
            <a:fillRect/>
          </a:stretch>
        </p:blipFill>
        <p:spPr>
          <a:xfrm>
            <a:off x="1285461" y="1006475"/>
            <a:ext cx="9055106" cy="5170488"/>
          </a:xfrm>
          <a:prstGeom prst="rect">
            <a:avLst/>
          </a:prstGeom>
        </p:spPr>
      </p:pic>
    </p:spTree>
    <p:extLst>
      <p:ext uri="{BB962C8B-B14F-4D97-AF65-F5344CB8AC3E}">
        <p14:creationId xmlns:p14="http://schemas.microsoft.com/office/powerpoint/2010/main" val="1824396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F364E2E-05AC-468A-A60F-DD18D0BBF889}"/>
              </a:ext>
            </a:extLst>
          </p:cNvPr>
          <p:cNvPicPr>
            <a:picLocks noGrp="1"/>
          </p:cNvPicPr>
          <p:nvPr>
            <p:ph idx="1"/>
          </p:nvPr>
        </p:nvPicPr>
        <p:blipFill>
          <a:blip r:embed="rId2"/>
          <a:stretch>
            <a:fillRect/>
          </a:stretch>
        </p:blipFill>
        <p:spPr>
          <a:xfrm>
            <a:off x="1728178" y="1812702"/>
            <a:ext cx="8735644" cy="3200847"/>
          </a:xfrm>
          <a:prstGeom prst="rect">
            <a:avLst/>
          </a:prstGeom>
        </p:spPr>
      </p:pic>
    </p:spTree>
    <p:extLst>
      <p:ext uri="{BB962C8B-B14F-4D97-AF65-F5344CB8AC3E}">
        <p14:creationId xmlns:p14="http://schemas.microsoft.com/office/powerpoint/2010/main" val="5598075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738F8-6763-4768-BD48-B227EC7042D6}"/>
              </a:ext>
            </a:extLst>
          </p:cNvPr>
          <p:cNvSpPr>
            <a:spLocks noGrp="1"/>
          </p:cNvSpPr>
          <p:nvPr>
            <p:ph type="title"/>
          </p:nvPr>
        </p:nvSpPr>
        <p:spPr>
          <a:xfrm>
            <a:off x="838200" y="365126"/>
            <a:ext cx="10515600" cy="589032"/>
          </a:xfrm>
        </p:spPr>
        <p:txBody>
          <a:bodyPr/>
          <a:lstStyle/>
          <a:p>
            <a:r>
              <a:rPr lang="en-US" sz="1800" dirty="0">
                <a:effectLst/>
                <a:latin typeface="Times New Roman" panose="02020603050405020304" pitchFamily="18" charset="0"/>
                <a:ea typeface="Times New Roman" panose="02020603050405020304" pitchFamily="18" charset="0"/>
              </a:rPr>
              <a:t>Machine-Hack Dataset:</a:t>
            </a:r>
            <a:endParaRPr lang="en-IN" dirty="0"/>
          </a:p>
        </p:txBody>
      </p:sp>
      <p:pic>
        <p:nvPicPr>
          <p:cNvPr id="4" name="Content Placeholder 3">
            <a:extLst>
              <a:ext uri="{FF2B5EF4-FFF2-40B4-BE49-F238E27FC236}">
                <a16:creationId xmlns:a16="http://schemas.microsoft.com/office/drawing/2014/main" id="{881BE6D1-E823-405F-AC26-92C1D572EB00}"/>
              </a:ext>
            </a:extLst>
          </p:cNvPr>
          <p:cNvPicPr>
            <a:picLocks noGrp="1"/>
          </p:cNvPicPr>
          <p:nvPr>
            <p:ph idx="1"/>
          </p:nvPr>
        </p:nvPicPr>
        <p:blipFill>
          <a:blip r:embed="rId2"/>
          <a:stretch>
            <a:fillRect/>
          </a:stretch>
        </p:blipFill>
        <p:spPr>
          <a:xfrm>
            <a:off x="1443228" y="954088"/>
            <a:ext cx="9305544" cy="5222875"/>
          </a:xfrm>
          <a:prstGeom prst="rect">
            <a:avLst/>
          </a:prstGeom>
        </p:spPr>
      </p:pic>
    </p:spTree>
    <p:extLst>
      <p:ext uri="{BB962C8B-B14F-4D97-AF65-F5344CB8AC3E}">
        <p14:creationId xmlns:p14="http://schemas.microsoft.com/office/powerpoint/2010/main" val="3583547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7E910C1-53D0-4897-A010-EE377BBF6039}"/>
              </a:ext>
            </a:extLst>
          </p:cNvPr>
          <p:cNvPicPr>
            <a:picLocks noGrp="1"/>
          </p:cNvPicPr>
          <p:nvPr>
            <p:ph idx="1"/>
          </p:nvPr>
        </p:nvPicPr>
        <p:blipFill>
          <a:blip r:embed="rId2"/>
          <a:stretch>
            <a:fillRect/>
          </a:stretch>
        </p:blipFill>
        <p:spPr>
          <a:xfrm>
            <a:off x="1855305" y="649288"/>
            <a:ext cx="7742276" cy="5645495"/>
          </a:xfrm>
          <a:prstGeom prst="rect">
            <a:avLst/>
          </a:prstGeom>
        </p:spPr>
      </p:pic>
    </p:spTree>
    <p:extLst>
      <p:ext uri="{BB962C8B-B14F-4D97-AF65-F5344CB8AC3E}">
        <p14:creationId xmlns:p14="http://schemas.microsoft.com/office/powerpoint/2010/main" val="2197839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738F8-6763-4768-BD48-B227EC7042D6}"/>
              </a:ext>
            </a:extLst>
          </p:cNvPr>
          <p:cNvSpPr>
            <a:spLocks noGrp="1"/>
          </p:cNvSpPr>
          <p:nvPr>
            <p:ph type="title"/>
          </p:nvPr>
        </p:nvSpPr>
        <p:spPr>
          <a:xfrm>
            <a:off x="838200" y="365126"/>
            <a:ext cx="10515600" cy="602284"/>
          </a:xfrm>
        </p:spPr>
        <p:txBody>
          <a:bodyPr/>
          <a:lstStyle/>
          <a:p>
            <a:r>
              <a:rPr lang="en-US" sz="1800" dirty="0">
                <a:effectLst/>
                <a:latin typeface="Times New Roman" panose="02020603050405020304" pitchFamily="18" charset="0"/>
                <a:ea typeface="Times New Roman" panose="02020603050405020304" pitchFamily="18" charset="0"/>
              </a:rPr>
              <a:t>Ease-My-Trip Dataset:</a:t>
            </a:r>
            <a:endParaRPr lang="en-IN" dirty="0"/>
          </a:p>
        </p:txBody>
      </p:sp>
      <p:pic>
        <p:nvPicPr>
          <p:cNvPr id="4" name="Content Placeholder 3">
            <a:extLst>
              <a:ext uri="{FF2B5EF4-FFF2-40B4-BE49-F238E27FC236}">
                <a16:creationId xmlns:a16="http://schemas.microsoft.com/office/drawing/2014/main" id="{B5DE4AA0-1CD3-47AB-8368-B4755DA31E0C}"/>
              </a:ext>
            </a:extLst>
          </p:cNvPr>
          <p:cNvPicPr>
            <a:picLocks noGrp="1"/>
          </p:cNvPicPr>
          <p:nvPr>
            <p:ph idx="1"/>
          </p:nvPr>
        </p:nvPicPr>
        <p:blipFill>
          <a:blip r:embed="rId2"/>
          <a:stretch>
            <a:fillRect/>
          </a:stretch>
        </p:blipFill>
        <p:spPr>
          <a:xfrm>
            <a:off x="1258957" y="966788"/>
            <a:ext cx="9530811" cy="5210175"/>
          </a:xfrm>
          <a:prstGeom prst="rect">
            <a:avLst/>
          </a:prstGeom>
        </p:spPr>
      </p:pic>
    </p:spTree>
    <p:extLst>
      <p:ext uri="{BB962C8B-B14F-4D97-AF65-F5344CB8AC3E}">
        <p14:creationId xmlns:p14="http://schemas.microsoft.com/office/powerpoint/2010/main" val="1985516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49A9D31-C093-4D5B-A9AC-463CD6C0EE9D}"/>
              </a:ext>
            </a:extLst>
          </p:cNvPr>
          <p:cNvPicPr>
            <a:picLocks noGrp="1"/>
          </p:cNvPicPr>
          <p:nvPr>
            <p:ph idx="1"/>
          </p:nvPr>
        </p:nvPicPr>
        <p:blipFill>
          <a:blip r:embed="rId2"/>
          <a:stretch>
            <a:fillRect/>
          </a:stretch>
        </p:blipFill>
        <p:spPr>
          <a:xfrm>
            <a:off x="1683026" y="649288"/>
            <a:ext cx="8070355" cy="5698503"/>
          </a:xfrm>
          <a:prstGeom prst="rect">
            <a:avLst/>
          </a:prstGeom>
        </p:spPr>
      </p:pic>
    </p:spTree>
    <p:extLst>
      <p:ext uri="{BB962C8B-B14F-4D97-AF65-F5344CB8AC3E}">
        <p14:creationId xmlns:p14="http://schemas.microsoft.com/office/powerpoint/2010/main" val="2005962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AECA-5023-4A86-B2E7-670F4B584AC0}"/>
              </a:ext>
            </a:extLst>
          </p:cNvPr>
          <p:cNvSpPr>
            <a:spLocks noGrp="1"/>
          </p:cNvSpPr>
          <p:nvPr>
            <p:ph type="title"/>
          </p:nvPr>
        </p:nvSpPr>
        <p:spPr>
          <a:xfrm>
            <a:off x="838200" y="0"/>
            <a:ext cx="10622280" cy="1040236"/>
          </a:xfrm>
        </p:spPr>
        <p:txBody>
          <a:bodyPr>
            <a:normAutofit/>
          </a:bodyPr>
          <a:lstStyle/>
          <a:p>
            <a:r>
              <a:rPr lang="en-US" sz="3200" b="1" u="sng" dirty="0"/>
              <a:t>Heat-Map (Machine Hack Dataset)</a:t>
            </a:r>
          </a:p>
        </p:txBody>
      </p:sp>
      <p:pic>
        <p:nvPicPr>
          <p:cNvPr id="5" name="Content Placeholder 4">
            <a:extLst>
              <a:ext uri="{FF2B5EF4-FFF2-40B4-BE49-F238E27FC236}">
                <a16:creationId xmlns:a16="http://schemas.microsoft.com/office/drawing/2014/main" id="{F6303974-8BC6-477F-9BF4-A6F4BDFD52FB}"/>
              </a:ext>
            </a:extLst>
          </p:cNvPr>
          <p:cNvPicPr>
            <a:picLocks noGrp="1" noChangeAspect="1"/>
          </p:cNvPicPr>
          <p:nvPr>
            <p:ph idx="1"/>
          </p:nvPr>
        </p:nvPicPr>
        <p:blipFill>
          <a:blip r:embed="rId2"/>
          <a:stretch>
            <a:fillRect/>
          </a:stretch>
        </p:blipFill>
        <p:spPr>
          <a:xfrm>
            <a:off x="1576432" y="1040236"/>
            <a:ext cx="6258798" cy="590632"/>
          </a:xfrm>
        </p:spPr>
      </p:pic>
      <p:pic>
        <p:nvPicPr>
          <p:cNvPr id="1026" name="Picture 2">
            <a:extLst>
              <a:ext uri="{FF2B5EF4-FFF2-40B4-BE49-F238E27FC236}">
                <a16:creationId xmlns:a16="http://schemas.microsoft.com/office/drawing/2014/main" id="{6CAC0DE2-B6BE-4937-9660-AB897AF0A0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02639"/>
            <a:ext cx="7140517" cy="5055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3450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3F07-D16A-4650-8ECD-88D1BE7BDD46}"/>
              </a:ext>
            </a:extLst>
          </p:cNvPr>
          <p:cNvSpPr>
            <a:spLocks noGrp="1"/>
          </p:cNvSpPr>
          <p:nvPr>
            <p:ph type="title"/>
          </p:nvPr>
        </p:nvSpPr>
        <p:spPr/>
        <p:txBody>
          <a:bodyPr/>
          <a:lstStyle/>
          <a:p>
            <a:r>
              <a:rPr lang="en-US" b="1" u="sng" dirty="0"/>
              <a:t>Forecasting (Ease-My-Trip Dataset)</a:t>
            </a:r>
          </a:p>
        </p:txBody>
      </p:sp>
      <p:pic>
        <p:nvPicPr>
          <p:cNvPr id="5" name="Content Placeholder 4">
            <a:extLst>
              <a:ext uri="{FF2B5EF4-FFF2-40B4-BE49-F238E27FC236}">
                <a16:creationId xmlns:a16="http://schemas.microsoft.com/office/drawing/2014/main" id="{CB96640D-D8D8-4A84-9058-AECEE9E69A4D}"/>
              </a:ext>
            </a:extLst>
          </p:cNvPr>
          <p:cNvPicPr>
            <a:picLocks noGrp="1" noChangeAspect="1"/>
          </p:cNvPicPr>
          <p:nvPr>
            <p:ph idx="1"/>
          </p:nvPr>
        </p:nvPicPr>
        <p:blipFill>
          <a:blip r:embed="rId2"/>
          <a:stretch>
            <a:fillRect/>
          </a:stretch>
        </p:blipFill>
        <p:spPr>
          <a:xfrm>
            <a:off x="939946" y="1690688"/>
            <a:ext cx="2448267" cy="619211"/>
          </a:xfrm>
        </p:spPr>
      </p:pic>
      <p:pic>
        <p:nvPicPr>
          <p:cNvPr id="7" name="Picture 6">
            <a:extLst>
              <a:ext uri="{FF2B5EF4-FFF2-40B4-BE49-F238E27FC236}">
                <a16:creationId xmlns:a16="http://schemas.microsoft.com/office/drawing/2014/main" id="{6C200904-A433-44BC-9A84-B17B74F1B38E}"/>
              </a:ext>
            </a:extLst>
          </p:cNvPr>
          <p:cNvPicPr>
            <a:picLocks noChangeAspect="1"/>
          </p:cNvPicPr>
          <p:nvPr/>
        </p:nvPicPr>
        <p:blipFill>
          <a:blip r:embed="rId3"/>
          <a:stretch>
            <a:fillRect/>
          </a:stretch>
        </p:blipFill>
        <p:spPr>
          <a:xfrm>
            <a:off x="939946" y="2309899"/>
            <a:ext cx="5620534" cy="657317"/>
          </a:xfrm>
          <a:prstGeom prst="rect">
            <a:avLst/>
          </a:prstGeom>
        </p:spPr>
      </p:pic>
      <p:pic>
        <p:nvPicPr>
          <p:cNvPr id="9" name="Picture 8">
            <a:extLst>
              <a:ext uri="{FF2B5EF4-FFF2-40B4-BE49-F238E27FC236}">
                <a16:creationId xmlns:a16="http://schemas.microsoft.com/office/drawing/2014/main" id="{765E940B-9FD1-476A-818A-64C95754B63E}"/>
              </a:ext>
            </a:extLst>
          </p:cNvPr>
          <p:cNvPicPr>
            <a:picLocks noChangeAspect="1"/>
          </p:cNvPicPr>
          <p:nvPr/>
        </p:nvPicPr>
        <p:blipFill>
          <a:blip r:embed="rId4"/>
          <a:stretch>
            <a:fillRect/>
          </a:stretch>
        </p:blipFill>
        <p:spPr>
          <a:xfrm>
            <a:off x="939946" y="2871952"/>
            <a:ext cx="6639852" cy="714475"/>
          </a:xfrm>
          <a:prstGeom prst="rect">
            <a:avLst/>
          </a:prstGeom>
        </p:spPr>
      </p:pic>
      <p:pic>
        <p:nvPicPr>
          <p:cNvPr id="11" name="Picture 10">
            <a:extLst>
              <a:ext uri="{FF2B5EF4-FFF2-40B4-BE49-F238E27FC236}">
                <a16:creationId xmlns:a16="http://schemas.microsoft.com/office/drawing/2014/main" id="{958283C8-0B1F-48D9-A339-2949DDF252DD}"/>
              </a:ext>
            </a:extLst>
          </p:cNvPr>
          <p:cNvPicPr>
            <a:picLocks noChangeAspect="1"/>
          </p:cNvPicPr>
          <p:nvPr/>
        </p:nvPicPr>
        <p:blipFill>
          <a:blip r:embed="rId5"/>
          <a:stretch>
            <a:fillRect/>
          </a:stretch>
        </p:blipFill>
        <p:spPr>
          <a:xfrm>
            <a:off x="939946" y="3564416"/>
            <a:ext cx="2638793" cy="438211"/>
          </a:xfrm>
          <a:prstGeom prst="rect">
            <a:avLst/>
          </a:prstGeom>
        </p:spPr>
      </p:pic>
      <p:pic>
        <p:nvPicPr>
          <p:cNvPr id="2050" name="Picture 2">
            <a:extLst>
              <a:ext uri="{FF2B5EF4-FFF2-40B4-BE49-F238E27FC236}">
                <a16:creationId xmlns:a16="http://schemas.microsoft.com/office/drawing/2014/main" id="{B13A6816-E33A-42B4-B817-FF9226F0D2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1908" y="3564416"/>
            <a:ext cx="5138420" cy="3059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21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9B7A1-A77E-48CC-B6E2-C5225E360B57}"/>
              </a:ext>
            </a:extLst>
          </p:cNvPr>
          <p:cNvSpPr>
            <a:spLocks noGrp="1"/>
          </p:cNvSpPr>
          <p:nvPr>
            <p:ph type="title"/>
          </p:nvPr>
        </p:nvSpPr>
        <p:spPr>
          <a:xfrm>
            <a:off x="570451" y="365126"/>
            <a:ext cx="10783349" cy="792556"/>
          </a:xfrm>
        </p:spPr>
        <p:txBody>
          <a:bodyPr>
            <a:normAutofit fontScale="90000"/>
          </a:bodyPr>
          <a:lstStyle/>
          <a:p>
            <a:br>
              <a:rPr lang="en-IN" sz="2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2800" b="1" u="sng" dirty="0">
                <a:effectLst/>
                <a:latin typeface="Times New Roman" panose="02020603050405020304" pitchFamily="18" charset="0"/>
                <a:ea typeface="Calibri" panose="020F0502020204030204" pitchFamily="34" charset="0"/>
                <a:cs typeface="Times New Roman" panose="02020603050405020304" pitchFamily="18" charset="0"/>
              </a:rPr>
            </a:br>
            <a:r>
              <a:rPr lang="en-IN" sz="3600" b="1" u="sng" dirty="0">
                <a:effectLst/>
                <a:latin typeface="Times New Roman" panose="02020603050405020304" pitchFamily="18" charset="0"/>
                <a:ea typeface="Calibri" panose="020F0502020204030204" pitchFamily="34" charset="0"/>
                <a:cs typeface="Times New Roman" panose="02020603050405020304" pitchFamily="18" charset="0"/>
              </a:rPr>
              <a:t>Motivation</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5680E24-C112-4464-AC86-5A91FC09673B}"/>
              </a:ext>
            </a:extLst>
          </p:cNvPr>
          <p:cNvSpPr>
            <a:spLocks noGrp="1"/>
          </p:cNvSpPr>
          <p:nvPr>
            <p:ph idx="1"/>
          </p:nvPr>
        </p:nvSpPr>
        <p:spPr>
          <a:xfrm>
            <a:off x="830510" y="1426128"/>
            <a:ext cx="10956022" cy="5360566"/>
          </a:xfrm>
        </p:spPr>
        <p:txBody>
          <a:bodyPr>
            <a:normAutofit fontScale="62500" lnSpcReduction="20000"/>
          </a:bodyPr>
          <a:lstStyle/>
          <a:p>
            <a:pPr marL="0" marR="0" algn="just">
              <a:lnSpc>
                <a:spcPct val="107000"/>
              </a:lnSpc>
              <a:spcBef>
                <a:spcPts val="0"/>
              </a:spcBef>
              <a:spcAft>
                <a:spcPts val="800"/>
              </a:spcAft>
            </a:pPr>
            <a:r>
              <a:rPr lang="en-IN" sz="3200" kern="1800" dirty="0">
                <a:latin typeface="Times New Roman" panose="02020603050405020304" pitchFamily="18" charset="0"/>
              </a:rPr>
              <a:t>Due to the highly competitive nature in today’s society a versatile skillset is highly appreciated. With this in mind showing off that one is capable of doing projects outside their specialisation allows us to standout and make us more job-ready. We students should shape our skillsets and be capable of doing projects outside our domain. Therefore, we decided to make our project on a topic that we did not specialise - in “Machine Learning” a growing powerful field. </a:t>
            </a:r>
            <a:endParaRPr lang="en-US" sz="3200" kern="1800" dirty="0">
              <a:latin typeface="Times New Roman" panose="02020603050405020304" pitchFamily="18" charset="0"/>
            </a:endParaRPr>
          </a:p>
          <a:p>
            <a:pPr marL="0" marR="0" algn="just">
              <a:lnSpc>
                <a:spcPct val="107000"/>
              </a:lnSpc>
              <a:spcBef>
                <a:spcPts val="0"/>
              </a:spcBef>
              <a:spcAft>
                <a:spcPts val="800"/>
              </a:spcAft>
            </a:pPr>
            <a:r>
              <a:rPr lang="en-IN" sz="3200" kern="1800" dirty="0">
                <a:latin typeface="Times New Roman" panose="02020603050405020304" pitchFamily="18" charset="0"/>
              </a:rPr>
              <a:t>Due to the pandemic, aviation sector is adversely affected and we decided on doing our project to evaluate the COVID effect on estimating flight fare using different ML models on publicly available data.</a:t>
            </a:r>
            <a:endParaRPr lang="en-US" sz="3200" kern="1800" dirty="0">
              <a:latin typeface="Times New Roman" panose="02020603050405020304" pitchFamily="18" charset="0"/>
            </a:endParaRPr>
          </a:p>
          <a:p>
            <a:pPr marL="0" marR="0" algn="just">
              <a:lnSpc>
                <a:spcPct val="107000"/>
              </a:lnSpc>
              <a:spcBef>
                <a:spcPts val="0"/>
              </a:spcBef>
              <a:spcAft>
                <a:spcPts val="800"/>
              </a:spcAft>
            </a:pPr>
            <a:r>
              <a:rPr lang="en-IN" sz="3200" kern="1800" dirty="0">
                <a:latin typeface="Times New Roman" panose="02020603050405020304" pitchFamily="18" charset="0"/>
              </a:rPr>
              <a:t>Any person who has booked a flight ticket realizes how the price of air ticket changes. Aviation Industry utilizes progressive techniques for fixing ticket charges based on Revenue Management strategy to develop/execute some particular algorithmic model which suits their profit margin. The price of ticket changes over the period - the expense of buying a ticket may be high or low. The techniques adopted by different airlines has inbuilt mechanism to display changes in the price based on booking days before the flight journey day, fuel price fluctuations, holiday season, time like morning, evening or night etc. Cost may sometimes change with the seasons like winter, summer or festivity seasons. The objective of the airlines is to maximise its earnings from flight charges yet on the contrary, buyer is looking to get the ticket at an affordable price which is not expensive. Buyers by and large try to buy the ticket ahead of the departure day. Since airfare will be in all likelihood to rise when the date of purchasing the ticket is nearer to the departure date, yet it isn't for the most part obvious. </a:t>
            </a:r>
            <a:endParaRPr lang="en-US" sz="3200" kern="1800" dirty="0">
              <a:latin typeface="Times New Roman" panose="02020603050405020304" pitchFamily="18" charset="0"/>
            </a:endParaRPr>
          </a:p>
          <a:p>
            <a:endParaRPr lang="en-US" dirty="0"/>
          </a:p>
        </p:txBody>
      </p:sp>
    </p:spTree>
    <p:extLst>
      <p:ext uri="{BB962C8B-B14F-4D97-AF65-F5344CB8AC3E}">
        <p14:creationId xmlns:p14="http://schemas.microsoft.com/office/powerpoint/2010/main" val="4082149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B94C4-8CB9-4077-B02F-A0CB0A285B25}"/>
              </a:ext>
            </a:extLst>
          </p:cNvPr>
          <p:cNvSpPr>
            <a:spLocks noGrp="1"/>
          </p:cNvSpPr>
          <p:nvPr>
            <p:ph type="title"/>
          </p:nvPr>
        </p:nvSpPr>
        <p:spPr/>
        <p:txBody>
          <a:bodyPr>
            <a:normAutofit/>
          </a:bodyPr>
          <a:lstStyle/>
          <a:p>
            <a:r>
              <a:rPr lang="en-US" sz="3600" b="1" u="sng" dirty="0"/>
              <a:t>WEB APPLICATION</a:t>
            </a:r>
          </a:p>
        </p:txBody>
      </p:sp>
      <p:pic>
        <p:nvPicPr>
          <p:cNvPr id="5" name="Content Placeholder 4">
            <a:extLst>
              <a:ext uri="{FF2B5EF4-FFF2-40B4-BE49-F238E27FC236}">
                <a16:creationId xmlns:a16="http://schemas.microsoft.com/office/drawing/2014/main" id="{0ED0B2BE-4F30-4398-9E5C-12541B91A2FA}"/>
              </a:ext>
            </a:extLst>
          </p:cNvPr>
          <p:cNvPicPr>
            <a:picLocks noGrp="1" noChangeAspect="1"/>
          </p:cNvPicPr>
          <p:nvPr>
            <p:ph idx="1"/>
          </p:nvPr>
        </p:nvPicPr>
        <p:blipFill>
          <a:blip r:embed="rId2"/>
          <a:stretch>
            <a:fillRect/>
          </a:stretch>
        </p:blipFill>
        <p:spPr>
          <a:xfrm>
            <a:off x="1749262" y="1825625"/>
            <a:ext cx="8693476" cy="4351338"/>
          </a:xfrm>
        </p:spPr>
      </p:pic>
    </p:spTree>
    <p:extLst>
      <p:ext uri="{BB962C8B-B14F-4D97-AF65-F5344CB8AC3E}">
        <p14:creationId xmlns:p14="http://schemas.microsoft.com/office/powerpoint/2010/main" val="2722272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3606B8-AE3E-4B4C-A4AD-F027D7BC7129}"/>
              </a:ext>
            </a:extLst>
          </p:cNvPr>
          <p:cNvPicPr>
            <a:picLocks noChangeAspect="1"/>
          </p:cNvPicPr>
          <p:nvPr/>
        </p:nvPicPr>
        <p:blipFill>
          <a:blip r:embed="rId2"/>
          <a:stretch>
            <a:fillRect/>
          </a:stretch>
        </p:blipFill>
        <p:spPr>
          <a:xfrm>
            <a:off x="420923" y="984710"/>
            <a:ext cx="11268950" cy="4518468"/>
          </a:xfrm>
          <a:prstGeom prst="rect">
            <a:avLst/>
          </a:prstGeom>
        </p:spPr>
      </p:pic>
    </p:spTree>
    <p:extLst>
      <p:ext uri="{BB962C8B-B14F-4D97-AF65-F5344CB8AC3E}">
        <p14:creationId xmlns:p14="http://schemas.microsoft.com/office/powerpoint/2010/main" val="24333860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738F8-6763-4768-BD48-B227EC7042D6}"/>
              </a:ext>
            </a:extLst>
          </p:cNvPr>
          <p:cNvSpPr>
            <a:spLocks noGrp="1"/>
          </p:cNvSpPr>
          <p:nvPr>
            <p:ph type="title"/>
          </p:nvPr>
        </p:nvSpPr>
        <p:spPr>
          <a:xfrm>
            <a:off x="838200" y="365126"/>
            <a:ext cx="10515600" cy="1251640"/>
          </a:xfrm>
        </p:spPr>
        <p:txBody>
          <a:bodyPr>
            <a:normAutofit fontScale="90000"/>
          </a:bodyPr>
          <a:lstStyle/>
          <a:p>
            <a:r>
              <a:rPr lang="en-US" sz="3100" b="1" u="sng" kern="1600" dirty="0">
                <a:effectLst/>
                <a:latin typeface="Times New Roman" panose="02020603050405020304" pitchFamily="18" charset="0"/>
                <a:cs typeface="Times New Roman" panose="02020603050405020304" pitchFamily="18" charset="0"/>
              </a:rPr>
              <a:t>RESULT AND DISCUSSION</a:t>
            </a:r>
            <a:br>
              <a:rPr lang="en-US" sz="1800" b="1" kern="1600" dirty="0">
                <a:latin typeface="Times New Roman" panose="02020603050405020304" pitchFamily="18" charset="0"/>
                <a:cs typeface="Times New Roman" panose="02020603050405020304" pitchFamily="18" charset="0"/>
              </a:rPr>
            </a:br>
            <a:br>
              <a:rPr lang="en-US" sz="1800" b="1" kern="1600" dirty="0">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When looking at the DB1B dataset under normal view:</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r>
              <a:rPr lang="en-IN" sz="1800" dirty="0">
                <a:latin typeface="Times New Roman" panose="02020603050405020304" pitchFamily="18" charset="0"/>
                <a:ea typeface="Times New Roman" panose="02020603050405020304" pitchFamily="18" charset="0"/>
              </a:rPr>
              <a:t>   </a:t>
            </a:r>
            <a:br>
              <a:rPr lang="en-IN" sz="1800" dirty="0">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Table 8.1:  DB1B dataset Normal View</a:t>
            </a:r>
            <a:endParaRPr lang="en-IN" dirty="0"/>
          </a:p>
        </p:txBody>
      </p:sp>
      <p:pic>
        <p:nvPicPr>
          <p:cNvPr id="4" name="Content Placeholder 3">
            <a:extLst>
              <a:ext uri="{FF2B5EF4-FFF2-40B4-BE49-F238E27FC236}">
                <a16:creationId xmlns:a16="http://schemas.microsoft.com/office/drawing/2014/main" id="{68C59A9F-E76D-420F-B1F4-80C6F5B98B77}"/>
              </a:ext>
            </a:extLst>
          </p:cNvPr>
          <p:cNvPicPr>
            <a:picLocks noGrp="1"/>
          </p:cNvPicPr>
          <p:nvPr>
            <p:ph idx="1"/>
          </p:nvPr>
        </p:nvPicPr>
        <p:blipFill>
          <a:blip r:embed="rId2"/>
          <a:stretch>
            <a:fillRect/>
          </a:stretch>
        </p:blipFill>
        <p:spPr>
          <a:xfrm>
            <a:off x="1285460" y="1802296"/>
            <a:ext cx="9488557" cy="4374667"/>
          </a:xfrm>
          <a:prstGeom prst="rect">
            <a:avLst/>
          </a:prstGeom>
        </p:spPr>
      </p:pic>
    </p:spTree>
    <p:extLst>
      <p:ext uri="{BB962C8B-B14F-4D97-AF65-F5344CB8AC3E}">
        <p14:creationId xmlns:p14="http://schemas.microsoft.com/office/powerpoint/2010/main" val="40890509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6FE5E3-EDB4-4130-AFC3-D72122CC98E9}"/>
              </a:ext>
            </a:extLst>
          </p:cNvPr>
          <p:cNvSpPr>
            <a:spLocks noGrp="1"/>
          </p:cNvSpPr>
          <p:nvPr>
            <p:ph type="title"/>
          </p:nvPr>
        </p:nvSpPr>
        <p:spPr>
          <a:xfrm>
            <a:off x="838200" y="365125"/>
            <a:ext cx="10515600" cy="2033518"/>
          </a:xfrm>
        </p:spPr>
        <p:txBody>
          <a:bodyPr>
            <a:normAutofit fontScale="90000"/>
          </a:bodyPr>
          <a:lstStyle/>
          <a:p>
            <a:r>
              <a:rPr lang="en-US" sz="1800" dirty="0">
                <a:effectLst/>
                <a:latin typeface="Times New Roman" panose="02020603050405020304" pitchFamily="18" charset="0"/>
                <a:ea typeface="Times New Roman" panose="02020603050405020304" pitchFamily="18" charset="0"/>
              </a:rPr>
              <a:t>The time taken for training follows the order DT&lt;GBR&lt;BTR&lt;RFR</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The R squared value follows the trend:</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weight4&gt;= weight3&gt;= weight2&gt;= weight1&gt;GBR&gt;RF&gt;BR&gt;DT</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With an increase in training size, we see a decrease in the R-Squared value.</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The order of priority for weights in the combined model seems to be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GBR&gt;RF&gt;BTR&gt;DT</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The R2 value range is 0.3205- 0.3807</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Fig 8.1: Prophet DB1B Dataset normal view</a:t>
            </a:r>
            <a:endParaRPr lang="en-IN" dirty="0"/>
          </a:p>
        </p:txBody>
      </p:sp>
      <p:pic>
        <p:nvPicPr>
          <p:cNvPr id="8" name="Content Placeholder 7">
            <a:extLst>
              <a:ext uri="{FF2B5EF4-FFF2-40B4-BE49-F238E27FC236}">
                <a16:creationId xmlns:a16="http://schemas.microsoft.com/office/drawing/2014/main" id="{FE898501-FDC5-4A8A-A75A-1F7FB76B9181}"/>
              </a:ext>
            </a:extLst>
          </p:cNvPr>
          <p:cNvPicPr>
            <a:picLocks noGrp="1"/>
          </p:cNvPicPr>
          <p:nvPr>
            <p:ph idx="1"/>
          </p:nvPr>
        </p:nvPicPr>
        <p:blipFill>
          <a:blip r:embed="rId2"/>
          <a:stretch>
            <a:fillRect/>
          </a:stretch>
        </p:blipFill>
        <p:spPr>
          <a:xfrm>
            <a:off x="2891931" y="2398713"/>
            <a:ext cx="6408138" cy="3778250"/>
          </a:xfrm>
          <a:prstGeom prst="rect">
            <a:avLst/>
          </a:prstGeom>
        </p:spPr>
      </p:pic>
    </p:spTree>
    <p:extLst>
      <p:ext uri="{BB962C8B-B14F-4D97-AF65-F5344CB8AC3E}">
        <p14:creationId xmlns:p14="http://schemas.microsoft.com/office/powerpoint/2010/main" val="35937176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6FE5E3-EDB4-4130-AFC3-D72122CC98E9}"/>
              </a:ext>
            </a:extLst>
          </p:cNvPr>
          <p:cNvSpPr>
            <a:spLocks noGrp="1"/>
          </p:cNvSpPr>
          <p:nvPr>
            <p:ph type="title"/>
          </p:nvPr>
        </p:nvSpPr>
        <p:spPr>
          <a:xfrm>
            <a:off x="838200" y="365126"/>
            <a:ext cx="10515600" cy="1596196"/>
          </a:xfrm>
        </p:spPr>
        <p:txBody>
          <a:bodyPr>
            <a:normAutofit fontScale="90000"/>
          </a:bodyPr>
          <a:lstStyle/>
          <a:p>
            <a:r>
              <a:rPr lang="en-US" sz="1800" dirty="0">
                <a:effectLst/>
                <a:latin typeface="Times New Roman" panose="02020603050405020304" pitchFamily="18" charset="0"/>
                <a:ea typeface="Times New Roman" panose="02020603050405020304" pitchFamily="18" charset="0"/>
              </a:rPr>
              <a:t>When using Facebook’s Prophet algorithm, which is used to predict using time series data, to understand the trend in the DB1B dataset Normal view see a pattern of rise and falls but the scale at which this occurs is larger than inputted value’s scale which is likely a result of outliers.</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When the DB1B dataset normal view is split based on years and quarters we get the table 8.2</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Table 8.2: DB1B Dataset Normal divided into years and quarters</a:t>
            </a:r>
            <a:endParaRPr lang="en-IN" dirty="0"/>
          </a:p>
        </p:txBody>
      </p:sp>
      <p:pic>
        <p:nvPicPr>
          <p:cNvPr id="4" name="Content Placeholder 3">
            <a:extLst>
              <a:ext uri="{FF2B5EF4-FFF2-40B4-BE49-F238E27FC236}">
                <a16:creationId xmlns:a16="http://schemas.microsoft.com/office/drawing/2014/main" id="{8662B549-54D1-4B51-9EE3-E0F1F36A252F}"/>
              </a:ext>
            </a:extLst>
          </p:cNvPr>
          <p:cNvPicPr>
            <a:picLocks noGrp="1"/>
          </p:cNvPicPr>
          <p:nvPr>
            <p:ph idx="1"/>
          </p:nvPr>
        </p:nvPicPr>
        <p:blipFill>
          <a:blip r:embed="rId2"/>
          <a:stretch>
            <a:fillRect/>
          </a:stretch>
        </p:blipFill>
        <p:spPr>
          <a:xfrm>
            <a:off x="1113183" y="2173288"/>
            <a:ext cx="9248841" cy="4003675"/>
          </a:xfrm>
          <a:prstGeom prst="rect">
            <a:avLst/>
          </a:prstGeom>
        </p:spPr>
      </p:pic>
    </p:spTree>
    <p:extLst>
      <p:ext uri="{BB962C8B-B14F-4D97-AF65-F5344CB8AC3E}">
        <p14:creationId xmlns:p14="http://schemas.microsoft.com/office/powerpoint/2010/main" val="15119700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6FE5E3-EDB4-4130-AFC3-D72122CC98E9}"/>
              </a:ext>
            </a:extLst>
          </p:cNvPr>
          <p:cNvSpPr>
            <a:spLocks noGrp="1"/>
          </p:cNvSpPr>
          <p:nvPr>
            <p:ph type="title"/>
          </p:nvPr>
        </p:nvSpPr>
        <p:spPr>
          <a:xfrm>
            <a:off x="838200" y="365125"/>
            <a:ext cx="10515600" cy="4114110"/>
          </a:xfrm>
        </p:spPr>
        <p:txBody>
          <a:bodyPr>
            <a:normAutofit/>
          </a:bodyPr>
          <a:lstStyle/>
          <a:p>
            <a:r>
              <a:rPr lang="en-US" sz="1800" dirty="0">
                <a:effectLst/>
                <a:latin typeface="Times New Roman" panose="02020603050405020304" pitchFamily="18" charset="0"/>
                <a:ea typeface="Times New Roman" panose="02020603050405020304" pitchFamily="18" charset="0"/>
              </a:rPr>
              <a:t>The time taken for training follows the order DT&lt;GBR&lt;BTR&lt;RFR</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The R squared value follows the trend:</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weight4&gt;= weight3&gt;weight2&gt;= weight1&gt;GBR&gt;RF&gt;BR&gt;DT</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With an increase in training size, we see a decrease in the R-Squared value.</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The order of priority for weights in the combined model seems to be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GBR&gt;RF&gt;=BTR&gt;DT</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The R2 value range is 0.2506- 0.4717</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Since an increase was made when the data was divided into years and quarters. Dividing the normal Dataset into sub-routes result in Table 8.3</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28987288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6FE5E3-EDB4-4130-AFC3-D72122CC98E9}"/>
              </a:ext>
            </a:extLst>
          </p:cNvPr>
          <p:cNvSpPr>
            <a:spLocks noGrp="1"/>
          </p:cNvSpPr>
          <p:nvPr>
            <p:ph type="title"/>
          </p:nvPr>
        </p:nvSpPr>
        <p:spPr>
          <a:xfrm>
            <a:off x="838200" y="365125"/>
            <a:ext cx="10515600" cy="734805"/>
          </a:xfrm>
        </p:spPr>
        <p:txBody>
          <a:bodyPr>
            <a:normAutofit/>
          </a:bodyPr>
          <a:lstStyle/>
          <a:p>
            <a:r>
              <a:rPr lang="en-US" sz="1800" dirty="0">
                <a:effectLst/>
                <a:latin typeface="Times New Roman" panose="02020603050405020304" pitchFamily="18" charset="0"/>
                <a:ea typeface="Times New Roman" panose="02020603050405020304" pitchFamily="18" charset="0"/>
              </a:rPr>
              <a:t> Table 8.3: DB1B Dataset Sub-route View</a:t>
            </a:r>
            <a:endParaRPr lang="en-IN" dirty="0"/>
          </a:p>
        </p:txBody>
      </p:sp>
      <p:pic>
        <p:nvPicPr>
          <p:cNvPr id="4" name="Content Placeholder 3">
            <a:extLst>
              <a:ext uri="{FF2B5EF4-FFF2-40B4-BE49-F238E27FC236}">
                <a16:creationId xmlns:a16="http://schemas.microsoft.com/office/drawing/2014/main" id="{911F2F2B-9F28-41FA-8747-9C7325AB6AD4}"/>
              </a:ext>
            </a:extLst>
          </p:cNvPr>
          <p:cNvPicPr>
            <a:picLocks noGrp="1"/>
          </p:cNvPicPr>
          <p:nvPr>
            <p:ph idx="1"/>
          </p:nvPr>
        </p:nvPicPr>
        <p:blipFill>
          <a:blip r:embed="rId2"/>
          <a:stretch>
            <a:fillRect/>
          </a:stretch>
        </p:blipFill>
        <p:spPr>
          <a:xfrm>
            <a:off x="838200" y="1467241"/>
            <a:ext cx="10515600" cy="4342619"/>
          </a:xfrm>
          <a:prstGeom prst="rect">
            <a:avLst/>
          </a:prstGeom>
        </p:spPr>
      </p:pic>
    </p:spTree>
    <p:extLst>
      <p:ext uri="{BB962C8B-B14F-4D97-AF65-F5344CB8AC3E}">
        <p14:creationId xmlns:p14="http://schemas.microsoft.com/office/powerpoint/2010/main" val="11591007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5A895B0-B8B0-474D-A966-DB26AEA5750F}"/>
              </a:ext>
            </a:extLst>
          </p:cNvPr>
          <p:cNvSpPr>
            <a:spLocks noGrp="1"/>
          </p:cNvSpPr>
          <p:nvPr>
            <p:ph idx="1"/>
          </p:nvPr>
        </p:nvSpPr>
        <p:spPr>
          <a:xfrm>
            <a:off x="838200" y="1086677"/>
            <a:ext cx="10515600" cy="4452731"/>
          </a:xfrm>
        </p:spPr>
        <p:txBody>
          <a:bodyPr/>
          <a:lstStyle/>
          <a:p>
            <a:pPr marL="0" indent="0">
              <a:buNone/>
            </a:pPr>
            <a:r>
              <a:rPr lang="en-US" sz="1800" dirty="0">
                <a:effectLst/>
                <a:latin typeface="Times New Roman" panose="02020603050405020304" pitchFamily="18" charset="0"/>
                <a:ea typeface="Times New Roman" panose="02020603050405020304" pitchFamily="18" charset="0"/>
              </a:rPr>
              <a:t>The time taken for training follows the order DT &lt;BTR&lt;GBR &lt;RFR</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The R squared value follows the trend:</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weight4&gt;= weight3&gt;weight2&gt;= weight1&gt;GBR&gt;RF&gt;BR&gt;DT</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Depending on the sub-route in question, an increase in training size causes a decrease in the R-Squared value. Whereas in some cases R-Squared value increases.</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The order of priority for weights in the combined model seems to be </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GBR&gt;RF&gt;=BTR&gt;DT</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The R2 value range is -3.0511- 0.5612</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When looking at Facebook’s prophet’s prediction for each various routes in images 7.2-4 we see that the expected trends are drastically magnified likely due the outlier distribution. Though the trends maybe magnified we are able to see how the price is expected to change with time.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880414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6FE5E3-EDB4-4130-AFC3-D72122CC98E9}"/>
              </a:ext>
            </a:extLst>
          </p:cNvPr>
          <p:cNvSpPr>
            <a:spLocks noGrp="1"/>
          </p:cNvSpPr>
          <p:nvPr>
            <p:ph type="title"/>
          </p:nvPr>
        </p:nvSpPr>
        <p:spPr>
          <a:xfrm>
            <a:off x="838200" y="365125"/>
            <a:ext cx="10515600" cy="721553"/>
          </a:xfrm>
        </p:spPr>
        <p:txBody>
          <a:bodyPr/>
          <a:lstStyle/>
          <a:p>
            <a:r>
              <a:rPr lang="en-US" sz="1800" dirty="0">
                <a:effectLst/>
                <a:latin typeface="Times New Roman" panose="02020603050405020304" pitchFamily="18" charset="0"/>
                <a:ea typeface="Times New Roman" panose="02020603050405020304" pitchFamily="18" charset="0"/>
              </a:rPr>
              <a:t>Fig 8.2: Prophet BUR-SFO Route</a:t>
            </a:r>
            <a:endParaRPr lang="en-IN" dirty="0"/>
          </a:p>
        </p:txBody>
      </p:sp>
      <p:pic>
        <p:nvPicPr>
          <p:cNvPr id="4" name="Content Placeholder 3">
            <a:extLst>
              <a:ext uri="{FF2B5EF4-FFF2-40B4-BE49-F238E27FC236}">
                <a16:creationId xmlns:a16="http://schemas.microsoft.com/office/drawing/2014/main" id="{2201A422-E3A3-45B3-8323-CDA23C4C1D9E}"/>
              </a:ext>
            </a:extLst>
          </p:cNvPr>
          <p:cNvPicPr>
            <a:picLocks noGrp="1"/>
          </p:cNvPicPr>
          <p:nvPr>
            <p:ph idx="1"/>
          </p:nvPr>
        </p:nvPicPr>
        <p:blipFill>
          <a:blip r:embed="rId2"/>
          <a:stretch>
            <a:fillRect/>
          </a:stretch>
        </p:blipFill>
        <p:spPr>
          <a:xfrm>
            <a:off x="2337863" y="1326829"/>
            <a:ext cx="7516274" cy="4610743"/>
          </a:xfrm>
          <a:prstGeom prst="rect">
            <a:avLst/>
          </a:prstGeom>
        </p:spPr>
      </p:pic>
    </p:spTree>
    <p:extLst>
      <p:ext uri="{BB962C8B-B14F-4D97-AF65-F5344CB8AC3E}">
        <p14:creationId xmlns:p14="http://schemas.microsoft.com/office/powerpoint/2010/main" val="10507383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6FE5E3-EDB4-4130-AFC3-D72122CC98E9}"/>
              </a:ext>
            </a:extLst>
          </p:cNvPr>
          <p:cNvSpPr>
            <a:spLocks noGrp="1"/>
          </p:cNvSpPr>
          <p:nvPr>
            <p:ph type="title"/>
          </p:nvPr>
        </p:nvSpPr>
        <p:spPr>
          <a:xfrm>
            <a:off x="838200" y="365125"/>
            <a:ext cx="10515600" cy="721553"/>
          </a:xfrm>
        </p:spPr>
        <p:txBody>
          <a:bodyPr>
            <a:normAutofit/>
          </a:bodyPr>
          <a:lstStyle/>
          <a:p>
            <a:r>
              <a:rPr lang="en-US" sz="1800" dirty="0">
                <a:effectLst/>
                <a:latin typeface="Times New Roman" panose="02020603050405020304" pitchFamily="18" charset="0"/>
                <a:ea typeface="Times New Roman" panose="02020603050405020304" pitchFamily="18" charset="0"/>
              </a:rPr>
              <a:t>Fig 8.3: Prophet FLL-LAX Route</a:t>
            </a:r>
            <a:endParaRPr lang="en-IN" dirty="0"/>
          </a:p>
        </p:txBody>
      </p:sp>
      <p:pic>
        <p:nvPicPr>
          <p:cNvPr id="6" name="Content Placeholder 5">
            <a:extLst>
              <a:ext uri="{FF2B5EF4-FFF2-40B4-BE49-F238E27FC236}">
                <a16:creationId xmlns:a16="http://schemas.microsoft.com/office/drawing/2014/main" id="{9D8D2D5E-53BF-4DCD-A782-7AE72B04A5EE}"/>
              </a:ext>
            </a:extLst>
          </p:cNvPr>
          <p:cNvPicPr>
            <a:picLocks noGrp="1"/>
          </p:cNvPicPr>
          <p:nvPr>
            <p:ph idx="1"/>
          </p:nvPr>
        </p:nvPicPr>
        <p:blipFill>
          <a:blip r:embed="rId2"/>
          <a:stretch>
            <a:fillRect/>
          </a:stretch>
        </p:blipFill>
        <p:spPr>
          <a:xfrm>
            <a:off x="2194968" y="1512575"/>
            <a:ext cx="7802064" cy="4477375"/>
          </a:xfrm>
          <a:prstGeom prst="rect">
            <a:avLst/>
          </a:prstGeom>
        </p:spPr>
      </p:pic>
    </p:spTree>
    <p:extLst>
      <p:ext uri="{BB962C8B-B14F-4D97-AF65-F5344CB8AC3E}">
        <p14:creationId xmlns:p14="http://schemas.microsoft.com/office/powerpoint/2010/main" val="1961775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FDC2C-242B-4763-9159-2382B3BD6186}"/>
              </a:ext>
            </a:extLst>
          </p:cNvPr>
          <p:cNvSpPr>
            <a:spLocks noGrp="1"/>
          </p:cNvSpPr>
          <p:nvPr>
            <p:ph type="title"/>
          </p:nvPr>
        </p:nvSpPr>
        <p:spPr>
          <a:xfrm>
            <a:off x="838200" y="551105"/>
            <a:ext cx="10515600" cy="509518"/>
          </a:xfrm>
        </p:spPr>
        <p:txBody>
          <a:bodyPr>
            <a:noAutofit/>
          </a:bodyPr>
          <a:lstStyle/>
          <a:p>
            <a:r>
              <a:rPr lang="en-US" sz="3200" b="1" u="sng" dirty="0">
                <a:latin typeface="Times New Roman" panose="02020603050405020304" pitchFamily="18" charset="0"/>
                <a:ea typeface="Times New Roman" panose="02020603050405020304" pitchFamily="18" charset="0"/>
              </a:rPr>
              <a:t>RELATED WORKS</a:t>
            </a:r>
            <a:endParaRPr lang="en-IN" sz="32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709763F-FDD9-4B6E-B3E6-C58C4F409D27}"/>
              </a:ext>
            </a:extLst>
          </p:cNvPr>
          <p:cNvSpPr>
            <a:spLocks noGrp="1"/>
          </p:cNvSpPr>
          <p:nvPr>
            <p:ph idx="1"/>
          </p:nvPr>
        </p:nvSpPr>
        <p:spPr>
          <a:xfrm>
            <a:off x="838200" y="1825624"/>
            <a:ext cx="10515600" cy="4249711"/>
          </a:xfrm>
        </p:spPr>
        <p:txBody>
          <a:bodyPr>
            <a:normAutofit lnSpcReduction="10000"/>
          </a:bodyPr>
          <a:lstStyle/>
          <a:p>
            <a:r>
              <a:rPr lang="en-US" sz="3200" dirty="0"/>
              <a:t>Study of Aviation Sector</a:t>
            </a:r>
          </a:p>
          <a:p>
            <a:r>
              <a:rPr lang="en-US" sz="3200" dirty="0"/>
              <a:t>Study of publicly available datasets</a:t>
            </a:r>
          </a:p>
          <a:p>
            <a:r>
              <a:rPr lang="en-US" sz="3200" dirty="0"/>
              <a:t>Review of research papers related to flight fare </a:t>
            </a:r>
          </a:p>
          <a:p>
            <a:pPr>
              <a:buFont typeface="Wingdings" panose="05000000000000000000" pitchFamily="2" charset="2"/>
              <a:buChar char="v"/>
            </a:pPr>
            <a:r>
              <a:rPr lang="en-US" sz="3200" dirty="0"/>
              <a:t>  Identification of ML models</a:t>
            </a:r>
          </a:p>
          <a:p>
            <a:pPr>
              <a:buFont typeface="Wingdings" panose="05000000000000000000" pitchFamily="2" charset="2"/>
              <a:buChar char="v"/>
            </a:pPr>
            <a:r>
              <a:rPr lang="en-US" sz="3200" dirty="0"/>
              <a:t>  Efficiency and reliability to estimate</a:t>
            </a:r>
          </a:p>
          <a:p>
            <a:r>
              <a:rPr lang="en-US" sz="3200" dirty="0"/>
              <a:t>Python Coding in Kaggle</a:t>
            </a:r>
          </a:p>
          <a:p>
            <a:r>
              <a:rPr lang="en-US" sz="3200" dirty="0"/>
              <a:t>Webapp development in Flask</a:t>
            </a:r>
          </a:p>
          <a:p>
            <a:pPr marL="0" indent="0">
              <a:buNone/>
            </a:pPr>
            <a:r>
              <a:rPr lang="en-US" dirty="0"/>
              <a:t>	</a:t>
            </a:r>
          </a:p>
          <a:p>
            <a:endParaRPr lang="en-US" dirty="0"/>
          </a:p>
          <a:p>
            <a:endParaRPr lang="en-US" dirty="0"/>
          </a:p>
        </p:txBody>
      </p:sp>
      <p:pic>
        <p:nvPicPr>
          <p:cNvPr id="5" name="Graphic 4" descr="A flying paper airplane">
            <a:extLst>
              <a:ext uri="{FF2B5EF4-FFF2-40B4-BE49-F238E27FC236}">
                <a16:creationId xmlns:a16="http://schemas.microsoft.com/office/drawing/2014/main" id="{E15180E8-C861-4995-B8C4-29F120EECFA1}"/>
              </a:ext>
            </a:extLst>
          </p:cNvPr>
          <p:cNvPicPr/>
          <p:nvPr/>
        </p:nvPicPr>
        <p:blipFill>
          <a:blip r:embed="rId2">
            <a:extLst>
              <a:ext uri="{96DAC541-7B7A-43D3-8B79-37D633B846F1}">
                <asvg:svgBlip xmlns:asvg="http://schemas.microsoft.com/office/drawing/2016/SVG/main" r:embed="rId3"/>
              </a:ext>
            </a:extLst>
          </a:blip>
          <a:stretch>
            <a:fillRect/>
          </a:stretch>
        </p:blipFill>
        <p:spPr>
          <a:xfrm>
            <a:off x="8511984" y="1977073"/>
            <a:ext cx="2903855" cy="2903855"/>
          </a:xfrm>
          <a:prstGeom prst="rect">
            <a:avLst/>
          </a:prstGeom>
        </p:spPr>
      </p:pic>
    </p:spTree>
    <p:extLst>
      <p:ext uri="{BB962C8B-B14F-4D97-AF65-F5344CB8AC3E}">
        <p14:creationId xmlns:p14="http://schemas.microsoft.com/office/powerpoint/2010/main" val="708097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6FE5E3-EDB4-4130-AFC3-D72122CC98E9}"/>
              </a:ext>
            </a:extLst>
          </p:cNvPr>
          <p:cNvSpPr>
            <a:spLocks noGrp="1"/>
          </p:cNvSpPr>
          <p:nvPr>
            <p:ph type="title"/>
          </p:nvPr>
        </p:nvSpPr>
        <p:spPr>
          <a:xfrm>
            <a:off x="838200" y="365125"/>
            <a:ext cx="10515600" cy="721553"/>
          </a:xfrm>
        </p:spPr>
        <p:txBody>
          <a:bodyPr/>
          <a:lstStyle/>
          <a:p>
            <a:r>
              <a:rPr lang="en-US" sz="1800" dirty="0">
                <a:effectLst/>
                <a:latin typeface="Times New Roman" panose="02020603050405020304" pitchFamily="18" charset="0"/>
                <a:ea typeface="Times New Roman" panose="02020603050405020304" pitchFamily="18" charset="0"/>
              </a:rPr>
              <a:t>Fig 8.4: Prophet LAX- FLL Route</a:t>
            </a:r>
            <a:endParaRPr lang="en-IN" dirty="0"/>
          </a:p>
        </p:txBody>
      </p:sp>
      <p:pic>
        <p:nvPicPr>
          <p:cNvPr id="4" name="Content Placeholder 3">
            <a:extLst>
              <a:ext uri="{FF2B5EF4-FFF2-40B4-BE49-F238E27FC236}">
                <a16:creationId xmlns:a16="http://schemas.microsoft.com/office/drawing/2014/main" id="{99E90A0F-BD23-4E76-93EA-0519DE5D19E4}"/>
              </a:ext>
            </a:extLst>
          </p:cNvPr>
          <p:cNvPicPr>
            <a:picLocks noGrp="1"/>
          </p:cNvPicPr>
          <p:nvPr>
            <p:ph idx="1"/>
          </p:nvPr>
        </p:nvPicPr>
        <p:blipFill>
          <a:blip r:embed="rId2"/>
          <a:stretch>
            <a:fillRect/>
          </a:stretch>
        </p:blipFill>
        <p:spPr>
          <a:xfrm>
            <a:off x="2223547" y="1498290"/>
            <a:ext cx="7744906" cy="3749571"/>
          </a:xfrm>
          <a:prstGeom prst="rect">
            <a:avLst/>
          </a:prstGeom>
        </p:spPr>
      </p:pic>
      <p:sp>
        <p:nvSpPr>
          <p:cNvPr id="2" name="TextBox 1">
            <a:extLst>
              <a:ext uri="{FF2B5EF4-FFF2-40B4-BE49-F238E27FC236}">
                <a16:creationId xmlns:a16="http://schemas.microsoft.com/office/drawing/2014/main" id="{2DC71EEA-DD6F-4D3A-913F-8B283573D42E}"/>
              </a:ext>
            </a:extLst>
          </p:cNvPr>
          <p:cNvSpPr txBox="1"/>
          <p:nvPr/>
        </p:nvSpPr>
        <p:spPr>
          <a:xfrm>
            <a:off x="1961322" y="5659473"/>
            <a:ext cx="8509702" cy="369332"/>
          </a:xfrm>
          <a:prstGeom prst="rect">
            <a:avLst/>
          </a:prstGeom>
          <a:noFill/>
        </p:spPr>
        <p:txBody>
          <a:bodyPr wrap="none" rtlCol="0">
            <a:spAutoFit/>
          </a:bodyPr>
          <a:lstStyle/>
          <a:p>
            <a:r>
              <a:rPr lang="en-US" sz="1800" dirty="0">
                <a:effectLst/>
                <a:latin typeface="Times New Roman" panose="02020603050405020304" pitchFamily="18" charset="0"/>
                <a:ea typeface="Times New Roman" panose="02020603050405020304" pitchFamily="18" charset="0"/>
              </a:rPr>
              <a:t>Sub-Routes are divided based on years and quarters to see the effects of a time period has.</a:t>
            </a:r>
            <a:endParaRPr lang="en-IN" dirty="0"/>
          </a:p>
        </p:txBody>
      </p:sp>
    </p:spTree>
    <p:extLst>
      <p:ext uri="{BB962C8B-B14F-4D97-AF65-F5344CB8AC3E}">
        <p14:creationId xmlns:p14="http://schemas.microsoft.com/office/powerpoint/2010/main" val="12594288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6FE5E3-EDB4-4130-AFC3-D72122CC98E9}"/>
              </a:ext>
            </a:extLst>
          </p:cNvPr>
          <p:cNvSpPr>
            <a:spLocks noGrp="1"/>
          </p:cNvSpPr>
          <p:nvPr>
            <p:ph type="title"/>
          </p:nvPr>
        </p:nvSpPr>
        <p:spPr>
          <a:xfrm>
            <a:off x="838200" y="365125"/>
            <a:ext cx="10515600" cy="721553"/>
          </a:xfrm>
        </p:spPr>
        <p:txBody>
          <a:bodyPr>
            <a:normAutofit/>
          </a:bodyPr>
          <a:lstStyle/>
          <a:p>
            <a:r>
              <a:rPr lang="en-US" sz="1800" dirty="0">
                <a:effectLst/>
                <a:latin typeface="Times New Roman" panose="02020603050405020304" pitchFamily="18" charset="0"/>
                <a:ea typeface="Times New Roman" panose="02020603050405020304" pitchFamily="18" charset="0"/>
              </a:rPr>
              <a:t>Table 8.4: DB1B Dataset Sub-route View divided based on years and quarters</a:t>
            </a:r>
            <a:endParaRPr lang="en-IN" dirty="0"/>
          </a:p>
        </p:txBody>
      </p:sp>
      <p:pic>
        <p:nvPicPr>
          <p:cNvPr id="4" name="Content Placeholder 3">
            <a:extLst>
              <a:ext uri="{FF2B5EF4-FFF2-40B4-BE49-F238E27FC236}">
                <a16:creationId xmlns:a16="http://schemas.microsoft.com/office/drawing/2014/main" id="{28E23255-9936-430D-88A8-92B5E3DAC409}"/>
              </a:ext>
            </a:extLst>
          </p:cNvPr>
          <p:cNvPicPr>
            <a:picLocks noGrp="1"/>
          </p:cNvPicPr>
          <p:nvPr>
            <p:ph idx="1"/>
          </p:nvPr>
        </p:nvPicPr>
        <p:blipFill>
          <a:blip r:embed="rId2"/>
          <a:stretch>
            <a:fillRect/>
          </a:stretch>
        </p:blipFill>
        <p:spPr>
          <a:xfrm>
            <a:off x="838200" y="1156764"/>
            <a:ext cx="10515600" cy="4950872"/>
          </a:xfrm>
          <a:prstGeom prst="rect">
            <a:avLst/>
          </a:prstGeom>
        </p:spPr>
      </p:pic>
    </p:spTree>
    <p:extLst>
      <p:ext uri="{BB962C8B-B14F-4D97-AF65-F5344CB8AC3E}">
        <p14:creationId xmlns:p14="http://schemas.microsoft.com/office/powerpoint/2010/main" val="14728588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6FE5E3-EDB4-4130-AFC3-D72122CC98E9}"/>
              </a:ext>
            </a:extLst>
          </p:cNvPr>
          <p:cNvSpPr>
            <a:spLocks noGrp="1"/>
          </p:cNvSpPr>
          <p:nvPr>
            <p:ph type="title"/>
          </p:nvPr>
        </p:nvSpPr>
        <p:spPr>
          <a:xfrm>
            <a:off x="838200" y="365125"/>
            <a:ext cx="10515600" cy="4445414"/>
          </a:xfrm>
        </p:spPr>
        <p:txBody>
          <a:bodyPr>
            <a:normAutofit/>
          </a:bodyPr>
          <a:lstStyle/>
          <a:p>
            <a:r>
              <a:rPr lang="en-US" sz="1800" dirty="0">
                <a:effectLst/>
                <a:latin typeface="Times New Roman" panose="02020603050405020304" pitchFamily="18" charset="0"/>
                <a:ea typeface="Times New Roman" panose="02020603050405020304" pitchFamily="18" charset="0"/>
              </a:rPr>
              <a:t>The time taken for training follows the order DT &lt;BTR &lt;RFR&lt;GBR</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The general R squared value follows the trend:</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weight4&gt;= weight3&gt;weight2&gt;= weight1&gt;GBR&gt;RF&gt;BR&gt;DT</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The order of priority for weights in the combined model seems to be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GBR&gt;RF&gt;BTR&gt;DT</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The R2 value range is -5.0394- 0.6640</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We see that by splitting the data based on year and quarter can increase the R2 value.</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The value of the R2 now not only depends on quality of the data for that specific quarter and year. Though it is likely to increase R2 value by increasing training size up to a certain extent.</a:t>
            </a:r>
            <a:endParaRPr lang="en-IN" dirty="0"/>
          </a:p>
        </p:txBody>
      </p:sp>
    </p:spTree>
    <p:extLst>
      <p:ext uri="{BB962C8B-B14F-4D97-AF65-F5344CB8AC3E}">
        <p14:creationId xmlns:p14="http://schemas.microsoft.com/office/powerpoint/2010/main" val="32867370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6FE5E3-EDB4-4130-AFC3-D72122CC98E9}"/>
              </a:ext>
            </a:extLst>
          </p:cNvPr>
          <p:cNvSpPr>
            <a:spLocks noGrp="1"/>
          </p:cNvSpPr>
          <p:nvPr>
            <p:ph type="title"/>
          </p:nvPr>
        </p:nvSpPr>
        <p:spPr>
          <a:xfrm>
            <a:off x="838200" y="365125"/>
            <a:ext cx="10515600" cy="721553"/>
          </a:xfrm>
        </p:spPr>
        <p:txBody>
          <a:bodyPr/>
          <a:lstStyle/>
          <a:p>
            <a:r>
              <a:rPr lang="en-US" sz="1800" dirty="0">
                <a:effectLst/>
                <a:latin typeface="Times New Roman" panose="02020603050405020304" pitchFamily="18" charset="0"/>
                <a:ea typeface="Times New Roman" panose="02020603050405020304" pitchFamily="18" charset="0"/>
              </a:rPr>
              <a:t>Table 8.5: Machine Hack Dataset model summary table</a:t>
            </a:r>
            <a:endParaRPr lang="en-IN" dirty="0"/>
          </a:p>
        </p:txBody>
      </p:sp>
      <p:pic>
        <p:nvPicPr>
          <p:cNvPr id="4" name="Content Placeholder 3">
            <a:extLst>
              <a:ext uri="{FF2B5EF4-FFF2-40B4-BE49-F238E27FC236}">
                <a16:creationId xmlns:a16="http://schemas.microsoft.com/office/drawing/2014/main" id="{E0B1EECD-E79F-41B2-8222-3E7EEBF86F30}"/>
              </a:ext>
            </a:extLst>
          </p:cNvPr>
          <p:cNvPicPr>
            <a:picLocks noGrp="1"/>
          </p:cNvPicPr>
          <p:nvPr>
            <p:ph idx="1"/>
          </p:nvPr>
        </p:nvPicPr>
        <p:blipFill>
          <a:blip r:embed="rId2"/>
          <a:stretch>
            <a:fillRect/>
          </a:stretch>
        </p:blipFill>
        <p:spPr>
          <a:xfrm>
            <a:off x="1272209" y="1179513"/>
            <a:ext cx="9409043" cy="4997450"/>
          </a:xfrm>
          <a:prstGeom prst="rect">
            <a:avLst/>
          </a:prstGeom>
        </p:spPr>
      </p:pic>
    </p:spTree>
    <p:extLst>
      <p:ext uri="{BB962C8B-B14F-4D97-AF65-F5344CB8AC3E}">
        <p14:creationId xmlns:p14="http://schemas.microsoft.com/office/powerpoint/2010/main" val="42672829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0A975B-6CA0-40B4-85B5-77EE6FF88CC7}"/>
              </a:ext>
            </a:extLst>
          </p:cNvPr>
          <p:cNvSpPr>
            <a:spLocks noGrp="1"/>
          </p:cNvSpPr>
          <p:nvPr>
            <p:ph idx="1"/>
          </p:nvPr>
        </p:nvSpPr>
        <p:spPr>
          <a:xfrm>
            <a:off x="838200" y="1285461"/>
            <a:ext cx="10515600" cy="4891502"/>
          </a:xfrm>
        </p:spPr>
        <p:txBody>
          <a:bodyPr/>
          <a:lstStyle/>
          <a:p>
            <a:pPr marL="0" indent="0">
              <a:buNone/>
            </a:pPr>
            <a:r>
              <a:rPr lang="en-US" sz="1800" dirty="0">
                <a:effectLst/>
                <a:latin typeface="Times New Roman" panose="02020603050405020304" pitchFamily="18" charset="0"/>
                <a:ea typeface="Times New Roman" panose="02020603050405020304" pitchFamily="18" charset="0"/>
              </a:rPr>
              <a:t>The time taken for training follows the order DT &lt;GBR &lt;BTR &lt;RFR</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The general R squared value follows the trend:</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weight4&gt;= weight3&gt;weight2&gt;= weight1&gt; RF &gt;GBR&gt;BR&gt;DT</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The order of priority for weights in the combined model seems to be </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RF&gt;BTR&gt;= GBR&gt;DT</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The R2 value range is 0.6818- 0.8315</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We observe the GBR is worsening when compared to DB1B dataset this can be due to decrease in number of columns present in the dataset.</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730740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6FE5E3-EDB4-4130-AFC3-D72122CC98E9}"/>
              </a:ext>
            </a:extLst>
          </p:cNvPr>
          <p:cNvSpPr>
            <a:spLocks noGrp="1"/>
          </p:cNvSpPr>
          <p:nvPr>
            <p:ph type="title"/>
          </p:nvPr>
        </p:nvSpPr>
        <p:spPr>
          <a:xfrm>
            <a:off x="838200" y="365125"/>
            <a:ext cx="10515600" cy="721553"/>
          </a:xfrm>
        </p:spPr>
        <p:txBody>
          <a:bodyPr>
            <a:normAutofit/>
          </a:bodyPr>
          <a:lstStyle/>
          <a:p>
            <a:r>
              <a:rPr lang="en-US" sz="1800" dirty="0">
                <a:effectLst/>
                <a:latin typeface="Times New Roman" panose="02020603050405020304" pitchFamily="18" charset="0"/>
                <a:ea typeface="Times New Roman" panose="02020603050405020304" pitchFamily="18" charset="0"/>
              </a:rPr>
              <a:t>Fig 8.5: Prophet’s – Machine Hack Dataset</a:t>
            </a:r>
            <a:endParaRPr lang="en-IN" dirty="0"/>
          </a:p>
        </p:txBody>
      </p:sp>
      <p:pic>
        <p:nvPicPr>
          <p:cNvPr id="4" name="Content Placeholder 3">
            <a:extLst>
              <a:ext uri="{FF2B5EF4-FFF2-40B4-BE49-F238E27FC236}">
                <a16:creationId xmlns:a16="http://schemas.microsoft.com/office/drawing/2014/main" id="{79A350F1-71C2-4223-B479-D1A9CEEAC532}"/>
              </a:ext>
            </a:extLst>
          </p:cNvPr>
          <p:cNvPicPr>
            <a:picLocks noGrp="1"/>
          </p:cNvPicPr>
          <p:nvPr>
            <p:ph idx="1"/>
          </p:nvPr>
        </p:nvPicPr>
        <p:blipFill>
          <a:blip r:embed="rId2"/>
          <a:stretch>
            <a:fillRect/>
          </a:stretch>
        </p:blipFill>
        <p:spPr>
          <a:xfrm>
            <a:off x="2294994" y="1383987"/>
            <a:ext cx="7602011" cy="4496427"/>
          </a:xfrm>
          <a:prstGeom prst="rect">
            <a:avLst/>
          </a:prstGeom>
        </p:spPr>
      </p:pic>
    </p:spTree>
    <p:extLst>
      <p:ext uri="{BB962C8B-B14F-4D97-AF65-F5344CB8AC3E}">
        <p14:creationId xmlns:p14="http://schemas.microsoft.com/office/powerpoint/2010/main" val="33861744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6FE5E3-EDB4-4130-AFC3-D72122CC98E9}"/>
              </a:ext>
            </a:extLst>
          </p:cNvPr>
          <p:cNvSpPr>
            <a:spLocks noGrp="1"/>
          </p:cNvSpPr>
          <p:nvPr>
            <p:ph type="title"/>
          </p:nvPr>
        </p:nvSpPr>
        <p:spPr>
          <a:xfrm>
            <a:off x="838200" y="365125"/>
            <a:ext cx="10515600" cy="1460500"/>
          </a:xfrm>
        </p:spPr>
        <p:txBody>
          <a:bodyPr>
            <a:normAutofit fontScale="90000"/>
          </a:bodyPr>
          <a:lstStyle/>
          <a:p>
            <a:r>
              <a:rPr lang="en-US" sz="1800" dirty="0">
                <a:effectLst/>
                <a:latin typeface="Times New Roman" panose="02020603050405020304" pitchFamily="18" charset="0"/>
                <a:ea typeface="Times New Roman" panose="02020603050405020304" pitchFamily="18" charset="0"/>
              </a:rPr>
              <a:t>Based on Prophet we can expect a steady decrease in average price but as more time passes it is more likely for large variations to occur. This can be due to the fact that a small period of data is used to predict prices.</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For the Dataset acquired from Ease-My-Trip:</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Table 8.6: Ease-My-Trip Dataset model summary table</a:t>
            </a:r>
            <a:endParaRPr lang="en-IN" dirty="0"/>
          </a:p>
        </p:txBody>
      </p:sp>
      <p:pic>
        <p:nvPicPr>
          <p:cNvPr id="4" name="Content Placeholder 3">
            <a:extLst>
              <a:ext uri="{FF2B5EF4-FFF2-40B4-BE49-F238E27FC236}">
                <a16:creationId xmlns:a16="http://schemas.microsoft.com/office/drawing/2014/main" id="{0C06F4C2-81EE-4D8D-9311-51609F156170}"/>
              </a:ext>
            </a:extLst>
          </p:cNvPr>
          <p:cNvPicPr>
            <a:picLocks noGrp="1"/>
          </p:cNvPicPr>
          <p:nvPr>
            <p:ph idx="1"/>
          </p:nvPr>
        </p:nvPicPr>
        <p:blipFill>
          <a:blip r:embed="rId2"/>
          <a:stretch>
            <a:fillRect/>
          </a:stretch>
        </p:blipFill>
        <p:spPr>
          <a:xfrm>
            <a:off x="1550505" y="1825625"/>
            <a:ext cx="8560904" cy="4495662"/>
          </a:xfrm>
          <a:prstGeom prst="rect">
            <a:avLst/>
          </a:prstGeom>
        </p:spPr>
      </p:pic>
    </p:spTree>
    <p:extLst>
      <p:ext uri="{BB962C8B-B14F-4D97-AF65-F5344CB8AC3E}">
        <p14:creationId xmlns:p14="http://schemas.microsoft.com/office/powerpoint/2010/main" val="19099172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0A975B-6CA0-40B4-85B5-77EE6FF88CC7}"/>
              </a:ext>
            </a:extLst>
          </p:cNvPr>
          <p:cNvSpPr>
            <a:spLocks noGrp="1"/>
          </p:cNvSpPr>
          <p:nvPr>
            <p:ph idx="1"/>
          </p:nvPr>
        </p:nvSpPr>
        <p:spPr>
          <a:xfrm>
            <a:off x="838200" y="1245704"/>
            <a:ext cx="10515600" cy="4931259"/>
          </a:xfrm>
        </p:spPr>
        <p:txBody>
          <a:bodyPr/>
          <a:lstStyle/>
          <a:p>
            <a:pPr marL="0" indent="0">
              <a:buNone/>
            </a:pPr>
            <a:r>
              <a:rPr lang="en-US" sz="1800" dirty="0">
                <a:effectLst/>
                <a:latin typeface="Times New Roman" panose="02020603050405020304" pitchFamily="18" charset="0"/>
                <a:ea typeface="Times New Roman" panose="02020603050405020304" pitchFamily="18" charset="0"/>
              </a:rPr>
              <a:t>The time taken for training follows the order GBR &lt;DT &lt; BTR &lt;RFR</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The general R squared value follows the trend:</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weight4&gt;= weight3&gt;weight2&gt;= weight1&gt; RF&gt;DT &gt;BR &gt;0&gt;GBR</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The order of priority for weights in the combined model seems to be </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RF&gt;DT &gt;BTR &gt; GBR=0</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The R2 value range is -511.8447- 0.9466</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The fact that Decision Tree give Better Results over Bagging Tree Regressor here might be due to inherent bias present in the dataset.</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But Due to Other Reasons like Bad </a:t>
            </a:r>
            <a:r>
              <a:rPr lang="en-US" sz="1800" dirty="0" err="1">
                <a:effectLst/>
                <a:latin typeface="Times New Roman" panose="02020603050405020304" pitchFamily="18" charset="0"/>
                <a:ea typeface="Times New Roman" panose="02020603050405020304" pitchFamily="18" charset="0"/>
              </a:rPr>
              <a:t>configurement</a:t>
            </a:r>
            <a:r>
              <a:rPr lang="en-US" sz="1800" dirty="0">
                <a:effectLst/>
                <a:latin typeface="Times New Roman" panose="02020603050405020304" pitchFamily="18" charset="0"/>
                <a:ea typeface="Times New Roman" panose="02020603050405020304" pitchFamily="18" charset="0"/>
              </a:rPr>
              <a:t> GBR performs poorly.</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450058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6FE5E3-EDB4-4130-AFC3-D72122CC98E9}"/>
              </a:ext>
            </a:extLst>
          </p:cNvPr>
          <p:cNvSpPr>
            <a:spLocks noGrp="1"/>
          </p:cNvSpPr>
          <p:nvPr>
            <p:ph type="title"/>
          </p:nvPr>
        </p:nvSpPr>
        <p:spPr>
          <a:xfrm>
            <a:off x="838200" y="365125"/>
            <a:ext cx="10515600" cy="721553"/>
          </a:xfrm>
        </p:spPr>
        <p:txBody>
          <a:bodyPr/>
          <a:lstStyle/>
          <a:p>
            <a:r>
              <a:rPr lang="en-US" sz="1800" dirty="0">
                <a:effectLst/>
                <a:latin typeface="Times New Roman" panose="02020603050405020304" pitchFamily="18" charset="0"/>
                <a:ea typeface="Times New Roman" panose="02020603050405020304" pitchFamily="18" charset="0"/>
              </a:rPr>
              <a:t>Fig 8.6: Prophet’s – Ease-My-Trip Dataset</a:t>
            </a:r>
            <a:endParaRPr lang="en-IN" dirty="0"/>
          </a:p>
        </p:txBody>
      </p:sp>
      <p:pic>
        <p:nvPicPr>
          <p:cNvPr id="4" name="Content Placeholder 3">
            <a:extLst>
              <a:ext uri="{FF2B5EF4-FFF2-40B4-BE49-F238E27FC236}">
                <a16:creationId xmlns:a16="http://schemas.microsoft.com/office/drawing/2014/main" id="{FAD25944-A42D-4333-8A9F-D90346A0AB58}"/>
              </a:ext>
            </a:extLst>
          </p:cNvPr>
          <p:cNvPicPr>
            <a:picLocks noGrp="1"/>
          </p:cNvPicPr>
          <p:nvPr>
            <p:ph idx="1"/>
          </p:nvPr>
        </p:nvPicPr>
        <p:blipFill>
          <a:blip r:embed="rId2"/>
          <a:stretch>
            <a:fillRect/>
          </a:stretch>
        </p:blipFill>
        <p:spPr>
          <a:xfrm>
            <a:off x="2256889" y="1374460"/>
            <a:ext cx="7678222" cy="3754131"/>
          </a:xfrm>
          <a:prstGeom prst="rect">
            <a:avLst/>
          </a:prstGeom>
        </p:spPr>
      </p:pic>
      <p:sp>
        <p:nvSpPr>
          <p:cNvPr id="2" name="TextBox 1">
            <a:extLst>
              <a:ext uri="{FF2B5EF4-FFF2-40B4-BE49-F238E27FC236}">
                <a16:creationId xmlns:a16="http://schemas.microsoft.com/office/drawing/2014/main" id="{8FFCEF37-8626-4042-82A3-382E193E02B8}"/>
              </a:ext>
            </a:extLst>
          </p:cNvPr>
          <p:cNvSpPr txBox="1"/>
          <p:nvPr/>
        </p:nvSpPr>
        <p:spPr>
          <a:xfrm>
            <a:off x="838200" y="5551838"/>
            <a:ext cx="9247083" cy="923330"/>
          </a:xfrm>
          <a:prstGeom prst="rect">
            <a:avLst/>
          </a:prstGeom>
          <a:noFill/>
        </p:spPr>
        <p:txBody>
          <a:bodyPr wrap="none" rtlCol="0">
            <a:spAutoFit/>
          </a:bodyPr>
          <a:lstStyle/>
          <a:p>
            <a:r>
              <a:rPr lang="en-US" sz="1800" dirty="0">
                <a:effectLst/>
                <a:latin typeface="Times New Roman" panose="02020603050405020304" pitchFamily="18" charset="0"/>
                <a:ea typeface="Times New Roman" panose="02020603050405020304" pitchFamily="18" charset="0"/>
              </a:rPr>
              <a:t>Based on Prophet due to even shorter period it is more likely for large increase in variance as time</a:t>
            </a:r>
          </a:p>
          <a:p>
            <a:r>
              <a:rPr lang="en-US" sz="1800" dirty="0">
                <a:effectLst/>
                <a:latin typeface="Times New Roman" panose="02020603050405020304" pitchFamily="18" charset="0"/>
                <a:ea typeface="Times New Roman" panose="02020603050405020304" pitchFamily="18" charset="0"/>
              </a:rPr>
              <a:t>period increases.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8919112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6FE5E3-EDB4-4130-AFC3-D72122CC98E9}"/>
              </a:ext>
            </a:extLst>
          </p:cNvPr>
          <p:cNvSpPr>
            <a:spLocks noGrp="1"/>
          </p:cNvSpPr>
          <p:nvPr>
            <p:ph type="title"/>
          </p:nvPr>
        </p:nvSpPr>
        <p:spPr>
          <a:xfrm>
            <a:off x="838200" y="365125"/>
            <a:ext cx="10515600" cy="721553"/>
          </a:xfrm>
        </p:spPr>
        <p:txBody>
          <a:bodyPr>
            <a:normAutofit/>
          </a:bodyPr>
          <a:lstStyle/>
          <a:p>
            <a:r>
              <a:rPr lang="en-US" sz="3200" b="1" u="sng" kern="1600" dirty="0">
                <a:effectLst/>
                <a:latin typeface="Times New Roman" panose="02020603050405020304" pitchFamily="18" charset="0"/>
                <a:cs typeface="Times New Roman" panose="02020603050405020304" pitchFamily="18" charset="0"/>
              </a:rPr>
              <a:t>SUMMARY</a:t>
            </a:r>
            <a:endParaRPr lang="en-IN" sz="6600" u="sng" dirty="0"/>
          </a:p>
        </p:txBody>
      </p:sp>
      <p:sp>
        <p:nvSpPr>
          <p:cNvPr id="3" name="Content Placeholder 2">
            <a:extLst>
              <a:ext uri="{FF2B5EF4-FFF2-40B4-BE49-F238E27FC236}">
                <a16:creationId xmlns:a16="http://schemas.microsoft.com/office/drawing/2014/main" id="{260A975B-6CA0-40B4-85B5-77EE6FF88CC7}"/>
              </a:ext>
            </a:extLst>
          </p:cNvPr>
          <p:cNvSpPr>
            <a:spLocks noGrp="1"/>
          </p:cNvSpPr>
          <p:nvPr>
            <p:ph idx="1"/>
          </p:nvPr>
        </p:nvSpPr>
        <p:spPr>
          <a:xfrm>
            <a:off x="838200" y="1272209"/>
            <a:ext cx="10515600" cy="4386469"/>
          </a:xfrm>
        </p:spPr>
        <p:txBody>
          <a:bodyPr>
            <a:normAutofit/>
          </a:bodyPr>
          <a:lstStyle/>
          <a:p>
            <a:pPr marL="0" indent="0" algn="just">
              <a:buNone/>
            </a:pPr>
            <a:r>
              <a:rPr lang="en-US" sz="1800" dirty="0">
                <a:effectLst/>
                <a:latin typeface="Times New Roman" panose="02020603050405020304" pitchFamily="18" charset="0"/>
                <a:ea typeface="Times New Roman" panose="02020603050405020304" pitchFamily="18" charset="0"/>
              </a:rPr>
              <a:t>From the experiments conducted we see that: </a:t>
            </a:r>
            <a:endParaRPr lang="en-IN" sz="1800" dirty="0">
              <a:effectLst/>
              <a:latin typeface="Times New Roman" panose="02020603050405020304" pitchFamily="18" charset="0"/>
              <a:ea typeface="Times New Roman" panose="02020603050405020304" pitchFamily="18" charset="0"/>
            </a:endParaRPr>
          </a:p>
          <a:p>
            <a:pPr algn="just"/>
            <a:r>
              <a:rPr lang="en-US" sz="1800" dirty="0">
                <a:latin typeface="Times New Roman" panose="02020603050405020304" pitchFamily="18" charset="0"/>
                <a:ea typeface="Times New Roman" panose="02020603050405020304" pitchFamily="18" charset="0"/>
              </a:rPr>
              <a:t>Variance to be low when the estimation is for nearer</a:t>
            </a:r>
            <a:r>
              <a:rPr lang="en-US" sz="1800" dirty="0">
                <a:effectLst/>
                <a:latin typeface="Times New Roman" panose="02020603050405020304" pitchFamily="18" charset="0"/>
                <a:ea typeface="Times New Roman" panose="02020603050405020304" pitchFamily="18" charset="0"/>
              </a:rPr>
              <a:t> date and more likely for larger variance to occur for farther the dates.</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The Random Forest Regressor is found to be an optimal regressor when predicting flight fare.</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The more Homogenous the data used the more likely it is to accurately predict flight flare.</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The DB1B Dataset allowed for flight fare prediction at the market level accurately for over a year in advance but did not help in predicting the daily trends in flight fare.</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The Machine Hack dataset and the Ease-My-Trip Dataset had shorter time periods; they came with accurate dates allowing for better predictions to be made.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The Ease-My-Trip Dataset came with an additional column ‘days left’ which accounted for the days left before flight which allowed for the daily variations in price to be accounted for.</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The Observed trend is: The more homogenous the data and the more descriptive the features in the dataset are able to describe the flight scenario the better accurately the flight fare can be predicted.</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23375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FDC2C-242B-4763-9159-2382B3BD6186}"/>
              </a:ext>
            </a:extLst>
          </p:cNvPr>
          <p:cNvSpPr>
            <a:spLocks noGrp="1"/>
          </p:cNvSpPr>
          <p:nvPr>
            <p:ph type="title"/>
          </p:nvPr>
        </p:nvSpPr>
        <p:spPr>
          <a:xfrm>
            <a:off x="838200" y="365126"/>
            <a:ext cx="10515600" cy="509518"/>
          </a:xfrm>
        </p:spPr>
        <p:txBody>
          <a:bodyPr>
            <a:normAutofit fontScale="90000"/>
          </a:bodyPr>
          <a:lstStyle/>
          <a:p>
            <a:r>
              <a:rPr lang="en-US" sz="2000" dirty="0">
                <a:latin typeface="Times New Roman" panose="02020603050405020304" pitchFamily="18" charset="0"/>
                <a:cs typeface="Times New Roman" panose="02020603050405020304" pitchFamily="18" charset="0"/>
              </a:rPr>
              <a:t> </a:t>
            </a:r>
            <a:r>
              <a:rPr lang="en-US" sz="3200" b="1" u="sng" dirty="0">
                <a:latin typeface="Times New Roman" panose="02020603050405020304" pitchFamily="18" charset="0"/>
                <a:cs typeface="Times New Roman" panose="02020603050405020304" pitchFamily="18" charset="0"/>
              </a:rPr>
              <a:t>Literature Review</a:t>
            </a:r>
            <a:endParaRPr lang="en-IN" sz="2000" b="1" u="sng"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FCDA1260-7FF4-4A7A-95F3-8C7949BC0785}"/>
              </a:ext>
            </a:extLst>
          </p:cNvPr>
          <p:cNvGraphicFramePr>
            <a:graphicFrameLocks noGrp="1"/>
          </p:cNvGraphicFramePr>
          <p:nvPr>
            <p:ph idx="1"/>
          </p:nvPr>
        </p:nvGraphicFramePr>
        <p:xfrm>
          <a:off x="838200" y="874645"/>
          <a:ext cx="10515600" cy="5618230"/>
        </p:xfrm>
        <a:graphic>
          <a:graphicData uri="http://schemas.openxmlformats.org/drawingml/2006/table">
            <a:tbl>
              <a:tblPr firstRow="1" bandRow="1">
                <a:tableStyleId>{073A0DAA-6AF3-43AB-8588-CEC1D06C72B9}</a:tableStyleId>
              </a:tblPr>
              <a:tblGrid>
                <a:gridCol w="646043">
                  <a:extLst>
                    <a:ext uri="{9D8B030D-6E8A-4147-A177-3AD203B41FA5}">
                      <a16:colId xmlns:a16="http://schemas.microsoft.com/office/drawing/2014/main" val="4264574582"/>
                    </a:ext>
                  </a:extLst>
                </a:gridCol>
                <a:gridCol w="1431235">
                  <a:extLst>
                    <a:ext uri="{9D8B030D-6E8A-4147-A177-3AD203B41FA5}">
                      <a16:colId xmlns:a16="http://schemas.microsoft.com/office/drawing/2014/main" val="2812461649"/>
                    </a:ext>
                  </a:extLst>
                </a:gridCol>
                <a:gridCol w="4505739">
                  <a:extLst>
                    <a:ext uri="{9D8B030D-6E8A-4147-A177-3AD203B41FA5}">
                      <a16:colId xmlns:a16="http://schemas.microsoft.com/office/drawing/2014/main" val="2960024870"/>
                    </a:ext>
                  </a:extLst>
                </a:gridCol>
                <a:gridCol w="2001079">
                  <a:extLst>
                    <a:ext uri="{9D8B030D-6E8A-4147-A177-3AD203B41FA5}">
                      <a16:colId xmlns:a16="http://schemas.microsoft.com/office/drawing/2014/main" val="1631227421"/>
                    </a:ext>
                  </a:extLst>
                </a:gridCol>
                <a:gridCol w="1931504">
                  <a:extLst>
                    <a:ext uri="{9D8B030D-6E8A-4147-A177-3AD203B41FA5}">
                      <a16:colId xmlns:a16="http://schemas.microsoft.com/office/drawing/2014/main" val="3885129774"/>
                    </a:ext>
                  </a:extLst>
                </a:gridCol>
              </a:tblGrid>
              <a:tr h="385988">
                <a:tc>
                  <a:txBody>
                    <a:bodyPr/>
                    <a:lstStyle/>
                    <a:p>
                      <a:pPr algn="ctr"/>
                      <a:r>
                        <a:rPr lang="en-IN" sz="1000" dirty="0">
                          <a:latin typeface="Times New Roman" panose="02020603050405020304" pitchFamily="18" charset="0"/>
                          <a:cs typeface="Times New Roman" panose="02020603050405020304" pitchFamily="18" charset="0"/>
                        </a:rPr>
                        <a:t>INDEX</a:t>
                      </a:r>
                    </a:p>
                  </a:txBody>
                  <a:tcPr/>
                </a:tc>
                <a:tc>
                  <a:txBody>
                    <a:bodyPr/>
                    <a:lstStyle/>
                    <a:p>
                      <a:pPr algn="ctr"/>
                      <a:r>
                        <a:rPr lang="en-IN" sz="1000" dirty="0">
                          <a:latin typeface="Times New Roman" panose="02020603050405020304" pitchFamily="18" charset="0"/>
                          <a:cs typeface="Times New Roman" panose="02020603050405020304" pitchFamily="18" charset="0"/>
                        </a:rPr>
                        <a:t>RESEARCH PAPER</a:t>
                      </a:r>
                    </a:p>
                  </a:txBody>
                  <a:tcPr/>
                </a:tc>
                <a:tc>
                  <a:txBody>
                    <a:bodyPr/>
                    <a:lstStyle/>
                    <a:p>
                      <a:pPr algn="ctr"/>
                      <a:r>
                        <a:rPr lang="en-IN" sz="1000" dirty="0">
                          <a:latin typeface="Times New Roman" panose="02020603050405020304" pitchFamily="18" charset="0"/>
                          <a:cs typeface="Times New Roman" panose="02020603050405020304" pitchFamily="18" charset="0"/>
                        </a:rPr>
                        <a:t>ABOUT</a:t>
                      </a:r>
                    </a:p>
                  </a:txBody>
                  <a:tcPr/>
                </a:tc>
                <a:tc>
                  <a:txBody>
                    <a:bodyPr/>
                    <a:lstStyle/>
                    <a:p>
                      <a:pPr algn="ctr"/>
                      <a:r>
                        <a:rPr lang="en-IN" sz="1000" dirty="0">
                          <a:latin typeface="Times New Roman" panose="02020603050405020304" pitchFamily="18" charset="0"/>
                          <a:cs typeface="Times New Roman" panose="02020603050405020304" pitchFamily="18" charset="0"/>
                        </a:rPr>
                        <a:t>ADVANTAGES</a:t>
                      </a:r>
                    </a:p>
                  </a:txBody>
                  <a:tcPr/>
                </a:tc>
                <a:tc>
                  <a:txBody>
                    <a:bodyPr/>
                    <a:lstStyle/>
                    <a:p>
                      <a:pPr algn="ctr"/>
                      <a:r>
                        <a:rPr lang="en-IN" sz="1000"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3238290777"/>
                  </a:ext>
                </a:extLst>
              </a:tr>
              <a:tr h="2979429">
                <a:tc>
                  <a:txBody>
                    <a:bodyPr/>
                    <a:lstStyle/>
                    <a:p>
                      <a:pPr algn="l"/>
                      <a:r>
                        <a:rPr lang="en-IN" sz="1100" dirty="0">
                          <a:latin typeface="Times New Roman" panose="02020603050405020304" pitchFamily="18" charset="0"/>
                          <a:cs typeface="Times New Roman" panose="02020603050405020304" pitchFamily="18" charset="0"/>
                        </a:rPr>
                        <a:t>1</a:t>
                      </a:r>
                    </a:p>
                  </a:txBody>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Random Forests [1]</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algn="l">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Article details about the concept of random forests, a statistical tool which is a combination of tree predictors in which each tree depends on the values of random vector sampled independently and with same distribution for all trees in the forest. Each Tree classifier depends on the individual tree in the forest and correlation between them.</a:t>
                      </a:r>
                    </a:p>
                    <a:p>
                      <a:pPr marL="0" marR="0" algn="l">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By combining trees to form a forest by considering the random features gives improved accuracy to the model. Random forests for regression is achieved by binding the mean squared generalization error which is derived from the correlation between residuals and the mean squared error of the predictor trees. Random split selection Forest, bagging random forest, introduction of random noise into the outputs for lowering generalization error. When randomly selected features are used to split each node, resultant rate of errors can be compared to that of </a:t>
                      </a:r>
                      <a:r>
                        <a:rPr lang="en-US" sz="1100" dirty="0" err="1">
                          <a:effectLst/>
                          <a:latin typeface="Times New Roman" panose="02020603050405020304" pitchFamily="18" charset="0"/>
                          <a:cs typeface="Times New Roman" panose="02020603050405020304" pitchFamily="18" charset="0"/>
                        </a:rPr>
                        <a:t>Adaboost</a:t>
                      </a:r>
                      <a:r>
                        <a:rPr lang="en-US" sz="1100" dirty="0">
                          <a:effectLst/>
                          <a:latin typeface="Times New Roman" panose="02020603050405020304" pitchFamily="18" charset="0"/>
                          <a:cs typeface="Times New Roman" panose="02020603050405020304" pitchFamily="18" charset="0"/>
                        </a:rPr>
                        <a:t> as boosting is believed to be a special case of random forests.</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sz="1100" dirty="0">
                        <a:latin typeface="Times New Roman" panose="02020603050405020304" pitchFamily="18" charset="0"/>
                        <a:cs typeface="Times New Roman" panose="02020603050405020304" pitchFamily="18" charset="0"/>
                      </a:endParaRPr>
                    </a:p>
                  </a:txBody>
                  <a:tcPr/>
                </a:tc>
                <a:tc>
                  <a:txBody>
                    <a:bodyPr/>
                    <a:lstStyle/>
                    <a:p>
                      <a:pPr marL="342900" marR="0" lvl="0" indent="-342900" algn="l">
                        <a:lnSpc>
                          <a:spcPct val="107000"/>
                        </a:lnSpc>
                        <a:spcBef>
                          <a:spcPts val="0"/>
                        </a:spcBef>
                        <a:spcAft>
                          <a:spcPts val="0"/>
                        </a:spcAft>
                        <a:buFont typeface="+mj-lt"/>
                        <a:buAutoNum type="arabicPeriod"/>
                      </a:pPr>
                      <a:r>
                        <a:rPr lang="en-US" sz="1100" dirty="0">
                          <a:effectLst/>
                          <a:latin typeface="Times New Roman" panose="02020603050405020304" pitchFamily="18" charset="0"/>
                          <a:cs typeface="Times New Roman" panose="02020603050405020304" pitchFamily="18" charset="0"/>
                        </a:rPr>
                        <a:t>Random Forests accuracy is as good as </a:t>
                      </a:r>
                      <a:r>
                        <a:rPr lang="en-US" sz="1100" dirty="0" err="1">
                          <a:effectLst/>
                          <a:latin typeface="Times New Roman" panose="02020603050405020304" pitchFamily="18" charset="0"/>
                          <a:cs typeface="Times New Roman" panose="02020603050405020304" pitchFamily="18" charset="0"/>
                        </a:rPr>
                        <a:t>Adaboost</a:t>
                      </a:r>
                      <a:r>
                        <a:rPr lang="en-US" sz="1100" dirty="0">
                          <a:effectLst/>
                          <a:latin typeface="Times New Roman" panose="02020603050405020304" pitchFamily="18" charset="0"/>
                          <a:cs typeface="Times New Roman" panose="02020603050405020304" pitchFamily="18" charset="0"/>
                        </a:rPr>
                        <a:t> and sometimes even better.</a:t>
                      </a:r>
                    </a:p>
                    <a:p>
                      <a:pPr marL="342900" marR="0" lvl="0" indent="-342900" algn="l">
                        <a:lnSpc>
                          <a:spcPct val="107000"/>
                        </a:lnSpc>
                        <a:spcBef>
                          <a:spcPts val="0"/>
                        </a:spcBef>
                        <a:spcAft>
                          <a:spcPts val="0"/>
                        </a:spcAft>
                        <a:buFont typeface="+mj-lt"/>
                        <a:buAutoNum type="arabicPeriod"/>
                      </a:pPr>
                      <a:r>
                        <a:rPr lang="en-US" sz="1100" dirty="0">
                          <a:effectLst/>
                          <a:latin typeface="Times New Roman" panose="02020603050405020304" pitchFamily="18" charset="0"/>
                          <a:cs typeface="Times New Roman" panose="02020603050405020304" pitchFamily="18" charset="0"/>
                        </a:rPr>
                        <a:t>It is relatively robust to outliers and noise.</a:t>
                      </a:r>
                    </a:p>
                    <a:p>
                      <a:pPr marL="342900" marR="0" lvl="0" indent="-342900" algn="l">
                        <a:lnSpc>
                          <a:spcPct val="107000"/>
                        </a:lnSpc>
                        <a:spcBef>
                          <a:spcPts val="0"/>
                        </a:spcBef>
                        <a:spcAft>
                          <a:spcPts val="0"/>
                        </a:spcAft>
                        <a:buFont typeface="+mj-lt"/>
                        <a:buAutoNum type="arabicPeriod"/>
                      </a:pPr>
                      <a:r>
                        <a:rPr lang="en-US" sz="1100" dirty="0">
                          <a:effectLst/>
                          <a:latin typeface="Times New Roman" panose="02020603050405020304" pitchFamily="18" charset="0"/>
                          <a:cs typeface="Times New Roman" panose="02020603050405020304" pitchFamily="18" charset="0"/>
                        </a:rPr>
                        <a:t>It is faster than bagging or boosting.</a:t>
                      </a:r>
                    </a:p>
                    <a:p>
                      <a:pPr marL="342900" marR="0" lvl="0" indent="-342900" algn="l">
                        <a:lnSpc>
                          <a:spcPct val="107000"/>
                        </a:lnSpc>
                        <a:spcBef>
                          <a:spcPts val="0"/>
                        </a:spcBef>
                        <a:spcAft>
                          <a:spcPts val="0"/>
                        </a:spcAft>
                        <a:buFont typeface="+mj-lt"/>
                        <a:buAutoNum type="arabicPeriod"/>
                      </a:pPr>
                      <a:r>
                        <a:rPr lang="en-US" sz="1100" dirty="0">
                          <a:effectLst/>
                          <a:latin typeface="Times New Roman" panose="02020603050405020304" pitchFamily="18" charset="0"/>
                          <a:cs typeface="Times New Roman" panose="02020603050405020304" pitchFamily="18" charset="0"/>
                        </a:rPr>
                        <a:t>It can be used of classification and regression problems</a:t>
                      </a:r>
                    </a:p>
                    <a:p>
                      <a:pPr marL="342900" marR="0" lvl="0" indent="-342900" algn="l">
                        <a:lnSpc>
                          <a:spcPct val="107000"/>
                        </a:lnSpc>
                        <a:spcBef>
                          <a:spcPts val="0"/>
                        </a:spcBef>
                        <a:spcAft>
                          <a:spcPts val="0"/>
                        </a:spcAft>
                        <a:buFont typeface="+mj-lt"/>
                        <a:buAutoNum type="arabicPeriod"/>
                      </a:pPr>
                      <a:r>
                        <a:rPr lang="en-US" sz="1100" dirty="0">
                          <a:effectLst/>
                          <a:latin typeface="Times New Roman" panose="02020603050405020304" pitchFamily="18" charset="0"/>
                          <a:cs typeface="Times New Roman" panose="02020603050405020304" pitchFamily="18" charset="0"/>
                        </a:rPr>
                        <a:t>It's simple and easily parallelized.</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sz="1100" dirty="0">
                        <a:latin typeface="Times New Roman" panose="02020603050405020304" pitchFamily="18" charset="0"/>
                        <a:cs typeface="Times New Roman" panose="02020603050405020304" pitchFamily="18" charset="0"/>
                      </a:endParaRPr>
                    </a:p>
                  </a:txBody>
                  <a:tcPr/>
                </a:tc>
                <a:tc>
                  <a:txBody>
                    <a:bodyPr/>
                    <a:lstStyle/>
                    <a:p>
                      <a:pPr marL="342900" marR="0" lvl="0" indent="-342900" algn="l">
                        <a:lnSpc>
                          <a:spcPct val="107000"/>
                        </a:lnSpc>
                        <a:spcBef>
                          <a:spcPts val="0"/>
                        </a:spcBef>
                        <a:spcAft>
                          <a:spcPts val="0"/>
                        </a:spcAft>
                        <a:buFont typeface="+mj-lt"/>
                        <a:buAutoNum type="arabicPeriod"/>
                      </a:pPr>
                      <a:r>
                        <a:rPr lang="en-US" sz="1100" dirty="0">
                          <a:effectLst/>
                          <a:latin typeface="Times New Roman" panose="02020603050405020304" pitchFamily="18" charset="0"/>
                          <a:cs typeface="Times New Roman" panose="02020603050405020304" pitchFamily="18" charset="0"/>
                        </a:rPr>
                        <a:t>Random forest is a black box like approach for a statistical modelers they have very little control on what the model does</a:t>
                      </a:r>
                    </a:p>
                    <a:p>
                      <a:pPr marL="342900" marR="0" lvl="0" indent="-342900" algn="l">
                        <a:lnSpc>
                          <a:spcPct val="107000"/>
                        </a:lnSpc>
                        <a:spcBef>
                          <a:spcPts val="0"/>
                        </a:spcBef>
                        <a:spcAft>
                          <a:spcPts val="0"/>
                        </a:spcAft>
                        <a:buFont typeface="+mj-lt"/>
                        <a:buAutoNum type="arabicPeriod"/>
                      </a:pPr>
                      <a:r>
                        <a:rPr lang="en-US" sz="1100" dirty="0">
                          <a:effectLst/>
                          <a:latin typeface="Times New Roman" panose="02020603050405020304" pitchFamily="18" charset="0"/>
                          <a:cs typeface="Times New Roman" panose="02020603050405020304" pitchFamily="18" charset="0"/>
                        </a:rPr>
                        <a:t>For regression problems it cannot predict beyond the range in the training data</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16417902"/>
                  </a:ext>
                </a:extLst>
              </a:tr>
              <a:tr h="2252813">
                <a:tc>
                  <a:txBody>
                    <a:bodyPr/>
                    <a:lstStyle/>
                    <a:p>
                      <a:pPr algn="l"/>
                      <a:r>
                        <a:rPr lang="en-IN" sz="1100" dirty="0">
                          <a:latin typeface="Times New Roman" panose="02020603050405020304" pitchFamily="18" charset="0"/>
                          <a:cs typeface="Times New Roman" panose="02020603050405020304"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Airfare prices prediction using machine learning techniques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The article is attempting to predict the air fare in Greece by investigating the features which influence or affect the airfare. The articles gave detailed brief about the four phases of the study such, selection of features that influenced the airfare, the flight data collection to train and test the ML models, comparison of various ML Models and finally the evaluation of the experimental models. The article goes on to compare the accuracy of models when using various features to determine the important factors when predicting airfare.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sz="1100" dirty="0">
                        <a:latin typeface="Times New Roman" panose="02020603050405020304" pitchFamily="18" charset="0"/>
                        <a:cs typeface="Times New Roman" panose="02020603050405020304" pitchFamily="18" charset="0"/>
                      </a:endParaRPr>
                    </a:p>
                  </a:txBody>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100" dirty="0">
                          <a:effectLst/>
                        </a:rPr>
                        <a:t>We are able to see how various features affect airfare.</a:t>
                      </a:r>
                    </a:p>
                    <a:p>
                      <a:pPr algn="l"/>
                      <a:endParaRPr lang="en-IN" sz="1100" dirty="0">
                        <a:latin typeface="Times New Roman" panose="02020603050405020304" pitchFamily="18" charset="0"/>
                        <a:cs typeface="Times New Roman" panose="02020603050405020304" pitchFamily="18" charset="0"/>
                      </a:endParaRPr>
                    </a:p>
                  </a:txBody>
                  <a:tcPr/>
                </a:tc>
                <a:tc>
                  <a:txBody>
                    <a:bodyPr/>
                    <a:lstStyle/>
                    <a:p>
                      <a:pPr marL="228600" marR="0" indent="-228600" algn="l">
                        <a:lnSpc>
                          <a:spcPct val="107000"/>
                        </a:lnSpc>
                        <a:spcBef>
                          <a:spcPts val="0"/>
                        </a:spcBef>
                        <a:spcAft>
                          <a:spcPts val="0"/>
                        </a:spcAft>
                        <a:buFont typeface="+mj-lt"/>
                        <a:buAutoNum type="arabicPeriod"/>
                      </a:pPr>
                      <a:r>
                        <a:rPr lang="en-US" sz="1100" dirty="0">
                          <a:effectLst/>
                        </a:rPr>
                        <a:t>Only certain features are being considered and the others are not being taken into account </a:t>
                      </a:r>
                    </a:p>
                    <a:p>
                      <a:pPr marL="228600" marR="0" indent="-228600" algn="l">
                        <a:lnSpc>
                          <a:spcPct val="107000"/>
                        </a:lnSpc>
                        <a:spcBef>
                          <a:spcPts val="0"/>
                        </a:spcBef>
                        <a:spcAft>
                          <a:spcPts val="0"/>
                        </a:spcAft>
                        <a:buFont typeface="+mj-lt"/>
                        <a:buAutoNum type="arabicPeriod"/>
                      </a:pPr>
                      <a:r>
                        <a:rPr lang="en-US" sz="1100" dirty="0">
                          <a:effectLst/>
                        </a:rPr>
                        <a:t>1817 data entries are being used to train and validate the models. Which does not seem like enough data to create valid models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7256694"/>
                  </a:ext>
                </a:extLst>
              </a:tr>
            </a:tbl>
          </a:graphicData>
        </a:graphic>
      </p:graphicFrame>
    </p:spTree>
    <p:extLst>
      <p:ext uri="{BB962C8B-B14F-4D97-AF65-F5344CB8AC3E}">
        <p14:creationId xmlns:p14="http://schemas.microsoft.com/office/powerpoint/2010/main" val="12042623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6FE5E3-EDB4-4130-AFC3-D72122CC98E9}"/>
              </a:ext>
            </a:extLst>
          </p:cNvPr>
          <p:cNvSpPr>
            <a:spLocks noGrp="1"/>
          </p:cNvSpPr>
          <p:nvPr>
            <p:ph type="title"/>
          </p:nvPr>
        </p:nvSpPr>
        <p:spPr>
          <a:xfrm>
            <a:off x="838200" y="365125"/>
            <a:ext cx="10515600" cy="721553"/>
          </a:xfrm>
        </p:spPr>
        <p:txBody>
          <a:bodyPr>
            <a:normAutofit/>
          </a:bodyPr>
          <a:lstStyle/>
          <a:p>
            <a:r>
              <a:rPr lang="en-US" sz="1800" b="1" u="sng" kern="1600" dirty="0">
                <a:effectLst/>
                <a:latin typeface="Times New Roman" panose="02020603050405020304" pitchFamily="18" charset="0"/>
                <a:cs typeface="Times New Roman" panose="02020603050405020304" pitchFamily="18" charset="0"/>
              </a:rPr>
              <a:t> </a:t>
            </a:r>
            <a:r>
              <a:rPr lang="en-US" sz="3200" b="1" u="sng" kern="1600" dirty="0">
                <a:effectLst/>
                <a:latin typeface="Times New Roman" panose="02020603050405020304" pitchFamily="18" charset="0"/>
                <a:cs typeface="Times New Roman" panose="02020603050405020304" pitchFamily="18" charset="0"/>
              </a:rPr>
              <a:t>References</a:t>
            </a:r>
            <a:endParaRPr lang="en-IN" u="sng" dirty="0"/>
          </a:p>
        </p:txBody>
      </p:sp>
      <p:sp>
        <p:nvSpPr>
          <p:cNvPr id="3" name="Content Placeholder 2">
            <a:extLst>
              <a:ext uri="{FF2B5EF4-FFF2-40B4-BE49-F238E27FC236}">
                <a16:creationId xmlns:a16="http://schemas.microsoft.com/office/drawing/2014/main" id="{260A975B-6CA0-40B4-85B5-77EE6FF88CC7}"/>
              </a:ext>
            </a:extLst>
          </p:cNvPr>
          <p:cNvSpPr>
            <a:spLocks noGrp="1"/>
          </p:cNvSpPr>
          <p:nvPr>
            <p:ph idx="1"/>
          </p:nvPr>
        </p:nvSpPr>
        <p:spPr>
          <a:xfrm>
            <a:off x="838200" y="1086678"/>
            <a:ext cx="10515600" cy="5090285"/>
          </a:xfrm>
        </p:spPr>
        <p:txBody>
          <a:bodyPr>
            <a:normAutofit lnSpcReduction="10000"/>
          </a:bodyPr>
          <a:lstStyle/>
          <a:p>
            <a:pPr marL="342900" lvl="0" indent="-342900" algn="just">
              <a:lnSpc>
                <a:spcPct val="107000"/>
              </a:lnSpc>
              <a:buFont typeface="+mj-lt"/>
              <a:buAutoNum type="arabicPeriod"/>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Leo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Breiman</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“Random Forests” 2001 Machine Learning, 45, 5-32, 2001 @ Kluwer Academic Publishers, Manufactured in The Netherlands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7000"/>
              </a:lnSpc>
              <a:buFont typeface="+mj-lt"/>
              <a:buAutoNum type="arabicPeriod"/>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K.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Tziridis</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Th.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Kalampokas</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G. A.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Papakostas</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and K. I.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Diamantaras</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"Airfare prices prediction using machine learning techniques," 2017 25th European Signal Processing Conference (EUSIPCO), Kos, 2017, pp. 1036-1039,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10.23919/EUSIPCO.2017.8081365.</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7000"/>
              </a:lnSpc>
              <a:buFont typeface="+mj-lt"/>
              <a:buAutoNum type="arabicPeriod"/>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Viet Hoang Vu, Quang Tran Minh,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Phu</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H Phung “An Airfare Prediction Model for Developing Markets” 2018 International Conference on Information Networking (ICOIN) 10.1109/ICOIN.2018.8343221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7000"/>
              </a:lnSpc>
              <a:buFont typeface="+mj-lt"/>
              <a:buAutoNum type="arabicPeriod"/>
            </a:pP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Supriya</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rajankar</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Neha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Sakharkar</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Omprakash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Rajankar</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“Predicting The Price Of A Flight Ticket With The Use Of machine Learning Algorithms” International Journal of Scientific &amp;amp; Technology Research Volume 8, Issue 12, December 2019, ISSN 2277-8616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buFont typeface="+mj-lt"/>
              <a:buAutoNum type="arabicPeriod"/>
            </a:pP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Juhar</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Ahmed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Abdella</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Nazar</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Zaki</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Khaled Shuaib, Fahad Khan, Airline ticket price and demand prediction: A survey, Journal of King Saud University - Computer and Information Sciences, 2019, ISSN 1319-1578,  </a:t>
            </a:r>
            <a:r>
              <a:rPr lang="en-GB"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https://doi.org/10.1016/j.jksuci.2019.02.001</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https://www.sciencedirect.com/science/article/pii/S131915781830884X</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Oren Etzioni and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Rattapoom</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Tuchinda</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and Craig A.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Knoblock</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and Alexander Yates “To buy or not to buy: mining airfare data to minimize ticket purchase price”, In Proceedings of KDD’03, 2003, ACM Press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02765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F3FE9B-27B1-4CEA-8A72-4275C7887F52}"/>
              </a:ext>
            </a:extLst>
          </p:cNvPr>
          <p:cNvSpPr>
            <a:spLocks noGrp="1"/>
          </p:cNvSpPr>
          <p:nvPr>
            <p:ph idx="1"/>
          </p:nvPr>
        </p:nvSpPr>
        <p:spPr>
          <a:xfrm>
            <a:off x="838200" y="649357"/>
            <a:ext cx="10515600" cy="5527606"/>
          </a:xfrm>
        </p:spPr>
        <p:txBody>
          <a:bodyPr>
            <a:normAutofit fontScale="92500" lnSpcReduction="10000"/>
          </a:bodyPr>
          <a:lstStyle/>
          <a:p>
            <a:pPr marL="0" lvl="0" indent="0" algn="just">
              <a:lnSpc>
                <a:spcPct val="107000"/>
              </a:lnSpc>
              <a:buNone/>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7.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Rian</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Mehta, Stephen Rice, John Deaton, Scott R. Winter, Creating a prediction model of passenger preference between low cost and legacy airlines, Transportation Research Interdisciplinary Perspectives, Volume 3, 2019, 100075, ISSN 2590-1982, </a:t>
            </a:r>
            <a:r>
              <a:rPr lang="en-GB"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https://doi.org/10.1016/j.trip.2019.100075</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https://www.sciencedirect.com/science/article/pii/S2590198219300740</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buNone/>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8.  Li, Y., &amp; Li, Z. (2018). Design and implementation of ticket price forecasting system. doi:10.1063/1.5039083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buNone/>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9. Wang,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Tianyi</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&amp;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Pouyanfar</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Samira &amp; Tian,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Haiman</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&amp; Tao,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Yudong</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&amp; Alonso, Miguel &amp; Luis, Steven &amp; Chen, Shu-Ching. (2019). A Framework for Airfare Price Prediction: A Machine Learning Approach. 200-207. 10.1109/IRI.2019.00041.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buNone/>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10.T. Liu, J. Cao, Y. Tan and Q. Xiao, "ACER: An adaptive context-aware ensemble regression model for airfare price prediction," 2017 International Conference on Progress in Informatics and Computing (PIC), Nanjing, China, 2017, pp. 312-317,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10.1109/PIC.2017.8359563.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buNone/>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11.PromptCloud (February 2021)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EaseMyTrip</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Flight Fare Travel Listings, Version 1, Retrieved On May 2021 from </a:t>
            </a:r>
            <a:r>
              <a:rPr lang="en-GB"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https://www.kaggle.com/data/46091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buNone/>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12.U.S. Department of Transportation, Research and Innovative Technology Administration, Bureau of Transportation Statistics, Freight Transportation: Global Highlights, 2010 (Washington, DC: 2010)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buNone/>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13.Machine Hack (March 2019) Predict The Flight Ticket Price Hackathon, Retrieved on April 2021 from </a:t>
            </a:r>
            <a:r>
              <a:rPr lang="en-GB"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https://machinehack.com/hackathons/predict_the_flight_ticket_price_hackathon/data</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800"/>
              </a:spcAft>
              <a:buNone/>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14.https://www.oag.com/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0060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F3FE9B-27B1-4CEA-8A72-4275C7887F52}"/>
              </a:ext>
            </a:extLst>
          </p:cNvPr>
          <p:cNvSpPr>
            <a:spLocks noGrp="1"/>
          </p:cNvSpPr>
          <p:nvPr>
            <p:ph idx="1"/>
          </p:nvPr>
        </p:nvSpPr>
        <p:spPr>
          <a:xfrm>
            <a:off x="838200" y="2120347"/>
            <a:ext cx="10515600" cy="4056615"/>
          </a:xfrm>
        </p:spPr>
        <p:txBody>
          <a:bodyPr/>
          <a:lstStyle/>
          <a:p>
            <a:pPr marL="0" indent="0" algn="ctr">
              <a:buNone/>
            </a:pPr>
            <a:r>
              <a:rPr lang="en-IN"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168646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930EA2B-0DAD-456A-A257-278547AA5985}"/>
              </a:ext>
            </a:extLst>
          </p:cNvPr>
          <p:cNvGraphicFramePr>
            <a:graphicFrameLocks noGrp="1"/>
          </p:cNvGraphicFramePr>
          <p:nvPr>
            <p:ph idx="1"/>
          </p:nvPr>
        </p:nvGraphicFramePr>
        <p:xfrm>
          <a:off x="838200" y="558800"/>
          <a:ext cx="10515600" cy="5994400"/>
        </p:xfrm>
        <a:graphic>
          <a:graphicData uri="http://schemas.openxmlformats.org/drawingml/2006/table">
            <a:tbl>
              <a:tblPr firstRow="1" bandRow="1">
                <a:tableStyleId>{073A0DAA-6AF3-43AB-8588-CEC1D06C72B9}</a:tableStyleId>
              </a:tblPr>
              <a:tblGrid>
                <a:gridCol w="738809">
                  <a:extLst>
                    <a:ext uri="{9D8B030D-6E8A-4147-A177-3AD203B41FA5}">
                      <a16:colId xmlns:a16="http://schemas.microsoft.com/office/drawing/2014/main" val="3608413200"/>
                    </a:ext>
                  </a:extLst>
                </a:gridCol>
                <a:gridCol w="1630017">
                  <a:extLst>
                    <a:ext uri="{9D8B030D-6E8A-4147-A177-3AD203B41FA5}">
                      <a16:colId xmlns:a16="http://schemas.microsoft.com/office/drawing/2014/main" val="444187688"/>
                    </a:ext>
                  </a:extLst>
                </a:gridCol>
                <a:gridCol w="4041913">
                  <a:extLst>
                    <a:ext uri="{9D8B030D-6E8A-4147-A177-3AD203B41FA5}">
                      <a16:colId xmlns:a16="http://schemas.microsoft.com/office/drawing/2014/main" val="3214219018"/>
                    </a:ext>
                  </a:extLst>
                </a:gridCol>
                <a:gridCol w="2014331">
                  <a:extLst>
                    <a:ext uri="{9D8B030D-6E8A-4147-A177-3AD203B41FA5}">
                      <a16:colId xmlns:a16="http://schemas.microsoft.com/office/drawing/2014/main" val="250641634"/>
                    </a:ext>
                  </a:extLst>
                </a:gridCol>
                <a:gridCol w="2090530">
                  <a:extLst>
                    <a:ext uri="{9D8B030D-6E8A-4147-A177-3AD203B41FA5}">
                      <a16:colId xmlns:a16="http://schemas.microsoft.com/office/drawing/2014/main" val="4252140821"/>
                    </a:ext>
                  </a:extLst>
                </a:gridCol>
              </a:tblGrid>
              <a:tr h="370840">
                <a:tc>
                  <a:txBody>
                    <a:bodyPr/>
                    <a:lstStyle/>
                    <a:p>
                      <a:pPr algn="ctr"/>
                      <a:r>
                        <a:rPr lang="en-IN" sz="1200" dirty="0">
                          <a:latin typeface="Times New Roman" panose="02020603050405020304" pitchFamily="18" charset="0"/>
                          <a:cs typeface="Times New Roman" panose="02020603050405020304" pitchFamily="18" charset="0"/>
                        </a:rPr>
                        <a:t>INDEX</a:t>
                      </a:r>
                    </a:p>
                  </a:txBody>
                  <a:tcPr/>
                </a:tc>
                <a:tc>
                  <a:txBody>
                    <a:bodyPr/>
                    <a:lstStyle/>
                    <a:p>
                      <a:pPr algn="ctr"/>
                      <a:r>
                        <a:rPr lang="en-IN" sz="1200" dirty="0">
                          <a:latin typeface="Times New Roman" panose="02020603050405020304" pitchFamily="18" charset="0"/>
                          <a:cs typeface="Times New Roman" panose="02020603050405020304" pitchFamily="18" charset="0"/>
                        </a:rPr>
                        <a:t>RESEARCH PAPER</a:t>
                      </a:r>
                    </a:p>
                  </a:txBody>
                  <a:tcPr/>
                </a:tc>
                <a:tc>
                  <a:txBody>
                    <a:bodyPr/>
                    <a:lstStyle/>
                    <a:p>
                      <a:pPr algn="ctr"/>
                      <a:r>
                        <a:rPr lang="en-IN" sz="1200" dirty="0">
                          <a:latin typeface="Times New Roman" panose="02020603050405020304" pitchFamily="18" charset="0"/>
                          <a:cs typeface="Times New Roman" panose="02020603050405020304" pitchFamily="18" charset="0"/>
                        </a:rPr>
                        <a:t>ABOUT</a:t>
                      </a:r>
                    </a:p>
                  </a:txBody>
                  <a:tcPr/>
                </a:tc>
                <a:tc>
                  <a:txBody>
                    <a:bodyPr/>
                    <a:lstStyle/>
                    <a:p>
                      <a:pPr algn="ctr"/>
                      <a:r>
                        <a:rPr lang="en-IN" sz="1200" dirty="0">
                          <a:latin typeface="Times New Roman" panose="02020603050405020304" pitchFamily="18" charset="0"/>
                          <a:cs typeface="Times New Roman" panose="02020603050405020304" pitchFamily="18" charset="0"/>
                        </a:rPr>
                        <a:t>ADVANTAGES</a:t>
                      </a:r>
                    </a:p>
                  </a:txBody>
                  <a:tcPr/>
                </a:tc>
                <a:tc>
                  <a:txBody>
                    <a:bodyPr/>
                    <a:lstStyle/>
                    <a:p>
                      <a:pPr algn="ctr"/>
                      <a:r>
                        <a:rPr lang="en-IN" sz="1200"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4023232011"/>
                  </a:ext>
                </a:extLst>
              </a:tr>
              <a:tr h="370840">
                <a:tc>
                  <a:txBody>
                    <a:bodyPr/>
                    <a:lstStyle/>
                    <a:p>
                      <a:r>
                        <a:rPr lang="en-IN" sz="1100" dirty="0">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An Airfare Prediction Model for Developing Markets [3]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The research paper focused on Vietnam aviation scene to evaluate the features that have significant impact on airfare fluctuations. Predictions based on developed countries aviation industry is not sensitive in giving a precise prediction model which is relevant to developing countries. The data was collected from 21 days prior to departure. To understand the airfare variation over the days, the price feature was used to create two additional features like fluctuation index and fluctuation amount. The graph plotting these additional new features till the departure date gave insight about the airfare price variations. The Random Forest model and Multilayer Perceptron were combined with the use of weights to improve accuracy.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342900" marR="0" lvl="0" indent="-342900">
                        <a:lnSpc>
                          <a:spcPct val="107000"/>
                        </a:lnSpc>
                        <a:spcBef>
                          <a:spcPts val="0"/>
                        </a:spcBef>
                        <a:spcAft>
                          <a:spcPts val="0"/>
                        </a:spcAft>
                        <a:buFont typeface="+mj-lt"/>
                        <a:buAutoNum type="arabicPeriod"/>
                      </a:pPr>
                      <a:r>
                        <a:rPr lang="en-US" sz="1100" dirty="0">
                          <a:effectLst/>
                        </a:rPr>
                        <a:t>We see how well different models accurately predict airfare.</a:t>
                      </a:r>
                    </a:p>
                    <a:p>
                      <a:pPr marL="342900" marR="0" lvl="0" indent="-342900">
                        <a:lnSpc>
                          <a:spcPct val="107000"/>
                        </a:lnSpc>
                        <a:spcBef>
                          <a:spcPts val="0"/>
                        </a:spcBef>
                        <a:spcAft>
                          <a:spcPts val="0"/>
                        </a:spcAft>
                        <a:buFont typeface="+mj-lt"/>
                        <a:buAutoNum type="arabicPeriod"/>
                      </a:pPr>
                      <a:r>
                        <a:rPr lang="en-US" sz="1100" dirty="0">
                          <a:effectLst/>
                        </a:rPr>
                        <a:t>We see that there is a significant increase in accuracy when using weights to combine the Random Forest model and Multilayer Perceptron model.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txBody>
                  <a:tcPr/>
                </a:tc>
                <a:tc>
                  <a:txBody>
                    <a:bodyPr/>
                    <a:lstStyle/>
                    <a:p>
                      <a:pPr marL="342900" marR="0" lvl="0" indent="-342900">
                        <a:lnSpc>
                          <a:spcPct val="107000"/>
                        </a:lnSpc>
                        <a:spcBef>
                          <a:spcPts val="0"/>
                        </a:spcBef>
                        <a:spcAft>
                          <a:spcPts val="0"/>
                        </a:spcAft>
                        <a:buFont typeface="+mj-lt"/>
                        <a:buAutoNum type="arabicPeriod"/>
                      </a:pPr>
                      <a:r>
                        <a:rPr lang="en-US" sz="1100" dirty="0">
                          <a:effectLst/>
                        </a:rPr>
                        <a:t>Only Two models are combined to improve accuracy. We do not know the effects of combining others.</a:t>
                      </a:r>
                    </a:p>
                    <a:p>
                      <a:pPr marL="342900" marR="0" lvl="0" indent="-342900">
                        <a:lnSpc>
                          <a:spcPct val="107000"/>
                        </a:lnSpc>
                        <a:spcBef>
                          <a:spcPts val="0"/>
                        </a:spcBef>
                        <a:spcAft>
                          <a:spcPts val="0"/>
                        </a:spcAft>
                        <a:buFont typeface="+mj-lt"/>
                        <a:buAutoNum type="arabicPeriod"/>
                      </a:pPr>
                      <a:r>
                        <a:rPr lang="en-US" sz="1100" dirty="0">
                          <a:effectLst/>
                        </a:rPr>
                        <a:t>Data is gathered only 21 days prior to departure.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81806722"/>
                  </a:ext>
                </a:extLst>
              </a:tr>
              <a:tr h="370840">
                <a:tc>
                  <a:txBody>
                    <a:bodyPr/>
                    <a:lstStyle/>
                    <a:p>
                      <a:r>
                        <a:rPr lang="en-IN" sz="1100" dirty="0">
                          <a:latin typeface="Times New Roman" panose="02020603050405020304" pitchFamily="18" charset="0"/>
                          <a:cs typeface="Times New Roman" panose="02020603050405020304" pitchFamily="18" charset="0"/>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Predicting the Price of a Flight Ticket with The Use of Machine Learning Algorithms [4]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The research paper aims to identify the price of a ticket given a day based on the data collected from makemytrip.com for the first quarter of 2011 for flights from Bombay to Delhi. This data is fed to variety of machine learning models, like KNN, SVM, Decision tree, to predict the price. After predicting the prices, the values are compared with the actual value and is plotted on a graph based on number of days before departure. This graph is used to study the trend of price with respect to days before departure.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txBody>
                  <a:tcPr/>
                </a:tc>
                <a:tc>
                  <a:txBody>
                    <a:bodyPr/>
                    <a:lstStyle/>
                    <a:p>
                      <a:pPr marL="342900" marR="0" lvl="0" indent="-342900">
                        <a:lnSpc>
                          <a:spcPct val="107000"/>
                        </a:lnSpc>
                        <a:spcBef>
                          <a:spcPts val="0"/>
                        </a:spcBef>
                        <a:spcAft>
                          <a:spcPts val="0"/>
                        </a:spcAft>
                        <a:buFont typeface="+mj-lt"/>
                        <a:buAutoNum type="arabicPeriod"/>
                      </a:pPr>
                      <a:r>
                        <a:rPr lang="en-US" sz="1100" dirty="0">
                          <a:effectLst/>
                        </a:rPr>
                        <a:t>The trend of price is visualized.</a:t>
                      </a:r>
                    </a:p>
                    <a:p>
                      <a:pPr marL="342900" marR="0" lvl="0" indent="-342900">
                        <a:lnSpc>
                          <a:spcPct val="107000"/>
                        </a:lnSpc>
                        <a:spcBef>
                          <a:spcPts val="0"/>
                        </a:spcBef>
                        <a:spcAft>
                          <a:spcPts val="0"/>
                        </a:spcAft>
                        <a:buFont typeface="+mj-lt"/>
                        <a:buAutoNum type="arabicPeriod"/>
                      </a:pPr>
                      <a:r>
                        <a:rPr lang="en-US" sz="1100" dirty="0">
                          <a:effectLst/>
                        </a:rPr>
                        <a:t>It predicts price based on readily available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txBody>
                  <a:tcPr/>
                </a:tc>
                <a:tc>
                  <a:txBody>
                    <a:bodyPr/>
                    <a:lstStyle/>
                    <a:p>
                      <a:pPr marL="342900" marR="0" lvl="0" indent="-342900">
                        <a:lnSpc>
                          <a:spcPct val="107000"/>
                        </a:lnSpc>
                        <a:spcBef>
                          <a:spcPts val="0"/>
                        </a:spcBef>
                        <a:spcAft>
                          <a:spcPts val="0"/>
                        </a:spcAft>
                        <a:buFont typeface="+mj-lt"/>
                        <a:buAutoNum type="arabicPeriod"/>
                      </a:pPr>
                      <a:r>
                        <a:rPr lang="en-US" sz="1100" dirty="0">
                          <a:effectLst/>
                        </a:rPr>
                        <a:t>The data of the first quarter of 2011 is only being used to predict price.</a:t>
                      </a:r>
                    </a:p>
                    <a:p>
                      <a:pPr marL="342900" marR="0" lvl="0" indent="-342900">
                        <a:lnSpc>
                          <a:spcPct val="107000"/>
                        </a:lnSpc>
                        <a:spcBef>
                          <a:spcPts val="0"/>
                        </a:spcBef>
                        <a:spcAft>
                          <a:spcPts val="0"/>
                        </a:spcAft>
                        <a:buFont typeface="+mj-lt"/>
                        <a:buAutoNum type="arabicPeriod"/>
                      </a:pPr>
                      <a:r>
                        <a:rPr lang="en-US" sz="1100" dirty="0">
                          <a:effectLst/>
                        </a:rPr>
                        <a:t>Other Important features like bulk fare and passenger count are not taken into account.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64530116"/>
                  </a:ext>
                </a:extLst>
              </a:tr>
              <a:tr h="370840">
                <a:tc>
                  <a:txBody>
                    <a:bodyPr/>
                    <a:lstStyle/>
                    <a:p>
                      <a:r>
                        <a:rPr lang="en-IN" sz="1200" dirty="0">
                          <a:latin typeface="Times New Roman" panose="02020603050405020304" pitchFamily="18" charset="0"/>
                          <a:cs typeface="Times New Roman" panose="02020603050405020304" pitchFamily="18" charset="0"/>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Airline ticket price and demand prediction: A survey [5]</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It is a research paper that is a comprehensive study on existing works. It describes ticket pricing as dynamic and separates the existing models into customer side, uses restricted features extracted from historical data, and airline side model which uses limited internal factors like seat availability, fare class, recent demand etc. It also discusses the strength and weakness of existing works like performance issues and dataset issues. It also suggests using social media-based data to improve ticket price and demand prediction. </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342900" marR="0" lvl="0" indent="-342900">
                        <a:lnSpc>
                          <a:spcPct val="107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Clearly summarizes the existing works.</a:t>
                      </a:r>
                    </a:p>
                    <a:p>
                      <a:pPr marL="342900" marR="0" lvl="0" indent="-342900">
                        <a:lnSpc>
                          <a:spcPct val="107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Suggests direction for future improvements </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342900" marR="0" lvl="0" indent="-342900">
                        <a:lnSpc>
                          <a:spcPct val="107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Does not talk about models that are a mix of airline side models and customer side model</a:t>
                      </a:r>
                    </a:p>
                    <a:p>
                      <a:pPr marL="342900" marR="0" lvl="0" indent="-342900">
                        <a:lnSpc>
                          <a:spcPct val="107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Is a theoretical work.</a:t>
                      </a:r>
                    </a:p>
                    <a:p>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26644600"/>
                  </a:ext>
                </a:extLst>
              </a:tr>
            </a:tbl>
          </a:graphicData>
        </a:graphic>
      </p:graphicFrame>
    </p:spTree>
    <p:extLst>
      <p:ext uri="{BB962C8B-B14F-4D97-AF65-F5344CB8AC3E}">
        <p14:creationId xmlns:p14="http://schemas.microsoft.com/office/powerpoint/2010/main" val="231021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CBE5B5E-C1C7-4D94-A172-13B3B1EA0D4D}"/>
              </a:ext>
            </a:extLst>
          </p:cNvPr>
          <p:cNvGraphicFramePr>
            <a:graphicFrameLocks noGrp="1"/>
          </p:cNvGraphicFramePr>
          <p:nvPr>
            <p:ph idx="1"/>
          </p:nvPr>
        </p:nvGraphicFramePr>
        <p:xfrm>
          <a:off x="838200" y="677227"/>
          <a:ext cx="10515600" cy="5503545"/>
        </p:xfrm>
        <a:graphic>
          <a:graphicData uri="http://schemas.openxmlformats.org/drawingml/2006/table">
            <a:tbl>
              <a:tblPr firstRow="1" bandRow="1">
                <a:tableStyleId>{073A0DAA-6AF3-43AB-8588-CEC1D06C72B9}</a:tableStyleId>
              </a:tblPr>
              <a:tblGrid>
                <a:gridCol w="964096">
                  <a:extLst>
                    <a:ext uri="{9D8B030D-6E8A-4147-A177-3AD203B41FA5}">
                      <a16:colId xmlns:a16="http://schemas.microsoft.com/office/drawing/2014/main" val="1009054920"/>
                    </a:ext>
                  </a:extLst>
                </a:gridCol>
                <a:gridCol w="1563756">
                  <a:extLst>
                    <a:ext uri="{9D8B030D-6E8A-4147-A177-3AD203B41FA5}">
                      <a16:colId xmlns:a16="http://schemas.microsoft.com/office/drawing/2014/main" val="3790469493"/>
                    </a:ext>
                  </a:extLst>
                </a:gridCol>
                <a:gridCol w="3896139">
                  <a:extLst>
                    <a:ext uri="{9D8B030D-6E8A-4147-A177-3AD203B41FA5}">
                      <a16:colId xmlns:a16="http://schemas.microsoft.com/office/drawing/2014/main" val="2388143058"/>
                    </a:ext>
                  </a:extLst>
                </a:gridCol>
                <a:gridCol w="2093844">
                  <a:extLst>
                    <a:ext uri="{9D8B030D-6E8A-4147-A177-3AD203B41FA5}">
                      <a16:colId xmlns:a16="http://schemas.microsoft.com/office/drawing/2014/main" val="2639481256"/>
                    </a:ext>
                  </a:extLst>
                </a:gridCol>
                <a:gridCol w="1997765">
                  <a:extLst>
                    <a:ext uri="{9D8B030D-6E8A-4147-A177-3AD203B41FA5}">
                      <a16:colId xmlns:a16="http://schemas.microsoft.com/office/drawing/2014/main" val="1117012851"/>
                    </a:ext>
                  </a:extLst>
                </a:gridCol>
              </a:tblGrid>
              <a:tr h="370840">
                <a:tc>
                  <a:txBody>
                    <a:bodyPr/>
                    <a:lstStyle/>
                    <a:p>
                      <a:r>
                        <a:rPr lang="en-IN" sz="1200" dirty="0">
                          <a:latin typeface="Times New Roman" panose="02020603050405020304" pitchFamily="18" charset="0"/>
                          <a:cs typeface="Times New Roman" panose="02020603050405020304" pitchFamily="18" charset="0"/>
                        </a:rPr>
                        <a:t>INDEX</a:t>
                      </a:r>
                    </a:p>
                  </a:txBody>
                  <a:tcPr/>
                </a:tc>
                <a:tc>
                  <a:txBody>
                    <a:bodyPr/>
                    <a:lstStyle/>
                    <a:p>
                      <a:r>
                        <a:rPr lang="en-IN" sz="1200" dirty="0">
                          <a:latin typeface="Times New Roman" panose="02020603050405020304" pitchFamily="18" charset="0"/>
                          <a:cs typeface="Times New Roman" panose="02020603050405020304" pitchFamily="18" charset="0"/>
                        </a:rPr>
                        <a:t>RESEARCH PAPER</a:t>
                      </a:r>
                    </a:p>
                  </a:txBody>
                  <a:tcPr/>
                </a:tc>
                <a:tc>
                  <a:txBody>
                    <a:bodyPr/>
                    <a:lstStyle/>
                    <a:p>
                      <a:r>
                        <a:rPr lang="en-IN" sz="1200" dirty="0">
                          <a:latin typeface="Times New Roman" panose="02020603050405020304" pitchFamily="18" charset="0"/>
                          <a:cs typeface="Times New Roman" panose="02020603050405020304" pitchFamily="18" charset="0"/>
                        </a:rPr>
                        <a:t>ABOUT</a:t>
                      </a:r>
                    </a:p>
                  </a:txBody>
                  <a:tcPr/>
                </a:tc>
                <a:tc>
                  <a:txBody>
                    <a:bodyPr/>
                    <a:lstStyle/>
                    <a:p>
                      <a:r>
                        <a:rPr lang="en-IN" sz="1200" dirty="0">
                          <a:latin typeface="Times New Roman" panose="02020603050405020304" pitchFamily="18" charset="0"/>
                          <a:cs typeface="Times New Roman" panose="02020603050405020304" pitchFamily="18" charset="0"/>
                        </a:rPr>
                        <a:t>ADVANTAGES</a:t>
                      </a:r>
                    </a:p>
                  </a:txBody>
                  <a:tcPr/>
                </a:tc>
                <a:tc>
                  <a:txBody>
                    <a:bodyPr/>
                    <a:lstStyle/>
                    <a:p>
                      <a:r>
                        <a:rPr lang="en-IN" sz="1200"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169481039"/>
                  </a:ext>
                </a:extLst>
              </a:tr>
              <a:tr h="370840">
                <a:tc>
                  <a:txBody>
                    <a:bodyPr/>
                    <a:lstStyle/>
                    <a:p>
                      <a:r>
                        <a:rPr lang="en-IN" sz="1200" dirty="0">
                          <a:latin typeface="Times New Roman" panose="02020603050405020304" pitchFamily="18" charset="0"/>
                          <a:cs typeface="Times New Roman" panose="02020603050405020304" pitchFamily="18" charset="0"/>
                        </a:rPr>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To buy or not to buy: mining airfare data to minimize ticket purchase price [6]</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This research paper deals with predicting the optimal time to buy tickets for cheap prices. They used models like Hamlet, Q learning, Ripper, Time Series to test its workings. The result of the various tests was that Hamlet was robust and outperformed the other models. </a:t>
                      </a:r>
                    </a:p>
                  </a:txBody>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It was able predict prices and tell whether to buy the ticket now or wait the price will decrease.</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342900" marR="0" lvl="0" indent="-342900">
                        <a:lnSpc>
                          <a:spcPct val="107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data used only spanned 21 days in advance.</a:t>
                      </a:r>
                    </a:p>
                    <a:p>
                      <a:pPr marL="342900" marR="0" lvl="0" indent="-342900">
                        <a:lnSpc>
                          <a:spcPct val="107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entries were all from January 2003</a:t>
                      </a:r>
                    </a:p>
                    <a:p>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0146952"/>
                  </a:ext>
                </a:extLst>
              </a:tr>
              <a:tr h="370840">
                <a:tc>
                  <a:txBody>
                    <a:bodyPr/>
                    <a:lstStyle/>
                    <a:p>
                      <a:r>
                        <a:rPr lang="en-IN" sz="1200" dirty="0">
                          <a:latin typeface="Times New Roman" panose="02020603050405020304" pitchFamily="18" charset="0"/>
                          <a:cs typeface="Times New Roman" panose="02020603050405020304" pitchFamily="18" charset="0"/>
                        </a:rPr>
                        <a:t>7</a:t>
                      </a:r>
                    </a:p>
                  </a:txBody>
                  <a:tcPr/>
                </a:tc>
                <a:tc>
                  <a:txBody>
                    <a:bodyPr/>
                    <a:lstStyle/>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Creating a prediction model of passenger preference between low cost and legacy airlines</a:t>
                      </a:r>
                    </a:p>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[7]</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This research paper deals with predicting passenger preference between low cost and legacy airlines. The data was collected using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Mturk</a:t>
                      </a:r>
                      <a:r>
                        <a:rPr lang="en-US" sz="1200" dirty="0">
                          <a:effectLst/>
                          <a:latin typeface="Calibri" panose="020F0502020204030204" pitchFamily="34" charset="0"/>
                          <a:ea typeface="Calibri" panose="020F0502020204030204" pitchFamily="34" charset="0"/>
                          <a:cs typeface="Times New Roman" panose="02020603050405020304" pitchFamily="18" charset="0"/>
                        </a:rPr>
                        <a:t>. From the study 4 factors were found to be significant predictors out of the 9 factors. They were frequency of travel in a year, income of the participant, seat type and education level of the participant. The study was divided into 2 stages. Stage 1 was regression analysis. Stage 2 to validate the results from stage 1.  </a:t>
                      </a:r>
                    </a:p>
                  </a:txBody>
                  <a:tcPr/>
                </a:tc>
                <a:tc>
                  <a:txBody>
                    <a:bodyPr/>
                    <a:lstStyle/>
                    <a:p>
                      <a:pPr marL="342900" marR="0" lvl="0" indent="-342900">
                        <a:lnSpc>
                          <a:spcPct val="107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It allows for people’s preferences to be determined easily.</a:t>
                      </a:r>
                    </a:p>
                    <a:p>
                      <a:pPr marL="342900" marR="0" lvl="0" indent="-342900">
                        <a:lnSpc>
                          <a:spcPct val="107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This type of study allows flight finders to readily give acceptable suggestions to its users.</a:t>
                      </a:r>
                    </a:p>
                  </a:txBody>
                  <a:tcPr/>
                </a:tc>
                <a:tc>
                  <a:txBody>
                    <a:bodyPr/>
                    <a:lstStyle/>
                    <a:p>
                      <a:pPr marL="342900" marR="0" lvl="0" indent="-342900">
                        <a:lnSpc>
                          <a:spcPct val="107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For more accurate predictions sensitive information has to be disclosed.</a:t>
                      </a:r>
                    </a:p>
                    <a:p>
                      <a:pPr marL="342900" marR="0" lvl="0" indent="-342900">
                        <a:lnSpc>
                          <a:spcPct val="107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data was gathered from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MTurk</a:t>
                      </a:r>
                      <a:r>
                        <a:rPr lang="en-US" sz="1200" dirty="0">
                          <a:effectLst/>
                          <a:latin typeface="Calibri" panose="020F0502020204030204" pitchFamily="34" charset="0"/>
                          <a:ea typeface="Calibri" panose="020F0502020204030204" pitchFamily="34" charset="0"/>
                          <a:cs typeface="Times New Roman" panose="02020603050405020304" pitchFamily="18" charset="0"/>
                        </a:rPr>
                        <a:t> and therefore is likely to be biased.</a:t>
                      </a:r>
                    </a:p>
                  </a:txBody>
                  <a:tcPr/>
                </a:tc>
                <a:extLst>
                  <a:ext uri="{0D108BD9-81ED-4DB2-BD59-A6C34878D82A}">
                    <a16:rowId xmlns:a16="http://schemas.microsoft.com/office/drawing/2014/main" val="233742402"/>
                  </a:ext>
                </a:extLst>
              </a:tr>
              <a:tr h="370840">
                <a:tc>
                  <a:txBody>
                    <a:bodyPr/>
                    <a:lstStyle/>
                    <a:p>
                      <a:r>
                        <a:rPr lang="en-IN" sz="1200" dirty="0">
                          <a:latin typeface="Times New Roman" panose="02020603050405020304" pitchFamily="18" charset="0"/>
                          <a:cs typeface="Times New Roman" panose="02020603050405020304" pitchFamily="18" charset="0"/>
                        </a:rPr>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Design and implementation of ticket price forecasting system [8]</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This article uses Random Forest model in combination with ARMA model to predict air ticket prices. The data was collected up to 60 days in advance to departure in 12-hour intervals. The data collected was city of departure, destination, ticket purchase date, departure date,</a:t>
                      </a:r>
                    </a:p>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ticket options with the price, time of departure. It uses the model in an system to predict airfare. The system consists of 3 layers. It has view layer as its interface, Functional layer where the forecasting and data management occurs and the data layer is the layer where flight data is stored </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From the paper we see that the combined model gives better accuracy than standalone models.</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342900" marR="0" lvl="0" indent="-342900">
                        <a:lnSpc>
                          <a:spcPct val="107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Contains data from 60 days in advance.</a:t>
                      </a:r>
                    </a:p>
                    <a:p>
                      <a:pPr marL="342900" marR="0" lvl="0" indent="-342900">
                        <a:lnSpc>
                          <a:spcPct val="107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Does not how accurate the models are.</a:t>
                      </a:r>
                    </a:p>
                    <a:p>
                      <a:pPr marL="342900" marR="0" lvl="0" indent="-342900">
                        <a:lnSpc>
                          <a:spcPct val="107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System implementation is not explained but rather represented as abstract parts in a diagram.</a:t>
                      </a:r>
                    </a:p>
                    <a:p>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3222431"/>
                  </a:ext>
                </a:extLst>
              </a:tr>
            </a:tbl>
          </a:graphicData>
        </a:graphic>
      </p:graphicFrame>
    </p:spTree>
    <p:extLst>
      <p:ext uri="{BB962C8B-B14F-4D97-AF65-F5344CB8AC3E}">
        <p14:creationId xmlns:p14="http://schemas.microsoft.com/office/powerpoint/2010/main" val="459379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EC018D0-7BE6-45BF-936D-6AA59DD15F6D}"/>
              </a:ext>
            </a:extLst>
          </p:cNvPr>
          <p:cNvGraphicFramePr>
            <a:graphicFrameLocks noGrp="1"/>
          </p:cNvGraphicFramePr>
          <p:nvPr>
            <p:ph idx="1"/>
          </p:nvPr>
        </p:nvGraphicFramePr>
        <p:xfrm>
          <a:off x="838200" y="914527"/>
          <a:ext cx="10515600" cy="5028946"/>
        </p:xfrm>
        <a:graphic>
          <a:graphicData uri="http://schemas.openxmlformats.org/drawingml/2006/table">
            <a:tbl>
              <a:tblPr firstRow="1" bandRow="1">
                <a:tableStyleId>{073A0DAA-6AF3-43AB-8588-CEC1D06C72B9}</a:tableStyleId>
              </a:tblPr>
              <a:tblGrid>
                <a:gridCol w="672548">
                  <a:extLst>
                    <a:ext uri="{9D8B030D-6E8A-4147-A177-3AD203B41FA5}">
                      <a16:colId xmlns:a16="http://schemas.microsoft.com/office/drawing/2014/main" val="3485861021"/>
                    </a:ext>
                  </a:extLst>
                </a:gridCol>
                <a:gridCol w="1643269">
                  <a:extLst>
                    <a:ext uri="{9D8B030D-6E8A-4147-A177-3AD203B41FA5}">
                      <a16:colId xmlns:a16="http://schemas.microsoft.com/office/drawing/2014/main" val="1458238263"/>
                    </a:ext>
                  </a:extLst>
                </a:gridCol>
                <a:gridCol w="3993543">
                  <a:extLst>
                    <a:ext uri="{9D8B030D-6E8A-4147-A177-3AD203B41FA5}">
                      <a16:colId xmlns:a16="http://schemas.microsoft.com/office/drawing/2014/main" val="1312746027"/>
                    </a:ext>
                  </a:extLst>
                </a:gridCol>
                <a:gridCol w="2103120">
                  <a:extLst>
                    <a:ext uri="{9D8B030D-6E8A-4147-A177-3AD203B41FA5}">
                      <a16:colId xmlns:a16="http://schemas.microsoft.com/office/drawing/2014/main" val="3147123218"/>
                    </a:ext>
                  </a:extLst>
                </a:gridCol>
                <a:gridCol w="2103120">
                  <a:extLst>
                    <a:ext uri="{9D8B030D-6E8A-4147-A177-3AD203B41FA5}">
                      <a16:colId xmlns:a16="http://schemas.microsoft.com/office/drawing/2014/main" val="1114122546"/>
                    </a:ext>
                  </a:extLst>
                </a:gridCol>
              </a:tblGrid>
              <a:tr h="370840">
                <a:tc>
                  <a:txBody>
                    <a:bodyPr/>
                    <a:lstStyle/>
                    <a:p>
                      <a:pPr algn="ctr"/>
                      <a:r>
                        <a:rPr lang="en-IN" sz="1200" dirty="0">
                          <a:latin typeface="Times New Roman" panose="02020603050405020304" pitchFamily="18" charset="0"/>
                          <a:cs typeface="Times New Roman" panose="02020603050405020304" pitchFamily="18" charset="0"/>
                        </a:rPr>
                        <a:t>INDEX</a:t>
                      </a:r>
                    </a:p>
                  </a:txBody>
                  <a:tcPr/>
                </a:tc>
                <a:tc>
                  <a:txBody>
                    <a:bodyPr/>
                    <a:lstStyle/>
                    <a:p>
                      <a:pPr algn="ctr"/>
                      <a:r>
                        <a:rPr lang="en-IN" sz="1200" dirty="0">
                          <a:latin typeface="Times New Roman" panose="02020603050405020304" pitchFamily="18" charset="0"/>
                          <a:cs typeface="Times New Roman" panose="02020603050405020304" pitchFamily="18" charset="0"/>
                        </a:rPr>
                        <a:t>RESEARCH PAPER</a:t>
                      </a:r>
                    </a:p>
                  </a:txBody>
                  <a:tcPr/>
                </a:tc>
                <a:tc>
                  <a:txBody>
                    <a:bodyPr/>
                    <a:lstStyle/>
                    <a:p>
                      <a:pPr algn="ctr"/>
                      <a:r>
                        <a:rPr lang="en-IN" sz="1200" dirty="0">
                          <a:latin typeface="Times New Roman" panose="02020603050405020304" pitchFamily="18" charset="0"/>
                          <a:cs typeface="Times New Roman" panose="02020603050405020304" pitchFamily="18" charset="0"/>
                        </a:rPr>
                        <a:t>ABOUT</a:t>
                      </a:r>
                    </a:p>
                  </a:txBody>
                  <a:tcPr/>
                </a:tc>
                <a:tc>
                  <a:txBody>
                    <a:bodyPr/>
                    <a:lstStyle/>
                    <a:p>
                      <a:pPr algn="ctr"/>
                      <a:r>
                        <a:rPr lang="en-IN" sz="1200" dirty="0">
                          <a:latin typeface="Times New Roman" panose="02020603050405020304" pitchFamily="18" charset="0"/>
                          <a:cs typeface="Times New Roman" panose="02020603050405020304" pitchFamily="18" charset="0"/>
                        </a:rPr>
                        <a:t>ADVANTAGES</a:t>
                      </a:r>
                    </a:p>
                  </a:txBody>
                  <a:tcPr/>
                </a:tc>
                <a:tc>
                  <a:txBody>
                    <a:bodyPr/>
                    <a:lstStyle/>
                    <a:p>
                      <a:pPr algn="ctr"/>
                      <a:r>
                        <a:rPr lang="en-IN" sz="1200"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2356672867"/>
                  </a:ext>
                </a:extLst>
              </a:tr>
              <a:tr h="370840">
                <a:tc>
                  <a:txBody>
                    <a:bodyPr/>
                    <a:lstStyle/>
                    <a:p>
                      <a:r>
                        <a:rPr lang="en-IN" sz="1200" dirty="0">
                          <a:latin typeface="Times New Roman" panose="02020603050405020304" pitchFamily="18" charset="0"/>
                          <a:cs typeface="Times New Roman" panose="02020603050405020304" pitchFamily="18" charset="0"/>
                        </a:rPr>
                        <a:t>9</a:t>
                      </a:r>
                    </a:p>
                  </a:txBody>
                  <a:tcPr/>
                </a:tc>
                <a:tc>
                  <a:txBody>
                    <a:bodyPr/>
                    <a:lstStyle/>
                    <a:p>
                      <a:r>
                        <a:rPr lang="en-US" sz="1200" dirty="0">
                          <a:effectLst/>
                          <a:latin typeface="Times New Roman" panose="02020603050405020304" pitchFamily="18" charset="0"/>
                          <a:cs typeface="Times New Roman" panose="02020603050405020304" pitchFamily="18" charset="0"/>
                        </a:rPr>
                        <a:t>A Framework for Airfare Price Prediction: A Machine Learning Approach [9]</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In this Research paper the datasets used to predict flight fare are publicly available</a:t>
                      </a: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Datasets the DB1B and the T-100 datasets that are</a:t>
                      </a: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collected and maintained by the Office of Airline Information</a:t>
                      </a: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within the United States Bureau of Transportation</a:t>
                      </a: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Statistics (BTS). This data in combination with macroeconomic data is used to </a:t>
                      </a: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predict the quarterly average airfare at the market segment</a:t>
                      </a: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level. Models like LR, SVM, MLP, </a:t>
                      </a:r>
                      <a:r>
                        <a:rPr lang="en-US" sz="1200" dirty="0" err="1">
                          <a:effectLst/>
                          <a:latin typeface="Times New Roman" panose="02020603050405020304" pitchFamily="18" charset="0"/>
                          <a:cs typeface="Times New Roman" panose="02020603050405020304" pitchFamily="18" charset="0"/>
                        </a:rPr>
                        <a:t>XGBoost</a:t>
                      </a:r>
                      <a:r>
                        <a:rPr lang="en-US" sz="1200" dirty="0">
                          <a:effectLst/>
                          <a:latin typeface="Times New Roman" panose="02020603050405020304" pitchFamily="18" charset="0"/>
                          <a:cs typeface="Times New Roman" panose="02020603050405020304" pitchFamily="18" charset="0"/>
                        </a:rPr>
                        <a:t> and Random Forest were used to predict the price. Random Forest was found to predict the price 80% accuracy.</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342900" marR="0" lvl="0" indent="-342900">
                        <a:lnSpc>
                          <a:spcPct val="107000"/>
                        </a:lnSpc>
                        <a:spcBef>
                          <a:spcPts val="0"/>
                        </a:spcBef>
                        <a:spcAft>
                          <a:spcPts val="0"/>
                        </a:spcAft>
                        <a:buFont typeface="+mj-lt"/>
                        <a:buAutoNum type="arabicPeriod"/>
                      </a:pPr>
                      <a:r>
                        <a:rPr lang="en-US" sz="1200" dirty="0">
                          <a:effectLst/>
                          <a:latin typeface="Times New Roman" panose="02020603050405020304" pitchFamily="18" charset="0"/>
                          <a:cs typeface="Times New Roman" panose="02020603050405020304" pitchFamily="18" charset="0"/>
                        </a:rPr>
                        <a:t>Shows us that we can predict airfare using market level segment data.</a:t>
                      </a:r>
                    </a:p>
                    <a:p>
                      <a:pPr marL="342900" marR="0" lvl="0" indent="-342900">
                        <a:lnSpc>
                          <a:spcPct val="107000"/>
                        </a:lnSpc>
                        <a:spcBef>
                          <a:spcPts val="0"/>
                        </a:spcBef>
                        <a:spcAft>
                          <a:spcPts val="0"/>
                        </a:spcAft>
                        <a:buFont typeface="+mj-lt"/>
                        <a:buAutoNum type="arabicPeriod"/>
                      </a:pPr>
                      <a:r>
                        <a:rPr lang="en-US" sz="1200" dirty="0">
                          <a:effectLst/>
                          <a:latin typeface="Times New Roman" panose="02020603050405020304" pitchFamily="18" charset="0"/>
                          <a:cs typeface="Times New Roman" panose="02020603050405020304" pitchFamily="18" charset="0"/>
                        </a:rPr>
                        <a:t>Describes the important factors to predict airfare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pPr marL="342900" marR="0" lvl="0" indent="-342900">
                        <a:lnSpc>
                          <a:spcPct val="107000"/>
                        </a:lnSpc>
                        <a:spcBef>
                          <a:spcPts val="0"/>
                        </a:spcBef>
                        <a:spcAft>
                          <a:spcPts val="0"/>
                        </a:spcAft>
                        <a:buFont typeface="+mj-lt"/>
                        <a:buAutoNum type="arabicPeriod"/>
                      </a:pPr>
                      <a:r>
                        <a:rPr lang="en-US" sz="1200" dirty="0">
                          <a:effectLst/>
                          <a:latin typeface="Times New Roman" panose="02020603050405020304" pitchFamily="18" charset="0"/>
                          <a:cs typeface="Times New Roman" panose="02020603050405020304" pitchFamily="18" charset="0"/>
                        </a:rPr>
                        <a:t>Does not tell us of which particular years data was used.</a:t>
                      </a:r>
                    </a:p>
                    <a:p>
                      <a:pPr marL="342900" marR="0" lvl="0" indent="-342900">
                        <a:lnSpc>
                          <a:spcPct val="107000"/>
                        </a:lnSpc>
                        <a:spcBef>
                          <a:spcPts val="0"/>
                        </a:spcBef>
                        <a:spcAft>
                          <a:spcPts val="0"/>
                        </a:spcAft>
                        <a:buFont typeface="+mj-lt"/>
                        <a:buAutoNum type="arabicPeriod"/>
                      </a:pPr>
                      <a:r>
                        <a:rPr lang="en-US" sz="1200" dirty="0">
                          <a:effectLst/>
                          <a:latin typeface="Times New Roman" panose="02020603050405020304" pitchFamily="18" charset="0"/>
                          <a:cs typeface="Times New Roman" panose="02020603050405020304" pitchFamily="18" charset="0"/>
                        </a:rPr>
                        <a:t>The destination and origin of flight is not considered in predicting price.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4277744399"/>
                  </a:ext>
                </a:extLst>
              </a:tr>
              <a:tr h="370840">
                <a:tc>
                  <a:txBody>
                    <a:bodyPr/>
                    <a:lstStyle/>
                    <a:p>
                      <a:r>
                        <a:rPr lang="en-IN" sz="1200" dirty="0">
                          <a:latin typeface="Times New Roman" panose="02020603050405020304" pitchFamily="18" charset="0"/>
                          <a:cs typeface="Times New Roman" panose="02020603050405020304" pitchFamily="18" charset="0"/>
                        </a:rPr>
                        <a:t>10</a:t>
                      </a:r>
                    </a:p>
                  </a:txBody>
                  <a:tcPr/>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ACER: An Adaptive Context-Aware Ensemble</a:t>
                      </a: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Regression Model for Airfare Price Prediction [10]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This research paper proposes a context-aware ensemble regression model called ACER which is a combination of different context-aware</a:t>
                      </a: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models and it adjusts context features adaptively. It is a framework that can train base learners with context-aware data and combine multiple base learners to overcome the shortage of a single base learner. The experimental data is collected from one of the leading Online Travel Agencies (OTAs) in China. The were scored based on MAPE. It was shown to out perform a lot of base models like Random Forest, KNN and Bayesian.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effectLst/>
                          <a:latin typeface="Times New Roman" panose="02020603050405020304" pitchFamily="18" charset="0"/>
                          <a:cs typeface="Times New Roman" panose="02020603050405020304" pitchFamily="18" charset="0"/>
                        </a:rPr>
                        <a:t>ACER finds features which are suited as context information so that context-aware models can be trained.</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342900" marR="0" lvl="0" indent="-342900">
                        <a:lnSpc>
                          <a:spcPct val="107000"/>
                        </a:lnSpc>
                        <a:spcBef>
                          <a:spcPts val="0"/>
                        </a:spcBef>
                        <a:spcAft>
                          <a:spcPts val="0"/>
                        </a:spcAft>
                        <a:buFont typeface="+mj-lt"/>
                        <a:buAutoNum type="arabicPeriod"/>
                      </a:pPr>
                      <a:r>
                        <a:rPr lang="en-US" sz="1200" dirty="0">
                          <a:effectLst/>
                          <a:latin typeface="Times New Roman" panose="02020603050405020304" pitchFamily="18" charset="0"/>
                          <a:cs typeface="Times New Roman" panose="02020603050405020304" pitchFamily="18" charset="0"/>
                        </a:rPr>
                        <a:t>Does not detail about the data source.</a:t>
                      </a:r>
                    </a:p>
                    <a:p>
                      <a:pPr marL="342900" marR="0" lvl="0" indent="-342900">
                        <a:lnSpc>
                          <a:spcPct val="107000"/>
                        </a:lnSpc>
                        <a:spcBef>
                          <a:spcPts val="0"/>
                        </a:spcBef>
                        <a:spcAft>
                          <a:spcPts val="0"/>
                        </a:spcAft>
                        <a:buFont typeface="+mj-lt"/>
                        <a:buAutoNum type="arabicPeriod"/>
                      </a:pPr>
                      <a:r>
                        <a:rPr lang="en-US" sz="1200" dirty="0">
                          <a:effectLst/>
                          <a:latin typeface="Times New Roman" panose="02020603050405020304" pitchFamily="18" charset="0"/>
                          <a:cs typeface="Times New Roman" panose="02020603050405020304" pitchFamily="18" charset="0"/>
                        </a:rPr>
                        <a:t>Does not R2 score.</a:t>
                      </a:r>
                    </a:p>
                    <a:p>
                      <a:pPr marL="342900" marR="0" lvl="0" indent="-342900">
                        <a:lnSpc>
                          <a:spcPct val="107000"/>
                        </a:lnSpc>
                        <a:spcBef>
                          <a:spcPts val="0"/>
                        </a:spcBef>
                        <a:spcAft>
                          <a:spcPts val="0"/>
                        </a:spcAft>
                        <a:buFont typeface="+mj-lt"/>
                        <a:buAutoNum type="arabicPeriod"/>
                      </a:pPr>
                      <a:r>
                        <a:rPr lang="en-US" sz="1200" dirty="0">
                          <a:effectLst/>
                          <a:latin typeface="Times New Roman" panose="02020603050405020304" pitchFamily="18" charset="0"/>
                          <a:cs typeface="Times New Roman" panose="02020603050405020304" pitchFamily="18" charset="0"/>
                        </a:rPr>
                        <a:t>Large RAM required for training.</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41345085"/>
                  </a:ext>
                </a:extLst>
              </a:tr>
            </a:tbl>
          </a:graphicData>
        </a:graphic>
      </p:graphicFrame>
    </p:spTree>
    <p:extLst>
      <p:ext uri="{BB962C8B-B14F-4D97-AF65-F5344CB8AC3E}">
        <p14:creationId xmlns:p14="http://schemas.microsoft.com/office/powerpoint/2010/main" val="718494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TotalTime>
  <Words>4344</Words>
  <Application>Microsoft Office PowerPoint</Application>
  <PresentationFormat>Widescreen</PresentationFormat>
  <Paragraphs>228</Paragraphs>
  <Slides>62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Calibri</vt:lpstr>
      <vt:lpstr>Calibri Light</vt:lpstr>
      <vt:lpstr>Times New Roman</vt:lpstr>
      <vt:lpstr>Wingdings</vt:lpstr>
      <vt:lpstr>Office Theme</vt:lpstr>
      <vt:lpstr>A Comparative Analysis of Different Machine Learning Models for Flight Fare Estimation Use Case </vt:lpstr>
      <vt:lpstr>AIM </vt:lpstr>
      <vt:lpstr>OBJECTIVES</vt:lpstr>
      <vt:lpstr>  Motivation </vt:lpstr>
      <vt:lpstr>RELATED WORKS</vt:lpstr>
      <vt:lpstr> Literature Review</vt:lpstr>
      <vt:lpstr>PowerPoint Presentation</vt:lpstr>
      <vt:lpstr>PowerPoint Presentation</vt:lpstr>
      <vt:lpstr>PowerPoint Presentation</vt:lpstr>
      <vt:lpstr>Proposed System</vt:lpstr>
      <vt:lpstr>Proposed System (contd.)</vt:lpstr>
      <vt:lpstr>PowerPoint Presentation</vt:lpstr>
      <vt:lpstr> SCHEDULE TASKS AND MILESTONES</vt:lpstr>
      <vt:lpstr>PowerPoint Presentation</vt:lpstr>
      <vt:lpstr>PROJECT DEMONSTRATION</vt:lpstr>
      <vt:lpstr>  DB1B Dataset:   Normal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Sub-route view:</vt:lpstr>
      <vt:lpstr>PowerPoint Presentation</vt:lpstr>
      <vt:lpstr>Normal view divided into years and quarters:</vt:lpstr>
      <vt:lpstr>PowerPoint Presentation</vt:lpstr>
      <vt:lpstr>Sub-route view divided into years and quarters:</vt:lpstr>
      <vt:lpstr>PowerPoint Presentation</vt:lpstr>
      <vt:lpstr>Machine-Hack Dataset:</vt:lpstr>
      <vt:lpstr>PowerPoint Presentation</vt:lpstr>
      <vt:lpstr>Ease-My-Trip Dataset:</vt:lpstr>
      <vt:lpstr>PowerPoint Presentation</vt:lpstr>
      <vt:lpstr>Heat-Map (Machine Hack Dataset)</vt:lpstr>
      <vt:lpstr>Forecasting (Ease-My-Trip Dataset)</vt:lpstr>
      <vt:lpstr>WEB APPLICATION</vt:lpstr>
      <vt:lpstr>PowerPoint Presentation</vt:lpstr>
      <vt:lpstr>RESULT AND DISCUSSION  When looking at the DB1B dataset under normal view:      Table 8.1:  DB1B dataset Normal View</vt:lpstr>
      <vt:lpstr>The time taken for training follows the order DT&lt;GBR&lt;BTR&lt;RFR The R squared value follows the trend: weight4&gt;= weight3&gt;= weight2&gt;= weight1&gt;GBR&gt;RF&gt;BR&gt;DT With an increase in training size, we see a decrease in the R-Squared value. The order of priority for weights in the combined model seems to be  GBR&gt;RF&gt;BTR&gt;DT The R2 value range is 0.3205- 0.3807 Fig 8.1: Prophet DB1B Dataset normal view</vt:lpstr>
      <vt:lpstr>When using Facebook’s Prophet algorithm, which is used to predict using time series data, to understand the trend in the DB1B dataset Normal view see a pattern of rise and falls but the scale at which this occurs is larger than inputted value’s scale which is likely a result of outliers.   When the DB1B dataset normal view is split based on years and quarters we get the table 8.2   Table 8.2: DB1B Dataset Normal divided into years and quarters</vt:lpstr>
      <vt:lpstr>The time taken for training follows the order DT&lt;GBR&lt;BTR&lt;RFR The R squared value follows the trend: weight4&gt;= weight3&gt;weight2&gt;= weight1&gt;GBR&gt;RF&gt;BR&gt;DT With an increase in training size, we see a decrease in the R-Squared value. The order of priority for weights in the combined model seems to be  GBR&gt;RF&gt;=BTR&gt;DT The R2 value range is 0.2506- 0.4717  Since an increase was made when the data was divided into years and quarters. Dividing the normal Dataset into sub-routes result in Table 8.3  </vt:lpstr>
      <vt:lpstr> Table 8.3: DB1B Dataset Sub-route View</vt:lpstr>
      <vt:lpstr>PowerPoint Presentation</vt:lpstr>
      <vt:lpstr>Fig 8.2: Prophet BUR-SFO Route</vt:lpstr>
      <vt:lpstr>Fig 8.3: Prophet FLL-LAX Route</vt:lpstr>
      <vt:lpstr>Fig 8.4: Prophet LAX- FLL Route</vt:lpstr>
      <vt:lpstr>Table 8.4: DB1B Dataset Sub-route View divided based on years and quarters</vt:lpstr>
      <vt:lpstr>The time taken for training follows the order DT &lt;BTR &lt;RFR&lt;GBR The general R squared value follows the trend: weight4&gt;= weight3&gt;weight2&gt;= weight1&gt;GBR&gt;RF&gt;BR&gt;DT The order of priority for weights in the combined model seems to be  GBR&gt;RF&gt;BTR&gt;DT The R2 value range is -5.0394- 0.6640 We see that by splitting the data based on year and quarter can increase the R2 value. The value of the R2 now not only depends on quality of the data for that specific quarter and year. Though it is likely to increase R2 value by increasing training size up to a certain extent.</vt:lpstr>
      <vt:lpstr>Table 8.5: Machine Hack Dataset model summary table</vt:lpstr>
      <vt:lpstr>PowerPoint Presentation</vt:lpstr>
      <vt:lpstr>Fig 8.5: Prophet’s – Machine Hack Dataset</vt:lpstr>
      <vt:lpstr>Based on Prophet we can expect a steady decrease in average price but as more time passes it is more likely for large variations to occur. This can be due to the fact that a small period of data is used to predict prices.   For the Dataset acquired from Ease-My-Trip:   Table 8.6: Ease-My-Trip Dataset model summary table</vt:lpstr>
      <vt:lpstr>PowerPoint Presentation</vt:lpstr>
      <vt:lpstr>Fig 8.6: Prophet’s – Ease-My-Trip Dataset</vt:lpstr>
      <vt:lpstr>SUMMARY</vt:lpstr>
      <vt:lpstr> 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Comparative Analysis of Different Machine Learning Models for Flight Fare Estimation Use Cases</dc:title>
  <dc:creator>anshu raj</dc:creator>
  <cp:lastModifiedBy>MISHAL</cp:lastModifiedBy>
  <cp:revision>77</cp:revision>
  <dcterms:created xsi:type="dcterms:W3CDTF">2021-05-29T14:53:55Z</dcterms:created>
  <dcterms:modified xsi:type="dcterms:W3CDTF">2021-06-08T10:30:40Z</dcterms:modified>
</cp:coreProperties>
</file>