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3" r:id="rId6"/>
    <p:sldId id="260" r:id="rId7"/>
    <p:sldId id="259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72" y="-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323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414A-1068-421C-B2BF-B3AE98943FA2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F7CD0-F087-4077-9125-1F7F580E8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F7CD0-F087-4077-9125-1F7F580E81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incolorado.org/distance-learning-ells" TargetMode="External"/><Relationship Id="rId2" Type="http://schemas.openxmlformats.org/officeDocument/2006/relationships/hyperlink" Target="https://twitter.com/Toppel_EL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F9242-7894-422B-A5EF-8DFC20DD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923366"/>
            <a:ext cx="10468864" cy="180190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Virtual Learning in Rural Districts for English Learners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3BAD34-BC61-4B4E-A3B3-744AC1094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</a:t>
            </a:r>
            <a:r>
              <a:rPr lang="en-US" dirty="0" err="1" smtClean="0"/>
              <a:t>Counce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C:\Users\rcounce\AppData\Local\Microsoft\Windows\INetCache\IE\54SBZ3B9\E-learning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834" y="3218329"/>
            <a:ext cx="48006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006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 Professionals/Volunteers 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Roles may change this year.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1663371"/>
          </a:xfrm>
        </p:spPr>
        <p:txBody>
          <a:bodyPr>
            <a:normAutofit/>
          </a:bodyPr>
          <a:lstStyle/>
          <a:p>
            <a:r>
              <a:rPr lang="en-US" dirty="0" smtClean="0"/>
              <a:t>They call to see what I need.  You are not alone.  Allow others to help you.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Translate </a:t>
            </a:r>
          </a:p>
          <a:p>
            <a:r>
              <a:rPr lang="en-US" dirty="0" smtClean="0"/>
              <a:t>Parent outreach</a:t>
            </a:r>
          </a:p>
          <a:p>
            <a:r>
              <a:rPr lang="en-US" dirty="0" smtClean="0"/>
              <a:t>Newcomer Support</a:t>
            </a:r>
          </a:p>
          <a:p>
            <a:r>
              <a:rPr lang="en-US" dirty="0" smtClean="0"/>
              <a:t>Paper packets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Shared responsibilities of the school</a:t>
            </a:r>
          </a:p>
          <a:p>
            <a:endParaRPr lang="en-US" dirty="0"/>
          </a:p>
        </p:txBody>
      </p:sp>
      <p:pic>
        <p:nvPicPr>
          <p:cNvPr id="3074" name="Picture 2" descr="C:\Users\rcounce\AppData\Local\Microsoft\Windows\INetCache\IE\47ZSQYJR\pink-heart-outline-clipart-atexglat4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1647" y="896471"/>
            <a:ext cx="1219200" cy="914400"/>
          </a:xfrm>
          <a:prstGeom prst="rect">
            <a:avLst/>
          </a:prstGeom>
          <a:noFill/>
        </p:spPr>
      </p:pic>
      <p:pic>
        <p:nvPicPr>
          <p:cNvPr id="3075" name="Picture 3" descr="C:\Users\rcounce\AppData\Local\Microsoft\Windows\INetCache\IE\54SBZ3B9\volunteer-2055015_960_720[1]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92838" y="3359944"/>
            <a:ext cx="5389562" cy="2155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Reach beyond your rural district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599" y="1920085"/>
            <a:ext cx="6158754" cy="44348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Surrounding/similar districts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- Advocating for ELLs, WIDA Educator Exchange, Leading ELLs, ESL teacher K-12.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Twitter-  </a:t>
            </a:r>
            <a:r>
              <a:rPr lang="en-US" b="1" dirty="0" smtClean="0">
                <a:hlinkClick r:id="rId2"/>
              </a:rPr>
              <a:t>Katie </a:t>
            </a:r>
            <a:r>
              <a:rPr lang="en-US" b="1" dirty="0" err="1" smtClean="0">
                <a:hlinkClick r:id="rId2"/>
              </a:rPr>
              <a:t>Toppel</a:t>
            </a:r>
            <a:r>
              <a:rPr lang="en-US" b="1" dirty="0" smtClean="0">
                <a:hlinkClick r:id="rId2"/>
              </a:rPr>
              <a:t>,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Toppel_ELD</a:t>
            </a:r>
            <a:r>
              <a:rPr lang="en-US" dirty="0" smtClean="0">
                <a:hlinkClick r:id="rId2"/>
              </a:rPr>
              <a:t>, Emily Francis, @</a:t>
            </a:r>
            <a:r>
              <a:rPr lang="en-US" dirty="0" err="1" smtClean="0">
                <a:hlinkClick r:id="rId2"/>
              </a:rPr>
              <a:t>emilyfranESL</a:t>
            </a:r>
            <a:r>
              <a:rPr lang="en-US" dirty="0" smtClean="0">
                <a:hlinkClick r:id="rId2"/>
              </a:rPr>
              <a:t>, Tan K Huynh @</a:t>
            </a:r>
            <a:r>
              <a:rPr lang="en-US" dirty="0" err="1" smtClean="0">
                <a:hlinkClick r:id="rId2"/>
              </a:rPr>
              <a:t>TanKHuynh</a:t>
            </a:r>
            <a:r>
              <a:rPr lang="en-US" dirty="0" smtClean="0">
                <a:hlinkClick r:id="rId2"/>
              </a:rPr>
              <a:t>, </a:t>
            </a:r>
            <a:r>
              <a:rPr lang="en-US" dirty="0" err="1" smtClean="0">
                <a:hlinkClick r:id="rId2"/>
              </a:rPr>
              <a:t>Valentina</a:t>
            </a:r>
            <a:r>
              <a:rPr lang="en-US" dirty="0" smtClean="0">
                <a:hlinkClick r:id="rId2"/>
              </a:rPr>
              <a:t> Gonzalez, @</a:t>
            </a:r>
            <a:r>
              <a:rPr lang="en-US" dirty="0" err="1" smtClean="0">
                <a:hlinkClick r:id="rId2"/>
              </a:rPr>
              <a:t>ValentinaESL</a:t>
            </a:r>
            <a:endParaRPr lang="en-US" dirty="0" smtClean="0">
              <a:hlinkClick r:id="rId2"/>
            </a:endParaRPr>
          </a:p>
          <a:p>
            <a:r>
              <a:rPr lang="en-US" dirty="0" err="1" smtClean="0"/>
              <a:t>Youtube</a:t>
            </a:r>
            <a:r>
              <a:rPr lang="en-US" dirty="0" smtClean="0"/>
              <a:t>-Miss </a:t>
            </a:r>
            <a:r>
              <a:rPr lang="en-US" dirty="0" err="1" smtClean="0"/>
              <a:t>Dorito</a:t>
            </a:r>
            <a:r>
              <a:rPr lang="en-US" dirty="0" smtClean="0"/>
              <a:t> #</a:t>
            </a:r>
            <a:r>
              <a:rPr lang="en-US" dirty="0" err="1" smtClean="0"/>
              <a:t>BELIEVE_Cafe</a:t>
            </a:r>
            <a:endParaRPr lang="en-US" dirty="0" smtClean="0"/>
          </a:p>
          <a:p>
            <a:r>
              <a:rPr lang="en-US" dirty="0" smtClean="0"/>
              <a:t>Podcast- Boosting ELL Achievement</a:t>
            </a:r>
          </a:p>
          <a:p>
            <a:r>
              <a:rPr lang="en-US" u="sng" dirty="0" smtClean="0">
                <a:hlinkClick r:id="rId3"/>
              </a:rPr>
              <a:t>Distance Learning for ELLs</a:t>
            </a:r>
            <a:r>
              <a:rPr lang="en-US" u="sng" dirty="0" smtClean="0"/>
              <a:t> on </a:t>
            </a:r>
            <a:r>
              <a:rPr lang="en-US" u="sng" dirty="0" err="1" smtClean="0"/>
              <a:t>Colorin</a:t>
            </a:r>
            <a:r>
              <a:rPr lang="en-US" u="sng" dirty="0" smtClean="0"/>
              <a:t> Colorado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rcounce\AppData\Local\Microsoft\Windows\INetCache\IE\47ZSQYJR\409px-Social_media_icon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673056" y="1920875"/>
            <a:ext cx="4433888" cy="4433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English Learners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them know you care.</a:t>
            </a:r>
          </a:p>
          <a:p>
            <a:r>
              <a:rPr lang="en-US" dirty="0" smtClean="0"/>
              <a:t>Stay connected </a:t>
            </a:r>
          </a:p>
          <a:p>
            <a:r>
              <a:rPr lang="en-US" dirty="0" smtClean="0"/>
              <a:t>Acknowledge that they may be struggling with adult responsibilities.   </a:t>
            </a:r>
          </a:p>
          <a:p>
            <a:r>
              <a:rPr lang="en-US" dirty="0" smtClean="0"/>
              <a:t>Be concise, engaging, and reasonable in what you expect from students.  </a:t>
            </a:r>
          </a:p>
          <a:p>
            <a:r>
              <a:rPr lang="en-US" dirty="0" smtClean="0"/>
              <a:t>Don’t let your frustration show.</a:t>
            </a:r>
          </a:p>
          <a:p>
            <a:endParaRPr lang="en-US" dirty="0"/>
          </a:p>
        </p:txBody>
      </p:sp>
      <p:pic>
        <p:nvPicPr>
          <p:cNvPr id="4098" name="Picture 2" descr="C:\Users\rcounce\AppData\Local\Microsoft\Windows\INetCache\IE\3JWV7ZME\teach_english_lesson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836" y="2303243"/>
            <a:ext cx="5384800" cy="3023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Remember….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Stay calm</a:t>
            </a:r>
          </a:p>
          <a:p>
            <a:r>
              <a:rPr lang="en-US" dirty="0" smtClean="0"/>
              <a:t>Be compassionate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Creative</a:t>
            </a:r>
          </a:p>
          <a:p>
            <a:r>
              <a:rPr lang="en-US" dirty="0" smtClean="0"/>
              <a:t>Start with Requirements</a:t>
            </a:r>
          </a:p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Work together</a:t>
            </a:r>
          </a:p>
          <a:p>
            <a:r>
              <a:rPr lang="en-US" dirty="0" smtClean="0"/>
              <a:t>Be Kind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C:\Users\rcounce\AppData\Local\Microsoft\Windows\INetCache\IE\ZBVYJAX3\teamwork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000" y="2232819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know this year will look different no matter what model is used.  </a:t>
            </a:r>
          </a:p>
          <a:p>
            <a:r>
              <a:rPr lang="en-US" dirty="0" smtClean="0"/>
              <a:t>We are experts at differentiating and making content accessible.</a:t>
            </a:r>
          </a:p>
          <a:p>
            <a:r>
              <a:rPr lang="en-US" dirty="0" smtClean="0"/>
              <a:t>Do what is best for your kids and your district.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C:\Users\rcounce\AppData\Local\Microsoft\Windows\INetCache\IE\47ZSQYJR\cronin-169hero-englishlanglearners-shutterstock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2894" y="1900517"/>
            <a:ext cx="5689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435" y="757876"/>
            <a:ext cx="11869271" cy="21466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Thank you for what you do for ELs Everyday!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Questions???</a:t>
            </a:r>
            <a:endParaRPr lang="en-US" b="1" dirty="0"/>
          </a:p>
        </p:txBody>
      </p:sp>
      <p:pic>
        <p:nvPicPr>
          <p:cNvPr id="7170" name="Picture 2" descr="C:\Users\rcounce\AppData\Local\Microsoft\Windows\INetCache\IE\3JWV7ZME\questionmark-308636_960_72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5435" y="3124201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English Learners in Rural Districts </a:t>
            </a:r>
            <a:endParaRPr lang="en-US" b="1" dirty="0"/>
          </a:p>
        </p:txBody>
      </p:sp>
      <p:pic>
        <p:nvPicPr>
          <p:cNvPr id="16" name="Google Shape;94;p14"/>
          <p:cNvPicPr preferRelativeResize="0">
            <a:picLocks noGrp="1"/>
          </p:cNvPicPr>
          <p:nvPr>
            <p:ph sz="half"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18519"/>
            <a:ext cx="53848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English Learners are the fastest growing subgroup.  </a:t>
            </a:r>
          </a:p>
          <a:p>
            <a:r>
              <a:rPr lang="en-US" sz="2400" dirty="0" smtClean="0"/>
              <a:t>Unique challenges:  access to internet, remoteness, serving multiple grades, limited resources</a:t>
            </a:r>
          </a:p>
          <a:p>
            <a:r>
              <a:rPr lang="en-US" sz="2400" dirty="0" smtClean="0"/>
              <a:t>These are uncertain times, we don’t know what will happen.   </a:t>
            </a:r>
          </a:p>
          <a:p>
            <a:r>
              <a:rPr lang="en-US" sz="2400" dirty="0" smtClean="0"/>
              <a:t>Do what works best for your district.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4294967295"/>
          </p:nvPr>
        </p:nvSpPr>
        <p:spPr>
          <a:xfrm>
            <a:off x="0" y="1855788"/>
            <a:ext cx="5386388" cy="658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AA453-B6A2-47D0-B9A0-9BE9E51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Rural Districts: Start with Requirements 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Districts are legally obligated to communicate with EL families in a language they can understand.</a:t>
            </a:r>
          </a:p>
          <a:p>
            <a:r>
              <a:rPr lang="en-US" dirty="0" smtClean="0"/>
              <a:t>Content teachers must accommodate instruction to make grade-level content accessible to ELs.</a:t>
            </a:r>
          </a:p>
          <a:p>
            <a:r>
              <a:rPr lang="en-US" dirty="0" smtClean="0"/>
              <a:t>All ELs shall have an ILP with a growth trajectory and goals.  </a:t>
            </a:r>
          </a:p>
        </p:txBody>
      </p:sp>
      <p:pic>
        <p:nvPicPr>
          <p:cNvPr id="1027" name="Picture 3" descr="C:\Users\rcounce\AppData\Local\Microsoft\Windows\INetCache\IE\54SBZ3B9\Actos-gavel-on-document-article-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289800" y="3077369"/>
            <a:ext cx="3200400" cy="2120900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C17025F-B1DA-4175-B834-09D7612088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855788"/>
            <a:ext cx="5386388" cy="658812"/>
          </a:xfrm>
        </p:spPr>
        <p:txBody>
          <a:bodyPr>
            <a:normAutofit/>
          </a:bodyPr>
          <a:lstStyle/>
          <a:p>
            <a:pPr marL="285750" indent="-28575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10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of Mindset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 I meet ELL requirements no matter what model my district is using?  (on site, blended, virtual)</a:t>
            </a:r>
          </a:p>
          <a:p>
            <a:r>
              <a:rPr lang="en-US" dirty="0" smtClean="0"/>
              <a:t>How can I serve my students most effectively this year?</a:t>
            </a:r>
          </a:p>
          <a:p>
            <a:r>
              <a:rPr lang="en-US" dirty="0" smtClean="0"/>
              <a:t>How do I support content instruction as well as teach English virtually?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 descr="C:\Users\rcounce\AppData\Local\Microsoft\Windows\INetCache\IE\ZBVYJAX3\mindset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1508" y="2411505"/>
            <a:ext cx="2703612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Consistency is Key</a:t>
            </a:r>
            <a:endParaRPr lang="en-US" sz="6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year to increase co-teaching scenarios and support ELs in their grade-level classrooms.  </a:t>
            </a:r>
          </a:p>
          <a:p>
            <a:r>
              <a:rPr lang="en-US" dirty="0" smtClean="0"/>
              <a:t>Teach language through content. </a:t>
            </a:r>
          </a:p>
          <a:p>
            <a:r>
              <a:rPr lang="en-US" dirty="0" smtClean="0"/>
              <a:t>Support classroom teachers with scaffolding, graphic organizers, sentence frames, frontloading vocabulary and incorporating language goals.  </a:t>
            </a:r>
          </a:p>
          <a:p>
            <a:r>
              <a:rPr lang="en-US" dirty="0" smtClean="0"/>
              <a:t>Align practices with what is being done at the classroom, school, and district level.  (Google Classroom in my district)</a:t>
            </a:r>
          </a:p>
          <a:p>
            <a:r>
              <a:rPr lang="en-US" dirty="0" smtClean="0"/>
              <a:t>Look for ESL components or supports your district will be using. (Achieve 3000, Discovery Ed, Ready Math, ELA Curriculum for each grade)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136" y="1463040"/>
            <a:ext cx="10363200" cy="3108960"/>
          </a:xfrm>
        </p:spPr>
        <p:txBody>
          <a:bodyPr>
            <a:noAutofit/>
          </a:bodyPr>
          <a:lstStyle/>
          <a:p>
            <a:r>
              <a:rPr lang="en-US" sz="4000" dirty="0" smtClean="0"/>
              <a:t> Focus on relationships and a mindset of shared ownership/responsibility.  These are our students, not my students, how can we all help English Learners succeed?  You cannot do it alone.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Parents/Families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5248"/>
            <a:ext cx="8363919" cy="659352"/>
          </a:xfrm>
        </p:spPr>
        <p:txBody>
          <a:bodyPr/>
          <a:lstStyle/>
          <a:p>
            <a:r>
              <a:rPr lang="en-US" dirty="0" smtClean="0"/>
              <a:t>Parents need us now more than ever!  We need them too.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10922598" cy="384572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Parents</a:t>
            </a:r>
            <a:r>
              <a:rPr lang="en-US" sz="2800" dirty="0" smtClean="0"/>
              <a:t> need to hear you say that what they are doing is okay. </a:t>
            </a:r>
          </a:p>
          <a:p>
            <a:r>
              <a:rPr lang="en-US" sz="2800" dirty="0" smtClean="0"/>
              <a:t>They do not have to have internet or a computer.</a:t>
            </a:r>
          </a:p>
          <a:p>
            <a:r>
              <a:rPr lang="en-US" sz="2800" dirty="0" smtClean="0"/>
              <a:t>Make sure families have access to resources: food, health, updates.</a:t>
            </a:r>
          </a:p>
          <a:p>
            <a:r>
              <a:rPr lang="en-US" sz="2800" dirty="0" smtClean="0"/>
              <a:t>Communicate regularly.  </a:t>
            </a:r>
          </a:p>
          <a:p>
            <a:r>
              <a:rPr lang="en-US" sz="2800" dirty="0" smtClean="0"/>
              <a:t>Encourage students to READ and develop their home language. </a:t>
            </a:r>
          </a:p>
          <a:p>
            <a:r>
              <a:rPr lang="en-US" sz="2800" dirty="0" smtClean="0"/>
              <a:t>Parents can help with  routines and expectations for virtual/home learning.  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School Personnel 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855248"/>
            <a:ext cx="6176683" cy="659352"/>
          </a:xfrm>
        </p:spPr>
        <p:txBody>
          <a:bodyPr/>
          <a:lstStyle/>
          <a:p>
            <a:r>
              <a:rPr lang="en-US" dirty="0" smtClean="0"/>
              <a:t>Content/Grade level Teachers need help.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El Maestro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Scaffolding content digitally- (visuals, sentence frames, graphic organizers).</a:t>
            </a:r>
          </a:p>
          <a:p>
            <a:r>
              <a:rPr lang="en-US" sz="2400" dirty="0" smtClean="0"/>
              <a:t>Home language support for content areas</a:t>
            </a:r>
          </a:p>
          <a:p>
            <a:r>
              <a:rPr lang="en-US" sz="2400" dirty="0" smtClean="0"/>
              <a:t>Communicating with EL families</a:t>
            </a:r>
          </a:p>
          <a:p>
            <a:r>
              <a:rPr lang="en-US" sz="2400" dirty="0" smtClean="0"/>
              <a:t>Use the ILP as a collaboration tool to share each student’s portrait, background information, proficiency levels.  </a:t>
            </a:r>
          </a:p>
        </p:txBody>
      </p:sp>
      <p:pic>
        <p:nvPicPr>
          <p:cNvPr id="1032" name="Picture 8" descr="C:\Users\rcounce\AppData\Local\Microsoft\Windows\INetCache\IE\3JWV7ZME\thankyou-teacher[1]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1972" y="2400628"/>
            <a:ext cx="4828032" cy="301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Administrators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Help with scheduling</a:t>
            </a:r>
          </a:p>
          <a:p>
            <a:r>
              <a:rPr lang="en-US" dirty="0" smtClean="0"/>
              <a:t>Provide shared planning for EL and content teachers or other ways to collaborate.</a:t>
            </a:r>
          </a:p>
          <a:p>
            <a:r>
              <a:rPr lang="en-US" dirty="0" smtClean="0"/>
              <a:t> Advocate for students and resources</a:t>
            </a:r>
          </a:p>
          <a:p>
            <a:r>
              <a:rPr lang="en-US" dirty="0" smtClean="0"/>
              <a:t>Be proactive, let Admin know what you need to make virtual learning more successful.  You won’t know if you don’t ask. 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951321" y="2003611"/>
            <a:ext cx="5389033" cy="384572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2" name="Picture 4" descr="C:\Users\rcounce\AppData\Local\Microsoft\Windows\INetCache\IE\54SBZ3B9\principa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2112" y="2626659"/>
            <a:ext cx="480660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18985</TotalTime>
  <Words>674</Words>
  <Application>Microsoft Office PowerPoint</Application>
  <PresentationFormat>Custom</PresentationFormat>
  <Paragraphs>91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Virtual Learning in Rural Districts for English Learners  </vt:lpstr>
      <vt:lpstr> English Learners in Rural Districts </vt:lpstr>
      <vt:lpstr>Rural Districts: Start with Requirements </vt:lpstr>
      <vt:lpstr>Change of Mindset</vt:lpstr>
      <vt:lpstr>Consistency is Key</vt:lpstr>
      <vt:lpstr> </vt:lpstr>
      <vt:lpstr>Parents/Families</vt:lpstr>
      <vt:lpstr>School Personnel </vt:lpstr>
      <vt:lpstr>Administrators  </vt:lpstr>
      <vt:lpstr>Para Professionals/Volunteers </vt:lpstr>
      <vt:lpstr>Reach beyond your rural district</vt:lpstr>
      <vt:lpstr>Our English Learners</vt:lpstr>
      <vt:lpstr>Remember….</vt:lpstr>
      <vt:lpstr>Conclusion…</vt:lpstr>
      <vt:lpstr>Thank you for what you do for ELs Everyday!  Questions???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EL Families</dc:title>
  <dc:creator>rachel.counce</dc:creator>
  <cp:lastModifiedBy>Rachel Counce</cp:lastModifiedBy>
  <cp:revision>182</cp:revision>
  <dcterms:created xsi:type="dcterms:W3CDTF">2020-06-12T13:55:58Z</dcterms:created>
  <dcterms:modified xsi:type="dcterms:W3CDTF">2020-07-10T18:08:55Z</dcterms:modified>
</cp:coreProperties>
</file>