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34199513" cy="45359638"/>
  <p:notesSz cx="6858000" cy="9144000"/>
  <p:defaultTextStyle>
    <a:defPPr>
      <a:defRPr lang="en-US"/>
    </a:defPPr>
    <a:lvl1pPr marL="0" algn="l" defTabSz="4546305" rtl="0" eaLnBrk="1" latinLnBrk="0" hangingPunct="1">
      <a:defRPr sz="8900" kern="1200">
        <a:solidFill>
          <a:schemeClr val="tx1"/>
        </a:solidFill>
        <a:latin typeface="+mn-lt"/>
        <a:ea typeface="+mn-ea"/>
        <a:cs typeface="+mn-cs"/>
      </a:defRPr>
    </a:lvl1pPr>
    <a:lvl2pPr marL="2273153" algn="l" defTabSz="4546305" rtl="0" eaLnBrk="1" latinLnBrk="0" hangingPunct="1">
      <a:defRPr sz="8900" kern="1200">
        <a:solidFill>
          <a:schemeClr val="tx1"/>
        </a:solidFill>
        <a:latin typeface="+mn-lt"/>
        <a:ea typeface="+mn-ea"/>
        <a:cs typeface="+mn-cs"/>
      </a:defRPr>
    </a:lvl2pPr>
    <a:lvl3pPr marL="4546305" algn="l" defTabSz="4546305" rtl="0" eaLnBrk="1" latinLnBrk="0" hangingPunct="1">
      <a:defRPr sz="8900" kern="1200">
        <a:solidFill>
          <a:schemeClr val="tx1"/>
        </a:solidFill>
        <a:latin typeface="+mn-lt"/>
        <a:ea typeface="+mn-ea"/>
        <a:cs typeface="+mn-cs"/>
      </a:defRPr>
    </a:lvl3pPr>
    <a:lvl4pPr marL="6819458" algn="l" defTabSz="4546305" rtl="0" eaLnBrk="1" latinLnBrk="0" hangingPunct="1">
      <a:defRPr sz="8900" kern="1200">
        <a:solidFill>
          <a:schemeClr val="tx1"/>
        </a:solidFill>
        <a:latin typeface="+mn-lt"/>
        <a:ea typeface="+mn-ea"/>
        <a:cs typeface="+mn-cs"/>
      </a:defRPr>
    </a:lvl4pPr>
    <a:lvl5pPr marL="9092611" algn="l" defTabSz="4546305" rtl="0" eaLnBrk="1" latinLnBrk="0" hangingPunct="1">
      <a:defRPr sz="8900" kern="1200">
        <a:solidFill>
          <a:schemeClr val="tx1"/>
        </a:solidFill>
        <a:latin typeface="+mn-lt"/>
        <a:ea typeface="+mn-ea"/>
        <a:cs typeface="+mn-cs"/>
      </a:defRPr>
    </a:lvl5pPr>
    <a:lvl6pPr marL="11365763" algn="l" defTabSz="4546305" rtl="0" eaLnBrk="1" latinLnBrk="0" hangingPunct="1">
      <a:defRPr sz="8900" kern="1200">
        <a:solidFill>
          <a:schemeClr val="tx1"/>
        </a:solidFill>
        <a:latin typeface="+mn-lt"/>
        <a:ea typeface="+mn-ea"/>
        <a:cs typeface="+mn-cs"/>
      </a:defRPr>
    </a:lvl6pPr>
    <a:lvl7pPr marL="13638916" algn="l" defTabSz="4546305" rtl="0" eaLnBrk="1" latinLnBrk="0" hangingPunct="1">
      <a:defRPr sz="8900" kern="1200">
        <a:solidFill>
          <a:schemeClr val="tx1"/>
        </a:solidFill>
        <a:latin typeface="+mn-lt"/>
        <a:ea typeface="+mn-ea"/>
        <a:cs typeface="+mn-cs"/>
      </a:defRPr>
    </a:lvl7pPr>
    <a:lvl8pPr marL="15912069" algn="l" defTabSz="4546305" rtl="0" eaLnBrk="1" latinLnBrk="0" hangingPunct="1">
      <a:defRPr sz="8900" kern="1200">
        <a:solidFill>
          <a:schemeClr val="tx1"/>
        </a:solidFill>
        <a:latin typeface="+mn-lt"/>
        <a:ea typeface="+mn-ea"/>
        <a:cs typeface="+mn-cs"/>
      </a:defRPr>
    </a:lvl8pPr>
    <a:lvl9pPr marL="18185221" algn="l" defTabSz="4546305" rtl="0" eaLnBrk="1" latinLnBrk="0" hangingPunct="1">
      <a:defRPr sz="8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87" userDrawn="1">
          <p15:clr>
            <a:srgbClr val="A4A3A4"/>
          </p15:clr>
        </p15:guide>
        <p15:guide id="2" pos="107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6506"/>
    <a:srgbClr val="EC6906"/>
    <a:srgbClr val="FA852E"/>
    <a:srgbClr val="F46C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59" autoAdjust="0"/>
    <p:restoredTop sz="96115" autoAdjust="0"/>
  </p:normalViewPr>
  <p:slideViewPr>
    <p:cSldViewPr>
      <p:cViewPr>
        <p:scale>
          <a:sx n="33" d="100"/>
          <a:sy n="33" d="100"/>
        </p:scale>
        <p:origin x="264" y="-2220"/>
      </p:cViewPr>
      <p:guideLst>
        <p:guide orient="horz" pos="14287"/>
        <p:guide pos="107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8478ED-E347-413D-BDD9-00B972B13818}" type="datetimeFigureOut">
              <a:rPr lang="en-US" smtClean="0"/>
              <a:t>5/7/2015</a:t>
            </a:fld>
            <a:endParaRPr lang="en-US"/>
          </a:p>
        </p:txBody>
      </p:sp>
      <p:sp>
        <p:nvSpPr>
          <p:cNvPr id="4" name="Slide Image Placeholder 3"/>
          <p:cNvSpPr>
            <a:spLocks noGrp="1" noRot="1" noChangeAspect="1"/>
          </p:cNvSpPr>
          <p:nvPr>
            <p:ph type="sldImg" idx="2"/>
          </p:nvPr>
        </p:nvSpPr>
        <p:spPr>
          <a:xfrm>
            <a:off x="2136775" y="685800"/>
            <a:ext cx="25844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4608B0-FD47-4080-8824-2C2465147CF0}" type="slidenum">
              <a:rPr lang="en-US" smtClean="0"/>
              <a:t>‹#›</a:t>
            </a:fld>
            <a:endParaRPr lang="en-US"/>
          </a:p>
        </p:txBody>
      </p:sp>
    </p:spTree>
    <p:extLst>
      <p:ext uri="{BB962C8B-B14F-4D97-AF65-F5344CB8AC3E}">
        <p14:creationId xmlns:p14="http://schemas.microsoft.com/office/powerpoint/2010/main" val="4121250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4608B0-FD47-4080-8824-2C2465147CF0}" type="slidenum">
              <a:rPr lang="en-US" smtClean="0"/>
              <a:t>2</a:t>
            </a:fld>
            <a:endParaRPr lang="en-US"/>
          </a:p>
        </p:txBody>
      </p:sp>
    </p:spTree>
    <p:extLst>
      <p:ext uri="{BB962C8B-B14F-4D97-AF65-F5344CB8AC3E}">
        <p14:creationId xmlns:p14="http://schemas.microsoft.com/office/powerpoint/2010/main" val="140820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64964" y="14090891"/>
            <a:ext cx="29069586" cy="9722922"/>
          </a:xfrm>
        </p:spPr>
        <p:txBody>
          <a:bodyPr/>
          <a:lstStyle/>
          <a:p>
            <a:r>
              <a:rPr lang="en-US" smtClean="0"/>
              <a:t>Click to edit Master title style</a:t>
            </a:r>
            <a:endParaRPr lang="en-US"/>
          </a:p>
        </p:txBody>
      </p:sp>
      <p:sp>
        <p:nvSpPr>
          <p:cNvPr id="3" name="Subtitle 2"/>
          <p:cNvSpPr>
            <a:spLocks noGrp="1"/>
          </p:cNvSpPr>
          <p:nvPr>
            <p:ph type="subTitle" idx="1"/>
          </p:nvPr>
        </p:nvSpPr>
        <p:spPr>
          <a:xfrm>
            <a:off x="5129927" y="25703795"/>
            <a:ext cx="23939660" cy="11591908"/>
          </a:xfrm>
        </p:spPr>
        <p:txBody>
          <a:bodyPr/>
          <a:lstStyle>
            <a:lvl1pPr marL="0" indent="0" algn="ctr">
              <a:buNone/>
              <a:defRPr>
                <a:solidFill>
                  <a:schemeClr val="tx1">
                    <a:tint val="75000"/>
                  </a:schemeClr>
                </a:solidFill>
              </a:defRPr>
            </a:lvl1pPr>
            <a:lvl2pPr marL="2272926" indent="0" algn="ctr">
              <a:buNone/>
              <a:defRPr>
                <a:solidFill>
                  <a:schemeClr val="tx1">
                    <a:tint val="75000"/>
                  </a:schemeClr>
                </a:solidFill>
              </a:defRPr>
            </a:lvl2pPr>
            <a:lvl3pPr marL="4545850" indent="0" algn="ctr">
              <a:buNone/>
              <a:defRPr>
                <a:solidFill>
                  <a:schemeClr val="tx1">
                    <a:tint val="75000"/>
                  </a:schemeClr>
                </a:solidFill>
              </a:defRPr>
            </a:lvl3pPr>
            <a:lvl4pPr marL="6818776" indent="0" algn="ctr">
              <a:buNone/>
              <a:defRPr>
                <a:solidFill>
                  <a:schemeClr val="tx1">
                    <a:tint val="75000"/>
                  </a:schemeClr>
                </a:solidFill>
              </a:defRPr>
            </a:lvl4pPr>
            <a:lvl5pPr marL="9091702" indent="0" algn="ctr">
              <a:buNone/>
              <a:defRPr>
                <a:solidFill>
                  <a:schemeClr val="tx1">
                    <a:tint val="75000"/>
                  </a:schemeClr>
                </a:solidFill>
              </a:defRPr>
            </a:lvl5pPr>
            <a:lvl6pPr marL="11364626" indent="0" algn="ctr">
              <a:buNone/>
              <a:defRPr>
                <a:solidFill>
                  <a:schemeClr val="tx1">
                    <a:tint val="75000"/>
                  </a:schemeClr>
                </a:solidFill>
              </a:defRPr>
            </a:lvl6pPr>
            <a:lvl7pPr marL="13637552" indent="0" algn="ctr">
              <a:buNone/>
              <a:defRPr>
                <a:solidFill>
                  <a:schemeClr val="tx1">
                    <a:tint val="75000"/>
                  </a:schemeClr>
                </a:solidFill>
              </a:defRPr>
            </a:lvl7pPr>
            <a:lvl8pPr marL="15910478" indent="0" algn="ctr">
              <a:buNone/>
              <a:defRPr>
                <a:solidFill>
                  <a:schemeClr val="tx1">
                    <a:tint val="75000"/>
                  </a:schemeClr>
                </a:solidFill>
              </a:defRPr>
            </a:lvl8pPr>
            <a:lvl9pPr marL="1818340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AD6194-3CE9-40CA-BF53-85EB86764625}"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F49DE-59B4-4DA9-ADC6-68D06E73CFB5}" type="slidenum">
              <a:rPr lang="en-US" smtClean="0"/>
              <a:t>‹#›</a:t>
            </a:fld>
            <a:endParaRPr lang="en-US"/>
          </a:p>
        </p:txBody>
      </p:sp>
    </p:spTree>
    <p:extLst>
      <p:ext uri="{BB962C8B-B14F-4D97-AF65-F5344CB8AC3E}">
        <p14:creationId xmlns:p14="http://schemas.microsoft.com/office/powerpoint/2010/main" val="132022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AD6194-3CE9-40CA-BF53-85EB86764625}"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F49DE-59B4-4DA9-ADC6-68D06E73CFB5}" type="slidenum">
              <a:rPr lang="en-US" smtClean="0"/>
              <a:t>‹#›</a:t>
            </a:fld>
            <a:endParaRPr lang="en-US"/>
          </a:p>
        </p:txBody>
      </p:sp>
    </p:spTree>
    <p:extLst>
      <p:ext uri="{BB962C8B-B14F-4D97-AF65-F5344CB8AC3E}">
        <p14:creationId xmlns:p14="http://schemas.microsoft.com/office/powerpoint/2010/main" val="158891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30557" y="12011908"/>
            <a:ext cx="28778654" cy="25600895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394600" y="12011908"/>
            <a:ext cx="85765964" cy="25600895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AD6194-3CE9-40CA-BF53-85EB86764625}"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F49DE-59B4-4DA9-ADC6-68D06E73CFB5}" type="slidenum">
              <a:rPr lang="en-US" smtClean="0"/>
              <a:t>‹#›</a:t>
            </a:fld>
            <a:endParaRPr lang="en-US"/>
          </a:p>
        </p:txBody>
      </p:sp>
    </p:spTree>
    <p:extLst>
      <p:ext uri="{BB962C8B-B14F-4D97-AF65-F5344CB8AC3E}">
        <p14:creationId xmlns:p14="http://schemas.microsoft.com/office/powerpoint/2010/main" val="159020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AD6194-3CE9-40CA-BF53-85EB86764625}"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F49DE-59B4-4DA9-ADC6-68D06E73CFB5}" type="slidenum">
              <a:rPr lang="en-US" smtClean="0"/>
              <a:t>‹#›</a:t>
            </a:fld>
            <a:endParaRPr lang="en-US"/>
          </a:p>
        </p:txBody>
      </p:sp>
    </p:spTree>
    <p:extLst>
      <p:ext uri="{BB962C8B-B14F-4D97-AF65-F5344CB8AC3E}">
        <p14:creationId xmlns:p14="http://schemas.microsoft.com/office/powerpoint/2010/main" val="151665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01526" y="29147771"/>
            <a:ext cx="29069586" cy="9008928"/>
          </a:xfrm>
        </p:spPr>
        <p:txBody>
          <a:bodyPr anchor="t"/>
          <a:lstStyle>
            <a:lvl1pPr algn="l">
              <a:defRPr sz="19898" b="1" cap="all"/>
            </a:lvl1pPr>
          </a:lstStyle>
          <a:p>
            <a:r>
              <a:rPr lang="en-US" smtClean="0"/>
              <a:t>Click to edit Master title style</a:t>
            </a:r>
            <a:endParaRPr lang="en-US"/>
          </a:p>
        </p:txBody>
      </p:sp>
      <p:sp>
        <p:nvSpPr>
          <p:cNvPr id="3" name="Text Placeholder 2"/>
          <p:cNvSpPr>
            <a:spLocks noGrp="1"/>
          </p:cNvSpPr>
          <p:nvPr>
            <p:ph type="body" idx="1"/>
          </p:nvPr>
        </p:nvSpPr>
        <p:spPr>
          <a:xfrm>
            <a:off x="2701526" y="19225354"/>
            <a:ext cx="29069586" cy="9922417"/>
          </a:xfrm>
        </p:spPr>
        <p:txBody>
          <a:bodyPr anchor="b"/>
          <a:lstStyle>
            <a:lvl1pPr marL="0" indent="0">
              <a:buNone/>
              <a:defRPr sz="9899">
                <a:solidFill>
                  <a:schemeClr val="tx1">
                    <a:tint val="75000"/>
                  </a:schemeClr>
                </a:solidFill>
              </a:defRPr>
            </a:lvl1pPr>
            <a:lvl2pPr marL="2272926" indent="0">
              <a:buNone/>
              <a:defRPr sz="8899">
                <a:solidFill>
                  <a:schemeClr val="tx1">
                    <a:tint val="75000"/>
                  </a:schemeClr>
                </a:solidFill>
              </a:defRPr>
            </a:lvl2pPr>
            <a:lvl3pPr marL="4545850" indent="0">
              <a:buNone/>
              <a:defRPr sz="7999">
                <a:solidFill>
                  <a:schemeClr val="tx1">
                    <a:tint val="75000"/>
                  </a:schemeClr>
                </a:solidFill>
              </a:defRPr>
            </a:lvl3pPr>
            <a:lvl4pPr marL="6818776" indent="0">
              <a:buNone/>
              <a:defRPr sz="6999">
                <a:solidFill>
                  <a:schemeClr val="tx1">
                    <a:tint val="75000"/>
                  </a:schemeClr>
                </a:solidFill>
              </a:defRPr>
            </a:lvl4pPr>
            <a:lvl5pPr marL="9091702" indent="0">
              <a:buNone/>
              <a:defRPr sz="6999">
                <a:solidFill>
                  <a:schemeClr val="tx1">
                    <a:tint val="75000"/>
                  </a:schemeClr>
                </a:solidFill>
              </a:defRPr>
            </a:lvl5pPr>
            <a:lvl6pPr marL="11364626" indent="0">
              <a:buNone/>
              <a:defRPr sz="6999">
                <a:solidFill>
                  <a:schemeClr val="tx1">
                    <a:tint val="75000"/>
                  </a:schemeClr>
                </a:solidFill>
              </a:defRPr>
            </a:lvl6pPr>
            <a:lvl7pPr marL="13637552" indent="0">
              <a:buNone/>
              <a:defRPr sz="6999">
                <a:solidFill>
                  <a:schemeClr val="tx1">
                    <a:tint val="75000"/>
                  </a:schemeClr>
                </a:solidFill>
              </a:defRPr>
            </a:lvl7pPr>
            <a:lvl8pPr marL="15910478" indent="0">
              <a:buNone/>
              <a:defRPr sz="6999">
                <a:solidFill>
                  <a:schemeClr val="tx1">
                    <a:tint val="75000"/>
                  </a:schemeClr>
                </a:solidFill>
              </a:defRPr>
            </a:lvl8pPr>
            <a:lvl9pPr marL="18183402" indent="0">
              <a:buNone/>
              <a:defRPr sz="6999">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AD6194-3CE9-40CA-BF53-85EB86764625}" type="datetimeFigureOut">
              <a:rPr lang="en-US" smtClean="0"/>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1F49DE-59B4-4DA9-ADC6-68D06E73CFB5}" type="slidenum">
              <a:rPr lang="en-US" smtClean="0"/>
              <a:t>‹#›</a:t>
            </a:fld>
            <a:endParaRPr lang="en-US"/>
          </a:p>
        </p:txBody>
      </p:sp>
    </p:spTree>
    <p:extLst>
      <p:ext uri="{BB962C8B-B14F-4D97-AF65-F5344CB8AC3E}">
        <p14:creationId xmlns:p14="http://schemas.microsoft.com/office/powerpoint/2010/main" val="1172218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94600" y="70013444"/>
            <a:ext cx="57272309" cy="198007420"/>
          </a:xfrm>
        </p:spPr>
        <p:txBody>
          <a:bodyPr/>
          <a:lstStyle>
            <a:lvl1pPr>
              <a:defRPr sz="13899"/>
            </a:lvl1pPr>
            <a:lvl2pPr>
              <a:defRPr sz="11899"/>
            </a:lvl2pPr>
            <a:lvl3pPr>
              <a:defRPr sz="9899"/>
            </a:lvl3pPr>
            <a:lvl4pPr>
              <a:defRPr sz="8899"/>
            </a:lvl4pPr>
            <a:lvl5pPr>
              <a:defRPr sz="8899"/>
            </a:lvl5pPr>
            <a:lvl6pPr>
              <a:defRPr sz="8899"/>
            </a:lvl6pPr>
            <a:lvl7pPr>
              <a:defRPr sz="8899"/>
            </a:lvl7pPr>
            <a:lvl8pPr>
              <a:defRPr sz="8899"/>
            </a:lvl8pPr>
            <a:lvl9pPr>
              <a:defRPr sz="88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236902" y="70013444"/>
            <a:ext cx="57272309" cy="198007420"/>
          </a:xfrm>
        </p:spPr>
        <p:txBody>
          <a:bodyPr/>
          <a:lstStyle>
            <a:lvl1pPr>
              <a:defRPr sz="13899"/>
            </a:lvl1pPr>
            <a:lvl2pPr>
              <a:defRPr sz="11899"/>
            </a:lvl2pPr>
            <a:lvl3pPr>
              <a:defRPr sz="9899"/>
            </a:lvl3pPr>
            <a:lvl4pPr>
              <a:defRPr sz="8899"/>
            </a:lvl4pPr>
            <a:lvl5pPr>
              <a:defRPr sz="8899"/>
            </a:lvl5pPr>
            <a:lvl6pPr>
              <a:defRPr sz="8899"/>
            </a:lvl6pPr>
            <a:lvl7pPr>
              <a:defRPr sz="8899"/>
            </a:lvl7pPr>
            <a:lvl8pPr>
              <a:defRPr sz="8899"/>
            </a:lvl8pPr>
            <a:lvl9pPr>
              <a:defRPr sz="88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AD6194-3CE9-40CA-BF53-85EB86764625}" type="datetimeFigureOut">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F49DE-59B4-4DA9-ADC6-68D06E73CFB5}" type="slidenum">
              <a:rPr lang="en-US" smtClean="0"/>
              <a:t>‹#›</a:t>
            </a:fld>
            <a:endParaRPr lang="en-US"/>
          </a:p>
        </p:txBody>
      </p:sp>
    </p:spTree>
    <p:extLst>
      <p:ext uri="{BB962C8B-B14F-4D97-AF65-F5344CB8AC3E}">
        <p14:creationId xmlns:p14="http://schemas.microsoft.com/office/powerpoint/2010/main" val="386403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09976" y="1816489"/>
            <a:ext cx="30779562" cy="755994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709976" y="10153423"/>
            <a:ext cx="15110725" cy="4231463"/>
          </a:xfrm>
        </p:spPr>
        <p:txBody>
          <a:bodyPr anchor="b"/>
          <a:lstStyle>
            <a:lvl1pPr marL="0" indent="0">
              <a:buNone/>
              <a:defRPr sz="11899" b="1"/>
            </a:lvl1pPr>
            <a:lvl2pPr marL="2272926" indent="0">
              <a:buNone/>
              <a:defRPr sz="9899" b="1"/>
            </a:lvl2pPr>
            <a:lvl3pPr marL="4545850" indent="0">
              <a:buNone/>
              <a:defRPr sz="8899" b="1"/>
            </a:lvl3pPr>
            <a:lvl4pPr marL="6818776" indent="0">
              <a:buNone/>
              <a:defRPr sz="7999" b="1"/>
            </a:lvl4pPr>
            <a:lvl5pPr marL="9091702" indent="0">
              <a:buNone/>
              <a:defRPr sz="7999" b="1"/>
            </a:lvl5pPr>
            <a:lvl6pPr marL="11364626" indent="0">
              <a:buNone/>
              <a:defRPr sz="7999" b="1"/>
            </a:lvl6pPr>
            <a:lvl7pPr marL="13637552" indent="0">
              <a:buNone/>
              <a:defRPr sz="7999" b="1"/>
            </a:lvl7pPr>
            <a:lvl8pPr marL="15910478" indent="0">
              <a:buNone/>
              <a:defRPr sz="7999" b="1"/>
            </a:lvl8pPr>
            <a:lvl9pPr marL="18183402" indent="0">
              <a:buNone/>
              <a:defRPr sz="7999" b="1"/>
            </a:lvl9pPr>
          </a:lstStyle>
          <a:p>
            <a:pPr lvl="0"/>
            <a:r>
              <a:rPr lang="en-US" smtClean="0"/>
              <a:t>Click to edit Master text styles</a:t>
            </a:r>
          </a:p>
        </p:txBody>
      </p:sp>
      <p:sp>
        <p:nvSpPr>
          <p:cNvPr id="4" name="Content Placeholder 3"/>
          <p:cNvSpPr>
            <a:spLocks noGrp="1"/>
          </p:cNvSpPr>
          <p:nvPr>
            <p:ph sz="half" idx="2"/>
          </p:nvPr>
        </p:nvSpPr>
        <p:spPr>
          <a:xfrm>
            <a:off x="1709976" y="14384885"/>
            <a:ext cx="15110725" cy="26134295"/>
          </a:xfrm>
        </p:spPr>
        <p:txBody>
          <a:bodyPr/>
          <a:lstStyle>
            <a:lvl1pPr>
              <a:defRPr sz="11899"/>
            </a:lvl1pPr>
            <a:lvl2pPr>
              <a:defRPr sz="9899"/>
            </a:lvl2pPr>
            <a:lvl3pPr>
              <a:defRPr sz="8899"/>
            </a:lvl3pPr>
            <a:lvl4pPr>
              <a:defRPr sz="7999"/>
            </a:lvl4pPr>
            <a:lvl5pPr>
              <a:defRPr sz="7999"/>
            </a:lvl5pPr>
            <a:lvl6pPr>
              <a:defRPr sz="7999"/>
            </a:lvl6pPr>
            <a:lvl7pPr>
              <a:defRPr sz="7999"/>
            </a:lvl7pPr>
            <a:lvl8pPr>
              <a:defRPr sz="7999"/>
            </a:lvl8pPr>
            <a:lvl9pPr>
              <a:defRPr sz="7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7372880" y="10153423"/>
            <a:ext cx="15116660" cy="4231463"/>
          </a:xfrm>
        </p:spPr>
        <p:txBody>
          <a:bodyPr anchor="b"/>
          <a:lstStyle>
            <a:lvl1pPr marL="0" indent="0">
              <a:buNone/>
              <a:defRPr sz="11899" b="1"/>
            </a:lvl1pPr>
            <a:lvl2pPr marL="2272926" indent="0">
              <a:buNone/>
              <a:defRPr sz="9899" b="1"/>
            </a:lvl2pPr>
            <a:lvl3pPr marL="4545850" indent="0">
              <a:buNone/>
              <a:defRPr sz="8899" b="1"/>
            </a:lvl3pPr>
            <a:lvl4pPr marL="6818776" indent="0">
              <a:buNone/>
              <a:defRPr sz="7999" b="1"/>
            </a:lvl4pPr>
            <a:lvl5pPr marL="9091702" indent="0">
              <a:buNone/>
              <a:defRPr sz="7999" b="1"/>
            </a:lvl5pPr>
            <a:lvl6pPr marL="11364626" indent="0">
              <a:buNone/>
              <a:defRPr sz="7999" b="1"/>
            </a:lvl6pPr>
            <a:lvl7pPr marL="13637552" indent="0">
              <a:buNone/>
              <a:defRPr sz="7999" b="1"/>
            </a:lvl7pPr>
            <a:lvl8pPr marL="15910478" indent="0">
              <a:buNone/>
              <a:defRPr sz="7999" b="1"/>
            </a:lvl8pPr>
            <a:lvl9pPr marL="18183402" indent="0">
              <a:buNone/>
              <a:defRPr sz="7999" b="1"/>
            </a:lvl9pPr>
          </a:lstStyle>
          <a:p>
            <a:pPr lvl="0"/>
            <a:r>
              <a:rPr lang="en-US" smtClean="0"/>
              <a:t>Click to edit Master text styles</a:t>
            </a:r>
          </a:p>
        </p:txBody>
      </p:sp>
      <p:sp>
        <p:nvSpPr>
          <p:cNvPr id="6" name="Content Placeholder 5"/>
          <p:cNvSpPr>
            <a:spLocks noGrp="1"/>
          </p:cNvSpPr>
          <p:nvPr>
            <p:ph sz="quarter" idx="4"/>
          </p:nvPr>
        </p:nvSpPr>
        <p:spPr>
          <a:xfrm>
            <a:off x="17372880" y="14384885"/>
            <a:ext cx="15116660" cy="26134295"/>
          </a:xfrm>
        </p:spPr>
        <p:txBody>
          <a:bodyPr/>
          <a:lstStyle>
            <a:lvl1pPr>
              <a:defRPr sz="11899"/>
            </a:lvl1pPr>
            <a:lvl2pPr>
              <a:defRPr sz="9899"/>
            </a:lvl2pPr>
            <a:lvl3pPr>
              <a:defRPr sz="8899"/>
            </a:lvl3pPr>
            <a:lvl4pPr>
              <a:defRPr sz="7999"/>
            </a:lvl4pPr>
            <a:lvl5pPr>
              <a:defRPr sz="7999"/>
            </a:lvl5pPr>
            <a:lvl6pPr>
              <a:defRPr sz="7999"/>
            </a:lvl6pPr>
            <a:lvl7pPr>
              <a:defRPr sz="7999"/>
            </a:lvl7pPr>
            <a:lvl8pPr>
              <a:defRPr sz="7999"/>
            </a:lvl8pPr>
            <a:lvl9pPr>
              <a:defRPr sz="79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AD6194-3CE9-40CA-BF53-85EB86764625}" type="datetimeFigureOut">
              <a:rPr lang="en-US" smtClean="0"/>
              <a:t>5/7/2015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1F49DE-59B4-4DA9-ADC6-68D06E73CFB5}" type="slidenum">
              <a:rPr lang="en-US" smtClean="0"/>
              <a:t>‹#›</a:t>
            </a:fld>
            <a:endParaRPr lang="en-US"/>
          </a:p>
        </p:txBody>
      </p:sp>
    </p:spTree>
    <p:extLst>
      <p:ext uri="{BB962C8B-B14F-4D97-AF65-F5344CB8AC3E}">
        <p14:creationId xmlns:p14="http://schemas.microsoft.com/office/powerpoint/2010/main" val="104889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AD6194-3CE9-40CA-BF53-85EB86764625}" type="datetimeFigureOut">
              <a:rPr lang="en-US" smtClean="0"/>
              <a:t>5/7/2015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1F49DE-59B4-4DA9-ADC6-68D06E73CFB5}" type="slidenum">
              <a:rPr lang="en-US" smtClean="0"/>
              <a:t>‹#›</a:t>
            </a:fld>
            <a:endParaRPr lang="en-US"/>
          </a:p>
        </p:txBody>
      </p:sp>
    </p:spTree>
    <p:extLst>
      <p:ext uri="{BB962C8B-B14F-4D97-AF65-F5344CB8AC3E}">
        <p14:creationId xmlns:p14="http://schemas.microsoft.com/office/powerpoint/2010/main" val="134225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D6194-3CE9-40CA-BF53-85EB86764625}" type="datetimeFigureOut">
              <a:rPr lang="en-US" smtClean="0"/>
              <a:t>5/7/2015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1F49DE-59B4-4DA9-ADC6-68D06E73CFB5}" type="slidenum">
              <a:rPr lang="en-US" smtClean="0"/>
              <a:t>‹#›</a:t>
            </a:fld>
            <a:endParaRPr lang="en-US"/>
          </a:p>
        </p:txBody>
      </p:sp>
    </p:spTree>
    <p:extLst>
      <p:ext uri="{BB962C8B-B14F-4D97-AF65-F5344CB8AC3E}">
        <p14:creationId xmlns:p14="http://schemas.microsoft.com/office/powerpoint/2010/main" val="2801333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09978" y="1805986"/>
            <a:ext cx="11251404" cy="7685939"/>
          </a:xfrm>
        </p:spPr>
        <p:txBody>
          <a:bodyPr anchor="b"/>
          <a:lstStyle>
            <a:lvl1pPr algn="l">
              <a:defRPr sz="9899" b="1"/>
            </a:lvl1pPr>
          </a:lstStyle>
          <a:p>
            <a:r>
              <a:rPr lang="en-US" smtClean="0"/>
              <a:t>Click to edit Master title style</a:t>
            </a:r>
            <a:endParaRPr lang="en-US"/>
          </a:p>
        </p:txBody>
      </p:sp>
      <p:sp>
        <p:nvSpPr>
          <p:cNvPr id="3" name="Content Placeholder 2"/>
          <p:cNvSpPr>
            <a:spLocks noGrp="1"/>
          </p:cNvSpPr>
          <p:nvPr>
            <p:ph idx="1"/>
          </p:nvPr>
        </p:nvSpPr>
        <p:spPr>
          <a:xfrm>
            <a:off x="13371060" y="1805989"/>
            <a:ext cx="19118478" cy="38713194"/>
          </a:xfrm>
        </p:spPr>
        <p:txBody>
          <a:bodyPr/>
          <a:lstStyle>
            <a:lvl1pPr>
              <a:defRPr sz="15898"/>
            </a:lvl1pPr>
            <a:lvl2pPr>
              <a:defRPr sz="13899"/>
            </a:lvl2pPr>
            <a:lvl3pPr>
              <a:defRPr sz="11899"/>
            </a:lvl3pPr>
            <a:lvl4pPr>
              <a:defRPr sz="9899"/>
            </a:lvl4pPr>
            <a:lvl5pPr>
              <a:defRPr sz="9899"/>
            </a:lvl5pPr>
            <a:lvl6pPr>
              <a:defRPr sz="9899"/>
            </a:lvl6pPr>
            <a:lvl7pPr>
              <a:defRPr sz="9899"/>
            </a:lvl7pPr>
            <a:lvl8pPr>
              <a:defRPr sz="9899"/>
            </a:lvl8pPr>
            <a:lvl9pPr>
              <a:defRPr sz="98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709978" y="9491928"/>
            <a:ext cx="11251404" cy="31027255"/>
          </a:xfrm>
        </p:spPr>
        <p:txBody>
          <a:bodyPr/>
          <a:lstStyle>
            <a:lvl1pPr marL="0" indent="0">
              <a:buNone/>
              <a:defRPr sz="6999"/>
            </a:lvl1pPr>
            <a:lvl2pPr marL="2272926" indent="0">
              <a:buNone/>
              <a:defRPr sz="5999"/>
            </a:lvl2pPr>
            <a:lvl3pPr marL="4545850" indent="0">
              <a:buNone/>
              <a:defRPr sz="5000"/>
            </a:lvl3pPr>
            <a:lvl4pPr marL="6818776" indent="0">
              <a:buNone/>
              <a:defRPr sz="4500"/>
            </a:lvl4pPr>
            <a:lvl5pPr marL="9091702" indent="0">
              <a:buNone/>
              <a:defRPr sz="4500"/>
            </a:lvl5pPr>
            <a:lvl6pPr marL="11364626" indent="0">
              <a:buNone/>
              <a:defRPr sz="4500"/>
            </a:lvl6pPr>
            <a:lvl7pPr marL="13637552" indent="0">
              <a:buNone/>
              <a:defRPr sz="4500"/>
            </a:lvl7pPr>
            <a:lvl8pPr marL="15910478" indent="0">
              <a:buNone/>
              <a:defRPr sz="4500"/>
            </a:lvl8pPr>
            <a:lvl9pPr marL="18183402" indent="0">
              <a:buNone/>
              <a:defRPr sz="4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AD6194-3CE9-40CA-BF53-85EB86764625}" type="datetimeFigureOut">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F49DE-59B4-4DA9-ADC6-68D06E73CFB5}" type="slidenum">
              <a:rPr lang="en-US" smtClean="0"/>
              <a:t>‹#›</a:t>
            </a:fld>
            <a:endParaRPr lang="en-US"/>
          </a:p>
        </p:txBody>
      </p:sp>
    </p:spTree>
    <p:extLst>
      <p:ext uri="{BB962C8B-B14F-4D97-AF65-F5344CB8AC3E}">
        <p14:creationId xmlns:p14="http://schemas.microsoft.com/office/powerpoint/2010/main" val="295322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3345" y="31751746"/>
            <a:ext cx="20519708" cy="3748474"/>
          </a:xfrm>
        </p:spPr>
        <p:txBody>
          <a:bodyPr anchor="b"/>
          <a:lstStyle>
            <a:lvl1pPr algn="l">
              <a:defRPr sz="9899" b="1"/>
            </a:lvl1pPr>
          </a:lstStyle>
          <a:p>
            <a:r>
              <a:rPr lang="en-US" smtClean="0"/>
              <a:t>Click to edit Master title style</a:t>
            </a:r>
            <a:endParaRPr lang="en-US"/>
          </a:p>
        </p:txBody>
      </p:sp>
      <p:sp>
        <p:nvSpPr>
          <p:cNvPr id="3" name="Picture Placeholder 2"/>
          <p:cNvSpPr>
            <a:spLocks noGrp="1"/>
          </p:cNvSpPr>
          <p:nvPr>
            <p:ph type="pic" idx="1"/>
          </p:nvPr>
        </p:nvSpPr>
        <p:spPr>
          <a:xfrm>
            <a:off x="6703345" y="4052967"/>
            <a:ext cx="20519708" cy="27215783"/>
          </a:xfrm>
        </p:spPr>
        <p:txBody>
          <a:bodyPr/>
          <a:lstStyle>
            <a:lvl1pPr marL="0" indent="0">
              <a:buNone/>
              <a:defRPr sz="15898"/>
            </a:lvl1pPr>
            <a:lvl2pPr marL="2272926" indent="0">
              <a:buNone/>
              <a:defRPr sz="13899"/>
            </a:lvl2pPr>
            <a:lvl3pPr marL="4545850" indent="0">
              <a:buNone/>
              <a:defRPr sz="11899"/>
            </a:lvl3pPr>
            <a:lvl4pPr marL="6818776" indent="0">
              <a:buNone/>
              <a:defRPr sz="9899"/>
            </a:lvl4pPr>
            <a:lvl5pPr marL="9091702" indent="0">
              <a:buNone/>
              <a:defRPr sz="9899"/>
            </a:lvl5pPr>
            <a:lvl6pPr marL="11364626" indent="0">
              <a:buNone/>
              <a:defRPr sz="9899"/>
            </a:lvl6pPr>
            <a:lvl7pPr marL="13637552" indent="0">
              <a:buNone/>
              <a:defRPr sz="9899"/>
            </a:lvl7pPr>
            <a:lvl8pPr marL="15910478" indent="0">
              <a:buNone/>
              <a:defRPr sz="9899"/>
            </a:lvl8pPr>
            <a:lvl9pPr marL="18183402" indent="0">
              <a:buNone/>
              <a:defRPr sz="9899"/>
            </a:lvl9pPr>
          </a:lstStyle>
          <a:p>
            <a:endParaRPr lang="en-US"/>
          </a:p>
        </p:txBody>
      </p:sp>
      <p:sp>
        <p:nvSpPr>
          <p:cNvPr id="4" name="Text Placeholder 3"/>
          <p:cNvSpPr>
            <a:spLocks noGrp="1"/>
          </p:cNvSpPr>
          <p:nvPr>
            <p:ph type="body" sz="half" idx="2"/>
          </p:nvPr>
        </p:nvSpPr>
        <p:spPr>
          <a:xfrm>
            <a:off x="6703345" y="35500221"/>
            <a:ext cx="20519708" cy="5323454"/>
          </a:xfrm>
        </p:spPr>
        <p:txBody>
          <a:bodyPr/>
          <a:lstStyle>
            <a:lvl1pPr marL="0" indent="0">
              <a:buNone/>
              <a:defRPr sz="6999"/>
            </a:lvl1pPr>
            <a:lvl2pPr marL="2272926" indent="0">
              <a:buNone/>
              <a:defRPr sz="5999"/>
            </a:lvl2pPr>
            <a:lvl3pPr marL="4545850" indent="0">
              <a:buNone/>
              <a:defRPr sz="5000"/>
            </a:lvl3pPr>
            <a:lvl4pPr marL="6818776" indent="0">
              <a:buNone/>
              <a:defRPr sz="4500"/>
            </a:lvl4pPr>
            <a:lvl5pPr marL="9091702" indent="0">
              <a:buNone/>
              <a:defRPr sz="4500"/>
            </a:lvl5pPr>
            <a:lvl6pPr marL="11364626" indent="0">
              <a:buNone/>
              <a:defRPr sz="4500"/>
            </a:lvl6pPr>
            <a:lvl7pPr marL="13637552" indent="0">
              <a:buNone/>
              <a:defRPr sz="4500"/>
            </a:lvl7pPr>
            <a:lvl8pPr marL="15910478" indent="0">
              <a:buNone/>
              <a:defRPr sz="4500"/>
            </a:lvl8pPr>
            <a:lvl9pPr marL="18183402" indent="0">
              <a:buNone/>
              <a:defRPr sz="4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AD6194-3CE9-40CA-BF53-85EB86764625}" type="datetimeFigureOut">
              <a:rPr lang="en-US" smtClean="0"/>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1F49DE-59B4-4DA9-ADC6-68D06E73CFB5}" type="slidenum">
              <a:rPr lang="en-US" smtClean="0"/>
              <a:t>‹#›</a:t>
            </a:fld>
            <a:endParaRPr lang="en-US"/>
          </a:p>
        </p:txBody>
      </p:sp>
    </p:spTree>
    <p:extLst>
      <p:ext uri="{BB962C8B-B14F-4D97-AF65-F5344CB8AC3E}">
        <p14:creationId xmlns:p14="http://schemas.microsoft.com/office/powerpoint/2010/main" val="3345962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50000"/>
              </a:schemeClr>
            </a:gs>
            <a:gs pos="11000">
              <a:schemeClr val="bg1">
                <a:lumMod val="75000"/>
              </a:schemeClr>
            </a:gs>
            <a:gs pos="37000">
              <a:schemeClr val="bg1">
                <a:lumMod val="95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09976" y="1816489"/>
            <a:ext cx="30779562" cy="7559940"/>
          </a:xfrm>
          <a:prstGeom prst="rect">
            <a:avLst/>
          </a:prstGeom>
        </p:spPr>
        <p:txBody>
          <a:bodyPr vert="horz" lIns="454631" tIns="227315" rIns="454631" bIns="22731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709976" y="10583919"/>
            <a:ext cx="30779562" cy="29935265"/>
          </a:xfrm>
          <a:prstGeom prst="rect">
            <a:avLst/>
          </a:prstGeom>
        </p:spPr>
        <p:txBody>
          <a:bodyPr vert="horz" lIns="454631" tIns="227315" rIns="454631" bIns="2273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709975" y="42041667"/>
            <a:ext cx="7979887" cy="2414981"/>
          </a:xfrm>
          <a:prstGeom prst="rect">
            <a:avLst/>
          </a:prstGeom>
        </p:spPr>
        <p:txBody>
          <a:bodyPr vert="horz" lIns="454631" tIns="227315" rIns="454631" bIns="227315" rtlCol="0" anchor="ctr"/>
          <a:lstStyle>
            <a:lvl1pPr algn="l">
              <a:defRPr sz="5999">
                <a:solidFill>
                  <a:schemeClr val="tx1">
                    <a:tint val="75000"/>
                  </a:schemeClr>
                </a:solidFill>
              </a:defRPr>
            </a:lvl1pPr>
          </a:lstStyle>
          <a:p>
            <a:fld id="{68AD6194-3CE9-40CA-BF53-85EB86764625}" type="datetimeFigureOut">
              <a:rPr lang="en-US" smtClean="0"/>
              <a:t>5/7/2015</a:t>
            </a:fld>
            <a:endParaRPr lang="en-US"/>
          </a:p>
        </p:txBody>
      </p:sp>
      <p:sp>
        <p:nvSpPr>
          <p:cNvPr id="5" name="Footer Placeholder 4"/>
          <p:cNvSpPr>
            <a:spLocks noGrp="1"/>
          </p:cNvSpPr>
          <p:nvPr>
            <p:ph type="ftr" sz="quarter" idx="3"/>
          </p:nvPr>
        </p:nvSpPr>
        <p:spPr>
          <a:xfrm>
            <a:off x="11684834" y="42041667"/>
            <a:ext cx="10829846" cy="2414981"/>
          </a:xfrm>
          <a:prstGeom prst="rect">
            <a:avLst/>
          </a:prstGeom>
        </p:spPr>
        <p:txBody>
          <a:bodyPr vert="horz" lIns="454631" tIns="227315" rIns="454631" bIns="227315" rtlCol="0" anchor="ctr"/>
          <a:lstStyle>
            <a:lvl1pPr algn="ctr">
              <a:defRPr sz="59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4509651" y="42041667"/>
            <a:ext cx="7979887" cy="2414981"/>
          </a:xfrm>
          <a:prstGeom prst="rect">
            <a:avLst/>
          </a:prstGeom>
        </p:spPr>
        <p:txBody>
          <a:bodyPr vert="horz" lIns="454631" tIns="227315" rIns="454631" bIns="227315" rtlCol="0" anchor="ctr"/>
          <a:lstStyle>
            <a:lvl1pPr algn="r">
              <a:defRPr sz="5999">
                <a:solidFill>
                  <a:schemeClr val="tx1">
                    <a:tint val="75000"/>
                  </a:schemeClr>
                </a:solidFill>
              </a:defRPr>
            </a:lvl1pPr>
          </a:lstStyle>
          <a:p>
            <a:fld id="{8E1F49DE-59B4-4DA9-ADC6-68D06E73CFB5}" type="slidenum">
              <a:rPr lang="en-US" smtClean="0"/>
              <a:t>‹#›</a:t>
            </a:fld>
            <a:endParaRPr lang="en-US"/>
          </a:p>
        </p:txBody>
      </p:sp>
    </p:spTree>
    <p:extLst>
      <p:ext uri="{BB962C8B-B14F-4D97-AF65-F5344CB8AC3E}">
        <p14:creationId xmlns:p14="http://schemas.microsoft.com/office/powerpoint/2010/main" val="181610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45850" rtl="0" eaLnBrk="1" latinLnBrk="0" hangingPunct="1">
        <a:spcBef>
          <a:spcPct val="0"/>
        </a:spcBef>
        <a:buNone/>
        <a:defRPr sz="21898" kern="1200">
          <a:solidFill>
            <a:schemeClr val="tx1"/>
          </a:solidFill>
          <a:latin typeface="+mj-lt"/>
          <a:ea typeface="+mj-ea"/>
          <a:cs typeface="+mj-cs"/>
        </a:defRPr>
      </a:lvl1pPr>
    </p:titleStyle>
    <p:bodyStyle>
      <a:lvl1pPr marL="1704695" indent="-1704695" algn="l" defTabSz="4545850" rtl="0" eaLnBrk="1" latinLnBrk="0" hangingPunct="1">
        <a:spcBef>
          <a:spcPct val="20000"/>
        </a:spcBef>
        <a:buFont typeface="Arial" pitchFamily="34" charset="0"/>
        <a:buChar char="•"/>
        <a:defRPr sz="15898" kern="1200">
          <a:solidFill>
            <a:schemeClr val="tx1"/>
          </a:solidFill>
          <a:latin typeface="+mn-lt"/>
          <a:ea typeface="+mn-ea"/>
          <a:cs typeface="+mn-cs"/>
        </a:defRPr>
      </a:lvl1pPr>
      <a:lvl2pPr marL="3693504" indent="-1420578" algn="l" defTabSz="4545850" rtl="0" eaLnBrk="1" latinLnBrk="0" hangingPunct="1">
        <a:spcBef>
          <a:spcPct val="20000"/>
        </a:spcBef>
        <a:buFont typeface="Arial" pitchFamily="34" charset="0"/>
        <a:buChar char="–"/>
        <a:defRPr sz="13899" kern="1200">
          <a:solidFill>
            <a:schemeClr val="tx1"/>
          </a:solidFill>
          <a:latin typeface="+mn-lt"/>
          <a:ea typeface="+mn-ea"/>
          <a:cs typeface="+mn-cs"/>
        </a:defRPr>
      </a:lvl2pPr>
      <a:lvl3pPr marL="5682314" indent="-1136462" algn="l" defTabSz="4545850" rtl="0" eaLnBrk="1" latinLnBrk="0" hangingPunct="1">
        <a:spcBef>
          <a:spcPct val="20000"/>
        </a:spcBef>
        <a:buFont typeface="Arial" pitchFamily="34" charset="0"/>
        <a:buChar char="•"/>
        <a:defRPr sz="11899" kern="1200">
          <a:solidFill>
            <a:schemeClr val="tx1"/>
          </a:solidFill>
          <a:latin typeface="+mn-lt"/>
          <a:ea typeface="+mn-ea"/>
          <a:cs typeface="+mn-cs"/>
        </a:defRPr>
      </a:lvl3pPr>
      <a:lvl4pPr marL="7955238" indent="-1136462" algn="l" defTabSz="4545850" rtl="0" eaLnBrk="1" latinLnBrk="0" hangingPunct="1">
        <a:spcBef>
          <a:spcPct val="20000"/>
        </a:spcBef>
        <a:buFont typeface="Arial" pitchFamily="34" charset="0"/>
        <a:buChar char="–"/>
        <a:defRPr sz="9899" kern="1200">
          <a:solidFill>
            <a:schemeClr val="tx1"/>
          </a:solidFill>
          <a:latin typeface="+mn-lt"/>
          <a:ea typeface="+mn-ea"/>
          <a:cs typeface="+mn-cs"/>
        </a:defRPr>
      </a:lvl4pPr>
      <a:lvl5pPr marL="10228164" indent="-1136462" algn="l" defTabSz="4545850" rtl="0" eaLnBrk="1" latinLnBrk="0" hangingPunct="1">
        <a:spcBef>
          <a:spcPct val="20000"/>
        </a:spcBef>
        <a:buFont typeface="Arial" pitchFamily="34" charset="0"/>
        <a:buChar char="»"/>
        <a:defRPr sz="9899" kern="1200">
          <a:solidFill>
            <a:schemeClr val="tx1"/>
          </a:solidFill>
          <a:latin typeface="+mn-lt"/>
          <a:ea typeface="+mn-ea"/>
          <a:cs typeface="+mn-cs"/>
        </a:defRPr>
      </a:lvl5pPr>
      <a:lvl6pPr marL="12501090" indent="-1136462" algn="l" defTabSz="4545850" rtl="0" eaLnBrk="1" latinLnBrk="0" hangingPunct="1">
        <a:spcBef>
          <a:spcPct val="20000"/>
        </a:spcBef>
        <a:buFont typeface="Arial" pitchFamily="34" charset="0"/>
        <a:buChar char="•"/>
        <a:defRPr sz="9899" kern="1200">
          <a:solidFill>
            <a:schemeClr val="tx1"/>
          </a:solidFill>
          <a:latin typeface="+mn-lt"/>
          <a:ea typeface="+mn-ea"/>
          <a:cs typeface="+mn-cs"/>
        </a:defRPr>
      </a:lvl6pPr>
      <a:lvl7pPr marL="14774014" indent="-1136462" algn="l" defTabSz="4545850" rtl="0" eaLnBrk="1" latinLnBrk="0" hangingPunct="1">
        <a:spcBef>
          <a:spcPct val="20000"/>
        </a:spcBef>
        <a:buFont typeface="Arial" pitchFamily="34" charset="0"/>
        <a:buChar char="•"/>
        <a:defRPr sz="9899" kern="1200">
          <a:solidFill>
            <a:schemeClr val="tx1"/>
          </a:solidFill>
          <a:latin typeface="+mn-lt"/>
          <a:ea typeface="+mn-ea"/>
          <a:cs typeface="+mn-cs"/>
        </a:defRPr>
      </a:lvl7pPr>
      <a:lvl8pPr marL="17046940" indent="-1136462" algn="l" defTabSz="4545850" rtl="0" eaLnBrk="1" latinLnBrk="0" hangingPunct="1">
        <a:spcBef>
          <a:spcPct val="20000"/>
        </a:spcBef>
        <a:buFont typeface="Arial" pitchFamily="34" charset="0"/>
        <a:buChar char="•"/>
        <a:defRPr sz="9899" kern="1200">
          <a:solidFill>
            <a:schemeClr val="tx1"/>
          </a:solidFill>
          <a:latin typeface="+mn-lt"/>
          <a:ea typeface="+mn-ea"/>
          <a:cs typeface="+mn-cs"/>
        </a:defRPr>
      </a:lvl8pPr>
      <a:lvl9pPr marL="19319866" indent="-1136462" algn="l" defTabSz="4545850" rtl="0" eaLnBrk="1" latinLnBrk="0" hangingPunct="1">
        <a:spcBef>
          <a:spcPct val="20000"/>
        </a:spcBef>
        <a:buFont typeface="Arial" pitchFamily="34" charset="0"/>
        <a:buChar char="•"/>
        <a:defRPr sz="9899" kern="1200">
          <a:solidFill>
            <a:schemeClr val="tx1"/>
          </a:solidFill>
          <a:latin typeface="+mn-lt"/>
          <a:ea typeface="+mn-ea"/>
          <a:cs typeface="+mn-cs"/>
        </a:defRPr>
      </a:lvl9pPr>
    </p:bodyStyle>
    <p:otherStyle>
      <a:defPPr>
        <a:defRPr lang="en-US"/>
      </a:defPPr>
      <a:lvl1pPr marL="0" algn="l" defTabSz="4545850" rtl="0" eaLnBrk="1" latinLnBrk="0" hangingPunct="1">
        <a:defRPr sz="8899" kern="1200">
          <a:solidFill>
            <a:schemeClr val="tx1"/>
          </a:solidFill>
          <a:latin typeface="+mn-lt"/>
          <a:ea typeface="+mn-ea"/>
          <a:cs typeface="+mn-cs"/>
        </a:defRPr>
      </a:lvl1pPr>
      <a:lvl2pPr marL="2272926" algn="l" defTabSz="4545850" rtl="0" eaLnBrk="1" latinLnBrk="0" hangingPunct="1">
        <a:defRPr sz="8899" kern="1200">
          <a:solidFill>
            <a:schemeClr val="tx1"/>
          </a:solidFill>
          <a:latin typeface="+mn-lt"/>
          <a:ea typeface="+mn-ea"/>
          <a:cs typeface="+mn-cs"/>
        </a:defRPr>
      </a:lvl2pPr>
      <a:lvl3pPr marL="4545850" algn="l" defTabSz="4545850" rtl="0" eaLnBrk="1" latinLnBrk="0" hangingPunct="1">
        <a:defRPr sz="8899" kern="1200">
          <a:solidFill>
            <a:schemeClr val="tx1"/>
          </a:solidFill>
          <a:latin typeface="+mn-lt"/>
          <a:ea typeface="+mn-ea"/>
          <a:cs typeface="+mn-cs"/>
        </a:defRPr>
      </a:lvl3pPr>
      <a:lvl4pPr marL="6818776" algn="l" defTabSz="4545850" rtl="0" eaLnBrk="1" latinLnBrk="0" hangingPunct="1">
        <a:defRPr sz="8899" kern="1200">
          <a:solidFill>
            <a:schemeClr val="tx1"/>
          </a:solidFill>
          <a:latin typeface="+mn-lt"/>
          <a:ea typeface="+mn-ea"/>
          <a:cs typeface="+mn-cs"/>
        </a:defRPr>
      </a:lvl4pPr>
      <a:lvl5pPr marL="9091702" algn="l" defTabSz="4545850" rtl="0" eaLnBrk="1" latinLnBrk="0" hangingPunct="1">
        <a:defRPr sz="8899" kern="1200">
          <a:solidFill>
            <a:schemeClr val="tx1"/>
          </a:solidFill>
          <a:latin typeface="+mn-lt"/>
          <a:ea typeface="+mn-ea"/>
          <a:cs typeface="+mn-cs"/>
        </a:defRPr>
      </a:lvl5pPr>
      <a:lvl6pPr marL="11364626" algn="l" defTabSz="4545850" rtl="0" eaLnBrk="1" latinLnBrk="0" hangingPunct="1">
        <a:defRPr sz="8899" kern="1200">
          <a:solidFill>
            <a:schemeClr val="tx1"/>
          </a:solidFill>
          <a:latin typeface="+mn-lt"/>
          <a:ea typeface="+mn-ea"/>
          <a:cs typeface="+mn-cs"/>
        </a:defRPr>
      </a:lvl6pPr>
      <a:lvl7pPr marL="13637552" algn="l" defTabSz="4545850" rtl="0" eaLnBrk="1" latinLnBrk="0" hangingPunct="1">
        <a:defRPr sz="8899" kern="1200">
          <a:solidFill>
            <a:schemeClr val="tx1"/>
          </a:solidFill>
          <a:latin typeface="+mn-lt"/>
          <a:ea typeface="+mn-ea"/>
          <a:cs typeface="+mn-cs"/>
        </a:defRPr>
      </a:lvl7pPr>
      <a:lvl8pPr marL="15910478" algn="l" defTabSz="4545850" rtl="0" eaLnBrk="1" latinLnBrk="0" hangingPunct="1">
        <a:defRPr sz="8899" kern="1200">
          <a:solidFill>
            <a:schemeClr val="tx1"/>
          </a:solidFill>
          <a:latin typeface="+mn-lt"/>
          <a:ea typeface="+mn-ea"/>
          <a:cs typeface="+mn-cs"/>
        </a:defRPr>
      </a:lvl8pPr>
      <a:lvl9pPr marL="18183402" algn="l" defTabSz="4545850" rtl="0" eaLnBrk="1" latinLnBrk="0" hangingPunct="1">
        <a:defRPr sz="88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emf"/><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png"/><Relationship Id="rId7"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10"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794098" y="548870"/>
            <a:ext cx="32611317" cy="83093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CA" sz="4800" b="1" dirty="0"/>
              <a:t>ABSTRACT</a:t>
            </a:r>
            <a:endParaRPr lang="fr-CA" sz="4800" b="1" dirty="0"/>
          </a:p>
        </p:txBody>
      </p:sp>
      <p:sp>
        <p:nvSpPr>
          <p:cNvPr id="4" name="TextBox 3"/>
          <p:cNvSpPr txBox="1"/>
          <p:nvPr/>
        </p:nvSpPr>
        <p:spPr>
          <a:xfrm>
            <a:off x="1190151" y="1379809"/>
            <a:ext cx="31819211" cy="4523998"/>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90000"/>
              </a:lnSpc>
            </a:pPr>
            <a:r>
              <a:rPr lang="en-CA" altLang="en-US" sz="3200" b="1" dirty="0"/>
              <a:t>In </a:t>
            </a:r>
            <a:r>
              <a:rPr lang="en-CA" altLang="en-US" sz="3200" b="1" dirty="0"/>
              <a:t>2012, over 600,000 people were directly affected by power loss, in Canada. Power distribution failures are one of the key factors in electrical power interruption, and effective prevention maintenance can increase system </a:t>
            </a:r>
            <a:r>
              <a:rPr lang="en-CA" altLang="en-US" sz="3200" b="1" dirty="0"/>
              <a:t>reliability. </a:t>
            </a:r>
            <a:r>
              <a:rPr lang="en-CA" altLang="en-US" sz="3200" b="1" dirty="0"/>
              <a:t>The main cause of distribution failure is the formation of water trees in the cross-linked polyethylene (XLPE) insulation of underground power </a:t>
            </a:r>
            <a:r>
              <a:rPr lang="en-CA" altLang="en-US" sz="3200" b="1" dirty="0"/>
              <a:t>cables </a:t>
            </a:r>
            <a:r>
              <a:rPr lang="en-US" sz="3200" b="1" dirty="0"/>
              <a:t>(</a:t>
            </a:r>
            <a:r>
              <a:rPr lang="en-US" sz="3200" b="1" i="1" dirty="0"/>
              <a:t>“Morin .M &amp; others, 2012”</a:t>
            </a:r>
            <a:r>
              <a:rPr lang="en-US" sz="3200" b="1" dirty="0"/>
              <a:t>)</a:t>
            </a:r>
            <a:r>
              <a:rPr lang="en-CA" altLang="en-US" sz="3200" b="1" dirty="0"/>
              <a:t>. The </a:t>
            </a:r>
            <a:r>
              <a:rPr lang="en-CA" altLang="en-US" sz="3200" b="1" dirty="0"/>
              <a:t>number and size of these faults is used to determine the condition of the insulation, and is used in order to prioritize repairs. </a:t>
            </a:r>
            <a:endParaRPr lang="en-CA" altLang="en-US" sz="3200" b="1" dirty="0"/>
          </a:p>
          <a:p>
            <a:pPr>
              <a:lnSpc>
                <a:spcPct val="90000"/>
              </a:lnSpc>
            </a:pPr>
            <a:endParaRPr lang="en-CA" altLang="en-US" sz="3200" b="1" dirty="0"/>
          </a:p>
          <a:p>
            <a:pPr>
              <a:lnSpc>
                <a:spcPct val="90000"/>
              </a:lnSpc>
            </a:pPr>
            <a:r>
              <a:rPr lang="en-CA" altLang="en-US" sz="3200" b="1" dirty="0"/>
              <a:t>The </a:t>
            </a:r>
            <a:r>
              <a:rPr lang="en-CA" altLang="en-US" sz="3200" b="1" dirty="0"/>
              <a:t>current method used by Manitoba Hydro is very time consuming and requires a lot of effort. This leads to delays in repairs which means that people are left without badly needed electricity for longer periods of time. </a:t>
            </a:r>
            <a:r>
              <a:rPr lang="en-CA" altLang="en-US" sz="3200" b="1" dirty="0"/>
              <a:t>The </a:t>
            </a:r>
            <a:r>
              <a:rPr lang="en-CA" altLang="en-US" sz="3200" b="1" dirty="0"/>
              <a:t>method that I have used is sending low frequency (700 KHz) ultrasonic waves through the insulation, to determine where the damage is located, and how much damage there is. </a:t>
            </a:r>
            <a:endParaRPr lang="en-CA" altLang="en-US" sz="3200" b="1" dirty="0"/>
          </a:p>
          <a:p>
            <a:pPr>
              <a:lnSpc>
                <a:spcPct val="90000"/>
              </a:lnSpc>
            </a:pPr>
            <a:endParaRPr lang="en-CA" altLang="en-US" sz="3200" b="1" dirty="0"/>
          </a:p>
          <a:p>
            <a:pPr>
              <a:lnSpc>
                <a:spcPct val="90000"/>
              </a:lnSpc>
            </a:pPr>
            <a:r>
              <a:rPr lang="en-CA" altLang="en-US" sz="3200" b="1" dirty="0"/>
              <a:t>My </a:t>
            </a:r>
            <a:r>
              <a:rPr lang="en-CA" altLang="en-US" sz="3200" b="1" dirty="0"/>
              <a:t>method is much less time consuming and requires less </a:t>
            </a:r>
            <a:r>
              <a:rPr lang="en-CA" altLang="en-US" sz="3200" b="1" dirty="0"/>
              <a:t>energy. Using </a:t>
            </a:r>
            <a:r>
              <a:rPr lang="en-CA" altLang="en-US" sz="3200" b="1" dirty="0"/>
              <a:t>low frequency ultrasound means that there is less attenuation than high frequency waves and that they can be used more accurately in order to find faults in the XLPE insulation. </a:t>
            </a:r>
            <a:endParaRPr lang="fr-CA" sz="3200" b="1" dirty="0"/>
          </a:p>
        </p:txBody>
      </p:sp>
      <p:sp>
        <p:nvSpPr>
          <p:cNvPr id="5" name="TextBox 4"/>
          <p:cNvSpPr txBox="1"/>
          <p:nvPr/>
        </p:nvSpPr>
        <p:spPr>
          <a:xfrm>
            <a:off x="794098" y="6463010"/>
            <a:ext cx="32611317" cy="83093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CA" sz="4800" b="1" dirty="0"/>
              <a:t>BACKGROUND &amp; RATIONALE</a:t>
            </a:r>
            <a:endParaRPr lang="fr-CA" sz="4800" b="1" dirty="0"/>
          </a:p>
        </p:txBody>
      </p:sp>
      <p:sp>
        <p:nvSpPr>
          <p:cNvPr id="6" name="TextBox 5"/>
          <p:cNvSpPr txBox="1"/>
          <p:nvPr/>
        </p:nvSpPr>
        <p:spPr>
          <a:xfrm>
            <a:off x="794098" y="14740945"/>
            <a:ext cx="32611317" cy="83093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CA" sz="4800" b="1" dirty="0"/>
              <a:t>HYPOTHESIS &amp; OBJECTIVES</a:t>
            </a:r>
            <a:endParaRPr lang="fr-CA" sz="4800" b="1" dirty="0"/>
          </a:p>
        </p:txBody>
      </p:sp>
      <p:sp>
        <p:nvSpPr>
          <p:cNvPr id="7" name="TextBox 6"/>
          <p:cNvSpPr txBox="1"/>
          <p:nvPr/>
        </p:nvSpPr>
        <p:spPr>
          <a:xfrm>
            <a:off x="794098" y="18716653"/>
            <a:ext cx="32611317" cy="83093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CA" sz="4800" b="1" dirty="0"/>
              <a:t>PROCEDURES</a:t>
            </a:r>
            <a:endParaRPr lang="fr-CA" sz="4800" b="1" dirty="0"/>
          </a:p>
        </p:txBody>
      </p:sp>
      <p:sp>
        <p:nvSpPr>
          <p:cNvPr id="8" name="TextBox 7"/>
          <p:cNvSpPr txBox="1"/>
          <p:nvPr/>
        </p:nvSpPr>
        <p:spPr>
          <a:xfrm>
            <a:off x="648277" y="39943269"/>
            <a:ext cx="32611317" cy="83093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CA" sz="4800" b="1" dirty="0"/>
              <a:t>REFERENCES</a:t>
            </a:r>
            <a:endParaRPr lang="fr-CA" sz="4800" b="1" dirty="0"/>
          </a:p>
        </p:txBody>
      </p:sp>
      <p:sp>
        <p:nvSpPr>
          <p:cNvPr id="3" name="TextBox 2"/>
          <p:cNvSpPr txBox="1"/>
          <p:nvPr/>
        </p:nvSpPr>
        <p:spPr>
          <a:xfrm>
            <a:off x="1228248" y="7293948"/>
            <a:ext cx="31819210" cy="69860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sz="3200" b="1" dirty="0"/>
              <a:t>Thousands of kilometres of underground XLPE Power cables make up the power distribution grids around the world. The formation of water trees causes power distribution failures, which leads to the failure of the power cables </a:t>
            </a:r>
            <a:r>
              <a:rPr lang="en-US" sz="3200" b="1" dirty="0"/>
              <a:t>(</a:t>
            </a:r>
            <a:r>
              <a:rPr lang="en-US" sz="3200" b="1" i="1" dirty="0"/>
              <a:t>“Morin .M &amp; others, 2012”</a:t>
            </a:r>
            <a:r>
              <a:rPr lang="en-US" sz="3200" b="1" dirty="0"/>
              <a:t>)</a:t>
            </a:r>
            <a:r>
              <a:rPr lang="en-CA" sz="3200" b="1" dirty="0"/>
              <a:t>. </a:t>
            </a:r>
            <a:r>
              <a:rPr lang="en-US" sz="3200" b="1" dirty="0"/>
              <a:t>Water trees are regarded as being </a:t>
            </a:r>
            <a:r>
              <a:rPr lang="en-US" sz="3200" b="1" dirty="0"/>
              <a:t>micro-fissures </a:t>
            </a:r>
            <a:r>
              <a:rPr lang="en-US" sz="3200" b="1" dirty="0"/>
              <a:t>around water droplets within the XLPE insulation. The current method used by Manitoba Hydro is time, and energy consuming, as well as being destructive </a:t>
            </a:r>
            <a:r>
              <a:rPr lang="en-US" sz="3200" b="1" i="1" dirty="0"/>
              <a:t>.</a:t>
            </a:r>
            <a:r>
              <a:rPr lang="en-US" sz="3200" b="1" dirty="0"/>
              <a:t>This causes delays in repairs, leaving people without much needed electricity for longer periods of time</a:t>
            </a:r>
            <a:r>
              <a:rPr lang="en-US" sz="3200" b="1" dirty="0"/>
              <a:t>.</a:t>
            </a:r>
          </a:p>
          <a:p>
            <a:endParaRPr lang="en-CA" sz="3200" b="1" i="1" dirty="0"/>
          </a:p>
          <a:p>
            <a:r>
              <a:rPr lang="en-CA" sz="3200" b="1" dirty="0"/>
              <a:t>Sound </a:t>
            </a:r>
            <a:r>
              <a:rPr lang="en-CA" sz="3200" b="1" dirty="0"/>
              <a:t>travels at different speeds through different </a:t>
            </a:r>
            <a:r>
              <a:rPr lang="en-CA" sz="3200" b="1" dirty="0"/>
              <a:t>materials (Figure 1). </a:t>
            </a:r>
            <a:r>
              <a:rPr lang="en-CA" sz="3200" b="1" dirty="0"/>
              <a:t>Thus the properties of the sound wave (the amplitude, wavelength, </a:t>
            </a:r>
            <a:r>
              <a:rPr lang="en-CA" sz="3200" b="1" dirty="0"/>
              <a:t>frequency…etc.) </a:t>
            </a:r>
            <a:r>
              <a:rPr lang="en-CA" sz="3200" b="1" dirty="0"/>
              <a:t>will be different as well. </a:t>
            </a:r>
            <a:r>
              <a:rPr lang="en-CA" altLang="en-US" sz="3200" b="1" dirty="0"/>
              <a:t>The chemical composition of water trees are different than the insulation that surrounds them, and this then causes a contrast in, the acoustical impedance of these faults. </a:t>
            </a:r>
            <a:r>
              <a:rPr lang="en-CA" sz="3200" b="1" dirty="0"/>
              <a:t>Using </a:t>
            </a:r>
            <a:r>
              <a:rPr lang="en-CA" sz="3200" b="1" dirty="0"/>
              <a:t>this logic I </a:t>
            </a:r>
            <a:r>
              <a:rPr lang="en-US" sz="3200" b="1" dirty="0"/>
              <a:t>found that by using low frequency sound waves, water tree damage can be found faster, non-destructively, and overall more effectively</a:t>
            </a:r>
            <a:r>
              <a:rPr lang="en-US" sz="3200" b="1" dirty="0"/>
              <a:t>. </a:t>
            </a:r>
            <a:r>
              <a:rPr lang="en-CA" sz="3200" b="1" dirty="0"/>
              <a:t>‘’’</a:t>
            </a:r>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p:txBody>
      </p:sp>
      <p:sp>
        <p:nvSpPr>
          <p:cNvPr id="9" name="TextBox 8"/>
          <p:cNvSpPr txBox="1"/>
          <p:nvPr/>
        </p:nvSpPr>
        <p:spPr>
          <a:xfrm>
            <a:off x="1159991" y="15571884"/>
            <a:ext cx="31819211" cy="255436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defTabSz="914309" eaLnBrk="0" fontAlgn="base" hangingPunct="0">
              <a:spcBef>
                <a:spcPct val="0"/>
              </a:spcBef>
              <a:spcAft>
                <a:spcPct val="0"/>
              </a:spcAft>
            </a:pP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I hypothesized </a:t>
            </a: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that water trees </a:t>
            </a: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can be found by using low frequency ultrasound, within the frequency range of 15 KHz – 10 MHz (</a:t>
            </a:r>
            <a:r>
              <a:rPr lang="en-CA" altLang="ja-JP" sz="3200" b="1" i="1" dirty="0">
                <a:solidFill>
                  <a:schemeClr val="tx1"/>
                </a:solidFill>
                <a:latin typeface="Calibri" panose="020F0502020204030204" pitchFamily="34" charset="0"/>
                <a:ea typeface="MS Mincho" panose="02020609040205080304" pitchFamily="49" charset="-128"/>
                <a:cs typeface="Arial" panose="020B0604020202020204" pitchFamily="34" charset="0"/>
              </a:rPr>
              <a:t>“E. </a:t>
            </a:r>
            <a:r>
              <a:rPr lang="en-CA" altLang="ja-JP" sz="3200" b="1" i="1" dirty="0" err="1">
                <a:solidFill>
                  <a:schemeClr val="tx1"/>
                </a:solidFill>
                <a:latin typeface="Calibri" panose="020F0502020204030204" pitchFamily="34" charset="0"/>
                <a:ea typeface="MS Mincho" panose="02020609040205080304" pitchFamily="49" charset="-128"/>
                <a:cs typeface="Arial" panose="020B0604020202020204" pitchFamily="34" charset="0"/>
              </a:rPr>
              <a:t>Blomme</a:t>
            </a:r>
            <a:r>
              <a:rPr lang="en-CA" altLang="ja-JP" sz="3200" b="1" i="1" dirty="0">
                <a:solidFill>
                  <a:schemeClr val="tx1"/>
                </a:solidFill>
                <a:latin typeface="Calibri" panose="020F0502020204030204" pitchFamily="34" charset="0"/>
                <a:ea typeface="MS Mincho" panose="02020609040205080304" pitchFamily="49" charset="-128"/>
                <a:cs typeface="Arial" panose="020B0604020202020204" pitchFamily="34" charset="0"/>
              </a:rPr>
              <a:t> &amp; others, 2002</a:t>
            </a:r>
            <a:r>
              <a:rPr lang="en-CA" altLang="ja-JP" sz="3200" b="1" i="1" dirty="0">
                <a:solidFill>
                  <a:schemeClr val="tx1"/>
                </a:solidFill>
                <a:latin typeface="Calibri" panose="020F0502020204030204" pitchFamily="34" charset="0"/>
                <a:ea typeface="MS Mincho" panose="02020609040205080304" pitchFamily="49" charset="-128"/>
                <a:cs typeface="Arial" panose="020B0604020202020204" pitchFamily="34" charset="0"/>
              </a:rPr>
              <a:t>”</a:t>
            </a: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a:t>
            </a:r>
            <a:endParaRPr lang="en-CA" altLang="ja-JP" sz="3200" b="1" dirty="0">
              <a:solidFill>
                <a:schemeClr val="tx1"/>
              </a:solidFill>
              <a:latin typeface="Arial" panose="020B0604020202020204" pitchFamily="34" charset="0"/>
              <a:ea typeface="MS Mincho" panose="02020609040205080304" pitchFamily="49" charset="-128"/>
              <a:cs typeface="Arial" panose="020B0604020202020204" pitchFamily="34" charset="0"/>
            </a:endParaRPr>
          </a:p>
          <a:p>
            <a:pPr defTabSz="914309" eaLnBrk="0" fontAlgn="base" hangingPunct="0">
              <a:spcBef>
                <a:spcPct val="0"/>
              </a:spcBef>
              <a:spcAft>
                <a:spcPct val="0"/>
              </a:spcAft>
            </a:pPr>
            <a:endParaRPr lang="en-CA" altLang="ja-JP" sz="3200" b="1" dirty="0">
              <a:solidFill>
                <a:schemeClr val="tx1"/>
              </a:solidFill>
              <a:latin typeface="Arial" panose="020B0604020202020204" pitchFamily="34" charset="0"/>
              <a:ea typeface="MS Mincho" panose="02020609040205080304" pitchFamily="49" charset="-128"/>
              <a:cs typeface="Arial" panose="020B0604020202020204" pitchFamily="34" charset="0"/>
            </a:endParaRPr>
          </a:p>
          <a:p>
            <a:pPr defTabSz="914309" eaLnBrk="0" fontAlgn="base" hangingPunct="0">
              <a:spcBef>
                <a:spcPct val="0"/>
              </a:spcBef>
              <a:spcAft>
                <a:spcPct val="0"/>
              </a:spcAft>
            </a:pPr>
            <a:r>
              <a:rPr lang="en-CA" altLang="ja-JP" sz="3200" b="1" i="1" dirty="0">
                <a:solidFill>
                  <a:schemeClr val="tx1"/>
                </a:solidFill>
                <a:latin typeface="Arial" panose="020B0604020202020204" pitchFamily="34" charset="0"/>
                <a:ea typeface="MS Mincho" panose="02020609040205080304" pitchFamily="49" charset="-128"/>
                <a:cs typeface="Arial" panose="020B0604020202020204" pitchFamily="34" charset="0"/>
              </a:rPr>
              <a:t>Specific Objectives</a:t>
            </a:r>
          </a:p>
          <a:p>
            <a:pPr marL="3015801" lvl="1" indent="-742876" defTabSz="914309" eaLnBrk="0" fontAlgn="base" hangingPunct="0">
              <a:spcBef>
                <a:spcPct val="0"/>
              </a:spcBef>
              <a:spcAft>
                <a:spcPct val="0"/>
              </a:spcAft>
              <a:buFont typeface="+mj-lt"/>
              <a:buAutoNum type="arabicPeriod"/>
            </a:pP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To find a non-destructive method of microscopic fault detection in the insulation of XLPE power cables.</a:t>
            </a:r>
          </a:p>
          <a:p>
            <a:pPr marL="3015801" lvl="1" indent="-742876" defTabSz="914309" eaLnBrk="0" fontAlgn="base" hangingPunct="0">
              <a:spcBef>
                <a:spcPct val="0"/>
              </a:spcBef>
              <a:spcAft>
                <a:spcPct val="0"/>
              </a:spcAft>
              <a:buFont typeface="+mj-lt"/>
              <a:buAutoNum type="arabicPeriod"/>
            </a:pP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To ensure that this new method is less time, and energy consuming then the current standard.</a:t>
            </a:r>
            <a:endPar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endParaRPr>
          </a:p>
        </p:txBody>
      </p:sp>
      <p:sp>
        <p:nvSpPr>
          <p:cNvPr id="11" name="TextBox 10"/>
          <p:cNvSpPr txBox="1"/>
          <p:nvPr/>
        </p:nvSpPr>
        <p:spPr>
          <a:xfrm>
            <a:off x="1082427" y="40774208"/>
            <a:ext cx="31819211" cy="255436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571443" indent="-571443" defTabSz="914309" eaLnBrk="0" fontAlgn="base" hangingPunct="0">
              <a:spcBef>
                <a:spcPct val="0"/>
              </a:spcBef>
              <a:spcAft>
                <a:spcPct val="0"/>
              </a:spcAft>
              <a:buFont typeface="Arial" panose="020B0604020202020204" pitchFamily="34" charset="0"/>
              <a:buChar char="•"/>
            </a:pPr>
            <a:r>
              <a:rPr lang="en-US"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E</a:t>
            </a:r>
            <a:r>
              <a:rPr lang="en-US"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 </a:t>
            </a:r>
            <a:r>
              <a:rPr lang="en-US" altLang="ja-JP" sz="3200" b="1" dirty="0" err="1">
                <a:solidFill>
                  <a:schemeClr val="tx1"/>
                </a:solidFill>
                <a:latin typeface="Calibri" panose="020F0502020204030204" pitchFamily="34" charset="0"/>
                <a:ea typeface="MS Mincho" panose="02020609040205080304" pitchFamily="49" charset="-128"/>
                <a:cs typeface="Arial" panose="020B0604020202020204" pitchFamily="34" charset="0"/>
              </a:rPr>
              <a:t>Blomme</a:t>
            </a:r>
            <a:r>
              <a:rPr lang="en-US"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 D. </a:t>
            </a:r>
            <a:r>
              <a:rPr lang="en-US" altLang="ja-JP" sz="3200" b="1" dirty="0" err="1">
                <a:solidFill>
                  <a:schemeClr val="tx1"/>
                </a:solidFill>
                <a:latin typeface="Calibri" panose="020F0502020204030204" pitchFamily="34" charset="0"/>
                <a:ea typeface="MS Mincho" panose="02020609040205080304" pitchFamily="49" charset="-128"/>
                <a:cs typeface="Arial" panose="020B0604020202020204" pitchFamily="34" charset="0"/>
              </a:rPr>
              <a:t>Bulcaen</a:t>
            </a:r>
            <a:r>
              <a:rPr lang="en-US"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 and F. </a:t>
            </a:r>
            <a:r>
              <a:rPr lang="en-US" altLang="ja-JP" sz="3200" b="1" dirty="0" err="1">
                <a:solidFill>
                  <a:schemeClr val="tx1"/>
                </a:solidFill>
                <a:latin typeface="Calibri" panose="020F0502020204030204" pitchFamily="34" charset="0"/>
                <a:ea typeface="MS Mincho" panose="02020609040205080304" pitchFamily="49" charset="-128"/>
                <a:cs typeface="Arial" panose="020B0604020202020204" pitchFamily="34" charset="0"/>
              </a:rPr>
              <a:t>Declercq</a:t>
            </a:r>
            <a:r>
              <a:rPr lang="en-US"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 “Air-Coupled Ultrasonic NDE: Experiments in the frequency Range 750 KHz – 2 MHz,” NDT&amp;E International, vol.35, pp417-426, 2002.</a:t>
            </a:r>
            <a:endParaRPr lang="en-CA" altLang="ja-JP" sz="3200" b="1" dirty="0">
              <a:solidFill>
                <a:schemeClr val="tx1"/>
              </a:solidFill>
            </a:endParaRPr>
          </a:p>
          <a:p>
            <a:pPr marL="571443" indent="-571443" defTabSz="914309" eaLnBrk="0" fontAlgn="base" hangingPunct="0">
              <a:spcBef>
                <a:spcPct val="0"/>
              </a:spcBef>
              <a:spcAft>
                <a:spcPct val="0"/>
              </a:spcAft>
              <a:buFont typeface="Arial" panose="020B0604020202020204" pitchFamily="34" charset="0"/>
              <a:buChar char="•"/>
            </a:pPr>
            <a:r>
              <a:rPr lang="en-US"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T </a:t>
            </a:r>
            <a:r>
              <a:rPr lang="en-US"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.E. Gomez Alvarez-Arenas, “Acoustic Impedance Matching of Piezoelectric Transducers in the Air,” IEEE Transactions on </a:t>
            </a:r>
            <a:r>
              <a:rPr lang="en-US" altLang="ja-JP" sz="3200" b="1" dirty="0" err="1">
                <a:solidFill>
                  <a:schemeClr val="tx1"/>
                </a:solidFill>
                <a:latin typeface="Calibri" panose="020F0502020204030204" pitchFamily="34" charset="0"/>
                <a:ea typeface="MS Mincho" panose="02020609040205080304" pitchFamily="49" charset="-128"/>
                <a:cs typeface="Arial" panose="020B0604020202020204" pitchFamily="34" charset="0"/>
              </a:rPr>
              <a:t>Ultrasonics</a:t>
            </a:r>
            <a:r>
              <a:rPr lang="en-US"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 Symposium 2000.</a:t>
            </a:r>
            <a:endParaRPr lang="en-CA" altLang="ja-JP" sz="3200" b="1" dirty="0">
              <a:solidFill>
                <a:schemeClr val="tx1"/>
              </a:solidFill>
            </a:endParaRPr>
          </a:p>
          <a:p>
            <a:pPr marL="571443" indent="-571443" defTabSz="914309" eaLnBrk="0" fontAlgn="base" hangingPunct="0">
              <a:spcBef>
                <a:spcPct val="0"/>
              </a:spcBef>
              <a:spcAft>
                <a:spcPct val="0"/>
              </a:spcAft>
              <a:buFont typeface="Arial" panose="020B0604020202020204" pitchFamily="34" charset="0"/>
              <a:buChar char="•"/>
            </a:pPr>
            <a:r>
              <a:rPr lang="en-US"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T</a:t>
            </a:r>
            <a:r>
              <a:rPr lang="en-US"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 E. Gomez, and F. Montero, “Bridging the Gap of Impedance Mismatch Between Air and Solid Materials,” IEEE </a:t>
            </a:r>
            <a:r>
              <a:rPr lang="en-US" altLang="ja-JP" sz="3200" b="1" dirty="0" err="1">
                <a:solidFill>
                  <a:schemeClr val="tx1"/>
                </a:solidFill>
                <a:latin typeface="Calibri" panose="020F0502020204030204" pitchFamily="34" charset="0"/>
                <a:ea typeface="MS Mincho" panose="02020609040205080304" pitchFamily="49" charset="-128"/>
                <a:cs typeface="Arial" panose="020B0604020202020204" pitchFamily="34" charset="0"/>
              </a:rPr>
              <a:t>Ultrasonics</a:t>
            </a:r>
            <a:r>
              <a:rPr lang="en-US"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 Symposium, 2000.</a:t>
            </a:r>
            <a:endParaRPr lang="en-CA" altLang="ja-JP" sz="3200" b="1" dirty="0">
              <a:solidFill>
                <a:schemeClr val="tx1"/>
              </a:solidFill>
            </a:endParaRPr>
          </a:p>
          <a:p>
            <a:pPr marL="571443" indent="-571443" defTabSz="914309" eaLnBrk="0" fontAlgn="base" hangingPunct="0">
              <a:spcBef>
                <a:spcPct val="0"/>
              </a:spcBef>
              <a:spcAft>
                <a:spcPct val="0"/>
              </a:spcAft>
              <a:buFont typeface="Arial" panose="020B0604020202020204" pitchFamily="34" charset="0"/>
              <a:buChar char="•"/>
            </a:pPr>
            <a:r>
              <a:rPr lang="en-US"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A. </a:t>
            </a:r>
            <a:r>
              <a:rPr lang="en-US" altLang="ja-JP" sz="3200" b="1" dirty="0" err="1">
                <a:solidFill>
                  <a:schemeClr val="tx1"/>
                </a:solidFill>
                <a:latin typeface="Calibri" panose="020F0502020204030204" pitchFamily="34" charset="0"/>
                <a:ea typeface="MS Mincho" panose="02020609040205080304" pitchFamily="49" charset="-128"/>
                <a:cs typeface="Arial" panose="020B0604020202020204" pitchFamily="34" charset="0"/>
              </a:rPr>
              <a:t>Vladisaskas</a:t>
            </a:r>
            <a:r>
              <a:rPr lang="en-US"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 and L. </a:t>
            </a:r>
            <a:r>
              <a:rPr lang="en-US" altLang="ja-JP" sz="3200" b="1" dirty="0" err="1">
                <a:solidFill>
                  <a:schemeClr val="tx1"/>
                </a:solidFill>
                <a:latin typeface="Calibri" panose="020F0502020204030204" pitchFamily="34" charset="0"/>
                <a:ea typeface="MS Mincho" panose="02020609040205080304" pitchFamily="49" charset="-128"/>
                <a:cs typeface="Arial" panose="020B0604020202020204" pitchFamily="34" charset="0"/>
              </a:rPr>
              <a:t>Jakevicius</a:t>
            </a:r>
            <a:r>
              <a:rPr lang="en-US"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 “Absorption of ultrasonic waves in air,” </a:t>
            </a:r>
            <a:r>
              <a:rPr lang="en-US" altLang="ja-JP" sz="3200" b="1" dirty="0" err="1">
                <a:solidFill>
                  <a:schemeClr val="tx1"/>
                </a:solidFill>
                <a:latin typeface="Calibri" panose="020F0502020204030204" pitchFamily="34" charset="0"/>
                <a:ea typeface="MS Mincho" panose="02020609040205080304" pitchFamily="49" charset="-128"/>
                <a:cs typeface="Arial" panose="020B0604020202020204" pitchFamily="34" charset="0"/>
              </a:rPr>
              <a:t>Ultragarsas</a:t>
            </a:r>
            <a:r>
              <a:rPr lang="en-US"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 Journal, vol.  50, No. 1, 2004.</a:t>
            </a:r>
            <a:endParaRPr lang="en-CA" altLang="ja-JP" sz="3200" b="1" dirty="0">
              <a:solidFill>
                <a:schemeClr val="tx1"/>
              </a:solidFill>
            </a:endParaRPr>
          </a:p>
          <a:p>
            <a:pPr marL="571443" indent="-571443" defTabSz="914309" eaLnBrk="0" fontAlgn="base" hangingPunct="0">
              <a:spcBef>
                <a:spcPct val="0"/>
              </a:spcBef>
              <a:spcAft>
                <a:spcPct val="0"/>
              </a:spcAft>
              <a:buFont typeface="Arial" panose="020B0604020202020204" pitchFamily="34" charset="0"/>
              <a:buChar char="•"/>
            </a:pPr>
            <a:r>
              <a:rPr lang="en-CA" altLang="ja-JP" sz="3200" b="1" dirty="0">
                <a:solidFill>
                  <a:srgbClr val="333333"/>
                </a:solidFill>
                <a:latin typeface="Calibri" panose="020F0502020204030204" pitchFamily="34" charset="0"/>
                <a:ea typeface="MS Mincho" panose="02020609040205080304" pitchFamily="49" charset="-128"/>
                <a:cs typeface="Arial" panose="020B0604020202020204" pitchFamily="34" charset="0"/>
              </a:rPr>
              <a:t>M. Morin, K. Hamilton, T. Found, G. </a:t>
            </a:r>
            <a:r>
              <a:rPr lang="en-CA" altLang="ja-JP" sz="3200" b="1" dirty="0" err="1">
                <a:solidFill>
                  <a:srgbClr val="333333"/>
                </a:solidFill>
                <a:latin typeface="Calibri" panose="020F0502020204030204" pitchFamily="34" charset="0"/>
                <a:ea typeface="MS Mincho" panose="02020609040205080304" pitchFamily="49" charset="-128"/>
                <a:cs typeface="Arial" panose="020B0604020202020204" pitchFamily="34" charset="0"/>
              </a:rPr>
              <a:t>Klassen</a:t>
            </a:r>
            <a:r>
              <a:rPr lang="en-CA" altLang="ja-JP" sz="3200" b="1" dirty="0">
                <a:solidFill>
                  <a:srgbClr val="333333"/>
                </a:solidFill>
                <a:latin typeface="Calibri" panose="020F0502020204030204" pitchFamily="34" charset="0"/>
                <a:ea typeface="MS Mincho" panose="02020609040205080304" pitchFamily="49" charset="-128"/>
                <a:cs typeface="Arial" panose="020B0604020202020204" pitchFamily="34" charset="0"/>
              </a:rPr>
              <a:t>, G.</a:t>
            </a:r>
            <a:r>
              <a:rPr lang="en-CA" altLang="ja-JP" sz="3200" b="1" dirty="0">
                <a:solidFill>
                  <a:srgbClr val="333333"/>
                </a:solidFill>
                <a:latin typeface="Calibri" panose="020F0502020204030204" pitchFamily="34" charset="0"/>
                <a:ea typeface="MS Mincho" panose="02020609040205080304" pitchFamily="49" charset="-128"/>
                <a:cs typeface="Arial" panose="020B0604020202020204" pitchFamily="34" charset="0"/>
              </a:rPr>
              <a:t> </a:t>
            </a:r>
            <a:r>
              <a:rPr lang="en-CA" altLang="ja-JP" sz="3200" b="1" dirty="0" err="1">
                <a:solidFill>
                  <a:srgbClr val="333333"/>
                </a:solidFill>
                <a:latin typeface="Calibri" panose="020F0502020204030204" pitchFamily="34" charset="0"/>
                <a:ea typeface="MS Mincho" panose="02020609040205080304" pitchFamily="49" charset="-128"/>
                <a:cs typeface="Arial" panose="020B0604020202020204" pitchFamily="34" charset="0"/>
              </a:rPr>
              <a:t>Miskiewiez</a:t>
            </a:r>
            <a:r>
              <a:rPr lang="en-CA" altLang="ja-JP" sz="3200" b="1" dirty="0">
                <a:solidFill>
                  <a:srgbClr val="333333"/>
                </a:solidFill>
                <a:latin typeface="Calibri" panose="020F0502020204030204" pitchFamily="34" charset="0"/>
                <a:ea typeface="MS Mincho" panose="02020609040205080304" pitchFamily="49" charset="-128"/>
                <a:cs typeface="Arial" panose="020B0604020202020204" pitchFamily="34" charset="0"/>
              </a:rPr>
              <a:t>, </a:t>
            </a:r>
            <a:r>
              <a:rPr lang="en-CA" altLang="ja-JP" sz="3200" b="1" dirty="0">
                <a:solidFill>
                  <a:srgbClr val="333333"/>
                </a:solidFill>
                <a:latin typeface="Calibri" panose="020F0502020204030204" pitchFamily="34" charset="0"/>
                <a:ea typeface="MS Mincho" panose="02020609040205080304" pitchFamily="49" charset="-128"/>
                <a:cs typeface="Arial" panose="020B0604020202020204" pitchFamily="34" charset="0"/>
              </a:rPr>
              <a:t>D. </a:t>
            </a:r>
            <a:r>
              <a:rPr lang="en-CA" altLang="ja-JP" sz="3200" b="1" dirty="0" err="1">
                <a:solidFill>
                  <a:srgbClr val="333333"/>
                </a:solidFill>
                <a:latin typeface="Calibri" panose="020F0502020204030204" pitchFamily="34" charset="0"/>
                <a:ea typeface="MS Mincho" panose="02020609040205080304" pitchFamily="49" charset="-128"/>
                <a:cs typeface="Arial" panose="020B0604020202020204" pitchFamily="34" charset="0"/>
              </a:rPr>
              <a:t>Mulla</a:t>
            </a:r>
            <a:r>
              <a:rPr lang="en-CA" altLang="ja-JP" sz="3200" b="1" dirty="0">
                <a:solidFill>
                  <a:srgbClr val="333333"/>
                </a:solidFill>
                <a:latin typeface="Calibri" panose="020F0502020204030204" pitchFamily="34" charset="0"/>
                <a:ea typeface="MS Mincho" panose="02020609040205080304" pitchFamily="49" charset="-128"/>
                <a:cs typeface="Arial" panose="020B0604020202020204" pitchFamily="34" charset="0"/>
              </a:rPr>
              <a:t>,. </a:t>
            </a:r>
            <a:r>
              <a:rPr lang="en-CA" altLang="ja-JP" sz="3200" b="1" dirty="0">
                <a:solidFill>
                  <a:srgbClr val="333333"/>
                </a:solidFill>
                <a:latin typeface="Calibri" panose="020F0502020204030204" pitchFamily="34" charset="0"/>
                <a:ea typeface="MS Mincho" panose="02020609040205080304" pitchFamily="49" charset="-128"/>
                <a:cs typeface="Arial" panose="020B0604020202020204" pitchFamily="34" charset="0"/>
              </a:rPr>
              <a:t>. </a:t>
            </a:r>
            <a:r>
              <a:rPr lang="en-CA" altLang="ja-JP" sz="3200" b="1" dirty="0">
                <a:solidFill>
                  <a:srgbClr val="333333"/>
                </a:solidFill>
                <a:latin typeface="Calibri" panose="020F0502020204030204" pitchFamily="34" charset="0"/>
                <a:ea typeface="MS Mincho" panose="02020609040205080304" pitchFamily="49" charset="-128"/>
                <a:cs typeface="Arial" panose="020B0604020202020204" pitchFamily="34" charset="0"/>
              </a:rPr>
              <a:t>. J. Waddell</a:t>
            </a:r>
            <a:r>
              <a:rPr lang="en-CA" altLang="ja-JP" sz="3200" b="1" dirty="0">
                <a:solidFill>
                  <a:srgbClr val="333333"/>
                </a:solidFill>
                <a:latin typeface="Calibri" panose="020F0502020204030204" pitchFamily="34" charset="0"/>
                <a:ea typeface="MS Mincho" panose="02020609040205080304" pitchFamily="49" charset="-128"/>
                <a:cs typeface="Arial" panose="020B0604020202020204" pitchFamily="34" charset="0"/>
              </a:rPr>
              <a:t>, </a:t>
            </a:r>
            <a:r>
              <a:rPr lang="en-CA" altLang="ja-JP" sz="3200" b="1" dirty="0">
                <a:solidFill>
                  <a:srgbClr val="333333"/>
                </a:solidFill>
                <a:latin typeface="Calibri" panose="020F0502020204030204" pitchFamily="34" charset="0"/>
                <a:ea typeface="MS Mincho" panose="02020609040205080304" pitchFamily="49" charset="-128"/>
                <a:cs typeface="Arial" panose="020B0604020202020204" pitchFamily="34" charset="0"/>
              </a:rPr>
              <a:t> “</a:t>
            </a:r>
            <a:r>
              <a:rPr lang="en-CA" altLang="ja-JP" sz="3200" b="1" dirty="0">
                <a:solidFill>
                  <a:srgbClr val="333333"/>
                </a:solidFill>
                <a:latin typeface="Calibri" panose="020F0502020204030204" pitchFamily="34" charset="0"/>
                <a:ea typeface="MS Mincho" panose="02020609040205080304" pitchFamily="49" charset="-128"/>
                <a:cs typeface="Arial" panose="020B0604020202020204" pitchFamily="34" charset="0"/>
              </a:rPr>
              <a:t>Report on Distribution Asset Condition”. </a:t>
            </a:r>
            <a:r>
              <a:rPr lang="en-CA" altLang="ja-JP" sz="3200" b="1" dirty="0">
                <a:solidFill>
                  <a:srgbClr val="333333"/>
                </a:solidFill>
                <a:latin typeface="Calibri" panose="020F0502020204030204" pitchFamily="34" charset="0"/>
                <a:ea typeface="MS Mincho" panose="02020609040205080304" pitchFamily="49" charset="-128"/>
                <a:cs typeface="Arial" panose="020B0604020202020204" pitchFamily="34" charset="0"/>
              </a:rPr>
              <a:t>Vol.2, (2012</a:t>
            </a:r>
            <a:r>
              <a:rPr lang="en-CA" altLang="ja-JP" sz="3200" b="1" dirty="0">
                <a:solidFill>
                  <a:srgbClr val="333333"/>
                </a:solidFill>
                <a:latin typeface="Calibri" panose="020F0502020204030204" pitchFamily="34" charset="0"/>
                <a:ea typeface="MS Mincho" panose="02020609040205080304" pitchFamily="49" charset="-128"/>
                <a:cs typeface="Arial" panose="020B0604020202020204" pitchFamily="34" charset="0"/>
              </a:rPr>
              <a:t>, </a:t>
            </a:r>
            <a:r>
              <a:rPr lang="en-CA" altLang="ja-JP" sz="3200" b="1" dirty="0">
                <a:solidFill>
                  <a:srgbClr val="333333"/>
                </a:solidFill>
                <a:latin typeface="Calibri" panose="020F0502020204030204" pitchFamily="34" charset="0"/>
                <a:ea typeface="MS Mincho" panose="02020609040205080304" pitchFamily="49" charset="-128"/>
                <a:cs typeface="Arial" panose="020B0604020202020204" pitchFamily="34" charset="0"/>
              </a:rPr>
              <a:t>August 14</a:t>
            </a:r>
            <a:r>
              <a:rPr lang="en-CA" altLang="ja-JP" sz="3200" b="1" dirty="0">
                <a:solidFill>
                  <a:srgbClr val="333333"/>
                </a:solidFill>
                <a:latin typeface="Calibri" panose="020F0502020204030204" pitchFamily="34" charset="0"/>
                <a:ea typeface="MS Mincho" panose="02020609040205080304" pitchFamily="49" charset="-128"/>
                <a:cs typeface="Arial" panose="020B0604020202020204" pitchFamily="34" charset="0"/>
              </a:rPr>
              <a:t>).  </a:t>
            </a:r>
          </a:p>
        </p:txBody>
      </p:sp>
      <p:pic>
        <p:nvPicPr>
          <p:cNvPr id="13" name="Picture 2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75909" y="43534193"/>
            <a:ext cx="4096143" cy="170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5071" y="43468962"/>
            <a:ext cx="6029243" cy="1802234"/>
          </a:xfrm>
          <a:prstGeom prst="rect">
            <a:avLst/>
          </a:prstGeom>
        </p:spPr>
      </p:pic>
      <p:sp>
        <p:nvSpPr>
          <p:cNvPr id="14" name="Rectangle 2"/>
          <p:cNvSpPr>
            <a:spLocks noChangeArrowheads="1"/>
          </p:cNvSpPr>
          <p:nvPr/>
        </p:nvSpPr>
        <p:spPr bwMode="auto">
          <a:xfrm>
            <a:off x="1991" y="50003"/>
            <a:ext cx="646286" cy="36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4" tIns="45717" rIns="91434" bIns="45717"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indent="457154" defTabSz="914309"/>
            <a:endParaRPr lang="en-CA" altLang="ja-JP" sz="1800" dirty="0"/>
          </a:p>
        </p:txBody>
      </p:sp>
      <p:sp>
        <p:nvSpPr>
          <p:cNvPr id="1060" name="Rectangle 62"/>
          <p:cNvSpPr>
            <a:spLocks noChangeArrowheads="1"/>
          </p:cNvSpPr>
          <p:nvPr/>
        </p:nvSpPr>
        <p:spPr bwMode="auto">
          <a:xfrm>
            <a:off x="1991" y="43931"/>
            <a:ext cx="646286" cy="36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4" tIns="45717" rIns="91434" bIns="45717" numCol="1" anchor="ctr" anchorCtr="0" compatLnSpc="1">
            <a:prstTxWarp prst="textNoShape">
              <a:avLst/>
            </a:prstTxWarp>
            <a:spAutoFit/>
          </a:bodyPr>
          <a:lstStyle>
            <a:lvl1pPr indent="457200" eaLnBrk="0" fontAlgn="base" hangingPunct="0">
              <a:spcBef>
                <a:spcPct val="0"/>
              </a:spcBef>
              <a:spcAft>
                <a:spcPct val="0"/>
              </a:spcAft>
              <a:tabLst>
                <a:tab pos="4572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572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572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572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572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indent="457154" defTabSz="914309">
              <a:tabLst>
                <a:tab pos="457154" algn="l"/>
              </a:tabLst>
            </a:pPr>
            <a:endParaRPr lang="en-CA" altLang="ja-JP" sz="1800" dirty="0"/>
          </a:p>
        </p:txBody>
      </p:sp>
      <p:sp>
        <p:nvSpPr>
          <p:cNvPr id="1061" name="TextBox 1060"/>
          <p:cNvSpPr txBox="1"/>
          <p:nvPr/>
        </p:nvSpPr>
        <p:spPr>
          <a:xfrm>
            <a:off x="1156125" y="19547592"/>
            <a:ext cx="31821004" cy="19788648"/>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spAutoFit/>
          </a:bodyPr>
          <a:lstStyle/>
          <a:p>
            <a:r>
              <a:rPr lang="en-CA" sz="3200" b="1" dirty="0"/>
              <a:t>The current method used by Manitoba Hydro involves the following steps. </a:t>
            </a:r>
            <a:endParaRPr lang="en-CA" sz="3200" b="1" dirty="0"/>
          </a:p>
          <a:p>
            <a:r>
              <a:rPr lang="en-CA" sz="3200" b="1" dirty="0"/>
              <a:t>1) A </a:t>
            </a:r>
            <a:r>
              <a:rPr lang="en-CA" sz="3200" b="1" dirty="0"/>
              <a:t>failed sample is received from the field, and the conductor is removed.</a:t>
            </a:r>
          </a:p>
          <a:p>
            <a:r>
              <a:rPr lang="en-CA" sz="3200" b="1" dirty="0"/>
              <a:t>2) A modified wood working mitre slices the cable into 1.00 mm wafers (Figure </a:t>
            </a:r>
            <a:r>
              <a:rPr lang="en-CA" sz="3200" b="1" dirty="0"/>
              <a:t>2) </a:t>
            </a:r>
            <a:endParaRPr lang="en-CA" sz="3200" b="1" dirty="0"/>
          </a:p>
          <a:p>
            <a:r>
              <a:rPr lang="en-CA" sz="3200" b="1" dirty="0"/>
              <a:t>3) The wafers are boiled in water for one hour, and this accentuates the water trees.</a:t>
            </a:r>
          </a:p>
          <a:p>
            <a:r>
              <a:rPr lang="en-CA" sz="3200" b="1" dirty="0"/>
              <a:t>4) The wafers are analyzed under a microscope (Figure </a:t>
            </a:r>
            <a:r>
              <a:rPr lang="en-CA" sz="3200" b="1" dirty="0"/>
              <a:t>3) where </a:t>
            </a:r>
            <a:r>
              <a:rPr lang="en-CA" sz="3200" b="1" dirty="0"/>
              <a:t>faults are detected.</a:t>
            </a:r>
          </a:p>
          <a:p>
            <a:r>
              <a:rPr lang="en-CA" sz="3200" b="1" dirty="0"/>
              <a:t>5) This information is used to prioritize repairs.</a:t>
            </a:r>
          </a:p>
          <a:p>
            <a:pPr defTabSz="914309" eaLnBrk="0" fontAlgn="base" hangingPunct="0">
              <a:spcBef>
                <a:spcPct val="0"/>
              </a:spcBef>
              <a:spcAft>
                <a:spcPct val="0"/>
              </a:spcAft>
            </a:pPr>
            <a:endPar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endParaRPr>
          </a:p>
          <a:p>
            <a:pPr defTabSz="914309" eaLnBrk="0" fontAlgn="base" hangingPunct="0">
              <a:spcBef>
                <a:spcPct val="0"/>
              </a:spcBef>
              <a:spcAft>
                <a:spcPct val="0"/>
              </a:spcAft>
            </a:pPr>
            <a:endPar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endParaRPr>
          </a:p>
          <a:p>
            <a:pPr defTabSz="914309" eaLnBrk="0" fontAlgn="base" hangingPunct="0">
              <a:spcBef>
                <a:spcPct val="0"/>
              </a:spcBef>
              <a:spcAft>
                <a:spcPct val="0"/>
              </a:spcAft>
            </a:pPr>
            <a:endPar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endParaRPr>
          </a:p>
          <a:p>
            <a:pPr defTabSz="914309" eaLnBrk="0" fontAlgn="base" hangingPunct="0">
              <a:spcBef>
                <a:spcPct val="0"/>
              </a:spcBef>
              <a:spcAft>
                <a:spcPct val="0"/>
              </a:spcAft>
            </a:pPr>
            <a:endPar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endParaRPr>
          </a:p>
          <a:p>
            <a:pPr defTabSz="914309" eaLnBrk="0" fontAlgn="base" hangingPunct="0">
              <a:spcBef>
                <a:spcPct val="0"/>
              </a:spcBef>
              <a:spcAft>
                <a:spcPct val="0"/>
              </a:spcAft>
            </a:pPr>
            <a:endPar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endParaRPr>
          </a:p>
          <a:p>
            <a:pPr defTabSz="914309" eaLnBrk="0" fontAlgn="base" hangingPunct="0">
              <a:spcBef>
                <a:spcPct val="0"/>
              </a:spcBef>
              <a:spcAft>
                <a:spcPct val="0"/>
              </a:spcAft>
            </a:pPr>
            <a:endPar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endParaRPr>
          </a:p>
          <a:p>
            <a:pPr defTabSz="914309" eaLnBrk="0" fontAlgn="base" hangingPunct="0">
              <a:spcBef>
                <a:spcPct val="0"/>
              </a:spcBef>
              <a:spcAft>
                <a:spcPct val="0"/>
              </a:spcAft>
            </a:pPr>
            <a:endPar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endParaRPr>
          </a:p>
          <a:p>
            <a:pPr defTabSz="914309" eaLnBrk="0" fontAlgn="base" hangingPunct="0">
              <a:spcBef>
                <a:spcPct val="0"/>
              </a:spcBef>
              <a:spcAft>
                <a:spcPct val="0"/>
              </a:spcAft>
            </a:pPr>
            <a:endPar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endParaRPr>
          </a:p>
          <a:p>
            <a:pPr defTabSz="914309" eaLnBrk="0" fontAlgn="base" hangingPunct="0">
              <a:spcBef>
                <a:spcPct val="0"/>
              </a:spcBef>
              <a:spcAft>
                <a:spcPct val="0"/>
              </a:spcAft>
            </a:pPr>
            <a:endPar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endParaRPr>
          </a:p>
          <a:p>
            <a:pPr defTabSz="914309" eaLnBrk="0" fontAlgn="base" hangingPunct="0">
              <a:spcBef>
                <a:spcPct val="0"/>
              </a:spcBef>
              <a:spcAft>
                <a:spcPct val="0"/>
              </a:spcAft>
            </a:pPr>
            <a:endPar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endParaRPr>
          </a:p>
          <a:p>
            <a:pPr defTabSz="914309" eaLnBrk="0" fontAlgn="base" hangingPunct="0">
              <a:spcBef>
                <a:spcPct val="0"/>
              </a:spcBef>
              <a:spcAft>
                <a:spcPct val="0"/>
              </a:spcAft>
            </a:pP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A </a:t>
            </a: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sample with water tree damage that was borrowed from Manitoba Hydro, and waves were sent through it at 500 KHz (</a:t>
            </a:r>
            <a:r>
              <a:rPr lang="en-CA" altLang="ja-JP" sz="3200" b="1" i="1" dirty="0">
                <a:solidFill>
                  <a:schemeClr val="tx1"/>
                </a:solidFill>
                <a:latin typeface="Calibri" panose="020F0502020204030204" pitchFamily="34" charset="0"/>
                <a:ea typeface="MS Mincho" panose="02020609040205080304" pitchFamily="49" charset="-128"/>
                <a:cs typeface="Arial" panose="020B0604020202020204" pitchFamily="34" charset="0"/>
              </a:rPr>
              <a:t>“E. </a:t>
            </a:r>
            <a:r>
              <a:rPr lang="en-CA" altLang="ja-JP" sz="3200" b="1" i="1" dirty="0" err="1">
                <a:solidFill>
                  <a:schemeClr val="tx1"/>
                </a:solidFill>
                <a:latin typeface="Calibri" panose="020F0502020204030204" pitchFamily="34" charset="0"/>
                <a:ea typeface="MS Mincho" panose="02020609040205080304" pitchFamily="49" charset="-128"/>
                <a:cs typeface="Arial" panose="020B0604020202020204" pitchFamily="34" charset="0"/>
              </a:rPr>
              <a:t>Blomme</a:t>
            </a:r>
            <a:r>
              <a:rPr lang="en-CA" altLang="ja-JP" sz="3200" b="1" i="1" dirty="0">
                <a:solidFill>
                  <a:schemeClr val="tx1"/>
                </a:solidFill>
                <a:latin typeface="Calibri" panose="020F0502020204030204" pitchFamily="34" charset="0"/>
                <a:ea typeface="MS Mincho" panose="02020609040205080304" pitchFamily="49" charset="-128"/>
                <a:cs typeface="Arial" panose="020B0604020202020204" pitchFamily="34" charset="0"/>
              </a:rPr>
              <a:t> &amp; others, 2002”</a:t>
            </a: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 in order to see if the difference in amplitude and acoustic impedance was significant enough for accurate detection. After concluding that there was a significant difference (Figure </a:t>
            </a: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4), </a:t>
            </a: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tests to determine </a:t>
            </a: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if the wave will penetrate through the entire insulation, and the </a:t>
            </a: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required frequency were executed. </a:t>
            </a: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In order to see if the ultrasound waves was penetrating through the entirety of the insulation I did multiple tests with a power cable that did not have a core. A foreign object would be placed in the empty center (Figure 5), and the amplitude was observed. Also, a cable without the object in the center was used as a control.</a:t>
            </a:r>
          </a:p>
          <a:p>
            <a:pPr defTabSz="914309" eaLnBrk="0" fontAlgn="base" hangingPunct="0">
              <a:spcBef>
                <a:spcPct val="0"/>
              </a:spcBef>
              <a:spcAft>
                <a:spcPct val="0"/>
              </a:spcAft>
            </a:pPr>
            <a:endPar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endParaRPr>
          </a:p>
          <a:p>
            <a:pPr defTabSz="914309" eaLnBrk="0" fontAlgn="base" hangingPunct="0">
              <a:spcBef>
                <a:spcPct val="0"/>
              </a:spcBef>
              <a:spcAft>
                <a:spcPct val="0"/>
              </a:spcAft>
            </a:pP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When </a:t>
            </a: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the frequency of a wave is too low, the resolution of the image will not be high enough for proper testing, while if it is too high then the amount of attenuation (in the air, as well as the medium) would make the data received imprecise, and useless. Tests were done at 15 KHz (increasing by 100 KHz) and at 10 MHz (decreasing by 1MHz) until a frequency was found that had considerably low attenuation as well as having a resolution high enough for accurate </a:t>
            </a: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analysis. </a:t>
            </a:r>
          </a:p>
          <a:p>
            <a:pPr defTabSz="914309" eaLnBrk="0" fontAlgn="base" hangingPunct="0">
              <a:spcBef>
                <a:spcPct val="0"/>
              </a:spcBef>
              <a:spcAft>
                <a:spcPct val="0"/>
              </a:spcAft>
            </a:pPr>
            <a:endParaRPr lang="en-CA" altLang="ja-JP" sz="3200" b="1" dirty="0">
              <a:solidFill>
                <a:schemeClr val="tx1"/>
              </a:solidFill>
            </a:endParaRPr>
          </a:p>
          <a:p>
            <a:pPr defTabSz="914309" eaLnBrk="0" fontAlgn="base" hangingPunct="0">
              <a:spcBef>
                <a:spcPct val="0"/>
              </a:spcBef>
              <a:spcAft>
                <a:spcPct val="0"/>
              </a:spcAft>
            </a:pPr>
            <a:endParaRPr lang="en-CA" altLang="ja-JP" sz="3200" b="1" dirty="0">
              <a:solidFill>
                <a:schemeClr val="tx1"/>
              </a:solidFill>
            </a:endParaRPr>
          </a:p>
          <a:p>
            <a:pPr defTabSz="914309" eaLnBrk="0" fontAlgn="base" hangingPunct="0">
              <a:spcBef>
                <a:spcPct val="0"/>
              </a:spcBef>
              <a:spcAft>
                <a:spcPct val="0"/>
              </a:spcAft>
            </a:pPr>
            <a:endParaRPr lang="en-CA" altLang="ja-JP" sz="3200" b="1" dirty="0">
              <a:solidFill>
                <a:schemeClr val="tx1"/>
              </a:solidFill>
            </a:endParaRPr>
          </a:p>
          <a:p>
            <a:pPr defTabSz="914309" eaLnBrk="0" fontAlgn="base" hangingPunct="0">
              <a:spcBef>
                <a:spcPct val="0"/>
              </a:spcBef>
              <a:spcAft>
                <a:spcPct val="0"/>
              </a:spcAft>
            </a:pPr>
            <a:endParaRPr lang="en-CA" altLang="ja-JP" sz="3200" b="1" dirty="0">
              <a:solidFill>
                <a:schemeClr val="tx1"/>
              </a:solidFill>
            </a:endParaRPr>
          </a:p>
          <a:p>
            <a:pPr defTabSz="914309" eaLnBrk="0" fontAlgn="base" hangingPunct="0">
              <a:spcBef>
                <a:spcPct val="0"/>
              </a:spcBef>
              <a:spcAft>
                <a:spcPct val="0"/>
              </a:spcAft>
            </a:pPr>
            <a:endParaRPr lang="en-CA" altLang="ja-JP" sz="3200" b="1" dirty="0">
              <a:solidFill>
                <a:schemeClr val="tx1"/>
              </a:solidFill>
            </a:endParaRPr>
          </a:p>
          <a:p>
            <a:pPr defTabSz="914309" eaLnBrk="0" fontAlgn="base" hangingPunct="0">
              <a:spcBef>
                <a:spcPct val="0"/>
              </a:spcBef>
              <a:spcAft>
                <a:spcPct val="0"/>
              </a:spcAft>
            </a:pPr>
            <a:endParaRPr lang="en-CA" altLang="ja-JP" sz="3200" b="1" dirty="0">
              <a:solidFill>
                <a:schemeClr val="tx1"/>
              </a:solidFill>
            </a:endParaRPr>
          </a:p>
          <a:p>
            <a:pPr defTabSz="914309" eaLnBrk="0" fontAlgn="base" hangingPunct="0">
              <a:spcBef>
                <a:spcPct val="0"/>
              </a:spcBef>
              <a:spcAft>
                <a:spcPct val="0"/>
              </a:spcAft>
            </a:pPr>
            <a:endParaRPr lang="en-CA" altLang="ja-JP" sz="3200" b="1" dirty="0">
              <a:solidFill>
                <a:schemeClr val="tx1"/>
              </a:solidFill>
            </a:endParaRPr>
          </a:p>
          <a:p>
            <a:pPr defTabSz="914309" eaLnBrk="0" fontAlgn="base" hangingPunct="0">
              <a:spcBef>
                <a:spcPct val="0"/>
              </a:spcBef>
              <a:spcAft>
                <a:spcPct val="0"/>
              </a:spcAft>
            </a:pPr>
            <a:endParaRPr lang="en-CA" altLang="ja-JP" sz="3200" b="1" dirty="0">
              <a:solidFill>
                <a:schemeClr val="tx1"/>
              </a:solidFill>
            </a:endParaRPr>
          </a:p>
          <a:p>
            <a:pPr defTabSz="914309" eaLnBrk="0" fontAlgn="base" hangingPunct="0">
              <a:spcBef>
                <a:spcPct val="0"/>
              </a:spcBef>
              <a:spcAft>
                <a:spcPct val="0"/>
              </a:spcAft>
            </a:pPr>
            <a:endParaRPr lang="en-CA" altLang="ja-JP" sz="3200" b="1" dirty="0">
              <a:solidFill>
                <a:schemeClr val="tx1"/>
              </a:solidFill>
            </a:endParaRPr>
          </a:p>
          <a:p>
            <a:pPr defTabSz="914309" eaLnBrk="0" fontAlgn="base" hangingPunct="0">
              <a:spcBef>
                <a:spcPct val="0"/>
              </a:spcBef>
              <a:spcAft>
                <a:spcPct val="0"/>
              </a:spcAft>
            </a:pPr>
            <a:endParaRPr lang="en-CA" altLang="ja-JP" sz="3200" b="1" dirty="0">
              <a:solidFill>
                <a:schemeClr val="tx1"/>
              </a:solidFill>
            </a:endParaRPr>
          </a:p>
          <a:p>
            <a:pPr defTabSz="914309" eaLnBrk="0" fontAlgn="base" hangingPunct="0">
              <a:spcBef>
                <a:spcPct val="0"/>
              </a:spcBef>
              <a:spcAft>
                <a:spcPct val="0"/>
              </a:spcAft>
            </a:pPr>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Finally, the main test was performed. Multiple faults were created at different locations; in order to see if that would cause any issues. Also, by creating the faults I have a control, whereas otherwise I would have no reference as to whether the transducer was accurately finding faults. This involved placing a transducer 1 cm above the axis of symmetry of a cable sample. A wave would be sent through the cable, and it would be rotated 8.1° (on the y-axis), until a complete scan of one layer of the cable was completed. Transducer would then be move backwards (in the x-direction), until a complete scan of the cable was completed   (Figure 6). The data from all tests was analyzed, and more tests were taken, until I was confident with the certainty of my results.</a:t>
            </a:r>
          </a:p>
        </p:txBody>
      </p:sp>
      <p:sp>
        <p:nvSpPr>
          <p:cNvPr id="1064" name="Rectangle 65"/>
          <p:cNvSpPr>
            <a:spLocks noChangeArrowheads="1"/>
          </p:cNvSpPr>
          <p:nvPr/>
        </p:nvSpPr>
        <p:spPr bwMode="auto">
          <a:xfrm>
            <a:off x="1991" y="43931"/>
            <a:ext cx="646286" cy="36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4" tIns="45717" rIns="91434" bIns="45717"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indent="457154" defTabSz="914309"/>
            <a:endParaRPr lang="en-CA" altLang="ja-JP" sz="1800" dirty="0"/>
          </a:p>
        </p:txBody>
      </p:sp>
      <p:pic>
        <p:nvPicPr>
          <p:cNvPr id="122"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903" y="22847133"/>
            <a:ext cx="4901436" cy="387100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Picture 85" descr="image0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7947" y="32255522"/>
            <a:ext cx="7458542" cy="40192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4426" y="24109203"/>
            <a:ext cx="3811217" cy="26089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7" name="Rectangle 71"/>
          <p:cNvSpPr>
            <a:spLocks noChangeArrowheads="1"/>
          </p:cNvSpPr>
          <p:nvPr/>
        </p:nvSpPr>
        <p:spPr bwMode="auto">
          <a:xfrm>
            <a:off x="-27272" y="-744250"/>
            <a:ext cx="184718" cy="1461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4" tIns="45717" rIns="91434" bIns="45717" numCol="1" anchor="ctr" anchorCtr="0" compatLnSpc="1">
            <a:prstTxWarp prst="textNoShape">
              <a:avLst/>
            </a:prstTxWarp>
            <a:spAutoFit/>
          </a:bodyPr>
          <a:lstStyle/>
          <a:p>
            <a:endParaRPr lang="en-CA" sz="8899"/>
          </a:p>
        </p:txBody>
      </p:sp>
      <p:pic>
        <p:nvPicPr>
          <p:cNvPr id="1094" name="Picture 2" descr="areezo1-1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764707" y="20968933"/>
            <a:ext cx="16261679" cy="55653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6" name="Picture 2" descr="cable xyz"/>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155775" y="32252348"/>
            <a:ext cx="3044612" cy="40224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67043" y="32255522"/>
            <a:ext cx="11799167" cy="4022443"/>
          </a:xfrm>
          <a:prstGeom prst="rect">
            <a:avLst/>
          </a:prstGeom>
          <a:ln>
            <a:noFill/>
          </a:ln>
          <a:effectLst>
            <a:outerShdw blurRad="292100" dist="139700" dir="2700000" algn="tl" rotWithShape="0">
              <a:srgbClr val="333333">
                <a:alpha val="65000"/>
              </a:srgbClr>
            </a:outerShdw>
          </a:effectLst>
        </p:spPr>
      </p:pic>
      <p:sp>
        <p:nvSpPr>
          <p:cNvPr id="27" name="Rounded Rectangle 26"/>
          <p:cNvSpPr/>
          <p:nvPr/>
        </p:nvSpPr>
        <p:spPr>
          <a:xfrm>
            <a:off x="10943277" y="32060606"/>
            <a:ext cx="1733239" cy="532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3200" dirty="0"/>
              <a:t>Figure 5</a:t>
            </a:r>
          </a:p>
        </p:txBody>
      </p:sp>
      <p:sp>
        <p:nvSpPr>
          <p:cNvPr id="28" name="Rounded Rectangle 27"/>
          <p:cNvSpPr/>
          <p:nvPr/>
        </p:nvSpPr>
        <p:spPr>
          <a:xfrm>
            <a:off x="1576434" y="32060606"/>
            <a:ext cx="1733239" cy="532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3200" dirty="0"/>
              <a:t>Figure 4</a:t>
            </a:r>
          </a:p>
        </p:txBody>
      </p:sp>
      <p:sp>
        <p:nvSpPr>
          <p:cNvPr id="29" name="Rounded Rectangle 28"/>
          <p:cNvSpPr/>
          <p:nvPr/>
        </p:nvSpPr>
        <p:spPr>
          <a:xfrm>
            <a:off x="25727488" y="32060606"/>
            <a:ext cx="1733239" cy="532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3200" dirty="0"/>
              <a:t>Figure 6</a:t>
            </a:r>
          </a:p>
        </p:txBody>
      </p:sp>
      <p:sp>
        <p:nvSpPr>
          <p:cNvPr id="30" name="Rounded Rectangle 29"/>
          <p:cNvSpPr/>
          <p:nvPr/>
        </p:nvSpPr>
        <p:spPr>
          <a:xfrm>
            <a:off x="8558442" y="23759759"/>
            <a:ext cx="1733239" cy="532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3200" dirty="0"/>
              <a:t>Figure </a:t>
            </a:r>
            <a:r>
              <a:rPr lang="en-CA" sz="3200" dirty="0"/>
              <a:t>3</a:t>
            </a:r>
            <a:endParaRPr lang="en-CA" sz="3200" dirty="0"/>
          </a:p>
        </p:txBody>
      </p:sp>
      <p:sp>
        <p:nvSpPr>
          <p:cNvPr id="31" name="Rounded Rectangle 30"/>
          <p:cNvSpPr/>
          <p:nvPr/>
        </p:nvSpPr>
        <p:spPr>
          <a:xfrm>
            <a:off x="1590616" y="22696747"/>
            <a:ext cx="1733239" cy="532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3200" dirty="0"/>
              <a:t>Figure </a:t>
            </a:r>
            <a:r>
              <a:rPr lang="en-CA" sz="3200" dirty="0"/>
              <a:t>2</a:t>
            </a:r>
            <a:endParaRPr lang="en-CA" sz="3200" dirty="0"/>
          </a:p>
        </p:txBody>
      </p:sp>
      <p:sp>
        <p:nvSpPr>
          <p:cNvPr id="16" name="TextBox 15"/>
          <p:cNvSpPr txBox="1"/>
          <p:nvPr/>
        </p:nvSpPr>
        <p:spPr>
          <a:xfrm>
            <a:off x="11953836" y="35810125"/>
            <a:ext cx="1445359" cy="584734"/>
          </a:xfrm>
          <a:prstGeom prst="rect">
            <a:avLst/>
          </a:prstGeom>
          <a:noFill/>
        </p:spPr>
        <p:txBody>
          <a:bodyPr wrap="none" rtlCol="0">
            <a:spAutoFit/>
          </a:bodyPr>
          <a:lstStyle/>
          <a:p>
            <a:r>
              <a:rPr lang="en-CA" sz="3200" b="1" dirty="0">
                <a:solidFill>
                  <a:srgbClr val="FF0000"/>
                </a:solidFill>
              </a:rPr>
              <a:t>Control</a:t>
            </a:r>
            <a:endParaRPr lang="en-CA" sz="3200" b="1" dirty="0">
              <a:solidFill>
                <a:srgbClr val="FF0000"/>
              </a:solidFill>
            </a:endParaRPr>
          </a:p>
        </p:txBody>
      </p:sp>
      <p:sp>
        <p:nvSpPr>
          <p:cNvPr id="17" name="TextBox 16"/>
          <p:cNvSpPr txBox="1"/>
          <p:nvPr/>
        </p:nvSpPr>
        <p:spPr>
          <a:xfrm>
            <a:off x="17757711" y="35810125"/>
            <a:ext cx="1582182" cy="584734"/>
          </a:xfrm>
          <a:prstGeom prst="rect">
            <a:avLst/>
          </a:prstGeom>
          <a:noFill/>
        </p:spPr>
        <p:txBody>
          <a:bodyPr wrap="none" rtlCol="0">
            <a:spAutoFit/>
          </a:bodyPr>
          <a:lstStyle/>
          <a:p>
            <a:r>
              <a:rPr lang="en-CA" sz="3200" b="1" dirty="0">
                <a:solidFill>
                  <a:srgbClr val="FF0000"/>
                </a:solidFill>
              </a:rPr>
              <a:t>Variable</a:t>
            </a:r>
            <a:endParaRPr lang="en-CA" sz="3200" b="1" dirty="0">
              <a:solidFill>
                <a:srgbClr val="FF0000"/>
              </a:solidFill>
            </a:endParaRPr>
          </a:p>
        </p:txBody>
      </p:sp>
      <p:cxnSp>
        <p:nvCxnSpPr>
          <p:cNvPr id="19" name="Straight Connector 18"/>
          <p:cNvCxnSpPr>
            <a:stCxn id="10" idx="0"/>
            <a:endCxn id="10" idx="2"/>
          </p:cNvCxnSpPr>
          <p:nvPr/>
        </p:nvCxnSpPr>
        <p:spPr>
          <a:xfrm>
            <a:off x="17066626" y="32255522"/>
            <a:ext cx="0" cy="4022443"/>
          </a:xfrm>
          <a:prstGeom prst="line">
            <a:avLst/>
          </a:prstGeom>
          <a:ln w="50800">
            <a:solidFill>
              <a:srgbClr val="FF0000"/>
            </a:solidFill>
            <a:prstDash val="sysDash"/>
          </a:ln>
        </p:spPr>
        <p:style>
          <a:lnRef idx="1">
            <a:schemeClr val="dk1"/>
          </a:lnRef>
          <a:fillRef idx="0">
            <a:schemeClr val="dk1"/>
          </a:fillRef>
          <a:effectRef idx="0">
            <a:schemeClr val="dk1"/>
          </a:effectRef>
          <a:fontRef idx="minor">
            <a:schemeClr val="tx1"/>
          </a:fontRef>
        </p:style>
      </p:cxnSp>
      <p:pic>
        <p:nvPicPr>
          <p:cNvPr id="36" name="Picture 40" descr="C:\data_8_11_2014\RedCableInfo.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17888" y="11304372"/>
            <a:ext cx="2375356" cy="2782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ounded Rectangle 14"/>
          <p:cNvSpPr/>
          <p:nvPr/>
        </p:nvSpPr>
        <p:spPr>
          <a:xfrm>
            <a:off x="3926111" y="11304373"/>
            <a:ext cx="1733239" cy="532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3200" dirty="0"/>
              <a:t>Figure 1</a:t>
            </a:r>
          </a:p>
        </p:txBody>
      </p:sp>
    </p:spTree>
    <p:extLst>
      <p:ext uri="{BB962C8B-B14F-4D97-AF65-F5344CB8AC3E}">
        <p14:creationId xmlns:p14="http://schemas.microsoft.com/office/powerpoint/2010/main" val="1751071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792022" y="598872"/>
            <a:ext cx="32611317" cy="83093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4800" b="1" dirty="0"/>
              <a:t>RESULTS &amp; OBSERVATIONS</a:t>
            </a:r>
            <a:endParaRPr lang="en-US" sz="4800" b="1" dirty="0"/>
          </a:p>
        </p:txBody>
      </p:sp>
      <p:sp>
        <p:nvSpPr>
          <p:cNvPr id="3" name="TextBox 2"/>
          <p:cNvSpPr txBox="1"/>
          <p:nvPr/>
        </p:nvSpPr>
        <p:spPr>
          <a:xfrm>
            <a:off x="680781" y="34947161"/>
            <a:ext cx="32611317" cy="83093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4800" b="1" dirty="0"/>
              <a:t>SIGNIFICANCE</a:t>
            </a:r>
            <a:endParaRPr lang="en-US" sz="4800" b="1" dirty="0"/>
          </a:p>
        </p:txBody>
      </p:sp>
      <p:sp>
        <p:nvSpPr>
          <p:cNvPr id="4" name="TextBox 3"/>
          <p:cNvSpPr txBox="1"/>
          <p:nvPr/>
        </p:nvSpPr>
        <p:spPr>
          <a:xfrm>
            <a:off x="703372" y="26700248"/>
            <a:ext cx="32611317" cy="83093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4800" b="1" dirty="0"/>
              <a:t>CONCLUSIONS</a:t>
            </a:r>
            <a:endParaRPr lang="en-US" sz="4800" b="1" dirty="0"/>
          </a:p>
        </p:txBody>
      </p:sp>
      <p:sp>
        <p:nvSpPr>
          <p:cNvPr id="7" name="TextBox 6"/>
          <p:cNvSpPr txBox="1"/>
          <p:nvPr/>
        </p:nvSpPr>
        <p:spPr>
          <a:xfrm>
            <a:off x="1192044" y="1429810"/>
            <a:ext cx="31811273" cy="2474350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sz="8899" dirty="0"/>
          </a:p>
          <a:p>
            <a:endParaRPr lang="en-US" sz="8899" dirty="0"/>
          </a:p>
          <a:p>
            <a:endParaRPr lang="en-US" sz="8899" dirty="0"/>
          </a:p>
          <a:p>
            <a:endParaRPr lang="en-US" sz="8899" dirty="0"/>
          </a:p>
          <a:p>
            <a:endParaRPr lang="en-US" sz="8899" dirty="0"/>
          </a:p>
          <a:p>
            <a:endParaRPr lang="en-US" sz="8899" dirty="0"/>
          </a:p>
          <a:p>
            <a:endParaRPr lang="en-US" sz="8899" dirty="0"/>
          </a:p>
          <a:p>
            <a:endParaRPr lang="en-US" sz="8899" dirty="0"/>
          </a:p>
          <a:p>
            <a:endParaRPr lang="en-US" sz="8899" dirty="0"/>
          </a:p>
          <a:p>
            <a:endParaRPr lang="en-US" sz="8899" dirty="0"/>
          </a:p>
          <a:p>
            <a:endParaRPr lang="en-US" sz="8899" dirty="0"/>
          </a:p>
          <a:p>
            <a:endParaRPr lang="en-US" sz="8899" dirty="0"/>
          </a:p>
          <a:p>
            <a:endParaRPr lang="en-US" sz="8899" dirty="0"/>
          </a:p>
          <a:p>
            <a:endParaRPr lang="en-US" sz="8899" dirty="0"/>
          </a:p>
          <a:p>
            <a:endParaRPr lang="en-US" sz="8899" dirty="0"/>
          </a:p>
          <a:p>
            <a:endParaRPr lang="en-US" sz="8899" dirty="0"/>
          </a:p>
          <a:p>
            <a:endParaRPr lang="en-US" sz="8899" dirty="0"/>
          </a:p>
          <a:p>
            <a:endParaRPr lang="en-US" sz="8899" dirty="0"/>
          </a:p>
        </p:txBody>
      </p:sp>
      <p:sp>
        <p:nvSpPr>
          <p:cNvPr id="8" name="TextBox 7"/>
          <p:cNvSpPr txBox="1"/>
          <p:nvPr/>
        </p:nvSpPr>
        <p:spPr>
          <a:xfrm>
            <a:off x="1103394" y="27531186"/>
            <a:ext cx="31811273" cy="69860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CA" sz="3200" b="1" i="1" dirty="0"/>
              <a:t>It is evident from the present study that:</a:t>
            </a:r>
          </a:p>
          <a:p>
            <a:endParaRPr lang="en-CA" sz="3200" b="1" dirty="0"/>
          </a:p>
          <a:p>
            <a:pPr marL="514299" indent="-514299">
              <a:buAutoNum type="arabicPeriod"/>
            </a:pPr>
            <a:r>
              <a:rPr lang="en-CA" sz="3200" b="1" dirty="0"/>
              <a:t>It is possible to find water tree damage in cross-linked polyethylene power cables with the use of low frequency ultrasound waves. </a:t>
            </a:r>
          </a:p>
          <a:p>
            <a:pPr marL="514299" indent="-514299">
              <a:buAutoNum type="arabicPeriod"/>
            </a:pPr>
            <a:endParaRPr lang="en-CA" sz="3200" b="1" dirty="0"/>
          </a:p>
          <a:p>
            <a:pPr marL="514299" indent="-514299">
              <a:buAutoNum type="arabicPeriod"/>
            </a:pPr>
            <a:r>
              <a:rPr lang="en-CA" sz="3200" b="1" dirty="0"/>
              <a:t>The location, as well as the extent, of the water tree damage can be found accurately and effectively by using a this technique.</a:t>
            </a:r>
          </a:p>
          <a:p>
            <a:pPr marL="514299" indent="-514299">
              <a:buAutoNum type="arabicPeriod"/>
            </a:pPr>
            <a:endParaRPr lang="en-CA" sz="3200" b="1" dirty="0"/>
          </a:p>
          <a:p>
            <a:pPr marL="514299" indent="-514299">
              <a:buAutoNum type="arabicPeriod"/>
            </a:pPr>
            <a:r>
              <a:rPr lang="en-CA" sz="3200" b="1" dirty="0"/>
              <a:t>Accurate results can be obtained at a frequency of 700 KHz. Samples taken at this frequency have limited attenuation, as well as producing an image at a resolution high enough for accurate detection. Frequencies higher than this create a higher resolution image, but the attenuation is too severe and renders the data useless. Also, at frequencies lower than this, the resolution becomes too low to accurately conclude anything about the water trees.</a:t>
            </a:r>
          </a:p>
          <a:p>
            <a:pPr marL="514299" indent="-514299">
              <a:buAutoNum type="arabicPeriod"/>
            </a:pPr>
            <a:endParaRPr lang="en-CA" sz="3200" b="1" dirty="0"/>
          </a:p>
          <a:p>
            <a:pPr marL="514299" indent="-514299">
              <a:buAutoNum type="arabicPeriod"/>
            </a:pPr>
            <a:r>
              <a:rPr lang="en-CA" sz="3200" b="1" dirty="0"/>
              <a:t>The method that I have found is more applicable than the current standard, used by Manitoba Hydro.  It is less time, and energy consuming than the splicing method. </a:t>
            </a:r>
          </a:p>
          <a:p>
            <a:pPr marL="514299" indent="-514299">
              <a:buAutoNum type="arabicPeriod"/>
            </a:pPr>
            <a:endParaRPr lang="en-CA" sz="3200" b="1" dirty="0"/>
          </a:p>
          <a:p>
            <a:pPr marL="514299" indent="-514299">
              <a:buAutoNum type="arabicPeriod"/>
            </a:pPr>
            <a:r>
              <a:rPr lang="en-CA" sz="3200" b="1" dirty="0"/>
              <a:t>This solution will drastically decrease the amount of time necessary for making repairs to underground XLPE power cables. This will decrease the time needed for finding repairs, thus increasing the speed of repairs and ensuring that communities have electricity. </a:t>
            </a:r>
          </a:p>
        </p:txBody>
      </p:sp>
      <p:sp>
        <p:nvSpPr>
          <p:cNvPr id="9" name="TextBox 8"/>
          <p:cNvSpPr txBox="1"/>
          <p:nvPr/>
        </p:nvSpPr>
        <p:spPr>
          <a:xfrm>
            <a:off x="1080803" y="35778099"/>
            <a:ext cx="31811273" cy="3046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b="1" dirty="0"/>
              <a:t>Electricity is a need for today’s society. It is a major power source that is used for lighting, heating, and even keeping essential facilities like hospitals and research labs running. The absence of electricity would mean that all of the above, and many more, would cease to. In order to repair faults in power cables, companies like Manitoba Hydro , first analyze the extent of the damage in order to prioritize repairs. The current standard that is used for this (refer to my procedures) is very time, and energy consuming. Almost all of the work is done manually, and this is not only slower, but can result in more errors if not carefully completed. The method that I have created is less time consuming, as sample are taken at the speed of sound, and it is less energy consuming as majority of the manual work is done my a computer program. With the use of my technique, faults in XLPE power cables can be found quicker and more effectively, which means that people will not be without essential electricity for extended periods of time.</a:t>
            </a:r>
          </a:p>
        </p:txBody>
      </p:sp>
      <p:sp>
        <p:nvSpPr>
          <p:cNvPr id="10" name="TextBox 9"/>
          <p:cNvSpPr txBox="1"/>
          <p:nvPr/>
        </p:nvSpPr>
        <p:spPr>
          <a:xfrm>
            <a:off x="946487" y="40036589"/>
            <a:ext cx="15670215" cy="35391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b="1" dirty="0"/>
              <a:t>Though this project may be over, this is only the beginning. There are many ways that this project can be expanded upon. The current technology for the transducer that was used is very new and only two companies in the world make it. As the quality of the transducer increases, so will the accuracy of this technique. This technique can be, modified to be done in the field, by having an external power source and recording the data in a hard drive. This would make this technique even more effective and make it completely non-destructive. As time progresses, more applications/ expansions of this project will come to light.</a:t>
            </a:r>
          </a:p>
        </p:txBody>
      </p:sp>
      <p:sp>
        <p:nvSpPr>
          <p:cNvPr id="11" name="TextBox 10"/>
          <p:cNvSpPr txBox="1"/>
          <p:nvPr/>
        </p:nvSpPr>
        <p:spPr>
          <a:xfrm>
            <a:off x="792021" y="39205649"/>
            <a:ext cx="15977072" cy="83094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4800" b="1" dirty="0"/>
              <a:t>FUTURE DIRECTIONS</a:t>
            </a:r>
            <a:endParaRPr lang="en-US" sz="4800" b="1" dirty="0"/>
          </a:p>
        </p:txBody>
      </p:sp>
      <p:sp>
        <p:nvSpPr>
          <p:cNvPr id="12" name="TextBox 11"/>
          <p:cNvSpPr txBox="1"/>
          <p:nvPr/>
        </p:nvSpPr>
        <p:spPr>
          <a:xfrm>
            <a:off x="17660105" y="40024261"/>
            <a:ext cx="15364337" cy="35391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0"/>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I am grateful to my mentor Dr. Gabriel Thomas for his valuable guidance, suggestions, and expert knowledge which guided me on this difficult project. I would like to thank</a:t>
            </a:r>
          </a:p>
          <a:p>
            <a:pPr lvl="0"/>
            <a:r>
              <a:rPr lang="en-CA" altLang="ja-JP" sz="3200" b="1" dirty="0">
                <a:solidFill>
                  <a:schemeClr val="tx1"/>
                </a:solidFill>
                <a:latin typeface="Calibri" panose="020F0502020204030204" pitchFamily="34" charset="0"/>
                <a:ea typeface="MS Mincho" panose="02020609040205080304" pitchFamily="49" charset="-128"/>
                <a:cs typeface="Arial" panose="020B0604020202020204" pitchFamily="34" charset="0"/>
              </a:rPr>
              <a:t>Mrs. Kathleen Crang for inspiring me, and keeping my love for science alive. Finally, I express my deepest thanks to my parents for their unconditional support and encouragement. I am indebted to everyone who aided me on this project, whether it was directly with the project or not, because without them it would have been impossible for me to complete it.</a:t>
            </a:r>
            <a:endParaRPr lang="en-US" sz="3200" b="1" dirty="0"/>
          </a:p>
        </p:txBody>
      </p:sp>
      <p:sp>
        <p:nvSpPr>
          <p:cNvPr id="16" name="TextBox 15"/>
          <p:cNvSpPr txBox="1"/>
          <p:nvPr/>
        </p:nvSpPr>
        <p:spPr>
          <a:xfrm>
            <a:off x="17480729" y="39205649"/>
            <a:ext cx="15817231" cy="8309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4800" b="1" dirty="0"/>
              <a:t>ACKNOWLEDGEMENTS</a:t>
            </a:r>
            <a:endParaRPr lang="en-US" sz="4800" b="1" dirty="0"/>
          </a:p>
        </p:txBody>
      </p:sp>
      <p:pic>
        <p:nvPicPr>
          <p:cNvPr id="18" name="Picture 2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811658" y="43575772"/>
            <a:ext cx="4033409" cy="168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876" y="43575772"/>
            <a:ext cx="5625270" cy="1681480"/>
          </a:xfrm>
          <a:prstGeom prst="rect">
            <a:avLst/>
          </a:prstGeom>
        </p:spPr>
      </p:pic>
      <p:sp>
        <p:nvSpPr>
          <p:cNvPr id="6" name="Rectangle 2"/>
          <p:cNvSpPr>
            <a:spLocks noChangeArrowheads="1"/>
          </p:cNvSpPr>
          <p:nvPr/>
        </p:nvSpPr>
        <p:spPr bwMode="auto">
          <a:xfrm>
            <a:off x="1991" y="-833240"/>
            <a:ext cx="184718" cy="1461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4" tIns="45717" rIns="91434" bIns="45717" numCol="1" anchor="ctr" anchorCtr="0" compatLnSpc="1">
            <a:prstTxWarp prst="textNoShape">
              <a:avLst/>
            </a:prstTxWarp>
            <a:spAutoFit/>
          </a:bodyPr>
          <a:lstStyle/>
          <a:p>
            <a:endParaRPr lang="en-CA" sz="8899"/>
          </a:p>
        </p:txBody>
      </p:sp>
      <p:pic>
        <p:nvPicPr>
          <p:cNvPr id="2049"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2568" y="9296008"/>
            <a:ext cx="9865177" cy="7398883"/>
          </a:xfrm>
          <a:prstGeom prst="rect">
            <a:avLst/>
          </a:prstGeom>
          <a:noFill/>
          <a:effectLst/>
          <a:extLst>
            <a:ext uri="{909E8E84-426E-40DD-AFC4-6F175D3DCCD1}">
              <a14:hiddenFill xmlns:a14="http://schemas.microsoft.com/office/drawing/2010/main">
                <a:solidFill>
                  <a:srgbClr val="FE8637"/>
                </a:solidFill>
              </a14:hiddenFill>
            </a:ext>
            <a:ext uri="{AF507438-7753-43E0-B8FC-AC1667EBCBE1}">
              <a14:hiddenEffects xmlns:a14="http://schemas.microsoft.com/office/drawing/2010/main">
                <a:effectLst>
                  <a:outerShdw dist="35921" dir="2700000" algn="ctr" rotWithShape="0">
                    <a:srgbClr val="FFF39D"/>
                  </a:outerShdw>
                </a:effectLst>
              </a14:hiddenEffects>
            </a:ext>
          </a:extLst>
        </p:spPr>
      </p:pic>
      <p:sp>
        <p:nvSpPr>
          <p:cNvPr id="13" name="Rectangle 4"/>
          <p:cNvSpPr>
            <a:spLocks noChangeArrowheads="1"/>
          </p:cNvSpPr>
          <p:nvPr/>
        </p:nvSpPr>
        <p:spPr bwMode="auto">
          <a:xfrm>
            <a:off x="154381" y="-680851"/>
            <a:ext cx="184718" cy="1461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34" tIns="45717" rIns="91434" bIns="45717" numCol="1" anchor="ctr" anchorCtr="0" compatLnSpc="1">
            <a:prstTxWarp prst="textNoShape">
              <a:avLst/>
            </a:prstTxWarp>
            <a:spAutoFit/>
          </a:bodyPr>
          <a:lstStyle/>
          <a:p>
            <a:endParaRPr lang="en-CA" sz="8899"/>
          </a:p>
        </p:txBody>
      </p:sp>
      <p:pic>
        <p:nvPicPr>
          <p:cNvPr id="2051"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38378" y="9496271"/>
            <a:ext cx="9796064" cy="7347049"/>
          </a:xfrm>
          <a:prstGeom prst="rect">
            <a:avLst/>
          </a:prstGeom>
          <a:noFill/>
          <a:effectLst/>
          <a:extLst>
            <a:ext uri="{909E8E84-426E-40DD-AFC4-6F175D3DCCD1}">
              <a14:hiddenFill xmlns:a14="http://schemas.microsoft.com/office/drawing/2010/main">
                <a:solidFill>
                  <a:srgbClr val="FE8637"/>
                </a:solidFill>
              </a14:hiddenFill>
            </a:ext>
            <a:ext uri="{AF507438-7753-43E0-B8FC-AC1667EBCBE1}">
              <a14:hiddenEffects xmlns:a14="http://schemas.microsoft.com/office/drawing/2010/main">
                <a:effectLst>
                  <a:outerShdw dist="35921" dir="2700000" algn="ctr" rotWithShape="0">
                    <a:srgbClr val="FFF39D"/>
                  </a:outerShdw>
                </a:effectLst>
              </a14:hiddenEffects>
            </a:ext>
          </a:extLst>
        </p:spPr>
      </p:pic>
      <p:pic>
        <p:nvPicPr>
          <p:cNvPr id="2053" name="Picture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81525" y="18271605"/>
            <a:ext cx="10161673" cy="7658393"/>
          </a:xfrm>
          <a:prstGeom prst="rect">
            <a:avLst/>
          </a:prstGeom>
          <a:noFill/>
          <a:ln>
            <a:noFill/>
          </a:ln>
          <a:effectLst/>
          <a:extLst>
            <a:ext uri="{909E8E84-426E-40DD-AFC4-6F175D3DCCD1}">
              <a14:hiddenFill xmlns:a14="http://schemas.microsoft.com/office/drawing/2010/main">
                <a:solidFill>
                  <a:srgbClr val="FE8637"/>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F39D"/>
                  </a:outerShdw>
                </a:effectLst>
              </a14:hiddenEffects>
            </a:ext>
          </a:extLst>
        </p:spPr>
      </p:pic>
      <p:pic>
        <p:nvPicPr>
          <p:cNvPr id="2054" name="Picture 6" descr="data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0976" y="18767699"/>
            <a:ext cx="9198254" cy="628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39827" y="3033274"/>
            <a:ext cx="12302761" cy="4721227"/>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183496" y="2964734"/>
            <a:ext cx="12059702" cy="4830933"/>
          </a:xfrm>
          <a:prstGeom prst="rect">
            <a:avLst/>
          </a:prstGeom>
        </p:spPr>
      </p:pic>
      <p:sp>
        <p:nvSpPr>
          <p:cNvPr id="24" name="Right Arrow 23"/>
          <p:cNvSpPr/>
          <p:nvPr/>
        </p:nvSpPr>
        <p:spPr>
          <a:xfrm>
            <a:off x="2978755" y="4404368"/>
            <a:ext cx="894506" cy="88135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a:endParaRPr lang="en-CA" sz="8899"/>
          </a:p>
        </p:txBody>
      </p:sp>
      <p:sp>
        <p:nvSpPr>
          <p:cNvPr id="23" name="Rounded Rectangle 22"/>
          <p:cNvSpPr/>
          <p:nvPr/>
        </p:nvSpPr>
        <p:spPr>
          <a:xfrm>
            <a:off x="2318257" y="2104722"/>
            <a:ext cx="786748" cy="54124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vert270" wrap="square" lIns="91434" tIns="45717" rIns="91434" bIns="45717" numCol="1" spcCol="0" rtlCol="0" fromWordArt="0" anchor="ctr" anchorCtr="0" forceAA="0" compatLnSpc="1">
            <a:prstTxWarp prst="textNoShape">
              <a:avLst/>
            </a:prstTxWarp>
            <a:noAutofit/>
          </a:bodyPr>
          <a:lstStyle/>
          <a:p>
            <a:pPr algn="ctr"/>
            <a:r>
              <a:rPr lang="en-CA" sz="4800" dirty="0"/>
              <a:t>Preliminary Tests</a:t>
            </a:r>
          </a:p>
        </p:txBody>
      </p:sp>
      <p:sp>
        <p:nvSpPr>
          <p:cNvPr id="40" name="Right Arrow 39"/>
          <p:cNvSpPr/>
          <p:nvPr/>
        </p:nvSpPr>
        <p:spPr>
          <a:xfrm>
            <a:off x="3047832" y="11853075"/>
            <a:ext cx="894506" cy="88135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a:endParaRPr lang="en-CA" sz="8899"/>
          </a:p>
        </p:txBody>
      </p:sp>
      <p:sp>
        <p:nvSpPr>
          <p:cNvPr id="27" name="Rounded Rectangle 26"/>
          <p:cNvSpPr/>
          <p:nvPr/>
        </p:nvSpPr>
        <p:spPr>
          <a:xfrm>
            <a:off x="2401824" y="8815068"/>
            <a:ext cx="733341" cy="72171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vert270" wrap="square" lIns="91434" tIns="45717" rIns="91434" bIns="45717" numCol="1" spcCol="0" rtlCol="0" fromWordArt="0" anchor="ctr" anchorCtr="0" forceAA="0" compatLnSpc="1">
            <a:prstTxWarp prst="textNoShape">
              <a:avLst/>
            </a:prstTxWarp>
            <a:noAutofit/>
          </a:bodyPr>
          <a:lstStyle/>
          <a:p>
            <a:pPr algn="ctr"/>
            <a:r>
              <a:rPr lang="en-CA" sz="4800" dirty="0"/>
              <a:t>Main Evidence</a:t>
            </a:r>
          </a:p>
        </p:txBody>
      </p:sp>
      <p:sp>
        <p:nvSpPr>
          <p:cNvPr id="43" name="Right Arrow 42"/>
          <p:cNvSpPr/>
          <p:nvPr/>
        </p:nvSpPr>
        <p:spPr>
          <a:xfrm>
            <a:off x="3047832" y="20840066"/>
            <a:ext cx="894506" cy="88135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a:endParaRPr lang="en-CA" sz="8899"/>
          </a:p>
        </p:txBody>
      </p:sp>
      <p:sp>
        <p:nvSpPr>
          <p:cNvPr id="2048" name="Rounded Rectangle 2047"/>
          <p:cNvSpPr/>
          <p:nvPr/>
        </p:nvSpPr>
        <p:spPr>
          <a:xfrm>
            <a:off x="2443115" y="17284233"/>
            <a:ext cx="716193" cy="819147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vert270" wrap="square" lIns="91434" tIns="45717" rIns="91434" bIns="45717" numCol="1" spcCol="0" rtlCol="0" fromWordArt="0" anchor="ctr" anchorCtr="0" forceAA="0" compatLnSpc="1">
            <a:prstTxWarp prst="textNoShape">
              <a:avLst/>
            </a:prstTxWarp>
            <a:noAutofit/>
          </a:bodyPr>
          <a:lstStyle/>
          <a:p>
            <a:pPr algn="ctr"/>
            <a:r>
              <a:rPr lang="en-CA" sz="4800" dirty="0"/>
              <a:t>Ultrasound Images</a:t>
            </a:r>
          </a:p>
        </p:txBody>
      </p:sp>
      <p:sp>
        <p:nvSpPr>
          <p:cNvPr id="2052" name="Rounded Rectangle 2051"/>
          <p:cNvSpPr/>
          <p:nvPr/>
        </p:nvSpPr>
        <p:spPr>
          <a:xfrm>
            <a:off x="7542145" y="1913132"/>
            <a:ext cx="6786022" cy="831822"/>
          </a:xfrm>
          <a:prstGeom prst="roundRect">
            <a:avLst/>
          </a:prstGeom>
          <a:solidFill>
            <a:srgbClr val="FA852E"/>
          </a:solidFill>
          <a:ln>
            <a:solidFill>
              <a:srgbClr val="E4650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a:r>
              <a:rPr lang="en-CA" sz="4800" dirty="0"/>
              <a:t>Control Group</a:t>
            </a:r>
          </a:p>
        </p:txBody>
      </p:sp>
      <p:sp>
        <p:nvSpPr>
          <p:cNvPr id="47" name="Rounded Rectangle 46"/>
          <p:cNvSpPr/>
          <p:nvPr/>
        </p:nvSpPr>
        <p:spPr>
          <a:xfrm>
            <a:off x="7542144" y="8070958"/>
            <a:ext cx="6786022" cy="831822"/>
          </a:xfrm>
          <a:prstGeom prst="roundRect">
            <a:avLst/>
          </a:prstGeom>
          <a:solidFill>
            <a:srgbClr val="FA852E"/>
          </a:solidFill>
          <a:ln>
            <a:solidFill>
              <a:srgbClr val="E4650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a:r>
              <a:rPr lang="en-CA" sz="4800" dirty="0"/>
              <a:t>Control Sample</a:t>
            </a:r>
          </a:p>
        </p:txBody>
      </p:sp>
      <p:sp>
        <p:nvSpPr>
          <p:cNvPr id="48" name="Rounded Rectangle 47"/>
          <p:cNvSpPr/>
          <p:nvPr/>
        </p:nvSpPr>
        <p:spPr>
          <a:xfrm>
            <a:off x="21606337" y="1909493"/>
            <a:ext cx="6786022" cy="831822"/>
          </a:xfrm>
          <a:prstGeom prst="roundRect">
            <a:avLst/>
          </a:prstGeom>
          <a:solidFill>
            <a:srgbClr val="FA852E"/>
          </a:solidFill>
          <a:ln>
            <a:solidFill>
              <a:srgbClr val="E4650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a:r>
              <a:rPr lang="en-CA" sz="4800" dirty="0"/>
              <a:t>Experimental Group</a:t>
            </a:r>
          </a:p>
        </p:txBody>
      </p:sp>
      <p:sp>
        <p:nvSpPr>
          <p:cNvPr id="49" name="Rounded Rectangle 48"/>
          <p:cNvSpPr/>
          <p:nvPr/>
        </p:nvSpPr>
        <p:spPr>
          <a:xfrm>
            <a:off x="21681614" y="7983246"/>
            <a:ext cx="6786022" cy="831822"/>
          </a:xfrm>
          <a:prstGeom prst="roundRect">
            <a:avLst/>
          </a:prstGeom>
          <a:solidFill>
            <a:srgbClr val="FA852E"/>
          </a:solidFill>
          <a:ln>
            <a:solidFill>
              <a:srgbClr val="E4650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a:r>
              <a:rPr lang="en-CA" sz="4800" dirty="0"/>
              <a:t>Damaged Sample</a:t>
            </a:r>
          </a:p>
        </p:txBody>
      </p:sp>
      <p:sp>
        <p:nvSpPr>
          <p:cNvPr id="64" name="Rounded Rectangle 63"/>
          <p:cNvSpPr/>
          <p:nvPr/>
        </p:nvSpPr>
        <p:spPr>
          <a:xfrm>
            <a:off x="5708642" y="17091417"/>
            <a:ext cx="10542922" cy="1030811"/>
          </a:xfrm>
          <a:prstGeom prst="roundRect">
            <a:avLst/>
          </a:prstGeom>
          <a:solidFill>
            <a:srgbClr val="FA852E"/>
          </a:solidFill>
          <a:ln>
            <a:solidFill>
              <a:srgbClr val="E4650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a:r>
              <a:rPr lang="en-CA" sz="4800" dirty="0"/>
              <a:t>Ultrasound Synthetic Aperture Imaging</a:t>
            </a:r>
          </a:p>
        </p:txBody>
      </p:sp>
      <p:sp>
        <p:nvSpPr>
          <p:cNvPr id="65" name="Rounded Rectangle 64"/>
          <p:cNvSpPr/>
          <p:nvPr/>
        </p:nvSpPr>
        <p:spPr>
          <a:xfrm>
            <a:off x="19890901" y="17091417"/>
            <a:ext cx="10542922" cy="1030811"/>
          </a:xfrm>
          <a:prstGeom prst="roundRect">
            <a:avLst/>
          </a:prstGeom>
          <a:solidFill>
            <a:srgbClr val="FA852E"/>
          </a:solidFill>
          <a:ln>
            <a:solidFill>
              <a:srgbClr val="E4650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4" tIns="45717" rIns="91434" bIns="45717" numCol="1" spcCol="0" rtlCol="0" fromWordArt="0" anchor="ctr" anchorCtr="0" forceAA="0" compatLnSpc="1">
            <a:prstTxWarp prst="textNoShape">
              <a:avLst/>
            </a:prstTxWarp>
            <a:noAutofit/>
          </a:bodyPr>
          <a:lstStyle/>
          <a:p>
            <a:pPr algn="ctr"/>
            <a:r>
              <a:rPr lang="en-CA" sz="4800" dirty="0"/>
              <a:t>Amplitude Based Ultrasound Imaging</a:t>
            </a:r>
          </a:p>
        </p:txBody>
      </p:sp>
    </p:spTree>
    <p:extLst>
      <p:ext uri="{BB962C8B-B14F-4D97-AF65-F5344CB8AC3E}">
        <p14:creationId xmlns:p14="http://schemas.microsoft.com/office/powerpoint/2010/main" val="819007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728</TotalTime>
  <Words>1839</Words>
  <Application>Microsoft Office PowerPoint</Application>
  <PresentationFormat>Custom</PresentationFormat>
  <Paragraphs>111</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MS Mincho</vt:lpstr>
      <vt:lpstr>MS PGothic</vt:lpstr>
      <vt:lpstr>Arial</vt:lpstr>
      <vt:lpstr>Calibri</vt:lpstr>
      <vt:lpstr>Office Theme</vt:lpstr>
      <vt:lpstr>PowerPoint Presentation</vt:lpstr>
      <vt:lpstr>PowerPoint Presentation</vt:lpstr>
    </vt:vector>
  </TitlesOfParts>
  <Company>Pembina Trails School Division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Talha Suboor (712733)</dc:creator>
  <cp:lastModifiedBy>Ejaz Suboor</cp:lastModifiedBy>
  <cp:revision>59</cp:revision>
  <dcterms:created xsi:type="dcterms:W3CDTF">2015-05-04T17:26:28Z</dcterms:created>
  <dcterms:modified xsi:type="dcterms:W3CDTF">2015-05-08T03:16:41Z</dcterms:modified>
</cp:coreProperties>
</file>