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8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8" orient="horz"/>
        <p:guide pos="3863"/>
        <p:guide pos="12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845b5c549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b845b5c549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845b5c549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b845b5c549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77294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b577294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6a4de2f7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b6a4de2f7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7c1c76bc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b7c1c76bc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845b5c54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b845b5c54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845b5c54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b845b5c549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845b5c54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b845b5c54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845b5c54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b845b5c54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845b5c549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b845b5c549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615054" y="-108997"/>
            <a:ext cx="8700900" cy="11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2579" l="0" r="0" t="2570"/>
          <a:stretch/>
        </p:blipFill>
        <p:spPr>
          <a:xfrm>
            <a:off x="-76200" y="-108997"/>
            <a:ext cx="3691256" cy="70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3615054" y="-31900"/>
            <a:ext cx="8577000" cy="688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800791" y="60248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3800791" y="4003199"/>
            <a:ext cx="805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488435" y="6024880"/>
            <a:ext cx="2638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b="0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3806188" y="1396366"/>
            <a:ext cx="80454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b="0"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pos="746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7">
  <p:cSld name="МТУСИ_Графическое изображение_вид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11"/>
          <p:cNvSpPr/>
          <p:nvPr>
            <p:ph idx="2" type="pic"/>
          </p:nvPr>
        </p:nvSpPr>
        <p:spPr>
          <a:xfrm>
            <a:off x="479426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8" name="Google Shape;108;p11"/>
          <p:cNvSpPr/>
          <p:nvPr>
            <p:ph idx="3" type="pic"/>
          </p:nvPr>
        </p:nvSpPr>
        <p:spPr>
          <a:xfrm>
            <a:off x="479426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/>
          <p:nvPr>
            <p:ph idx="4" type="pic"/>
          </p:nvPr>
        </p:nvSpPr>
        <p:spPr>
          <a:xfrm>
            <a:off x="4323875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/>
          <p:nvPr>
            <p:ph idx="5" type="pic"/>
          </p:nvPr>
        </p:nvSpPr>
        <p:spPr>
          <a:xfrm>
            <a:off x="4323875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1" name="Google Shape;111;p11"/>
          <p:cNvSpPr/>
          <p:nvPr>
            <p:ph idx="6" type="pic"/>
          </p:nvPr>
        </p:nvSpPr>
        <p:spPr>
          <a:xfrm>
            <a:off x="8165150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2" name="Google Shape;112;p11"/>
          <p:cNvSpPr/>
          <p:nvPr>
            <p:ph idx="7" type="pic"/>
          </p:nvPr>
        </p:nvSpPr>
        <p:spPr>
          <a:xfrm>
            <a:off x="8165150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1">
  <p:cSld name="МТУСИ_График_вид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966200" y="6352540"/>
            <a:ext cx="274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479424" y="1922465"/>
            <a:ext cx="5616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/>
          <p:nvPr>
            <p:ph idx="4" type="chart"/>
          </p:nvPr>
        </p:nvSpPr>
        <p:spPr>
          <a:xfrm>
            <a:off x="6356350" y="1923100"/>
            <a:ext cx="53532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2">
  <p:cSld name="МТУСИ_График_вид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9425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280470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chart"/>
          </p:nvPr>
        </p:nvSpPr>
        <p:spPr>
          <a:xfrm>
            <a:off x="482600" y="1746941"/>
            <a:ext cx="5430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3"/>
          <p:cNvSpPr/>
          <p:nvPr>
            <p:ph idx="4" type="chart"/>
          </p:nvPr>
        </p:nvSpPr>
        <p:spPr>
          <a:xfrm>
            <a:off x="6275704" y="1746941"/>
            <a:ext cx="5433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3">
  <p:cSld name="МТУСИ_График_вид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53400" y="1705608"/>
            <a:ext cx="35442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/>
          <p:nvPr>
            <p:ph idx="2" type="chart"/>
          </p:nvPr>
        </p:nvSpPr>
        <p:spPr>
          <a:xfrm>
            <a:off x="479425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4"/>
          <p:cNvSpPr/>
          <p:nvPr>
            <p:ph idx="3" type="chart"/>
          </p:nvPr>
        </p:nvSpPr>
        <p:spPr>
          <a:xfrm>
            <a:off x="4316412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4" type="body"/>
          </p:nvPr>
        </p:nvSpPr>
        <p:spPr>
          <a:xfrm>
            <a:off x="479425" y="5296534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5" type="body"/>
          </p:nvPr>
        </p:nvSpPr>
        <p:spPr>
          <a:xfrm>
            <a:off x="4316412" y="5290183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4">
  <p:cSld name="МТУСИ_График_вид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3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5"/>
          <p:cNvSpPr/>
          <p:nvPr>
            <p:ph idx="4" type="chart"/>
          </p:nvPr>
        </p:nvSpPr>
        <p:spPr>
          <a:xfrm>
            <a:off x="479425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5" type="chart"/>
          </p:nvPr>
        </p:nvSpPr>
        <p:spPr>
          <a:xfrm>
            <a:off x="4316412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15"/>
          <p:cNvSpPr/>
          <p:nvPr>
            <p:ph idx="6" type="chart"/>
          </p:nvPr>
        </p:nvSpPr>
        <p:spPr>
          <a:xfrm>
            <a:off x="8153399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1">
  <p:cSld name="МТУСИ_Цифры для определения_вид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84506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3" type="body"/>
          </p:nvPr>
        </p:nvSpPr>
        <p:spPr>
          <a:xfrm>
            <a:off x="4328957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5" type="body"/>
          </p:nvPr>
        </p:nvSpPr>
        <p:spPr>
          <a:xfrm>
            <a:off x="8170233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7" type="body"/>
          </p:nvPr>
        </p:nvSpPr>
        <p:spPr>
          <a:xfrm>
            <a:off x="482601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8" type="body"/>
          </p:nvPr>
        </p:nvSpPr>
        <p:spPr>
          <a:xfrm>
            <a:off x="482600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9" type="body"/>
          </p:nvPr>
        </p:nvSpPr>
        <p:spPr>
          <a:xfrm>
            <a:off x="4327052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3" type="body"/>
          </p:nvPr>
        </p:nvSpPr>
        <p:spPr>
          <a:xfrm>
            <a:off x="4327051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4" type="body"/>
          </p:nvPr>
        </p:nvSpPr>
        <p:spPr>
          <a:xfrm>
            <a:off x="8168328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5" type="body"/>
          </p:nvPr>
        </p:nvSpPr>
        <p:spPr>
          <a:xfrm>
            <a:off x="8168327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2">
  <p:cSld name="МТУСИ_Цифры для определения_вид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84506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3" type="body"/>
          </p:nvPr>
        </p:nvSpPr>
        <p:spPr>
          <a:xfrm>
            <a:off x="4328957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5" type="body"/>
          </p:nvPr>
        </p:nvSpPr>
        <p:spPr>
          <a:xfrm>
            <a:off x="8170233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1">
  <p:cSld name="МТУСИ_Текст_вид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79425" y="1828799"/>
            <a:ext cx="35442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4316412" y="1828637"/>
            <a:ext cx="35442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8153400" y="1828799"/>
            <a:ext cx="35559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2">
  <p:cSld name="МТУСИ_Текст_вид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79425" y="1738315"/>
            <a:ext cx="11233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1">
  <p:cSld name="МТУСИ_Таблица_вид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8255479" y="2440089"/>
            <a:ext cx="34572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Иллюстрация процесса">
  <p:cSld name="МТУСИ_Иллюстрация процесса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479423" y="2735265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79423" y="1798320"/>
            <a:ext cx="11233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1971675" y="2735266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479425" y="5603240"/>
            <a:ext cx="1122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5" type="pic"/>
          </p:nvPr>
        </p:nvSpPr>
        <p:spPr>
          <a:xfrm>
            <a:off x="479423" y="3702060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5" name="Google Shape;35;p3"/>
          <p:cNvSpPr/>
          <p:nvPr>
            <p:ph idx="6" type="pic"/>
          </p:nvPr>
        </p:nvSpPr>
        <p:spPr>
          <a:xfrm>
            <a:off x="479423" y="4638039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6" name="Google Shape;36;p3"/>
          <p:cNvSpPr txBox="1"/>
          <p:nvPr>
            <p:ph idx="7" type="body"/>
          </p:nvPr>
        </p:nvSpPr>
        <p:spPr>
          <a:xfrm>
            <a:off x="1971674" y="3699500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8" type="body"/>
          </p:nvPr>
        </p:nvSpPr>
        <p:spPr>
          <a:xfrm>
            <a:off x="1971673" y="4636445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9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2">
  <p:cSld name="МТУСИ_Таблица_вид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3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вид1">
  <p:cSld name="МТУСИ_вид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1">
  <p:cSld name="МТУСИ_Графическое изображение_вид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79424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/>
          <p:nvPr>
            <p:ph idx="2" type="pic"/>
          </p:nvPr>
        </p:nvSpPr>
        <p:spPr>
          <a:xfrm>
            <a:off x="4524375" y="1798320"/>
            <a:ext cx="71850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79424" y="1798320"/>
            <a:ext cx="3892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479426" y="2763520"/>
            <a:ext cx="3892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79426" y="5603240"/>
            <a:ext cx="3892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2">
  <p:cSld name="МТУСИ_Графическое изображение_вид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6"/>
          <p:cNvSpPr/>
          <p:nvPr>
            <p:ph idx="2" type="pic"/>
          </p:nvPr>
        </p:nvSpPr>
        <p:spPr>
          <a:xfrm>
            <a:off x="6309042" y="1798320"/>
            <a:ext cx="54003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79424" y="1798320"/>
            <a:ext cx="5616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3">
  <p:cSld name="МТУСИ_Графическое изображение_вид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7781926" y="1798320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479423" y="1798320"/>
            <a:ext cx="7054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479425" y="2763520"/>
            <a:ext cx="7054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4" type="body"/>
          </p:nvPr>
        </p:nvSpPr>
        <p:spPr>
          <a:xfrm>
            <a:off x="479425" y="5603240"/>
            <a:ext cx="7054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/>
          <p:nvPr>
            <p:ph idx="5" type="pic"/>
          </p:nvPr>
        </p:nvSpPr>
        <p:spPr>
          <a:xfrm>
            <a:off x="7781926" y="4057332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1" name="Google Shape;71;p7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4">
  <p:cSld name="МТУСИ_Графическое изображение_вид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8"/>
          <p:cNvSpPr/>
          <p:nvPr>
            <p:ph idx="2" type="pic"/>
          </p:nvPr>
        </p:nvSpPr>
        <p:spPr>
          <a:xfrm>
            <a:off x="479425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79425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3" type="pic"/>
          </p:nvPr>
        </p:nvSpPr>
        <p:spPr>
          <a:xfrm>
            <a:off x="6280470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9" name="Google Shape;79;p8"/>
          <p:cNvSpPr txBox="1"/>
          <p:nvPr>
            <p:ph idx="4" type="body"/>
          </p:nvPr>
        </p:nvSpPr>
        <p:spPr>
          <a:xfrm>
            <a:off x="6280470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5">
  <p:cSld name="МТУСИ_Графическое изображение_вид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9"/>
          <p:cNvSpPr/>
          <p:nvPr>
            <p:ph idx="2" type="pic"/>
          </p:nvPr>
        </p:nvSpPr>
        <p:spPr>
          <a:xfrm>
            <a:off x="479426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79425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/>
          <p:nvPr>
            <p:ph idx="3" type="pic"/>
          </p:nvPr>
        </p:nvSpPr>
        <p:spPr>
          <a:xfrm>
            <a:off x="4316413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4316412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/>
          <p:nvPr>
            <p:ph idx="5" type="pic"/>
          </p:nvPr>
        </p:nvSpPr>
        <p:spPr>
          <a:xfrm>
            <a:off x="8153400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0" name="Google Shape;90;p9"/>
          <p:cNvSpPr txBox="1"/>
          <p:nvPr>
            <p:ph idx="6" type="body"/>
          </p:nvPr>
        </p:nvSpPr>
        <p:spPr>
          <a:xfrm>
            <a:off x="8153400" y="3510280"/>
            <a:ext cx="35559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6">
  <p:cSld name="МТУСИ_Графическое изображение_вид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479426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3" type="pic"/>
          </p:nvPr>
        </p:nvSpPr>
        <p:spPr>
          <a:xfrm>
            <a:off x="4316413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/>
          <p:nvPr>
            <p:ph idx="5" type="pic"/>
          </p:nvPr>
        </p:nvSpPr>
        <p:spPr>
          <a:xfrm>
            <a:off x="8153400" y="1686558"/>
            <a:ext cx="3544200" cy="2718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1" name="Google Shape;101;p10"/>
          <p:cNvSpPr txBox="1"/>
          <p:nvPr>
            <p:ph idx="6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23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6675" y="-55829"/>
            <a:ext cx="12344400" cy="6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2425748"/>
            <a:ext cx="1089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52500" y="3676650"/>
            <a:ext cx="10401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79425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0167" y="142188"/>
            <a:ext cx="952406" cy="2934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3803525" y="3263625"/>
            <a:ext cx="80508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lang="ru-RU" sz="4000"/>
              <a:t>Лекция 1: Работа с библиотекой Pandas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3806200" y="1396373"/>
            <a:ext cx="80454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</a:pPr>
            <a:r>
              <a:rPr lang="ru-RU"/>
              <a:t>Введение в ИТ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Чтение и запись данных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250825" y="1232650"/>
            <a:ext cx="998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Pandas работают с форматами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csv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hdf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 другими. Полный список можно посмотреть с помощью метода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.read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где через нижнее подчеркивание «_» будут указаны все доступные форматы.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Ниже представлены примеры чтения и записи данных на Python с использованием Pandas: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337450" y="2503850"/>
            <a:ext cx="4303200" cy="13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Чтение CSV файла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data = pd.read_csv(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'data.csv'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Вывод первых нескольких строк датафрейма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250825" y="2128450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Чтение данных из CSV файла: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5355425" y="2128450"/>
            <a:ext cx="3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Чтение данных из Excel файла: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5355425" y="2503850"/>
            <a:ext cx="4303200" cy="114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Чтение данных из Excel файла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data = pd.read_excel(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'data.xlsx'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Вывод первых нескольких строк датафрейма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294100" y="4013400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Чтение данных из SQL базы данных: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337450" y="4413600"/>
            <a:ext cx="4753200" cy="23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sqlalchemy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create_engine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Создание подключения к базе данных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engine = create_engine(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'sqlite:///database.db'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Чтение данных с помощью SQL запроса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query =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"SELECT * FROM table_name"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data = pd.read_sql(query, engine)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Вывод первых нескольких строк датафрейма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Чтение и запись данных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250825" y="1232650"/>
            <a:ext cx="998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Pandas работают с форматами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csv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hdf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 другими. Полный список можно посмотреть с помощью метода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.read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где через нижнее подчеркивание «_» будут указаны все доступные форматы.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Ниже представлены примеры чтения и записи данных на Python с использованием Pandas: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337450" y="2503850"/>
            <a:ext cx="4753200" cy="213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Создание датафрейма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data = pd.DataFrame({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'Alice'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'Charlie'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Запись в CSV файл (или Exсel, нужно будет поменять расширение ниже)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data.to_csv(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'output.csv'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index=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250825" y="2128450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Запись данных в CSV или Exсel файл: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5355425" y="2128450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Запись данных в SQL базу данных: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5355425" y="2528650"/>
            <a:ext cx="6692100" cy="287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sqlalchemy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create_engine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Создание датафрейма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data = pd.DataFrame({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'Alice'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'Charlie'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Создание подключения к базе данных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engine = create_engine(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'sqlite:///new_database.db'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Запись данных в базу данных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data.to_sql(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'new_table'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engine, index=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if_exists=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'replace'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79425" y="597853"/>
            <a:ext cx="11229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Как установить Pandas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93975" y="1303175"/>
            <a:ext cx="9091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Pandas — это библиотека Python для обработки и анализа структурированных данных, её название происходит от «panel data» («панельные данные»). Панельными данными называют информацию, полученную в результате исследований и структурированную в виде таблиц. Для работы с такими массивами данных и создан Pandas.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479425" y="2509650"/>
            <a:ext cx="854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На официальном сайте Pandas указан самый простой способ начать работу с библиотекой. Для этого потребуется установить Anaconda — дистрибутив (форма распространения программного обеспечения, набор библиотек или программного кода для установки программы) для Python с набором библиотек. Безопасно скачать его можно на официальном сайте.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79425" y="3749800"/>
            <a:ext cx="8547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Вот несколько советов по установке Anaconda: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— Выбирайте рекомендованные настройки, на первое время этого будет достаточно. Например,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Install for: Just me (recommended)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— Но если не поставить галочку «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Add Anaconda to my PATH environment variable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», то Anaconda не будет запускаться по умолчанию, каждый раз ее нужно будет запускать отдельно.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— На вопрос: «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 you wish to initialize Anaconda3?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» (Хотите ли вы инициализировать Anaconda3?) отвечайте «Да».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— После завершения установки перезагрузите компьютер.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975" y="3190824"/>
            <a:ext cx="1638350" cy="16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10181900" y="2509650"/>
            <a:ext cx="17445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скачивание Anaconda:</a:t>
            </a:r>
            <a:endParaRPr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25" y="597850"/>
            <a:ext cx="121920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Запуск и открытие JupyterLab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207500" y="1412875"/>
            <a:ext cx="7161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командной строке Anaconda запустите JupyterLab — это интерактивная среда для работы с кодом, данными и блокнотами, которая входит в пакет дистрибутива. Для этого введите jupyter-lab.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400" y="1412875"/>
            <a:ext cx="4343174" cy="1640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207500" y="2582938"/>
            <a:ext cx="7161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Создайте в JupyterLab новый блокнот Python3. Для его создания надо щелкнуть на значке «+», расположенном в верхней левой части интерфейса. В появившемся меню выбрать «Python 3» для создания блокнота.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7525" y="3653575"/>
            <a:ext cx="4115051" cy="2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207500" y="4000800"/>
            <a:ext cx="7161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первой ячейке пропишите: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import pandas as pd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после этого в следующих ячейках можно писать код.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DataFrame и Series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50825" y="1232650"/>
            <a:ext cx="9982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Чтобы анализировать данные с помощью Pandas, нужно понять, как устроены структуры этих данных внутри библиотеки. В первую очередь разберем, что такое DataFrame и Series.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Pandas Series (серия)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это одномерный массив. Визуально он похож на пронумерованный список: слева в колонке находятся индексы элементов, а справа — сами элементы.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332075" y="2945350"/>
            <a:ext cx="4698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my_series = pd.Series([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5" y="3556000"/>
            <a:ext cx="70866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DataFrame и Series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250825" y="1232650"/>
            <a:ext cx="9982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Индексом может быть числовой показатель (0, 1, 2…), буквенные значения (a, b, c…) или другие данные, выбранные программистом. Если особое значение не задано, то числовые индексы проставляются автоматически. Например, от 0 до 5 как в примере выше.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Такая нумерация называется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RangeIndex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в ней всегда содержатся числа от 0 до определенного числа N, которое обозначает количество элементов в серии. Собственные значения индексов задаются в квадратных скобках через index, как в примере ниже: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332075" y="2945350"/>
            <a:ext cx="8322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my_series2 = pd.Series([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]), index=[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3526825"/>
            <a:ext cx="71437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DataFrame и Series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250825" y="1232650"/>
            <a:ext cx="998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Индексы помогают обращаться к элементам серии и менять их значения. Например, чтобы в нашей серии [5, 6, 7, 8, 9, 10] заменить значения некоторых элементов на 0, мы прописываем индексы нужных элементов и указываем, что они равны нулю: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366325" y="2179625"/>
            <a:ext cx="3307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my_series2[[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]] =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2631000"/>
            <a:ext cx="6637626" cy="18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250825" y="4388125"/>
            <a:ext cx="9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Можно сделать выборку по нескольким индексам, чтобы ненужные элементы в серии не отображались: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66325" y="4788325"/>
            <a:ext cx="3307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my_series2[[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]] =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25" y="5297600"/>
            <a:ext cx="5394100" cy="1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250825" y="1232650"/>
            <a:ext cx="9982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Pandas DataFrame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— это двумерный массив, похожий на таблицу/лист Excel (кстати, данные из Excel можно читать с помощью команды pandas.read_excel('file.xls')). В нем можно проводить такие же манипуляции с данными: объединять в группы, сортировать по определенному признаку, производить вычисления. Как любая таблица, датафрейм состоит из столбцов и строк, причем столбцами будут уже известные объекты —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Чтобы проверить, действительно ли серии — это части датафрейма, можно извлечь любую колонку из таблицы. Возьмем набор данных о нескольких странах СНГ, их площади и населении и выберем колонку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366325" y="3287850"/>
            <a:ext cx="5978100" cy="13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df = pd.DataFrame({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'country'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'Kazakhstan'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'Russia'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'Belarus'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'Ukraine'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'population'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17.04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143.5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9.5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45.5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'square'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2724902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17125191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207600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603628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975" y="3287850"/>
            <a:ext cx="5538500" cy="27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250825" y="1232650"/>
            <a:ext cx="998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итоге получится простая серия, в которой сохранятся те же индексы по строкам, что и в исходном датафрейме: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337450" y="1989150"/>
            <a:ext cx="2368500" cy="6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'country'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type(df[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'country'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775" y="1989150"/>
            <a:ext cx="5377474" cy="18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250825" y="2745650"/>
            <a:ext cx="6093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Кроме этого, у датафрейма есть индексы по столбцам, которые задаются вручную. Для простоты написания кода обозначим страны индексами из двух символов: Kazakhstan — KZ, Russia — RU и так далее: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337450" y="3875400"/>
            <a:ext cx="6006900" cy="18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Создаем датафрейм с заданными индексами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df = pd.DataFrame({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'country'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'Kazakhstan'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'Russia'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'Belarus'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'Ukraine'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'population'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17.04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143.5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9.5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45.5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'square'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2724902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17125191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207600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603628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}, index=[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'KZ'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'RU'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'BY'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'UA'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</p:txBody>
      </p:sp>
      <p:pic>
        <p:nvPicPr>
          <p:cNvPr id="281" name="Google Shape;2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7775" y="3895100"/>
            <a:ext cx="5542774" cy="184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174625" y="597850"/>
            <a:ext cx="12017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 sz="3100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250825" y="1232650"/>
            <a:ext cx="998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 индексам можно искать объекты и делать выборку, как в Series. Возьмем тот же датафрейм и сделаем выборку по индексам KZ, RU и колонке population методом .loc (в случае .loc мы используем квадратные скобки, а не круглые, как с другими методами), чтобы сравнить население двух стран: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337450" y="2128450"/>
            <a:ext cx="430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df.loc[[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'KZ'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'RU'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'population'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250825" y="3006000"/>
            <a:ext cx="7450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Также в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DataFrame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производят математические вычисления. Например, рассчитаем плотность населения каждой страны в нашем датафрейме. Данные в колонке population (численность населения) делим на square (площадь) и получаем новые данные в колонке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которые показывают плотность населения: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37450" y="4397400"/>
            <a:ext cx="6006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'density'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] = df[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'population'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] / df[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'square'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1000000</a:t>
            </a:r>
            <a:endParaRPr>
              <a:solidFill>
                <a:srgbClr val="006A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312" y="2128450"/>
            <a:ext cx="5351012" cy="8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426" y="4397400"/>
            <a:ext cx="4647551" cy="23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