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8.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9.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4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260" r:id="rId5"/>
    <p:sldId id="261" r:id="rId6"/>
    <p:sldId id="262" r:id="rId7"/>
    <p:sldId id="263" r:id="rId8"/>
    <p:sldId id="278" r:id="rId9"/>
    <p:sldId id="279" r:id="rId10"/>
    <p:sldId id="280" r:id="rId11"/>
    <p:sldId id="281" r:id="rId12"/>
    <p:sldId id="282" r:id="rId13"/>
    <p:sldId id="358" r:id="rId14"/>
    <p:sldId id="284" r:id="rId15"/>
    <p:sldId id="285" r:id="rId16"/>
    <p:sldId id="286" r:id="rId17"/>
    <p:sldId id="287" r:id="rId18"/>
    <p:sldId id="288" r:id="rId19"/>
    <p:sldId id="291" r:id="rId20"/>
    <p:sldId id="363" r:id="rId21"/>
    <p:sldId id="315" r:id="rId22"/>
    <p:sldId id="316" r:id="rId23"/>
    <p:sldId id="317" r:id="rId24"/>
    <p:sldId id="318" r:id="rId25"/>
    <p:sldId id="319" r:id="rId26"/>
    <p:sldId id="320" r:id="rId27"/>
    <p:sldId id="321" r:id="rId28"/>
    <p:sldId id="362" r:id="rId29"/>
    <p:sldId id="323" r:id="rId30"/>
    <p:sldId id="324" r:id="rId31"/>
    <p:sldId id="325" r:id="rId32"/>
    <p:sldId id="326" r:id="rId33"/>
    <p:sldId id="327" r:id="rId34"/>
    <p:sldId id="328" r:id="rId35"/>
    <p:sldId id="330" r:id="rId36"/>
    <p:sldId id="331" r:id="rId37"/>
    <p:sldId id="332" r:id="rId38"/>
    <p:sldId id="364" r:id="rId39"/>
    <p:sldId id="333" r:id="rId40"/>
    <p:sldId id="365" r:id="rId41"/>
    <p:sldId id="343" r:id="rId42"/>
    <p:sldId id="366" r:id="rId43"/>
    <p:sldId id="367" r:id="rId44"/>
    <p:sldId id="34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77980" autoAdjust="0"/>
  </p:normalViewPr>
  <p:slideViewPr>
    <p:cSldViewPr>
      <p:cViewPr varScale="1">
        <p:scale>
          <a:sx n="90" d="100"/>
          <a:sy n="90" d="100"/>
        </p:scale>
        <p:origin x="216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pPr/>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pPr/>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eaLnBrk="0" hangingPunct="0">
              <a:defRPr sz="2800">
                <a:solidFill>
                  <a:schemeClr val="tx1"/>
                </a:solidFill>
                <a:latin typeface="Arial" charset="0"/>
                <a:cs typeface="Arial" charset="0"/>
              </a:defRPr>
            </a:lvl1pPr>
            <a:lvl2pPr marL="742950" indent="-285750" defTabSz="966788" eaLnBrk="0" hangingPunct="0">
              <a:defRPr sz="2800">
                <a:solidFill>
                  <a:schemeClr val="tx1"/>
                </a:solidFill>
                <a:latin typeface="Arial" charset="0"/>
                <a:cs typeface="Arial" charset="0"/>
              </a:defRPr>
            </a:lvl2pPr>
            <a:lvl3pPr marL="1143000" indent="-228600" defTabSz="966788" eaLnBrk="0" hangingPunct="0">
              <a:defRPr sz="2800">
                <a:solidFill>
                  <a:schemeClr val="tx1"/>
                </a:solidFill>
                <a:latin typeface="Arial" charset="0"/>
                <a:cs typeface="Arial" charset="0"/>
              </a:defRPr>
            </a:lvl3pPr>
            <a:lvl4pPr marL="1600200" indent="-228600" defTabSz="966788" eaLnBrk="0" hangingPunct="0">
              <a:defRPr sz="2800">
                <a:solidFill>
                  <a:schemeClr val="tx1"/>
                </a:solidFill>
                <a:latin typeface="Arial" charset="0"/>
                <a:cs typeface="Arial" charset="0"/>
              </a:defRPr>
            </a:lvl4pPr>
            <a:lvl5pPr marL="2057400" indent="-228600" defTabSz="966788" eaLnBrk="0" hangingPunct="0">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pPr eaLnBrk="1" hangingPunct="1"/>
            <a:fld id="{E107E65D-A422-4C30-B3F0-AE1AD199FA59}" type="slidenum">
              <a:rPr lang="en-US" sz="1200">
                <a:latin typeface="Times New Roman" pitchFamily="18" charset="0"/>
              </a:rPr>
              <a:pPr eaLnBrk="1" hangingPunct="1"/>
              <a:t>2</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70EF-051D-402A-AFF5-124EE51B8B05}" type="slidenum">
              <a:rPr lang="en-US"/>
              <a:pPr/>
              <a:t>11</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33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1D9AF-1759-4C51-9C78-6948CCEB84AD}" type="slidenum">
              <a:rPr lang="en-US"/>
              <a:pPr/>
              <a:t>12</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506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13</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9007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14</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718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15</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315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16</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914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17</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006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18</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0749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AE404-AC6E-4BB2-A1B0-D727B91D93E6}" type="slidenum">
              <a:rPr lang="en-US"/>
              <a:pPr/>
              <a:t>19</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624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45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336C-91C1-452D-9A2C-BC27032E8BFC}" type="slidenum">
              <a:rPr lang="en-US"/>
              <a:pPr/>
              <a:t>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21</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2836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22</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1034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39405-2F39-4078-960F-13ABD8BC6BBA}" type="slidenum">
              <a:rPr lang="en-US"/>
              <a:pPr/>
              <a:t>23</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24</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96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25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191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26</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085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27</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209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28</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4282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29</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1370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30</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201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338EE-F671-41D4-A503-4C79E389435C}" type="slidenum">
              <a:rPr lang="en-US"/>
              <a:pPr/>
              <a:t>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31</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4558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32</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248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33</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734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34</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8327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35</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6334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36</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3687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37</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1851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38</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7812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39</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87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40</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8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1498A-41AD-42FB-8C1C-248BA32E06E0}" type="slidenum">
              <a:rPr lang="en-US"/>
              <a:pPr/>
              <a:t>5</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41</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80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44</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714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18FF-AF39-48F7-B750-786A551C3749}" type="slidenum">
              <a:rPr lang="en-US"/>
              <a:pPr/>
              <a:t>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E8FEB-9610-4353-91E1-389CFA465293}" type="slidenum">
              <a:rPr lang="en-US"/>
              <a:pPr/>
              <a:t>7</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25379-E41C-4A88-8AB6-884E5A8DBFFC}" type="slidenum">
              <a:rPr lang="en-US"/>
              <a:pPr/>
              <a:t>8</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2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BD64D-7A28-4C09-AD28-0A2A9F5E855C}" type="slidenum">
              <a:rPr lang="en-US"/>
              <a:pPr/>
              <a:t>9</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975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382E3-B6AE-4D9F-9B06-90BBF200EB8D}" type="slidenum">
              <a:rPr lang="en-US"/>
              <a:pPr/>
              <a:t>10</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934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pPr/>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pPr/>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wmf"/><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tags" Target="../tags/tag19.xml"/><Relationship Id="rId7" Type="http://schemas.openxmlformats.org/officeDocument/2006/relationships/oleObject" Target="../embeddings/oleObject8.bin"/><Relationship Id="rId2" Type="http://schemas.openxmlformats.org/officeDocument/2006/relationships/tags" Target="../tags/tag18.xml"/><Relationship Id="rId1" Type="http://schemas.openxmlformats.org/officeDocument/2006/relationships/vmlDrawing" Target="../drawings/vmlDrawing8.v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22.xml"/><Relationship Id="rId7" Type="http://schemas.openxmlformats.org/officeDocument/2006/relationships/oleObject" Target="../embeddings/oleObject9.bin"/><Relationship Id="rId2" Type="http://schemas.openxmlformats.org/officeDocument/2006/relationships/tags" Target="../tags/tag21.xml"/><Relationship Id="rId1" Type="http://schemas.openxmlformats.org/officeDocument/2006/relationships/vmlDrawing" Target="../drawings/vmlDrawing9.v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28.xml"/><Relationship Id="rId7" Type="http://schemas.openxmlformats.org/officeDocument/2006/relationships/oleObject" Target="../embeddings/oleObject11.bin"/><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tags" Target="../tags/tag35.xml"/><Relationship Id="rId7" Type="http://schemas.openxmlformats.org/officeDocument/2006/relationships/oleObject" Target="../embeddings/oleObject12.bin"/><Relationship Id="rId2" Type="http://schemas.openxmlformats.org/officeDocument/2006/relationships/tags" Target="../tags/tag34.xml"/><Relationship Id="rId1" Type="http://schemas.openxmlformats.org/officeDocument/2006/relationships/vmlDrawing" Target="../drawings/vmlDrawing12.v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14.wmf"/><Relationship Id="rId4" Type="http://schemas.openxmlformats.org/officeDocument/2006/relationships/tags" Target="../tags/tag36.xml"/><Relationship Id="rId9"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42.xml"/><Relationship Id="rId7" Type="http://schemas.openxmlformats.org/officeDocument/2006/relationships/oleObject" Target="../embeddings/oleObject14.bin"/><Relationship Id="rId2" Type="http://schemas.openxmlformats.org/officeDocument/2006/relationships/tags" Target="../tags/tag41.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2.xml"/><Relationship Id="rId10" Type="http://schemas.openxmlformats.org/officeDocument/2006/relationships/image" Target="../media/image16.wmf"/><Relationship Id="rId4" Type="http://schemas.openxmlformats.org/officeDocument/2006/relationships/tags" Target="../tags/tag43.xml"/><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45.xml"/><Relationship Id="rId7" Type="http://schemas.openxmlformats.org/officeDocument/2006/relationships/notesSlide" Target="../notesSlides/notesSlide20.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oleObject" Target="../embeddings/oleObject18.bin"/><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18.wmf"/><Relationship Id="rId2" Type="http://schemas.openxmlformats.org/officeDocument/2006/relationships/tags" Target="../tags/tag48.xml"/><Relationship Id="rId1" Type="http://schemas.openxmlformats.org/officeDocument/2006/relationships/vmlDrawing" Target="../drawings/vmlDrawing15.vml"/><Relationship Id="rId6" Type="http://schemas.openxmlformats.org/officeDocument/2006/relationships/tags" Target="../tags/tag52.xml"/><Relationship Id="rId11" Type="http://schemas.openxmlformats.org/officeDocument/2006/relationships/oleObject" Target="../embeddings/oleObject17.bin"/><Relationship Id="rId5" Type="http://schemas.openxmlformats.org/officeDocument/2006/relationships/tags" Target="../tags/tag51.xml"/><Relationship Id="rId10" Type="http://schemas.openxmlformats.org/officeDocument/2006/relationships/notesSlide" Target="../notesSlides/notesSlide21.xml"/><Relationship Id="rId4" Type="http://schemas.openxmlformats.org/officeDocument/2006/relationships/tags" Target="../tags/tag50.xml"/><Relationship Id="rId9" Type="http://schemas.openxmlformats.org/officeDocument/2006/relationships/slideLayout" Target="../slideLayouts/slideLayout2.xml"/><Relationship Id="rId14" Type="http://schemas.openxmlformats.org/officeDocument/2006/relationships/image" Target="../media/image1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56.xml"/><Relationship Id="rId7" Type="http://schemas.openxmlformats.org/officeDocument/2006/relationships/notesSlide" Target="../notesSlides/notesSlide22.xml"/><Relationship Id="rId2" Type="http://schemas.openxmlformats.org/officeDocument/2006/relationships/tags" Target="../tags/tag55.xml"/><Relationship Id="rId1"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image" Target="../media/image2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60.xml"/><Relationship Id="rId7" Type="http://schemas.openxmlformats.org/officeDocument/2006/relationships/notesSlide" Target="../notesSlides/notesSlide23.xml"/><Relationship Id="rId2" Type="http://schemas.openxmlformats.org/officeDocument/2006/relationships/tags" Target="../tags/tag59.xml"/><Relationship Id="rId1"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image" Target="../media/image21.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64.xml"/><Relationship Id="rId7" Type="http://schemas.openxmlformats.org/officeDocument/2006/relationships/notesSlide" Target="../notesSlides/notesSlide24.xml"/><Relationship Id="rId2" Type="http://schemas.openxmlformats.org/officeDocument/2006/relationships/tags" Target="../tags/tag63.xml"/><Relationship Id="rId1" Type="http://schemas.openxmlformats.org/officeDocument/2006/relationships/vmlDrawing" Target="../drawings/vmlDrawing18.vml"/><Relationship Id="rId6" Type="http://schemas.openxmlformats.org/officeDocument/2006/relationships/slideLayout" Target="../slideLayouts/slideLayout2.xml"/><Relationship Id="rId11" Type="http://schemas.openxmlformats.org/officeDocument/2006/relationships/image" Target="../media/image22.wmf"/><Relationship Id="rId5" Type="http://schemas.openxmlformats.org/officeDocument/2006/relationships/tags" Target="../tags/tag66.xml"/><Relationship Id="rId10" Type="http://schemas.openxmlformats.org/officeDocument/2006/relationships/oleObject" Target="../embeddings/oleObject22.bin"/><Relationship Id="rId4" Type="http://schemas.openxmlformats.org/officeDocument/2006/relationships/tags" Target="../tags/tag65.xml"/><Relationship Id="rId9" Type="http://schemas.openxmlformats.org/officeDocument/2006/relationships/image" Target="../media/image2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68.xml"/><Relationship Id="rId7" Type="http://schemas.openxmlformats.org/officeDocument/2006/relationships/notesSlide" Target="../notesSlides/notesSlide25.xml"/><Relationship Id="rId2" Type="http://schemas.openxmlformats.org/officeDocument/2006/relationships/tags" Target="../tags/tag67.xml"/><Relationship Id="rId1"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22.wmf"/></Relationships>
</file>

<file path=ppt/slides/_rels/slide2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72.xml"/><Relationship Id="rId7" Type="http://schemas.openxmlformats.org/officeDocument/2006/relationships/oleObject" Target="../embeddings/oleObject24.bin"/><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75.xml"/><Relationship Id="rId7" Type="http://schemas.openxmlformats.org/officeDocument/2006/relationships/slideLayout" Target="../slideLayouts/slideLayout2.xml"/><Relationship Id="rId12" Type="http://schemas.openxmlformats.org/officeDocument/2006/relationships/image" Target="../media/image25.emf"/><Relationship Id="rId2" Type="http://schemas.openxmlformats.org/officeDocument/2006/relationships/tags" Target="../tags/tag74.xml"/><Relationship Id="rId1" Type="http://schemas.openxmlformats.org/officeDocument/2006/relationships/vmlDrawing" Target="../drawings/vmlDrawing21.vml"/><Relationship Id="rId6" Type="http://schemas.openxmlformats.org/officeDocument/2006/relationships/tags" Target="../tags/tag78.xml"/><Relationship Id="rId11" Type="http://schemas.openxmlformats.org/officeDocument/2006/relationships/oleObject" Target="../embeddings/oleObject26.bin"/><Relationship Id="rId5" Type="http://schemas.openxmlformats.org/officeDocument/2006/relationships/tags" Target="../tags/tag77.xml"/><Relationship Id="rId10" Type="http://schemas.openxmlformats.org/officeDocument/2006/relationships/image" Target="../media/image24.emf"/><Relationship Id="rId4" Type="http://schemas.openxmlformats.org/officeDocument/2006/relationships/tags" Target="../tags/tag76.xml"/><Relationship Id="rId9"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media/image24.emf"/><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oleObject" Target="../embeddings/oleObject27.bin"/><Relationship Id="rId2" Type="http://schemas.openxmlformats.org/officeDocument/2006/relationships/tags" Target="../tags/tag79.xml"/><Relationship Id="rId1" Type="http://schemas.openxmlformats.org/officeDocument/2006/relationships/vmlDrawing" Target="../drawings/vmlDrawing22.vml"/><Relationship Id="rId6" Type="http://schemas.openxmlformats.org/officeDocument/2006/relationships/tags" Target="../tags/tag83.xml"/><Relationship Id="rId11" Type="http://schemas.openxmlformats.org/officeDocument/2006/relationships/notesSlide" Target="../notesSlides/notesSlide28.xml"/><Relationship Id="rId5" Type="http://schemas.openxmlformats.org/officeDocument/2006/relationships/tags" Target="../tags/tag82.xml"/><Relationship Id="rId15" Type="http://schemas.openxmlformats.org/officeDocument/2006/relationships/image" Target="../media/image25.emf"/><Relationship Id="rId10"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88.xml"/><Relationship Id="rId7" Type="http://schemas.openxmlformats.org/officeDocument/2006/relationships/notesSlide" Target="../notesSlides/notesSlide29.xml"/><Relationship Id="rId2" Type="http://schemas.openxmlformats.org/officeDocument/2006/relationships/tags" Target="../tags/tag87.xml"/><Relationship Id="rId1"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tags" Target="../tags/tag104.xml"/><Relationship Id="rId7" Type="http://schemas.openxmlformats.org/officeDocument/2006/relationships/notesSlide" Target="../notesSlides/notesSlide34.xml"/><Relationship Id="rId2" Type="http://schemas.openxmlformats.org/officeDocument/2006/relationships/tags" Target="../tags/tag103.xml"/><Relationship Id="rId1" Type="http://schemas.openxmlformats.org/officeDocument/2006/relationships/vmlDrawing" Target="../drawings/vmlDrawing24.vml"/><Relationship Id="rId6" Type="http://schemas.openxmlformats.org/officeDocument/2006/relationships/slideLayout" Target="../slideLayouts/slideLayout2.xml"/><Relationship Id="rId11" Type="http://schemas.openxmlformats.org/officeDocument/2006/relationships/image" Target="../media/image28.wmf"/><Relationship Id="rId5" Type="http://schemas.openxmlformats.org/officeDocument/2006/relationships/tags" Target="../tags/tag106.xml"/><Relationship Id="rId10" Type="http://schemas.openxmlformats.org/officeDocument/2006/relationships/oleObject" Target="../embeddings/oleObject31.bin"/><Relationship Id="rId4" Type="http://schemas.openxmlformats.org/officeDocument/2006/relationships/tags" Target="../tags/tag105.xml"/><Relationship Id="rId9" Type="http://schemas.openxmlformats.org/officeDocument/2006/relationships/image" Target="../media/image27.emf"/></Relationships>
</file>

<file path=ppt/slides/_rels/slide3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108.xml"/><Relationship Id="rId7" Type="http://schemas.openxmlformats.org/officeDocument/2006/relationships/oleObject" Target="../embeddings/oleObject32.bin"/><Relationship Id="rId2" Type="http://schemas.openxmlformats.org/officeDocument/2006/relationships/tags" Target="../tags/tag107.xml"/><Relationship Id="rId1" Type="http://schemas.openxmlformats.org/officeDocument/2006/relationships/vmlDrawing" Target="../drawings/vmlDrawing25.v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111.xml"/><Relationship Id="rId7" Type="http://schemas.openxmlformats.org/officeDocument/2006/relationships/notesSlide" Target="../notesSlides/notesSlide36.xml"/><Relationship Id="rId2" Type="http://schemas.openxmlformats.org/officeDocument/2006/relationships/tags" Target="../tags/tag110.xml"/><Relationship Id="rId1" Type="http://schemas.openxmlformats.org/officeDocument/2006/relationships/vmlDrawing" Target="../drawings/vmlDrawing26.vml"/><Relationship Id="rId6" Type="http://schemas.openxmlformats.org/officeDocument/2006/relationships/slideLayout" Target="../slideLayouts/slideLayout2.xml"/><Relationship Id="rId11" Type="http://schemas.openxmlformats.org/officeDocument/2006/relationships/image" Target="../media/image30.wmf"/><Relationship Id="rId5" Type="http://schemas.openxmlformats.org/officeDocument/2006/relationships/tags" Target="../tags/tag113.xml"/><Relationship Id="rId10" Type="http://schemas.openxmlformats.org/officeDocument/2006/relationships/oleObject" Target="../embeddings/oleObject34.bin"/><Relationship Id="rId4" Type="http://schemas.openxmlformats.org/officeDocument/2006/relationships/tags" Target="../tags/tag112.xml"/><Relationship Id="rId9" Type="http://schemas.openxmlformats.org/officeDocument/2006/relationships/image" Target="../media/image27.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15.xml"/><Relationship Id="rId7" Type="http://schemas.openxmlformats.org/officeDocument/2006/relationships/notesSlide" Target="../notesSlides/notesSlide37.xml"/><Relationship Id="rId2" Type="http://schemas.openxmlformats.org/officeDocument/2006/relationships/tags" Target="../tags/tag114.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117.xml"/><Relationship Id="rId4" Type="http://schemas.openxmlformats.org/officeDocument/2006/relationships/tags" Target="../tags/tag116.xml"/><Relationship Id="rId9" Type="http://schemas.openxmlformats.org/officeDocument/2006/relationships/image" Target="../media/image31.wmf"/></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wmf"/><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oleObject" Target="../embeddings/oleObject37.bin"/><Relationship Id="rId2" Type="http://schemas.openxmlformats.org/officeDocument/2006/relationships/tags" Target="../tags/tag118.xml"/><Relationship Id="rId1" Type="http://schemas.openxmlformats.org/officeDocument/2006/relationships/vmlDrawing" Target="../drawings/vmlDrawing28.vml"/><Relationship Id="rId6" Type="http://schemas.openxmlformats.org/officeDocument/2006/relationships/tags" Target="../tags/tag122.xml"/><Relationship Id="rId11" Type="http://schemas.openxmlformats.org/officeDocument/2006/relationships/image" Target="../media/image32.wmf"/><Relationship Id="rId5" Type="http://schemas.openxmlformats.org/officeDocument/2006/relationships/tags" Target="../tags/tag121.xml"/><Relationship Id="rId15" Type="http://schemas.openxmlformats.org/officeDocument/2006/relationships/image" Target="../media/image34.wmf"/><Relationship Id="rId10" Type="http://schemas.openxmlformats.org/officeDocument/2006/relationships/oleObject" Target="../embeddings/oleObject36.bin"/><Relationship Id="rId4" Type="http://schemas.openxmlformats.org/officeDocument/2006/relationships/tags" Target="../tags/tag120.xml"/><Relationship Id="rId9" Type="http://schemas.openxmlformats.org/officeDocument/2006/relationships/notesSlide" Target="../notesSlides/notesSlide38.xml"/><Relationship Id="rId1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w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125.xml"/><Relationship Id="rId7" Type="http://schemas.openxmlformats.org/officeDocument/2006/relationships/notesSlide" Target="../notesSlides/notesSlide39.xml"/><Relationship Id="rId2" Type="http://schemas.openxmlformats.org/officeDocument/2006/relationships/tags" Target="../tags/tag124.xml"/><Relationship Id="rId1" Type="http://schemas.openxmlformats.org/officeDocument/2006/relationships/vmlDrawing" Target="../drawings/vmlDrawing29.vml"/><Relationship Id="rId6" Type="http://schemas.openxmlformats.org/officeDocument/2006/relationships/slideLayout" Target="../slideLayouts/slideLayout2.xml"/><Relationship Id="rId11" Type="http://schemas.openxmlformats.org/officeDocument/2006/relationships/image" Target="../media/image36.wmf"/><Relationship Id="rId5" Type="http://schemas.openxmlformats.org/officeDocument/2006/relationships/tags" Target="../tags/tag127.xml"/><Relationship Id="rId10" Type="http://schemas.openxmlformats.org/officeDocument/2006/relationships/oleObject" Target="../embeddings/oleObject40.bin"/><Relationship Id="rId4" Type="http://schemas.openxmlformats.org/officeDocument/2006/relationships/tags" Target="../tags/tag126.xml"/><Relationship Id="rId9" Type="http://schemas.openxmlformats.org/officeDocument/2006/relationships/image" Target="../media/image35.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129.xml"/><Relationship Id="rId7" Type="http://schemas.openxmlformats.org/officeDocument/2006/relationships/notesSlide" Target="../notesSlides/notesSlide40.xml"/><Relationship Id="rId2" Type="http://schemas.openxmlformats.org/officeDocument/2006/relationships/tags" Target="../tags/tag128.xml"/><Relationship Id="rId1"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image" Target="../media/image37.w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wmf"/><Relationship Id="rId2" Type="http://schemas.openxmlformats.org/officeDocument/2006/relationships/tags" Target="../tags/tag132.xml"/><Relationship Id="rId1" Type="http://schemas.openxmlformats.org/officeDocument/2006/relationships/vmlDrawing" Target="../drawings/vmlDrawing31.vml"/><Relationship Id="rId6" Type="http://schemas.openxmlformats.org/officeDocument/2006/relationships/oleObject" Target="../embeddings/oleObject41.bin"/><Relationship Id="rId5" Type="http://schemas.openxmlformats.org/officeDocument/2006/relationships/image" Target="https://www.cise.ufl.edu/~mssz/CompOrg/Figure4.4-MIPS-registerfile3.gif" TargetMode="External"/><Relationship Id="rId4" Type="http://schemas.openxmlformats.org/officeDocument/2006/relationships/image" Target="../media/image38.gi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vmlDrawing" Target="../drawings/vmlDrawing32.vml"/><Relationship Id="rId6" Type="http://schemas.openxmlformats.org/officeDocument/2006/relationships/image" Target="../media/image37.wmf"/><Relationship Id="rId5" Type="http://schemas.openxmlformats.org/officeDocument/2006/relationships/oleObject" Target="../embeddings/oleObject41.bin"/><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w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w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7.w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w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4616EC90-A69E-4B91-B120-0ABD8D554FF2}" type="slidenum">
              <a:rPr lang="en-US"/>
              <a:pPr/>
              <a:t>10</a:t>
            </a:fld>
            <a:r>
              <a:rPr lang="en-US"/>
              <a:t>&gt;</a:t>
            </a:r>
          </a:p>
          <a:p>
            <a:endParaRPr lang="en-GB"/>
          </a:p>
        </p:txBody>
      </p:sp>
      <p:graphicFrame>
        <p:nvGraphicFramePr>
          <p:cNvPr id="922628" name="Object 4"/>
          <p:cNvGraphicFramePr>
            <a:graphicFrameLocks noGrp="1" noChangeAspect="1"/>
          </p:cNvGraphicFramePr>
          <p:nvPr>
            <p:ph idx="4294967295"/>
            <p:custDataLst>
              <p:tags r:id="rId2"/>
            </p:custDataLst>
            <p:extLst>
              <p:ext uri="{D42A27DB-BD31-4B8C-83A1-F6EECF244321}">
                <p14:modId xmlns:p14="http://schemas.microsoft.com/office/powerpoint/2010/main" val="3844599987"/>
              </p:ext>
            </p:extLst>
          </p:nvPr>
        </p:nvGraphicFramePr>
        <p:xfrm>
          <a:off x="3124200" y="1295400"/>
          <a:ext cx="2401888" cy="3852863"/>
        </p:xfrm>
        <a:graphic>
          <a:graphicData uri="http://schemas.openxmlformats.org/presentationml/2006/ole">
            <mc:AlternateContent xmlns:mc="http://schemas.openxmlformats.org/markup-compatibility/2006">
              <mc:Choice xmlns:v="urn:schemas-microsoft-com:vml" Requires="v">
                <p:oleObj spid="_x0000_s62494" name="VISIO" r:id="rId6" imgW="592299" imgH="990727" progId="">
                  <p:embed/>
                </p:oleObj>
              </mc:Choice>
              <mc:Fallback>
                <p:oleObj name="VISIO" r:id="rId6" imgW="592299" imgH="990727"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1295400"/>
                        <a:ext cx="2401888"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Less Than</a:t>
            </a:r>
            <a:endParaRPr lang="en-US" sz="4400" dirty="0">
              <a:solidFill>
                <a:schemeClr val="bg1"/>
              </a:solidFill>
              <a:latin typeface="+mj-lt"/>
            </a:endParaRPr>
          </a:p>
        </p:txBody>
      </p:sp>
    </p:spTree>
    <p:extLst>
      <p:ext uri="{BB962C8B-B14F-4D97-AF65-F5344CB8AC3E}">
        <p14:creationId xmlns:p14="http://schemas.microsoft.com/office/powerpoint/2010/main" val="29279346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AE5FBD9F-C462-46D0-BA77-1AC05521CD17}" type="slidenum">
              <a:rPr lang="en-US"/>
              <a:pPr/>
              <a:t>11</a:t>
            </a:fld>
            <a:r>
              <a:rPr lang="en-US"/>
              <a:t>&gt;</a:t>
            </a:r>
          </a:p>
          <a:p>
            <a:endParaRPr lang="en-GB"/>
          </a:p>
        </p:txBody>
      </p:sp>
      <p:graphicFrame>
        <p:nvGraphicFramePr>
          <p:cNvPr id="92365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15011442"/>
              </p:ext>
            </p:extLst>
          </p:nvPr>
        </p:nvGraphicFramePr>
        <p:xfrm>
          <a:off x="1676400" y="1828800"/>
          <a:ext cx="2968625" cy="3132137"/>
        </p:xfrm>
        <a:graphic>
          <a:graphicData uri="http://schemas.openxmlformats.org/presentationml/2006/ole">
            <mc:AlternateContent xmlns:mc="http://schemas.openxmlformats.org/markup-compatibility/2006">
              <mc:Choice xmlns:v="urn:schemas-microsoft-com:vml" Requires="v">
                <p:oleObj spid="_x0000_s63518" name="VISIO" r:id="rId7" imgW="641604" imgH="705612" progId="">
                  <p:embed/>
                </p:oleObj>
              </mc:Choice>
              <mc:Fallback>
                <p:oleObj name="VISIO" r:id="rId7" imgW="641604" imgH="705612" progId="">
                  <p:embed/>
                  <p:pic>
                    <p:nvPicPr>
                      <p:cNvPr id="0" name="Picture 2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828800"/>
                        <a:ext cx="2968625" cy="313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685" name="Group 37"/>
          <p:cNvGraphicFramePr>
            <a:graphicFrameLocks noGrp="1"/>
          </p:cNvGraphicFramePr>
          <p:nvPr>
            <p:ph sz="half" idx="4294967295"/>
            <p:custDataLst>
              <p:tags r:id="rId3"/>
            </p:custDataLst>
            <p:extLst>
              <p:ext uri="{D42A27DB-BD31-4B8C-83A1-F6EECF244321}">
                <p14:modId xmlns:p14="http://schemas.microsoft.com/office/powerpoint/2010/main" val="2040019323"/>
              </p:ext>
            </p:extLst>
          </p:nvPr>
        </p:nvGraphicFramePr>
        <p:xfrm>
          <a:off x="5076092" y="1514475"/>
          <a:ext cx="2743200" cy="428625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2365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Arithmetic Logic Unit (ALU)</a:t>
            </a:r>
            <a:endParaRPr lang="en-US" sz="4400" dirty="0">
              <a:solidFill>
                <a:schemeClr val="bg1"/>
              </a:solidFill>
              <a:latin typeface="+mj-lt"/>
            </a:endParaRPr>
          </a:p>
        </p:txBody>
      </p:sp>
    </p:spTree>
    <p:extLst>
      <p:ext uri="{BB962C8B-B14F-4D97-AF65-F5344CB8AC3E}">
        <p14:creationId xmlns:p14="http://schemas.microsoft.com/office/powerpoint/2010/main" val="19571090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9FD105D3-C6E7-4DB8-83BA-B5AD48D7B153}" type="slidenum">
              <a:rPr lang="en-US"/>
              <a:pPr/>
              <a:t>12</a:t>
            </a:fld>
            <a:r>
              <a:rPr lang="en-US"/>
              <a:t>&gt;</a:t>
            </a:r>
          </a:p>
          <a:p>
            <a:endParaRPr lang="en-GB"/>
          </a:p>
        </p:txBody>
      </p:sp>
      <p:graphicFrame>
        <p:nvGraphicFramePr>
          <p:cNvPr id="9257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261246184"/>
              </p:ext>
            </p:extLst>
          </p:nvPr>
        </p:nvGraphicFramePr>
        <p:xfrm>
          <a:off x="761999" y="1055076"/>
          <a:ext cx="5096883" cy="5345723"/>
        </p:xfrm>
        <a:graphic>
          <a:graphicData uri="http://schemas.openxmlformats.org/presentationml/2006/ole">
            <mc:AlternateContent xmlns:mc="http://schemas.openxmlformats.org/markup-compatibility/2006">
              <mc:Choice xmlns:v="urn:schemas-microsoft-com:vml" Requires="v">
                <p:oleObj spid="_x0000_s64542" name="VISIO" r:id="rId7" imgW="2667000" imgH="2790444" progId="">
                  <p:embed/>
                </p:oleObj>
              </mc:Choice>
              <mc:Fallback>
                <p:oleObj name="VISIO" r:id="rId7" imgW="2667000" imgH="2790444" progId="">
                  <p:embed/>
                  <p:pic>
                    <p:nvPicPr>
                      <p:cNvPr id="0" name="Picture 2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9" y="1055076"/>
                        <a:ext cx="5096883" cy="5345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33" name="Group 37"/>
          <p:cNvGraphicFramePr>
            <a:graphicFrameLocks noGrp="1"/>
          </p:cNvGraphicFramePr>
          <p:nvPr>
            <p:ph sz="half" idx="4294967295"/>
            <p:custDataLst>
              <p:tags r:id="rId3"/>
            </p:custDataLst>
            <p:extLst>
              <p:ext uri="{D42A27DB-BD31-4B8C-83A1-F6EECF244321}">
                <p14:modId xmlns:p14="http://schemas.microsoft.com/office/powerpoint/2010/main" val="2135330276"/>
              </p:ext>
            </p:extLst>
          </p:nvPr>
        </p:nvGraphicFramePr>
        <p:xfrm>
          <a:off x="5105400" y="1295400"/>
          <a:ext cx="3048000" cy="4495803"/>
        </p:xfrm>
        <a:graphic>
          <a:graphicData uri="http://schemas.openxmlformats.org/drawingml/2006/table">
            <a:tbl>
              <a:tblPr/>
              <a:tblGrid>
                <a:gridCol w="1184910">
                  <a:extLst>
                    <a:ext uri="{9D8B030D-6E8A-4147-A177-3AD203B41FA5}">
                      <a16:colId xmlns:a16="http://schemas.microsoft.com/office/drawing/2014/main" val="20000"/>
                    </a:ext>
                  </a:extLst>
                </a:gridCol>
                <a:gridCol w="1863090">
                  <a:extLst>
                    <a:ext uri="{9D8B030D-6E8A-4147-A177-3AD203B41FA5}">
                      <a16:colId xmlns:a16="http://schemas.microsoft.com/office/drawing/2014/main" val="20001"/>
                    </a:ext>
                  </a:extLst>
                </a:gridCol>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25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ALU Design</a:t>
            </a:r>
            <a:endParaRPr lang="en-US" sz="4400" dirty="0">
              <a:solidFill>
                <a:schemeClr val="bg1"/>
              </a:solidFill>
              <a:latin typeface="+mj-lt"/>
            </a:endParaRPr>
          </a:p>
        </p:txBody>
      </p:sp>
    </p:spTree>
    <p:extLst>
      <p:ext uri="{BB962C8B-B14F-4D97-AF65-F5344CB8AC3E}">
        <p14:creationId xmlns:p14="http://schemas.microsoft.com/office/powerpoint/2010/main" val="1316231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13</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2621311700"/>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110613" name="VISIO" r:id="rId7" imgW="2667000" imgH="2790444" progId="">
                  <p:embed/>
                </p:oleObj>
              </mc:Choice>
              <mc:Fallback>
                <p:oleObj name="VISIO" r:id="rId7" imgW="2667000" imgH="2790444" progId="">
                  <p:embed/>
                  <p:pic>
                    <p:nvPicPr>
                      <p:cNvPr id="0" name="Picture 1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42629955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14</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1357801357"/>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66591" name="VISIO" r:id="rId7" imgW="2667000" imgH="2790444" progId="">
                  <p:embed/>
                </p:oleObj>
              </mc:Choice>
              <mc:Fallback>
                <p:oleObj name="VISIO" r:id="rId7" imgW="2667000" imgH="2790444" progId="">
                  <p:embed/>
                  <p:pic>
                    <p:nvPicPr>
                      <p:cNvPr id="0" name="Picture 2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a:p>
            <a:pPr marL="742950" lvl="1" indent="-285750">
              <a:spcBef>
                <a:spcPct val="20000"/>
              </a:spcBef>
              <a:buFontTx/>
              <a:buChar char="–"/>
            </a:pPr>
            <a:r>
              <a:rPr lang="en-US" sz="2200" b="1" i="1" dirty="0">
                <a:solidFill>
                  <a:schemeClr val="accent1"/>
                </a:solidFill>
                <a:latin typeface="Times New Roman" pitchFamily="18" charset="0"/>
                <a:cs typeface="Arial" charset="0"/>
              </a:rPr>
              <a:t>A</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&lt; </a:t>
            </a:r>
            <a:r>
              <a:rPr lang="en-US" sz="2200" b="1" i="1" dirty="0">
                <a:solidFill>
                  <a:schemeClr val="accent1"/>
                </a:solidFill>
                <a:latin typeface="Times New Roman" pitchFamily="18" charset="0"/>
                <a:cs typeface="Arial" charset="0"/>
              </a:rPr>
              <a:t>B</a:t>
            </a:r>
            <a:r>
              <a:rPr lang="en-US" sz="2200" dirty="0">
                <a:solidFill>
                  <a:schemeClr val="accent1"/>
                </a:solidFill>
                <a:latin typeface="Times New Roman" pitchFamily="18" charset="0"/>
                <a:cs typeface="Arial" charset="0"/>
              </a:rPr>
              <a:t>, so </a:t>
            </a:r>
            <a:r>
              <a:rPr lang="en-US" sz="2200" i="1" dirty="0" smtClean="0">
                <a:solidFill>
                  <a:schemeClr val="accent1"/>
                </a:solidFill>
                <a:latin typeface="Times New Roman" pitchFamily="18" charset="0"/>
                <a:cs typeface="Arial" charset="0"/>
              </a:rPr>
              <a:t>Y</a:t>
            </a:r>
            <a:r>
              <a:rPr lang="en-US" sz="2200" dirty="0" smtClean="0">
                <a:solidFill>
                  <a:schemeClr val="accent1"/>
                </a:solidFill>
                <a:latin typeface="Times New Roman" pitchFamily="18" charset="0"/>
                <a:cs typeface="Arial" charset="0"/>
              </a:rPr>
              <a:t> should </a:t>
            </a:r>
            <a:r>
              <a:rPr lang="en-US" sz="2200" dirty="0">
                <a:solidFill>
                  <a:schemeClr val="accent1"/>
                </a:solidFill>
                <a:latin typeface="Times New Roman" pitchFamily="18" charset="0"/>
                <a:cs typeface="Arial" charset="0"/>
              </a:rPr>
              <a:t>be </a:t>
            </a:r>
            <a:r>
              <a:rPr lang="en-US" sz="2200" dirty="0" smtClean="0">
                <a:solidFill>
                  <a:schemeClr val="accent1"/>
                </a:solidFill>
                <a:latin typeface="Times New Roman" pitchFamily="18" charset="0"/>
                <a:cs typeface="Arial" charset="0"/>
              </a:rPr>
              <a:t>32-bit </a:t>
            </a:r>
            <a:r>
              <a:rPr lang="en-US" sz="2200" dirty="0">
                <a:solidFill>
                  <a:schemeClr val="accent1"/>
                </a:solidFill>
                <a:latin typeface="Times New Roman" pitchFamily="18" charset="0"/>
                <a:cs typeface="Arial" charset="0"/>
              </a:rPr>
              <a:t>representation of 1 (0x00000001</a:t>
            </a:r>
            <a:r>
              <a:rPr lang="en-US" sz="2200" dirty="0" smtClean="0">
                <a:solidFill>
                  <a:schemeClr val="accent1"/>
                </a:solidFill>
                <a:latin typeface="Times New Roman" pitchFamily="18" charset="0"/>
                <a:cs typeface="Arial" charset="0"/>
              </a:rPr>
              <a:t>)</a:t>
            </a:r>
            <a:endParaRPr lang="en-US" sz="2200" dirty="0">
              <a:solidFill>
                <a:schemeClr val="accent1"/>
              </a:solidFill>
              <a:latin typeface="Times New Roman" pitchFamily="18" charset="0"/>
              <a:cs typeface="Arial" charset="0"/>
            </a:endParaRPr>
          </a:p>
          <a:p>
            <a:pPr marL="742950" lvl="1"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2:0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111</a:t>
            </a:r>
            <a:endParaRPr lang="en-US" sz="2200" b="1"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a:solidFill>
                  <a:schemeClr val="accent1"/>
                </a:solidFill>
                <a:latin typeface="Times New Roman" pitchFamily="18" charset="0"/>
                <a:cs typeface="Arial" charset="0"/>
              </a:rPr>
              <a:t>F</a:t>
            </a:r>
            <a:r>
              <a:rPr lang="en-US" sz="2200" b="1" baseline="-25000" dirty="0">
                <a:solidFill>
                  <a:schemeClr val="accent1"/>
                </a:solidFill>
                <a:latin typeface="Times New Roman" pitchFamily="18" charset="0"/>
                <a:cs typeface="Arial" charset="0"/>
              </a:rPr>
              <a:t>2</a:t>
            </a:r>
            <a:r>
              <a:rPr lang="en-US" sz="2200" b="1" dirty="0">
                <a:solidFill>
                  <a:schemeClr val="accent1"/>
                </a:solidFill>
                <a:latin typeface="Times New Roman" pitchFamily="18" charset="0"/>
                <a:cs typeface="Arial" charset="0"/>
              </a:rPr>
              <a:t> = 1 </a:t>
            </a:r>
            <a:r>
              <a:rPr lang="en-US" sz="2200" dirty="0" smtClean="0">
                <a:solidFill>
                  <a:schemeClr val="accent1"/>
                </a:solidFill>
                <a:latin typeface="Times New Roman" pitchFamily="18" charset="0"/>
                <a:cs typeface="Arial" charset="0"/>
              </a:rPr>
              <a:t>(adder acts </a:t>
            </a:r>
            <a:r>
              <a:rPr lang="en-US" sz="2200" dirty="0">
                <a:solidFill>
                  <a:schemeClr val="accent1"/>
                </a:solidFill>
                <a:latin typeface="Times New Roman" pitchFamily="18" charset="0"/>
                <a:cs typeface="Arial" charset="0"/>
              </a:rPr>
              <a:t>as </a:t>
            </a:r>
            <a:r>
              <a:rPr lang="en-US" sz="2200" dirty="0" err="1" smtClean="0">
                <a:solidFill>
                  <a:schemeClr val="accent1"/>
                </a:solidFill>
                <a:latin typeface="Times New Roman" pitchFamily="18" charset="0"/>
                <a:cs typeface="Arial" charset="0"/>
              </a:rPr>
              <a:t>subtracter</a:t>
            </a:r>
            <a:r>
              <a:rPr lang="en-US" sz="2200" dirty="0" smtClean="0">
                <a:solidFill>
                  <a:schemeClr val="accent1"/>
                </a:solidFill>
                <a:latin typeface="Times New Roman" pitchFamily="18" charset="0"/>
                <a:cs typeface="Arial" charset="0"/>
              </a:rPr>
              <a:t>), so </a:t>
            </a:r>
            <a:r>
              <a:rPr lang="en-US" sz="2200" dirty="0">
                <a:solidFill>
                  <a:schemeClr val="accent1"/>
                </a:solidFill>
                <a:latin typeface="Times New Roman" pitchFamily="18" charset="0"/>
                <a:cs typeface="Arial" charset="0"/>
              </a:rPr>
              <a:t>25 - 32 = -</a:t>
            </a:r>
            <a:r>
              <a:rPr lang="en-US" sz="2200" dirty="0" smtClean="0">
                <a:solidFill>
                  <a:schemeClr val="accent1"/>
                </a:solidFill>
                <a:latin typeface="Times New Roman" pitchFamily="18" charset="0"/>
                <a:cs typeface="Arial" charset="0"/>
              </a:rPr>
              <a:t>7</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dirty="0" smtClean="0">
                <a:solidFill>
                  <a:schemeClr val="accent1"/>
                </a:solidFill>
                <a:latin typeface="Times New Roman" pitchFamily="18" charset="0"/>
                <a:cs typeface="Arial" charset="0"/>
              </a:rPr>
              <a:t>-</a:t>
            </a:r>
            <a:r>
              <a:rPr lang="en-US" sz="2200" dirty="0">
                <a:solidFill>
                  <a:schemeClr val="accent1"/>
                </a:solidFill>
                <a:latin typeface="Times New Roman" pitchFamily="18" charset="0"/>
                <a:cs typeface="Arial" charset="0"/>
              </a:rPr>
              <a:t>7 has </a:t>
            </a:r>
            <a:r>
              <a:rPr lang="en-US" sz="2200" dirty="0" smtClean="0">
                <a:solidFill>
                  <a:schemeClr val="accent1"/>
                </a:solidFill>
                <a:latin typeface="Times New Roman" pitchFamily="18" charset="0"/>
                <a:cs typeface="Arial" charset="0"/>
              </a:rPr>
              <a:t>1 </a:t>
            </a:r>
            <a:r>
              <a:rPr lang="en-US" sz="2200" dirty="0">
                <a:solidFill>
                  <a:schemeClr val="accent1"/>
                </a:solidFill>
                <a:latin typeface="Times New Roman" pitchFamily="18" charset="0"/>
                <a:cs typeface="Arial" charset="0"/>
              </a:rPr>
              <a:t>in the most significant </a:t>
            </a:r>
            <a:r>
              <a:rPr lang="en-US" sz="2200" dirty="0" smtClean="0">
                <a:solidFill>
                  <a:schemeClr val="accent1"/>
                </a:solidFill>
                <a:latin typeface="Times New Roman" pitchFamily="18" charset="0"/>
                <a:cs typeface="Arial" charset="0"/>
              </a:rPr>
              <a:t>bit (</a:t>
            </a:r>
            <a:r>
              <a:rPr lang="en-US" sz="2200" i="1" dirty="0" smtClean="0">
                <a:solidFill>
                  <a:schemeClr val="accent1"/>
                </a:solidFill>
                <a:latin typeface="Times New Roman" pitchFamily="18" charset="0"/>
                <a:cs typeface="Arial" charset="0"/>
              </a:rPr>
              <a:t>S</a:t>
            </a:r>
            <a:r>
              <a:rPr lang="en-US" sz="2200" baseline="-25000" dirty="0" smtClean="0">
                <a:solidFill>
                  <a:schemeClr val="accent1"/>
                </a:solidFill>
                <a:latin typeface="Times New Roman" pitchFamily="18" charset="0"/>
                <a:cs typeface="Arial" charset="0"/>
              </a:rPr>
              <a:t>31</a:t>
            </a:r>
            <a:r>
              <a:rPr lang="en-US" sz="2200" dirty="0" smtClean="0">
                <a:solidFill>
                  <a:schemeClr val="accent1"/>
                </a:solidFill>
                <a:latin typeface="Times New Roman" pitchFamily="18" charset="0"/>
                <a:cs typeface="Arial" charset="0"/>
              </a:rPr>
              <a:t> </a:t>
            </a:r>
            <a:r>
              <a:rPr lang="en-US" sz="2200" dirty="0">
                <a:solidFill>
                  <a:schemeClr val="accent1"/>
                </a:solidFill>
                <a:latin typeface="Times New Roman" pitchFamily="18" charset="0"/>
                <a:cs typeface="Arial" charset="0"/>
              </a:rPr>
              <a:t>= </a:t>
            </a:r>
            <a:r>
              <a:rPr lang="en-US" sz="2200" dirty="0" smtClean="0">
                <a:solidFill>
                  <a:schemeClr val="accent1"/>
                </a:solidFill>
                <a:latin typeface="Times New Roman" pitchFamily="18" charset="0"/>
                <a:cs typeface="Arial" charset="0"/>
              </a:rPr>
              <a:t>1)</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1:0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 </a:t>
            </a:r>
            <a:r>
              <a:rPr lang="en-US" sz="2200" dirty="0" smtClean="0">
                <a:solidFill>
                  <a:schemeClr val="accent1"/>
                </a:solidFill>
                <a:latin typeface="Times New Roman" pitchFamily="18" charset="0"/>
                <a:cs typeface="Arial" charset="0"/>
              </a:rPr>
              <a:t>multiplexer </a:t>
            </a:r>
            <a:r>
              <a:rPr lang="en-US" sz="2200" dirty="0">
                <a:solidFill>
                  <a:schemeClr val="accent1"/>
                </a:solidFill>
                <a:latin typeface="Times New Roman" pitchFamily="18" charset="0"/>
                <a:cs typeface="Arial" charset="0"/>
              </a:rPr>
              <a:t>selects </a:t>
            </a:r>
            <a:r>
              <a:rPr lang="en-US" sz="2200" i="1" dirty="0">
                <a:solidFill>
                  <a:schemeClr val="accent1"/>
                </a:solidFill>
                <a:latin typeface="Times New Roman" pitchFamily="18" charset="0"/>
                <a:cs typeface="Arial" charset="0"/>
              </a:rPr>
              <a:t>Y</a:t>
            </a:r>
            <a:r>
              <a:rPr lang="en-US" sz="2200" dirty="0">
                <a:solidFill>
                  <a:schemeClr val="accent1"/>
                </a:solidFill>
                <a:latin typeface="Times New Roman" pitchFamily="18" charset="0"/>
                <a:cs typeface="Arial" charset="0"/>
              </a:rPr>
              <a:t> = </a:t>
            </a:r>
            <a:r>
              <a:rPr lang="en-US" sz="2200" i="1" dirty="0">
                <a:solidFill>
                  <a:schemeClr val="accent1"/>
                </a:solidFill>
                <a:latin typeface="Times New Roman" pitchFamily="18" charset="0"/>
                <a:cs typeface="Arial" charset="0"/>
              </a:rPr>
              <a:t>S</a:t>
            </a:r>
            <a:r>
              <a:rPr lang="en-US" sz="2200" baseline="-25000" dirty="0">
                <a:solidFill>
                  <a:schemeClr val="accent1"/>
                </a:solidFill>
                <a:latin typeface="Times New Roman" pitchFamily="18" charset="0"/>
                <a:cs typeface="Arial" charset="0"/>
              </a:rPr>
              <a:t>31</a:t>
            </a:r>
            <a:r>
              <a:rPr lang="en-US" sz="2200" dirty="0">
                <a:solidFill>
                  <a:schemeClr val="accent1"/>
                </a:solidFill>
                <a:latin typeface="Times New Roman" pitchFamily="18" charset="0"/>
                <a:cs typeface="Arial" charset="0"/>
              </a:rPr>
              <a:t> (zero extended) = 0x00000001</a:t>
            </a:r>
            <a:r>
              <a:rPr lang="en-US" sz="2600" dirty="0" smtClean="0">
                <a:solidFill>
                  <a:schemeClr val="accent1"/>
                </a:solidFill>
                <a:latin typeface="Times New Roman" pitchFamily="18" charset="0"/>
                <a:cs typeface="Arial" charset="0"/>
              </a:rPr>
              <a:t>.</a:t>
            </a:r>
            <a:endParaRPr lang="en-US" sz="2600"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1215142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6" name="Slide Number Placeholder 4"/>
          <p:cNvSpPr>
            <a:spLocks noGrp="1"/>
          </p:cNvSpPr>
          <p:nvPr>
            <p:ph type="sldNum" sz="quarter" idx="4294967295"/>
          </p:nvPr>
        </p:nvSpPr>
        <p:spPr>
          <a:xfrm>
            <a:off x="7010400" y="6356350"/>
            <a:ext cx="2133600" cy="365125"/>
          </a:xfrm>
        </p:spPr>
        <p:txBody>
          <a:bodyPr/>
          <a:lstStyle/>
          <a:p>
            <a:r>
              <a:rPr lang="en-US"/>
              <a:t>5-&lt;</a:t>
            </a:r>
            <a:fld id="{E7EE011B-AC2D-4460-83BE-C50325B444AD}" type="slidenum">
              <a:rPr lang="en-US"/>
              <a:pPr/>
              <a:t>15</a:t>
            </a:fld>
            <a:r>
              <a:rPr lang="en-US"/>
              <a:t>&gt;</a:t>
            </a:r>
          </a:p>
          <a:p>
            <a:endParaRPr lang="en-GB"/>
          </a:p>
        </p:txBody>
      </p:sp>
      <p:sp>
        <p:nvSpPr>
          <p:cNvPr id="927748" name="Rectangle 4"/>
          <p:cNvSpPr>
            <a:spLocks noGrp="1" noChangeArrowheads="1"/>
          </p:cNvSpPr>
          <p:nvPr>
            <p:ph idx="4294967295"/>
            <p:custDataLst>
              <p:tags r:id="rId1"/>
            </p:custDataLst>
          </p:nvPr>
        </p:nvSpPr>
        <p:spPr>
          <a:xfrm>
            <a:off x="893885" y="1295400"/>
            <a:ext cx="8021515" cy="4525963"/>
          </a:xfrm>
        </p:spPr>
        <p:txBody>
          <a:bodyPr/>
          <a:lstStyle/>
          <a:p>
            <a:r>
              <a:rPr lang="en-US" sz="2000" b="1" dirty="0"/>
              <a:t>Logical shifter: </a:t>
            </a:r>
            <a:r>
              <a:rPr lang="en-US" sz="20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r>
              <a:rPr lang="en-US" sz="2000" b="1" dirty="0"/>
              <a:t>Arithmetic shifter:</a:t>
            </a:r>
            <a:r>
              <a:rPr lang="en-US" sz="2000" dirty="0"/>
              <a:t> same as logical shifter, but on right shift, fills empty spaces with the old most significant bit (</a:t>
            </a:r>
            <a:r>
              <a:rPr lang="en-US" sz="2000" dirty="0" err="1"/>
              <a:t>msb</a:t>
            </a:r>
            <a:r>
              <a:rPr lang="en-US" sz="2000" dirty="0"/>
              <a:t>).</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&lt;&lt;&lt; 2 =</a:t>
            </a:r>
          </a:p>
          <a:p>
            <a:endParaRPr lang="en-US" sz="2000" dirty="0"/>
          </a:p>
          <a:p>
            <a:r>
              <a:rPr lang="en-US" sz="2000" b="1" dirty="0"/>
              <a:t>Rotator:</a:t>
            </a:r>
            <a:r>
              <a:rPr lang="en-US" sz="2000" dirty="0"/>
              <a:t> rotates bits in a circle, such that bits shifted off one end are shifted into the other end</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rgbClr val="00CC99"/>
                </a:solidFill>
              </a:rPr>
              <a:t>01</a:t>
            </a:r>
            <a:r>
              <a:rPr lang="en-US" sz="1800" dirty="0"/>
              <a:t> ROR 2 =</a:t>
            </a:r>
            <a:endParaRPr lang="en-US" sz="1800" dirty="0">
              <a:solidFill>
                <a:srgbClr val="FF3300"/>
              </a:solidFill>
            </a:endParaRPr>
          </a:p>
          <a:p>
            <a:pPr lvl="1"/>
            <a:r>
              <a:rPr lang="en-US" sz="1800" dirty="0"/>
              <a:t>Ex: </a:t>
            </a:r>
            <a:r>
              <a:rPr lang="en-US" sz="1800" dirty="0">
                <a:solidFill>
                  <a:srgbClr val="00CC99"/>
                </a:solidFill>
              </a:rPr>
              <a:t>11</a:t>
            </a:r>
            <a:r>
              <a:rPr lang="en-US" sz="1800" dirty="0">
                <a:solidFill>
                  <a:srgbClr val="FF3300"/>
                </a:solidFill>
              </a:rPr>
              <a:t>0</a:t>
            </a:r>
            <a:r>
              <a:rPr lang="en-US" sz="1800" dirty="0">
                <a:solidFill>
                  <a:schemeClr val="accent2"/>
                </a:solidFill>
              </a:rPr>
              <a:t>01</a:t>
            </a:r>
            <a:r>
              <a:rPr lang="en-US" sz="1800" dirty="0"/>
              <a:t>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9117050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943708" y="1295400"/>
            <a:ext cx="8229600" cy="4525963"/>
          </a:xfrm>
        </p:spPr>
        <p:txBody>
          <a:bodyPr>
            <a:noAutofit/>
          </a:bodyPr>
          <a:lstStyle/>
          <a:p>
            <a:r>
              <a:rPr lang="en-US" sz="2400" b="1" dirty="0"/>
              <a:t>Logical shifter</a:t>
            </a:r>
            <a:r>
              <a:rPr lang="en-US" sz="2400" b="1" dirty="0" smtClean="0"/>
              <a:t>:</a:t>
            </a:r>
            <a:endParaRPr lang="en-US" sz="2400" dirty="0" smtClean="0"/>
          </a:p>
          <a:p>
            <a:pPr lvl="1"/>
            <a:r>
              <a:rPr lang="en-US" sz="2400" dirty="0" smtClean="0"/>
              <a:t>Ex: </a:t>
            </a:r>
            <a:r>
              <a:rPr lang="en-US" sz="2400" dirty="0" smtClean="0">
                <a:solidFill>
                  <a:schemeClr val="accent1"/>
                </a:solidFill>
              </a:rPr>
              <a:t>11</a:t>
            </a:r>
            <a:r>
              <a:rPr lang="en-US" sz="2400" dirty="0" smtClean="0">
                <a:solidFill>
                  <a:srgbClr val="FF3300"/>
                </a:solidFill>
              </a:rPr>
              <a:t>0</a:t>
            </a:r>
            <a:r>
              <a:rPr lang="en-US" sz="2400" dirty="0" smtClean="0">
                <a:solidFill>
                  <a:schemeClr val="accent1"/>
                </a:solidFill>
              </a:rPr>
              <a:t>01</a:t>
            </a:r>
            <a:r>
              <a:rPr lang="en-US" sz="2400" dirty="0" smtClean="0"/>
              <a:t> &gt;&gt; 2 = 00</a:t>
            </a:r>
            <a:r>
              <a:rPr lang="en-US" sz="2400" dirty="0" smtClean="0">
                <a:solidFill>
                  <a:schemeClr val="accent1"/>
                </a:solidFill>
              </a:rPr>
              <a:t>11</a:t>
            </a:r>
            <a:r>
              <a:rPr lang="en-US" sz="2400" dirty="0" smtClean="0">
                <a:solidFill>
                  <a:srgbClr val="FF3300"/>
                </a:solidFill>
              </a:rPr>
              <a:t>0</a:t>
            </a:r>
          </a:p>
          <a:p>
            <a:pPr lvl="1"/>
            <a:r>
              <a:rPr lang="en-US" sz="2400" dirty="0" smtClean="0"/>
              <a:t>Ex</a:t>
            </a:r>
            <a:r>
              <a:rPr lang="en-US" sz="2400" dirty="0"/>
              <a:t>: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smtClean="0">
                <a:solidFill>
                  <a:srgbClr val="FF3300"/>
                </a:solidFill>
              </a:rPr>
              <a:t>0</a:t>
            </a:r>
            <a:r>
              <a:rPr lang="en-US" sz="2400" dirty="0" smtClean="0">
                <a:solidFill>
                  <a:schemeClr val="accent1"/>
                </a:solidFill>
              </a:rPr>
              <a:t>01</a:t>
            </a:r>
            <a:r>
              <a:rPr lang="en-US" sz="2400" dirty="0" smtClean="0"/>
              <a:t>00</a:t>
            </a:r>
            <a:endParaRPr lang="en-US" sz="2400" dirty="0"/>
          </a:p>
          <a:p>
            <a:r>
              <a:rPr lang="en-US" sz="2400" b="1" dirty="0"/>
              <a:t>Arithmetic shifter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a:t>
            </a:r>
            <a:r>
              <a:rPr lang="en-US" sz="2400" b="1" dirty="0"/>
              <a:t>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smtClean="0">
                <a:solidFill>
                  <a:schemeClr val="accent1"/>
                </a:solidFill>
              </a:rPr>
              <a:t>00</a:t>
            </a:r>
            <a:r>
              <a:rPr lang="en-US" sz="2400" dirty="0" smtClean="0">
                <a:solidFill>
                  <a:srgbClr val="FF3300"/>
                </a:solidFill>
              </a:rPr>
              <a:t>1</a:t>
            </a:r>
            <a:r>
              <a:rPr lang="en-US" sz="2400" dirty="0" smtClean="0"/>
              <a:t>00</a:t>
            </a:r>
            <a:endParaRPr lang="en-US" sz="2400" dirty="0"/>
          </a:p>
          <a:p>
            <a:r>
              <a:rPr lang="en-US" sz="2400" b="1" dirty="0"/>
              <a:t>Rotator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1934779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595379155"/>
              </p:ext>
            </p:extLst>
          </p:nvPr>
        </p:nvGraphicFramePr>
        <p:xfrm>
          <a:off x="1447800" y="2133600"/>
          <a:ext cx="3810000" cy="1797050"/>
        </p:xfrm>
        <a:graphic>
          <a:graphicData uri="http://schemas.openxmlformats.org/presentationml/2006/ole">
            <mc:AlternateContent xmlns:mc="http://schemas.openxmlformats.org/markup-compatibility/2006">
              <mc:Choice xmlns:v="urn:schemas-microsoft-com:vml" Requires="v">
                <p:oleObj spid="_x0000_s67641" name="VISIO" r:id="rId7" imgW="1046767" imgH="514255" progId="">
                  <p:embed/>
                </p:oleObj>
              </mc:Choice>
              <mc:Fallback>
                <p:oleObj name="VISIO" r:id="rId7" imgW="1046767" imgH="514255" progId="">
                  <p:embed/>
                  <p:pic>
                    <p:nvPicPr>
                      <p:cNvPr id="0" name="Picture 4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133600"/>
                        <a:ext cx="3810000" cy="179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3"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423033983"/>
              </p:ext>
            </p:extLst>
          </p:nvPr>
        </p:nvGraphicFramePr>
        <p:xfrm>
          <a:off x="5334000" y="1181100"/>
          <a:ext cx="2765425" cy="4953000"/>
        </p:xfrm>
        <a:graphic>
          <a:graphicData uri="http://schemas.openxmlformats.org/presentationml/2006/ole">
            <mc:AlternateContent xmlns:mc="http://schemas.openxmlformats.org/markup-compatibility/2006">
              <mc:Choice xmlns:v="urn:schemas-microsoft-com:vml" Requires="v">
                <p:oleObj spid="_x0000_s67642" name="VISIO" r:id="rId9" imgW="1356360" imgH="2532888" progId="">
                  <p:embed/>
                </p:oleObj>
              </mc:Choice>
              <mc:Fallback>
                <p:oleObj name="VISIO" r:id="rId9" imgW="1356360" imgH="2532888" progId="">
                  <p:embed/>
                  <p:pic>
                    <p:nvPicPr>
                      <p:cNvPr id="0" name="Picture 4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181100"/>
                        <a:ext cx="2765425"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 Design</a:t>
            </a:r>
            <a:endParaRPr lang="en-US" sz="4400" dirty="0">
              <a:solidFill>
                <a:schemeClr val="bg1"/>
              </a:solidFill>
              <a:latin typeface="+mj-lt"/>
            </a:endParaRPr>
          </a:p>
        </p:txBody>
      </p:sp>
    </p:spTree>
    <p:extLst>
      <p:ext uri="{BB962C8B-B14F-4D97-AF65-F5344CB8AC3E}">
        <p14:creationId xmlns:p14="http://schemas.microsoft.com/office/powerpoint/2010/main" val="416989108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smtClean="0">
                <a:solidFill>
                  <a:schemeClr val="accent1"/>
                </a:solidFill>
              </a:rPr>
              <a:t>A</a:t>
            </a:r>
            <a:r>
              <a:rPr lang="en-US" b="1" dirty="0" smtClean="0">
                <a:solidFill>
                  <a:schemeClr val="accent1"/>
                </a:solidFill>
              </a:rPr>
              <a:t> &lt;&lt;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smtClean="0"/>
              <a:t>Example:</a:t>
            </a:r>
            <a:r>
              <a:rPr lang="en-US" sz="2600" dirty="0" smtClean="0"/>
              <a:t> </a:t>
            </a:r>
            <a:r>
              <a:rPr lang="en-US" sz="2600" dirty="0"/>
              <a:t>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smtClean="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r>
              <a:rPr lang="en-US" sz="2600" dirty="0" smtClean="0">
                <a:cs typeface="Times New Roman" pitchFamily="18" charset="0"/>
              </a:rPr>
              <a:t>)</a:t>
            </a:r>
            <a:endParaRPr lang="en-US" sz="2600" dirty="0"/>
          </a:p>
          <a:p>
            <a:r>
              <a:rPr lang="en-US" b="1" i="1" dirty="0" smtClean="0">
                <a:solidFill>
                  <a:schemeClr val="accent1"/>
                </a:solidFill>
              </a:rPr>
              <a:t>A</a:t>
            </a:r>
            <a:r>
              <a:rPr lang="en-US" b="1" dirty="0" smtClean="0">
                <a:solidFill>
                  <a:schemeClr val="accent1"/>
                </a:solidFill>
              </a:rPr>
              <a:t> &gt;&gt;&gt;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a:t>Example:</a:t>
            </a:r>
            <a:r>
              <a:rPr lang="en-US" sz="2600" dirty="0" smtClean="0"/>
              <a:t> </a:t>
            </a:r>
            <a:r>
              <a:rPr lang="en-US" sz="2600" dirty="0"/>
              <a:t>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smtClean="0"/>
              <a:t> </a:t>
            </a:r>
            <a:r>
              <a:rPr lang="en-US" sz="2600" dirty="0"/>
              <a:t>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 as Multipliers, Dividers</a:t>
            </a:r>
            <a:endParaRPr lang="en-US" sz="4400" dirty="0">
              <a:solidFill>
                <a:schemeClr val="bg1"/>
              </a:solidFill>
              <a:latin typeface="+mj-lt"/>
            </a:endParaRPr>
          </a:p>
        </p:txBody>
      </p:sp>
    </p:spTree>
    <p:extLst>
      <p:ext uri="{BB962C8B-B14F-4D97-AF65-F5344CB8AC3E}">
        <p14:creationId xmlns:p14="http://schemas.microsoft.com/office/powerpoint/2010/main" val="12832033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1300" name="Rectangle 4"/>
          <p:cNvSpPr>
            <a:spLocks noChangeArrowheads="1"/>
          </p:cNvSpPr>
          <p:nvPr>
            <p:custDataLst>
              <p:tags r:id="rId2"/>
            </p:custDataLst>
          </p:nvPr>
        </p:nvSpPr>
        <p:spPr bwMode="auto">
          <a:xfrm>
            <a:off x="914400" y="1216269"/>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Numbers we can </a:t>
            </a:r>
            <a:r>
              <a:rPr lang="en-US" sz="3200" dirty="0">
                <a:latin typeface="Times New Roman" pitchFamily="18" charset="0"/>
                <a:cs typeface="Arial" charset="0"/>
              </a:rPr>
              <a:t>represent using binary </a:t>
            </a:r>
            <a:r>
              <a:rPr lang="en-US" sz="3200" dirty="0" smtClean="0">
                <a:latin typeface="Times New Roman" pitchFamily="18" charset="0"/>
                <a:cs typeface="Arial" charset="0"/>
              </a:rPr>
              <a:t>representations</a:t>
            </a:r>
            <a:endParaRPr lang="en-US" sz="3200" dirty="0">
              <a:latin typeface="Times New Roman" pitchFamily="18" charset="0"/>
              <a:cs typeface="Arial" charset="0"/>
            </a:endParaRPr>
          </a:p>
          <a:p>
            <a:pPr marL="742950" lvl="1" indent="-285750">
              <a:spcBef>
                <a:spcPct val="20000"/>
              </a:spcBef>
              <a:buFontTx/>
              <a:buChar char="–"/>
            </a:pPr>
            <a:r>
              <a:rPr lang="en-US" sz="2600" b="1" dirty="0">
                <a:latin typeface="Times New Roman" pitchFamily="18" charset="0"/>
                <a:cs typeface="Arial" charset="0"/>
              </a:rPr>
              <a:t>Positive numbers</a:t>
            </a:r>
          </a:p>
          <a:p>
            <a:pPr marL="1143000" lvl="2" indent="-228600">
              <a:spcBef>
                <a:spcPct val="20000"/>
              </a:spcBef>
              <a:buFontTx/>
              <a:buChar char="•"/>
            </a:pPr>
            <a:r>
              <a:rPr lang="en-US" sz="2600" dirty="0">
                <a:latin typeface="Times New Roman" pitchFamily="18" charset="0"/>
                <a:cs typeface="Arial" charset="0"/>
              </a:rPr>
              <a:t>Unsigned binary</a:t>
            </a:r>
          </a:p>
          <a:p>
            <a:pPr marL="742950" lvl="1" indent="-285750">
              <a:spcBef>
                <a:spcPct val="20000"/>
              </a:spcBef>
              <a:buFontTx/>
              <a:buChar char="–"/>
            </a:pPr>
            <a:r>
              <a:rPr lang="en-US" sz="2600" b="1" dirty="0">
                <a:latin typeface="Times New Roman" pitchFamily="18" charset="0"/>
                <a:cs typeface="Arial" charset="0"/>
              </a:rPr>
              <a:t>Negative numbers</a:t>
            </a:r>
          </a:p>
          <a:p>
            <a:pPr marL="1143000" lvl="2" indent="-228600">
              <a:spcBef>
                <a:spcPct val="20000"/>
              </a:spcBef>
              <a:buFontTx/>
              <a:buChar char="•"/>
            </a:pPr>
            <a:r>
              <a:rPr lang="en-US" sz="2600" dirty="0">
                <a:latin typeface="Times New Roman" pitchFamily="18" charset="0"/>
                <a:cs typeface="Arial" charset="0"/>
              </a:rPr>
              <a:t>Two’s complement</a:t>
            </a:r>
          </a:p>
          <a:p>
            <a:pPr marL="1143000" lvl="2" indent="-228600">
              <a:spcBef>
                <a:spcPct val="20000"/>
              </a:spcBef>
              <a:buFontTx/>
              <a:buChar char="•"/>
            </a:pPr>
            <a:r>
              <a:rPr lang="en-US" sz="2600" dirty="0">
                <a:latin typeface="Times New Roman" pitchFamily="18" charset="0"/>
                <a:cs typeface="Arial" charset="0"/>
              </a:rPr>
              <a:t>Sign/magnitude numbers</a:t>
            </a: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What about </a:t>
            </a:r>
            <a:r>
              <a:rPr lang="en-US" sz="3200" b="1" dirty="0">
                <a:latin typeface="Times New Roman" pitchFamily="18" charset="0"/>
                <a:cs typeface="Arial" charset="0"/>
              </a:rPr>
              <a:t>fractions</a:t>
            </a:r>
            <a:r>
              <a:rPr lang="en-US" sz="3200" dirty="0">
                <a:latin typeface="Times New Roman" pitchFamily="18" charset="0"/>
                <a:cs typeface="Arial" charset="0"/>
              </a:rPr>
              <a:t>?</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 Systems</a:t>
            </a:r>
            <a:endParaRPr lang="en-US" sz="4400" dirty="0">
              <a:solidFill>
                <a:schemeClr val="bg1"/>
              </a:solidFill>
              <a:latin typeface="+mj-lt"/>
            </a:endParaRPr>
          </a:p>
        </p:txBody>
      </p:sp>
    </p:spTree>
    <p:extLst>
      <p:ext uri="{BB962C8B-B14F-4D97-AF65-F5344CB8AC3E}">
        <p14:creationId xmlns:p14="http://schemas.microsoft.com/office/powerpoint/2010/main" val="42220449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endParaRPr lang="en-US" dirty="0" smtClean="0"/>
          </a:p>
          <a:p>
            <a:r>
              <a:rPr lang="en-US" b="1" dirty="0" smtClean="0"/>
              <a:t>Arithmetic Circuits</a:t>
            </a:r>
          </a:p>
          <a:p>
            <a:r>
              <a:rPr lang="en-US" b="1" dirty="0" smtClean="0"/>
              <a:t>Number Systems</a:t>
            </a:r>
          </a:p>
          <a:p>
            <a:r>
              <a:rPr lang="en-US" b="1" dirty="0" smtClean="0"/>
              <a:t>Sequential Building Blocks</a:t>
            </a:r>
          </a:p>
          <a:p>
            <a:r>
              <a:rPr lang="en-US" b="1" dirty="0" smtClean="0"/>
              <a:t>Memory Arrays</a:t>
            </a:r>
          </a:p>
          <a:p>
            <a:r>
              <a:rPr lang="en-US" b="1" dirty="0" smtClean="0"/>
              <a:t>Logic Arrays</a:t>
            </a:r>
            <a:endParaRPr lang="en-US" dirty="0" smtClean="0"/>
          </a:p>
          <a:p>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1066800"/>
            <a:ext cx="1743168" cy="4754563"/>
          </a:xfrm>
          <a:prstGeom prst="rect">
            <a:avLst/>
          </a:prstGeom>
        </p:spPr>
      </p:pic>
    </p:spTree>
    <p:extLst>
      <p:ext uri="{BB962C8B-B14F-4D97-AF65-F5344CB8AC3E}">
        <p14:creationId xmlns:p14="http://schemas.microsoft.com/office/powerpoint/2010/main" val="73752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035"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036"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endParaRPr lang="en-US" sz="4400" dirty="0">
              <a:solidFill>
                <a:schemeClr val="bg1"/>
              </a:solidFill>
              <a:latin typeface="+mj-lt"/>
            </a:endParaRPr>
          </a:p>
        </p:txBody>
      </p:sp>
    </p:spTree>
    <p:extLst>
      <p:ext uri="{BB962C8B-B14F-4D97-AF65-F5344CB8AC3E}">
        <p14:creationId xmlns:p14="http://schemas.microsoft.com/office/powerpoint/2010/main" val="14280165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custDataLst>
              <p:tags r:id="rId2"/>
            </p:custDataLst>
            <p:extLst>
              <p:ext uri="{D42A27DB-BD31-4B8C-83A1-F6EECF244321}">
                <p14:modId xmlns:p14="http://schemas.microsoft.com/office/powerpoint/2010/main" val="3601996622"/>
              </p:ext>
            </p:extLst>
          </p:nvPr>
        </p:nvGraphicFramePr>
        <p:xfrm>
          <a:off x="2438400" y="3505200"/>
          <a:ext cx="4697413" cy="2744788"/>
        </p:xfrm>
        <a:graphic>
          <a:graphicData uri="http://schemas.openxmlformats.org/presentationml/2006/ole">
            <mc:AlternateContent xmlns:mc="http://schemas.openxmlformats.org/markup-compatibility/2006">
              <mc:Choice xmlns:v="urn:schemas-microsoft-com:vml" Requires="v">
                <p:oleObj spid="_x0000_s79902" name="VISIO" r:id="rId8" imgW="2080680" imgH="1216656" progId="">
                  <p:embed/>
                </p:oleObj>
              </mc:Choice>
              <mc:Fallback>
                <p:oleObj name="VISIO" r:id="rId8" imgW="2080680" imgH="1216656" progId="">
                  <p:embed/>
                  <p:pic>
                    <p:nvPicPr>
                      <p:cNvPr id="0" name="Picture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505200"/>
                        <a:ext cx="46974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58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5877" name="Rectangle 5"/>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endParaRPr lang="en-US" sz="4400" dirty="0">
              <a:solidFill>
                <a:schemeClr val="bg1"/>
              </a:solidFill>
              <a:latin typeface="+mj-lt"/>
            </a:endParaRPr>
          </a:p>
        </p:txBody>
      </p:sp>
    </p:spTree>
    <p:extLst>
      <p:ext uri="{BB962C8B-B14F-4D97-AF65-F5344CB8AC3E}">
        <p14:creationId xmlns:p14="http://schemas.microsoft.com/office/powerpoint/2010/main" val="387863549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48382988"/>
              </p:ext>
            </p:extLst>
          </p:nvPr>
        </p:nvGraphicFramePr>
        <p:xfrm>
          <a:off x="1981200" y="4267200"/>
          <a:ext cx="1360488" cy="1528762"/>
        </p:xfrm>
        <a:graphic>
          <a:graphicData uri="http://schemas.openxmlformats.org/presentationml/2006/ole">
            <mc:AlternateContent xmlns:mc="http://schemas.openxmlformats.org/markup-compatibility/2006">
              <mc:Choice xmlns:v="urn:schemas-microsoft-com:vml" Requires="v">
                <p:oleObj spid="_x0000_s80953" name="VISIO" r:id="rId11" imgW="612648" imgH="719328" progId="">
                  <p:embed/>
                </p:oleObj>
              </mc:Choice>
              <mc:Fallback>
                <p:oleObj name="VISIO" r:id="rId11" imgW="612648" imgH="719328" progId="">
                  <p:embed/>
                  <p:pic>
                    <p:nvPicPr>
                      <p:cNvPr id="0" name="Picture 40"/>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426720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165689875"/>
              </p:ext>
            </p:extLst>
          </p:nvPr>
        </p:nvGraphicFramePr>
        <p:xfrm>
          <a:off x="3499338" y="4036036"/>
          <a:ext cx="5257800" cy="1949450"/>
        </p:xfrm>
        <a:graphic>
          <a:graphicData uri="http://schemas.openxmlformats.org/presentationml/2006/ole">
            <mc:AlternateContent xmlns:mc="http://schemas.openxmlformats.org/markup-compatibility/2006">
              <mc:Choice xmlns:v="urn:schemas-microsoft-com:vml" Requires="v">
                <p:oleObj spid="_x0000_s80954" name="VISIO" r:id="rId13" imgW="1915668" imgH="742188" progId="">
                  <p:embed/>
                </p:oleObj>
              </mc:Choice>
              <mc:Fallback>
                <p:oleObj name="VISIO" r:id="rId13" imgW="1915668" imgH="742188" progId="">
                  <p:embed/>
                  <p:pic>
                    <p:nvPicPr>
                      <p:cNvPr id="0" name="Picture 41"/>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338" y="403603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6"/>
            </p:custDataLst>
          </p:nvPr>
        </p:nvSpPr>
        <p:spPr bwMode="auto">
          <a:xfrm>
            <a:off x="4495800" y="359568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Shift a new </a:t>
            </a:r>
            <a:r>
              <a:rPr lang="en-US" sz="2600" dirty="0" smtClean="0">
                <a:latin typeface="Times New Roman" pitchFamily="18" charset="0"/>
                <a:cs typeface="Arial" charset="0"/>
              </a:rPr>
              <a:t>bit </a:t>
            </a:r>
            <a:r>
              <a:rPr lang="en-US" sz="2600" dirty="0">
                <a:latin typeface="Times New Roman" pitchFamily="18" charset="0"/>
                <a:cs typeface="Arial" charset="0"/>
              </a:rPr>
              <a:t>in on each clock edge</a:t>
            </a:r>
          </a:p>
          <a:p>
            <a:pPr marL="342900" indent="-342900">
              <a:spcBef>
                <a:spcPct val="20000"/>
              </a:spcBef>
              <a:buFontTx/>
              <a:buChar char="•"/>
            </a:pPr>
            <a:r>
              <a:rPr lang="en-US" sz="2600" dirty="0">
                <a:latin typeface="Times New Roman" pitchFamily="18" charset="0"/>
                <a:cs typeface="Arial" charset="0"/>
              </a:rPr>
              <a:t>Shift a </a:t>
            </a:r>
            <a:r>
              <a:rPr lang="en-US" sz="2600" dirty="0" smtClean="0">
                <a:latin typeface="Times New Roman" pitchFamily="18" charset="0"/>
                <a:cs typeface="Arial" charset="0"/>
              </a:rPr>
              <a:t>bit </a:t>
            </a:r>
            <a:r>
              <a:rPr lang="en-US" sz="2600" dirty="0">
                <a:latin typeface="Times New Roman" pitchFamily="18" charset="0"/>
                <a:cs typeface="Arial" charset="0"/>
              </a:rPr>
              <a:t>out on each clock edge</a:t>
            </a:r>
          </a:p>
          <a:p>
            <a:pPr marL="342900" indent="-342900">
              <a:spcBef>
                <a:spcPct val="20000"/>
              </a:spcBef>
              <a:buFontTx/>
              <a:buChar char="•"/>
            </a:pPr>
            <a:r>
              <a:rPr lang="en-US" sz="2600" i="1" dirty="0">
                <a:latin typeface="Times New Roman" pitchFamily="18" charset="0"/>
                <a:cs typeface="Arial" charset="0"/>
              </a:rPr>
              <a:t>Serial-to-parallel converter</a:t>
            </a:r>
            <a:r>
              <a:rPr lang="en-US" sz="2600" dirty="0">
                <a:latin typeface="Times New Roman" pitchFamily="18" charset="0"/>
                <a:cs typeface="Arial" charset="0"/>
              </a:rPr>
              <a:t>: converts serial input (</a:t>
            </a:r>
            <a:r>
              <a:rPr lang="en-US" sz="2600" i="1" dirty="0">
                <a:latin typeface="Times New Roman" pitchFamily="18" charset="0"/>
                <a:cs typeface="Arial" charset="0"/>
              </a:rPr>
              <a:t>S</a:t>
            </a:r>
            <a:r>
              <a:rPr lang="en-US" sz="2600" baseline="-25000" dirty="0">
                <a:latin typeface="Times New Roman" pitchFamily="18" charset="0"/>
                <a:cs typeface="Arial" charset="0"/>
              </a:rPr>
              <a:t>in</a:t>
            </a:r>
            <a:r>
              <a:rPr lang="en-US" sz="2600" dirty="0">
                <a:latin typeface="Times New Roman" pitchFamily="18" charset="0"/>
                <a:cs typeface="Arial" charset="0"/>
              </a:rPr>
              <a:t>) to parallel output (</a:t>
            </a:r>
            <a:r>
              <a:rPr lang="en-US" sz="2600" i="1" dirty="0">
                <a:latin typeface="Times New Roman" pitchFamily="18" charset="0"/>
                <a:cs typeface="Arial" charset="0"/>
              </a:rPr>
              <a:t>Q</a:t>
            </a:r>
            <a:r>
              <a:rPr lang="en-US" sz="2600" baseline="-25000" dirty="0">
                <a:latin typeface="Times New Roman" pitchFamily="18" charset="0"/>
                <a:cs typeface="Arial" charset="0"/>
              </a:rPr>
              <a:t>0:</a:t>
            </a:r>
            <a:r>
              <a:rPr lang="en-US" sz="2600" i="1" baseline="-25000" dirty="0">
                <a:latin typeface="Times New Roman" pitchFamily="18" charset="0"/>
                <a:cs typeface="Arial" charset="0"/>
              </a:rPr>
              <a:t>N</a:t>
            </a:r>
            <a:r>
              <a:rPr lang="en-US" sz="2600" baseline="-25000" dirty="0">
                <a:latin typeface="Times New Roman" pitchFamily="18" charset="0"/>
                <a:cs typeface="Arial" charset="0"/>
              </a:rPr>
              <a:t>-1</a:t>
            </a:r>
            <a:r>
              <a:rPr lang="en-US" sz="2600" dirty="0">
                <a:latin typeface="Times New Roman" pitchFamily="18" charset="0"/>
                <a:cs typeface="Arial" charset="0"/>
              </a:rPr>
              <a:t>)</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8"/>
            </p:custDataLst>
          </p:nvPr>
        </p:nvSpPr>
        <p:spPr bwMode="auto">
          <a:xfrm>
            <a:off x="1981200" y="359158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val="29261178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835599638"/>
              </p:ext>
            </p:extLst>
          </p:nvPr>
        </p:nvGraphicFramePr>
        <p:xfrm>
          <a:off x="1295400" y="3416300"/>
          <a:ext cx="7315200" cy="2146300"/>
        </p:xfrm>
        <a:graphic>
          <a:graphicData uri="http://schemas.openxmlformats.org/presentationml/2006/ole">
            <mc:AlternateContent xmlns:mc="http://schemas.openxmlformats.org/markup-compatibility/2006">
              <mc:Choice xmlns:v="urn:schemas-microsoft-com:vml" Requires="v">
                <p:oleObj spid="_x0000_s81950" name="VISIO" r:id="rId8" imgW="3261360" imgH="998220" progId="">
                  <p:embed/>
                </p:oleObj>
              </mc:Choice>
              <mc:Fallback>
                <p:oleObj name="VISIO" r:id="rId8" imgW="3261360" imgH="998220" progId="">
                  <p:embed/>
                  <p:pic>
                    <p:nvPicPr>
                      <p:cNvPr id="0" name="Picture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416300"/>
                        <a:ext cx="7315200"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792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792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7926"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1, acts as a normal </a:t>
            </a:r>
            <a:r>
              <a:rPr lang="en-US" sz="2400" i="1" dirty="0">
                <a:latin typeface="Times New Roman" pitchFamily="18" charset="0"/>
                <a:cs typeface="Arial" charset="0"/>
              </a:rPr>
              <a:t>N</a:t>
            </a:r>
            <a:r>
              <a:rPr lang="en-US" sz="2400" dirty="0">
                <a:latin typeface="Times New Roman" pitchFamily="18" charset="0"/>
                <a:cs typeface="Arial" charset="0"/>
              </a:rPr>
              <a:t>-bit register</a:t>
            </a:r>
          </a:p>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0, acts as a shift register</a:t>
            </a:r>
          </a:p>
          <a:p>
            <a:pPr marL="342900" indent="-342900">
              <a:spcBef>
                <a:spcPct val="20000"/>
              </a:spcBef>
              <a:buFontTx/>
              <a:buChar char="•"/>
            </a:pPr>
            <a:r>
              <a:rPr lang="en-US" sz="2400" dirty="0">
                <a:latin typeface="Times New Roman" pitchFamily="18" charset="0"/>
                <a:cs typeface="Arial" charset="0"/>
              </a:rPr>
              <a:t>Now can act as a </a:t>
            </a:r>
            <a:r>
              <a:rPr lang="en-US" sz="2400" i="1" dirty="0">
                <a:latin typeface="Times New Roman" pitchFamily="18" charset="0"/>
                <a:cs typeface="Arial" charset="0"/>
              </a:rPr>
              <a:t>serial-to-parallel converter</a:t>
            </a:r>
            <a:r>
              <a:rPr lang="en-US" sz="2400" dirty="0">
                <a:latin typeface="Times New Roman" pitchFamily="18" charset="0"/>
                <a:cs typeface="Arial" charset="0"/>
              </a:rPr>
              <a:t> (S</a:t>
            </a:r>
            <a:r>
              <a:rPr lang="en-US" sz="2400" baseline="-25000" dirty="0">
                <a:latin typeface="Times New Roman" pitchFamily="18" charset="0"/>
                <a:cs typeface="Arial" charset="0"/>
              </a:rPr>
              <a:t>in</a:t>
            </a:r>
            <a:r>
              <a:rPr lang="en-US" sz="2400" dirty="0">
                <a:latin typeface="Times New Roman" pitchFamily="18" charset="0"/>
                <a:cs typeface="Arial" charset="0"/>
              </a:rPr>
              <a:t> to </a:t>
            </a:r>
            <a:r>
              <a:rPr lang="en-US" sz="2400" i="1" dirty="0">
                <a:latin typeface="Times New Roman" pitchFamily="18" charset="0"/>
                <a:cs typeface="Arial" charset="0"/>
              </a:rPr>
              <a:t>Q</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or a </a:t>
            </a:r>
            <a:r>
              <a:rPr lang="en-US" sz="2400" i="1" dirty="0">
                <a:latin typeface="Times New Roman" pitchFamily="18" charset="0"/>
                <a:cs typeface="Arial" charset="0"/>
              </a:rPr>
              <a:t>parallel-to-serial converter</a:t>
            </a:r>
            <a:r>
              <a:rPr lang="en-US" sz="2400" dirty="0">
                <a:latin typeface="Times New Roman" pitchFamily="18" charset="0"/>
                <a:cs typeface="Arial" charset="0"/>
              </a:rPr>
              <a:t> (</a:t>
            </a:r>
            <a:r>
              <a:rPr lang="en-US" sz="2400" i="1" dirty="0">
                <a:latin typeface="Times New Roman" pitchFamily="18" charset="0"/>
                <a:cs typeface="Arial" charset="0"/>
              </a:rPr>
              <a:t>D</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to </a:t>
            </a:r>
            <a:r>
              <a:rPr lang="en-US" sz="2400" i="1" dirty="0" err="1">
                <a:latin typeface="Times New Roman" pitchFamily="18" charset="0"/>
                <a:cs typeface="Arial" charset="0"/>
              </a:rPr>
              <a:t>S</a:t>
            </a:r>
            <a:r>
              <a:rPr lang="en-US" sz="2400" baseline="-25000" dirty="0" err="1">
                <a:latin typeface="Times New Roman" pitchFamily="18" charset="0"/>
                <a:cs typeface="Arial" charset="0"/>
              </a:rPr>
              <a:t>out</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 with Parallel Load</a:t>
            </a:r>
            <a:endParaRPr lang="en-US" sz="4400" dirty="0">
              <a:solidFill>
                <a:schemeClr val="bg1"/>
              </a:solidFill>
              <a:latin typeface="+mj-lt"/>
            </a:endParaRPr>
          </a:p>
        </p:txBody>
      </p:sp>
    </p:spTree>
    <p:extLst>
      <p:ext uri="{BB962C8B-B14F-4D97-AF65-F5344CB8AC3E}">
        <p14:creationId xmlns:p14="http://schemas.microsoft.com/office/powerpoint/2010/main" val="4591958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876989264"/>
              </p:ext>
            </p:extLst>
          </p:nvPr>
        </p:nvGraphicFramePr>
        <p:xfrm>
          <a:off x="1752600" y="3733800"/>
          <a:ext cx="3962400" cy="2897188"/>
        </p:xfrm>
        <a:graphic>
          <a:graphicData uri="http://schemas.openxmlformats.org/presentationml/2006/ole">
            <mc:AlternateContent xmlns:mc="http://schemas.openxmlformats.org/markup-compatibility/2006">
              <mc:Choice xmlns:v="urn:schemas-microsoft-com:vml" Requires="v">
                <p:oleObj spid="_x0000_s82974" name="VISIO" r:id="rId8" imgW="1213104" imgH="925068" progId="">
                  <p:embed/>
                </p:oleObj>
              </mc:Choice>
              <mc:Fallback>
                <p:oleObj name="VISIO" r:id="rId8" imgW="1213104" imgH="925068" progId="">
                  <p:embed/>
                  <p:pic>
                    <p:nvPicPr>
                      <p:cNvPr id="0" name="Picture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733800"/>
                        <a:ext cx="3962400" cy="289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p>
          <a:p>
            <a:pPr marL="742950" lvl="1" indent="-285750">
              <a:spcBef>
                <a:spcPct val="20000"/>
              </a:spcBef>
              <a:buFontTx/>
              <a:buChar char="–"/>
            </a:pPr>
            <a:r>
              <a:rPr lang="en-US" sz="2000" dirty="0">
                <a:latin typeface="Times New Roman" pitchFamily="18" charset="0"/>
                <a:cs typeface="Arial" charset="0"/>
              </a:rPr>
              <a:t>Static random access memory (SRAM)</a:t>
            </a:r>
          </a:p>
          <a:p>
            <a:pPr marL="742950" lvl="1" indent="-285750">
              <a:spcBef>
                <a:spcPct val="20000"/>
              </a:spcBef>
              <a:buFontTx/>
              <a:buChar char="–"/>
            </a:pPr>
            <a:r>
              <a:rPr lang="en-US" sz="2000" dirty="0">
                <a:latin typeface="Times New Roman" pitchFamily="18" charset="0"/>
                <a:cs typeface="Arial" charset="0"/>
              </a:rPr>
              <a:t>Read only memory (ROM)</a:t>
            </a: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137636434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84025" name="VISIO" r:id="rId8" imgW="1213104" imgH="925068" progId="">
                  <p:embed/>
                </p:oleObj>
              </mc:Choice>
              <mc:Fallback>
                <p:oleObj name="VISIO" r:id="rId8" imgW="1213104" imgH="925068" progId="">
                  <p:embed/>
                  <p:pic>
                    <p:nvPicPr>
                      <p:cNvPr id="0" name="Picture 40"/>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12969568"/>
              </p:ext>
            </p:extLst>
          </p:nvPr>
        </p:nvGraphicFramePr>
        <p:xfrm>
          <a:off x="1600200" y="4114800"/>
          <a:ext cx="5257800" cy="2454275"/>
        </p:xfrm>
        <a:graphic>
          <a:graphicData uri="http://schemas.openxmlformats.org/presentationml/2006/ole">
            <mc:AlternateContent xmlns:mc="http://schemas.openxmlformats.org/markup-compatibility/2006">
              <mc:Choice xmlns:v="urn:schemas-microsoft-com:vml" Requires="v">
                <p:oleObj spid="_x0000_s84026" name="VISIO" r:id="rId10" imgW="2554224" imgH="1245108" progId="">
                  <p:embed/>
                </p:oleObj>
              </mc:Choice>
              <mc:Fallback>
                <p:oleObj name="VISIO" r:id="rId10" imgW="2554224" imgH="1245108" progId="">
                  <p:embed/>
                  <p:pic>
                    <p:nvPicPr>
                      <p:cNvPr id="0" name="Picture 41"/>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14800"/>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23201455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23482276"/>
              </p:ext>
            </p:extLst>
          </p:nvPr>
        </p:nvGraphicFramePr>
        <p:xfrm>
          <a:off x="1600200" y="3473450"/>
          <a:ext cx="5943600" cy="2774950"/>
        </p:xfrm>
        <a:graphic>
          <a:graphicData uri="http://schemas.openxmlformats.org/presentationml/2006/ole">
            <mc:AlternateContent xmlns:mc="http://schemas.openxmlformats.org/markup-compatibility/2006">
              <mc:Choice xmlns:v="urn:schemas-microsoft-com:vml" Requires="v">
                <p:oleObj spid="_x0000_s85022" name="VISIO" r:id="rId8" imgW="2554224" imgH="1245108" progId="">
                  <p:embed/>
                </p:oleObj>
              </mc:Choice>
              <mc:Fallback>
                <p:oleObj name="VISIO" r:id="rId8" imgW="2554224" imgH="1245108" progId="">
                  <p:embed/>
                  <p:pic>
                    <p:nvPicPr>
                      <p:cNvPr id="0" name="Picture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473450"/>
                        <a:ext cx="5943600"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endParaRPr lang="en-US" sz="4400" dirty="0">
              <a:solidFill>
                <a:schemeClr val="bg1"/>
              </a:solidFill>
              <a:latin typeface="+mj-lt"/>
            </a:endParaRPr>
          </a:p>
        </p:txBody>
      </p:sp>
    </p:spTree>
    <p:extLst>
      <p:ext uri="{BB962C8B-B14F-4D97-AF65-F5344CB8AC3E}">
        <p14:creationId xmlns:p14="http://schemas.microsoft.com/office/powerpoint/2010/main" val="152583836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custDataLst>
              <p:tags r:id="rId2"/>
            </p:custDataLst>
            <p:extLst>
              <p:ext uri="{D42A27DB-BD31-4B8C-83A1-F6EECF244321}">
                <p14:modId xmlns:p14="http://schemas.microsoft.com/office/powerpoint/2010/main" val="3838552989"/>
              </p:ext>
            </p:extLst>
          </p:nvPr>
        </p:nvGraphicFramePr>
        <p:xfrm>
          <a:off x="2209800" y="1371600"/>
          <a:ext cx="4122738" cy="3017838"/>
        </p:xfrm>
        <a:graphic>
          <a:graphicData uri="http://schemas.openxmlformats.org/presentationml/2006/ole">
            <mc:AlternateContent xmlns:mc="http://schemas.openxmlformats.org/markup-compatibility/2006">
              <mc:Choice xmlns:v="urn:schemas-microsoft-com:vml" Requires="v">
                <p:oleObj spid="_x0000_s86046" name="VISIO" r:id="rId7" imgW="1391412" imgH="1060704" progId="">
                  <p:embed/>
                </p:oleObj>
              </mc:Choice>
              <mc:Fallback>
                <p:oleObj name="VISIO" r:id="rId7" imgW="1391412" imgH="1060704" progId="">
                  <p:embed/>
                  <p:pic>
                    <p:nvPicPr>
                      <p:cNvPr id="0" name="Picture 2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371600"/>
                        <a:ext cx="4122738"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3884429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539957749"/>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111651" name="Visio" r:id="rId9" imgW="1164946" imgH="620573" progId="">
                  <p:embed/>
                </p:oleObj>
              </mc:Choice>
              <mc:Fallback>
                <p:oleObj name="Visio" r:id="rId9" imgW="1164946" imgH="620573" progId="">
                  <p:embed/>
                  <p:pic>
                    <p:nvPicPr>
                      <p:cNvPr id="0" name="Picture 18"/>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015707984"/>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111652" name="Visio" r:id="rId11" imgW="3077870" imgH="1506322" progId="">
                  <p:embed/>
                </p:oleObj>
              </mc:Choice>
              <mc:Fallback>
                <p:oleObj name="Visio" r:id="rId11" imgW="3077870" imgH="1506322" progId="">
                  <p:embed/>
                  <p:pic>
                    <p:nvPicPr>
                      <p:cNvPr id="0" name="Picture 19"/>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7" name="Text Box 11"/>
          <p:cNvSpPr txBox="1">
            <a:spLocks noChangeArrowheads="1"/>
          </p:cNvSpPr>
          <p:nvPr>
            <p:custDataLst>
              <p:tags r:id="rId6"/>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22337204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07517620"/>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88121" name="Visio" r:id="rId12" imgW="1164946" imgH="620573" progId="">
                  <p:embed/>
                </p:oleObj>
              </mc:Choice>
              <mc:Fallback>
                <p:oleObj name="Visio" r:id="rId12" imgW="1164946" imgH="620573" progId="">
                  <p:embed/>
                  <p:pic>
                    <p:nvPicPr>
                      <p:cNvPr id="0" name="Picture 40"/>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585090267"/>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88122" name="Visio" r:id="rId14" imgW="3077870" imgH="1506322" progId="">
                  <p:embed/>
                </p:oleObj>
              </mc:Choice>
              <mc:Fallback>
                <p:oleObj name="Visio" r:id="rId14" imgW="3077870" imgH="1506322" progId="">
                  <p:embed/>
                  <p:pic>
                    <p:nvPicPr>
                      <p:cNvPr id="0" name="Picture 41"/>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957308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custDataLst>
              <p:tags r:id="rId1"/>
            </p:custDataLst>
          </p:nvPr>
        </p:nvSpPr>
        <p:spPr>
          <a:xfrm>
            <a:off x="914400" y="1295400"/>
            <a:ext cx="7543800" cy="4953000"/>
          </a:xfrm>
        </p:spPr>
        <p:txBody>
          <a:bodyPr>
            <a:normAutofit fontScale="92500" lnSpcReduction="10000"/>
          </a:bodyPr>
          <a:lstStyle/>
          <a:p>
            <a:r>
              <a:rPr lang="en-US" sz="3500" b="1" dirty="0"/>
              <a:t>Digital building blocks:</a:t>
            </a:r>
          </a:p>
          <a:p>
            <a:pPr lvl="1"/>
            <a:r>
              <a:rPr lang="en-US" dirty="0"/>
              <a:t>Gates, multiplexers, decoders, registers, arithmetic circuits, counters, memory arrays, logic arrays</a:t>
            </a:r>
          </a:p>
          <a:p>
            <a:r>
              <a:rPr lang="en-US" sz="3500" b="1" dirty="0"/>
              <a:t>Building blocks demonstrate hierarchy, modularity, and regularity:</a:t>
            </a:r>
          </a:p>
          <a:p>
            <a:pPr lvl="1"/>
            <a:r>
              <a:rPr lang="en-US" dirty="0"/>
              <a:t>Hierarchy of simpler components</a:t>
            </a:r>
          </a:p>
          <a:p>
            <a:pPr lvl="1"/>
            <a:r>
              <a:rPr lang="en-US" dirty="0"/>
              <a:t>Well-defined interfaces and functions</a:t>
            </a:r>
          </a:p>
          <a:p>
            <a:pPr lvl="1"/>
            <a:r>
              <a:rPr lang="en-US" dirty="0"/>
              <a:t>Regular structure easily </a:t>
            </a:r>
            <a:r>
              <a:rPr lang="en-US" dirty="0" smtClean="0"/>
              <a:t>extends </a:t>
            </a:r>
            <a:r>
              <a:rPr lang="en-US" dirty="0"/>
              <a:t>to different sizes</a:t>
            </a:r>
          </a:p>
          <a:p>
            <a:r>
              <a:rPr lang="en-US" sz="3500" b="1" dirty="0"/>
              <a:t>Will use </a:t>
            </a:r>
            <a:r>
              <a:rPr lang="en-US" sz="3500" b="1" dirty="0" smtClean="0"/>
              <a:t>these building blocks in Chapter 7 to build microprocessor</a:t>
            </a:r>
            <a:endParaRPr lang="en-US" sz="3500" b="1" dirty="0"/>
          </a:p>
          <a:p>
            <a:pPr>
              <a:buFontTx/>
              <a:buNone/>
            </a:pPr>
            <a:endParaRPr lang="en-US" sz="2000"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352856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47932455"/>
              </p:ext>
            </p:extLst>
          </p:nvPr>
        </p:nvGraphicFramePr>
        <p:xfrm>
          <a:off x="1219200" y="3054005"/>
          <a:ext cx="6553200" cy="3499195"/>
        </p:xfrm>
        <a:graphic>
          <a:graphicData uri="http://schemas.openxmlformats.org/presentationml/2006/ole">
            <mc:AlternateContent xmlns:mc="http://schemas.openxmlformats.org/markup-compatibility/2006">
              <mc:Choice xmlns:v="urn:schemas-microsoft-com:vml" Requires="v">
                <p:oleObj spid="_x0000_s89119" name="VISIO" r:id="rId8" imgW="4037710" imgH="2256232" progId="">
                  <p:embed/>
                </p:oleObj>
              </mc:Choice>
              <mc:Fallback>
                <p:oleObj name="VISIO" r:id="rId8" imgW="4037710" imgH="2256232" progId="">
                  <p:embed/>
                  <p:pic>
                    <p:nvPicPr>
                      <p:cNvPr id="0" name="Picture 22"/>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054005"/>
                        <a:ext cx="6553200" cy="3499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4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endParaRPr lang="en-US" sz="4400" dirty="0">
              <a:solidFill>
                <a:schemeClr val="bg1"/>
              </a:solidFill>
              <a:latin typeface="+mj-lt"/>
            </a:endParaRPr>
          </a:p>
        </p:txBody>
      </p:sp>
    </p:spTree>
    <p:extLst>
      <p:ext uri="{BB962C8B-B14F-4D97-AF65-F5344CB8AC3E}">
        <p14:creationId xmlns:p14="http://schemas.microsoft.com/office/powerpoint/2010/main" val="29600546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endParaRPr lang="en-US" sz="4400" dirty="0">
              <a:solidFill>
                <a:schemeClr val="bg1"/>
              </a:solidFill>
              <a:latin typeface="+mj-lt"/>
            </a:endParaRPr>
          </a:p>
        </p:txBody>
      </p:sp>
    </p:spTree>
    <p:extLst>
      <p:ext uri="{BB962C8B-B14F-4D97-AF65-F5344CB8AC3E}">
        <p14:creationId xmlns:p14="http://schemas.microsoft.com/office/powerpoint/2010/main" val="3456784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quickly</a:t>
            </a: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Tree>
    <p:extLst>
      <p:ext uri="{BB962C8B-B14F-4D97-AF65-F5344CB8AC3E}">
        <p14:creationId xmlns:p14="http://schemas.microsoft.com/office/powerpoint/2010/main" val="7039130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Tree>
    <p:extLst>
      <p:ext uri="{BB962C8B-B14F-4D97-AF65-F5344CB8AC3E}">
        <p14:creationId xmlns:p14="http://schemas.microsoft.com/office/powerpoint/2010/main" val="412295455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a:t>
            </a:r>
            <a:endParaRPr lang="en-US" sz="4400" dirty="0">
              <a:solidFill>
                <a:schemeClr val="bg1"/>
              </a:solidFill>
              <a:latin typeface="+mj-lt"/>
            </a:endParaRPr>
          </a:p>
        </p:txBody>
      </p:sp>
    </p:spTree>
    <p:extLst>
      <p:ext uri="{BB962C8B-B14F-4D97-AF65-F5344CB8AC3E}">
        <p14:creationId xmlns:p14="http://schemas.microsoft.com/office/powerpoint/2010/main" val="140310404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91193" name="Visio" r:id="rId8" imgW="1292047" imgH="620573" progId="">
                  <p:embed/>
                </p:oleObj>
              </mc:Choice>
              <mc:Fallback>
                <p:oleObj name="Visio" r:id="rId8" imgW="1292047" imgH="620573" progId="">
                  <p:embed/>
                  <p:pic>
                    <p:nvPicPr>
                      <p:cNvPr id="0" name="Picture 40"/>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91194" name="VISIO" r:id="rId10" imgW="1383792" imgH="864108" progId="">
                  <p:embed/>
                </p:oleObj>
              </mc:Choice>
              <mc:Fallback>
                <p:oleObj name="VISIO" r:id="rId10" imgW="1383792" imgH="864108" progId="">
                  <p:embed/>
                  <p:pic>
                    <p:nvPicPr>
                      <p:cNvPr id="0" name="Picture 41"/>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rPr>
              <a:t>capacitor</a:t>
            </a:r>
            <a:endParaRPr lang="en-US" sz="2600" dirty="0">
              <a:latin typeface="Times New Roman" pitchFamily="18" charset="0"/>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25163707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391565983"/>
              </p:ext>
            </p:ext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spid="_x0000_s92190" name="VISIO" r:id="rId7" imgW="2982468" imgH="992124" progId="">
                  <p:embed/>
                </p:oleObj>
              </mc:Choice>
              <mc:Fallback>
                <p:oleObj name="VISIO" r:id="rId7" imgW="2982468" imgH="992124" progId="">
                  <p:embed/>
                  <p:pic>
                    <p:nvPicPr>
                      <p:cNvPr id="0" name="Picture 2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13634549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72031396"/>
              </p:ext>
            </p:ext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93241" name="Visio" r:id="rId8" imgW="1292047" imgH="620573" progId="">
                  <p:embed/>
                </p:oleObj>
              </mc:Choice>
              <mc:Fallback>
                <p:oleObj name="Visio" r:id="rId8" imgW="1292047" imgH="620573" progId="">
                  <p:embed/>
                  <p:pic>
                    <p:nvPicPr>
                      <p:cNvPr id="0" name="Picture 40"/>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918047731"/>
              </p:ext>
            </p:ext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spid="_x0000_s93242" name="VISIO" r:id="rId10" imgW="1877568" imgH="783336" progId="">
                  <p:embed/>
                </p:oleObj>
              </mc:Choice>
              <mc:Fallback>
                <p:oleObj name="VISIO" r:id="rId10" imgW="1877568" imgH="783336" progId="">
                  <p:embed/>
                  <p:pic>
                    <p:nvPicPr>
                      <p:cNvPr id="0" name="Picture 41"/>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endParaRPr lang="en-US" sz="4400" dirty="0">
              <a:solidFill>
                <a:schemeClr val="bg1"/>
              </a:solidFill>
              <a:latin typeface="+mj-lt"/>
            </a:endParaRPr>
          </a:p>
        </p:txBody>
      </p:sp>
    </p:spTree>
    <p:extLst>
      <p:ext uri="{BB962C8B-B14F-4D97-AF65-F5344CB8AC3E}">
        <p14:creationId xmlns:p14="http://schemas.microsoft.com/office/powerpoint/2010/main" val="406911223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12645"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elements</a:t>
            </a: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endParaRPr lang="en-US" sz="4400" dirty="0">
              <a:solidFill>
                <a:schemeClr val="bg1"/>
              </a:solidFill>
              <a:latin typeface="+mj-lt"/>
            </a:endParaRPr>
          </a:p>
        </p:txBody>
      </p:sp>
    </p:spTree>
    <p:extLst>
      <p:ext uri="{BB962C8B-B14F-4D97-AF65-F5344CB8AC3E}">
        <p14:creationId xmlns:p14="http://schemas.microsoft.com/office/powerpoint/2010/main" val="69861729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extLst>
              <p:ext uri="{D42A27DB-BD31-4B8C-83A1-F6EECF244321}">
                <p14:modId xmlns:p14="http://schemas.microsoft.com/office/powerpoint/2010/main" val="3688884112"/>
              </p:ext>
            </p:extLst>
          </p:nvPr>
        </p:nvGraphicFramePr>
        <p:xfrm>
          <a:off x="1219200" y="1003300"/>
          <a:ext cx="6248400" cy="3492500"/>
        </p:xfrm>
        <a:graphic>
          <a:graphicData uri="http://schemas.openxmlformats.org/presentationml/2006/ole">
            <mc:AlternateContent xmlns:mc="http://schemas.openxmlformats.org/markup-compatibility/2006">
              <mc:Choice xmlns:v="urn:schemas-microsoft-com:vml" Requires="v">
                <p:oleObj spid="_x0000_s94292" name="VISIO" r:id="rId10" imgW="4040124" imgH="2252472" progId="">
                  <p:embed/>
                </p:oleObj>
              </mc:Choice>
              <mc:Fallback>
                <p:oleObj name="VISIO" r:id="rId10" imgW="4040124" imgH="2252472" progId="">
                  <p:embed/>
                  <p:pic>
                    <p:nvPicPr>
                      <p:cNvPr id="0" name="Picture 59"/>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003300"/>
                        <a:ext cx="6248400" cy="349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937685493"/>
              </p:ext>
            </p:extLst>
          </p:nvPr>
        </p:nvGraphicFramePr>
        <p:xfrm>
          <a:off x="4114800" y="4648200"/>
          <a:ext cx="3505200" cy="1530350"/>
        </p:xfrm>
        <a:graphic>
          <a:graphicData uri="http://schemas.openxmlformats.org/presentationml/2006/ole">
            <mc:AlternateContent xmlns:mc="http://schemas.openxmlformats.org/markup-compatibility/2006">
              <mc:Choice xmlns:v="urn:schemas-microsoft-com:vml" Requires="v">
                <p:oleObj spid="_x0000_s94293" name="VISIO" r:id="rId12" imgW="2129028" imgH="972312" progId="">
                  <p:embed/>
                </p:oleObj>
              </mc:Choice>
              <mc:Fallback>
                <p:oleObj name="VISIO" r:id="rId12" imgW="2129028" imgH="972312" progId="">
                  <p:embed/>
                  <p:pic>
                    <p:nvPicPr>
                      <p:cNvPr id="0" name="Picture 60"/>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6482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2844323105"/>
              </p:ext>
            </p:extLst>
          </p:nvPr>
        </p:nvGraphicFramePr>
        <p:xfrm>
          <a:off x="1447800" y="4980781"/>
          <a:ext cx="2519363" cy="1577975"/>
        </p:xfrm>
        <a:graphic>
          <a:graphicData uri="http://schemas.openxmlformats.org/presentationml/2006/ole">
            <mc:AlternateContent xmlns:mc="http://schemas.openxmlformats.org/markup-compatibility/2006">
              <mc:Choice xmlns:v="urn:schemas-microsoft-com:vml" Requires="v">
                <p:oleObj spid="_x0000_s94294" name="VISIO" r:id="rId14" imgW="1382268" imgH="865632" progId="">
                  <p:embed/>
                </p:oleObj>
              </mc:Choice>
              <mc:Fallback>
                <p:oleObj name="VISIO" r:id="rId14" imgW="1382268" imgH="865632" progId="">
                  <p:embed/>
                  <p:pic>
                    <p:nvPicPr>
                      <p:cNvPr id="0" name="Picture 61"/>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980781"/>
                        <a:ext cx="2519363"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7"/>
            </p:custDataLst>
          </p:nvPr>
        </p:nvSpPr>
        <p:spPr bwMode="auto">
          <a:xfrm>
            <a:off x="54102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endParaRPr lang="en-US" sz="4400" dirty="0">
              <a:solidFill>
                <a:schemeClr val="bg1"/>
              </a:solidFill>
              <a:latin typeface="+mj-lt"/>
            </a:endParaRPr>
          </a:p>
        </p:txBody>
      </p:sp>
    </p:spTree>
    <p:extLst>
      <p:ext uri="{BB962C8B-B14F-4D97-AF65-F5344CB8AC3E}">
        <p14:creationId xmlns:p14="http://schemas.microsoft.com/office/powerpoint/2010/main" val="39412636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7511"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362863927"/>
              </p:ext>
            </p:extLst>
          </p:nvPr>
        </p:nvGraphicFramePr>
        <p:xfrm>
          <a:off x="2091531" y="1090246"/>
          <a:ext cx="4960938" cy="5257800"/>
        </p:xfrm>
        <a:graphic>
          <a:graphicData uri="http://schemas.openxmlformats.org/presentationml/2006/ole">
            <mc:AlternateContent xmlns:mc="http://schemas.openxmlformats.org/markup-compatibility/2006">
              <mc:Choice xmlns:v="urn:schemas-microsoft-com:vml" Requires="v">
                <p:oleObj spid="_x0000_s53277" name="VISIO" r:id="rId6" imgW="2508895" imgH="2659519" progId="">
                  <p:embed/>
                </p:oleObj>
              </mc:Choice>
              <mc:Fallback>
                <p:oleObj name="VISIO" r:id="rId6" imgW="2508895" imgH="2659519" progId="">
                  <p:embed/>
                  <p:pic>
                    <p:nvPicPr>
                      <p:cNvPr id="0" name="Picture 2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90246"/>
                        <a:ext cx="4960938"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75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8795660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ext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spid="_x0000_s113671"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3"/>
            </p:custDataLst>
            <p:ext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spid="_x0000_s113672" name="VISIO" r:id="rId10" imgW="1249200" imgH="1779480" progId="Visio.Drawing.6">
                  <p:embed/>
                </p:oleObj>
              </mc:Choice>
              <mc:Fallback>
                <p:oleObj name="VISIO" r:id="rId10" imgW="1249200" imgH="1779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Tree>
    <p:extLst>
      <p:ext uri="{BB962C8B-B14F-4D97-AF65-F5344CB8AC3E}">
        <p14:creationId xmlns:p14="http://schemas.microsoft.com/office/powerpoint/2010/main" val="8063823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026021985"/>
              </p:ext>
            </p:extLst>
          </p:nvPr>
        </p:nvGraphicFramePr>
        <p:xfrm>
          <a:off x="2286000" y="3127375"/>
          <a:ext cx="3810000" cy="3044825"/>
        </p:xfrm>
        <a:graphic>
          <a:graphicData uri="http://schemas.openxmlformats.org/presentationml/2006/ole">
            <mc:AlternateContent xmlns:mc="http://schemas.openxmlformats.org/markup-compatibility/2006">
              <mc:Choice xmlns:v="urn:schemas-microsoft-com:vml" Requires="v">
                <p:oleObj spid="_x0000_s103454" name="VISIO" r:id="rId8" imgW="1115568" imgH="929640" progId="">
                  <p:embed/>
                </p:oleObj>
              </mc:Choice>
              <mc:Fallback>
                <p:oleObj name="VISIO" r:id="rId8" imgW="1115568" imgH="929640" progId="">
                  <p:embed/>
                  <p:pic>
                    <p:nvPicPr>
                      <p:cNvPr id="0" name="Picture 2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127375"/>
                        <a:ext cx="3810000" cy="304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84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solidFill>
                  <a:schemeClr val="accent1"/>
                </a:solidFill>
                <a:latin typeface="Times New Roman" pitchFamily="18" charset="0"/>
                <a:cs typeface="Arial" charset="0"/>
              </a:rPr>
              <a:t>Port: </a:t>
            </a:r>
            <a:r>
              <a:rPr lang="en-US" sz="2400" dirty="0">
                <a:latin typeface="Times New Roman" pitchFamily="18" charset="0"/>
                <a:cs typeface="Arial" charset="0"/>
              </a:rPr>
              <a:t>address/data pair</a:t>
            </a:r>
          </a:p>
          <a:p>
            <a:pPr marL="342900" indent="-342900">
              <a:spcBef>
                <a:spcPct val="20000"/>
              </a:spcBef>
              <a:buFontTx/>
              <a:buChar char="•"/>
            </a:pPr>
            <a:r>
              <a:rPr lang="en-US" sz="2400" dirty="0">
                <a:latin typeface="Times New Roman" pitchFamily="18" charset="0"/>
                <a:cs typeface="Arial" charset="0"/>
              </a:rPr>
              <a:t>3-ported memory</a:t>
            </a:r>
          </a:p>
          <a:p>
            <a:pPr marL="742950" lvl="1" indent="-285750">
              <a:spcBef>
                <a:spcPct val="20000"/>
              </a:spcBef>
              <a:buFontTx/>
              <a:buChar char="–"/>
            </a:pPr>
            <a:r>
              <a:rPr lang="en-US" sz="2000" dirty="0">
                <a:latin typeface="Times New Roman" pitchFamily="18" charset="0"/>
                <a:cs typeface="Times New Roman" pitchFamily="18" charset="0"/>
              </a:rPr>
              <a:t>2 read ports (A1/RD1, A2/RD2)</a:t>
            </a:r>
          </a:p>
          <a:p>
            <a:pPr marL="742950" lvl="1" indent="-285750">
              <a:spcBef>
                <a:spcPct val="20000"/>
              </a:spcBef>
              <a:buFontTx/>
              <a:buChar char="–"/>
            </a:pPr>
            <a:r>
              <a:rPr lang="en-US" sz="2000" dirty="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dirty="0" smtClean="0">
                <a:latin typeface="Times New Roman" pitchFamily="18" charset="0"/>
                <a:cs typeface="Times New Roman" pitchFamily="18" charset="0"/>
              </a:rPr>
              <a:t>Register file:</a:t>
            </a:r>
            <a:r>
              <a:rPr lang="en-US" sz="2400" dirty="0" smtClean="0">
                <a:latin typeface="Times New Roman" pitchFamily="18" charset="0"/>
                <a:cs typeface="Times New Roman" pitchFamily="18" charset="0"/>
              </a:rPr>
              <a:t> small multi-ported memory</a:t>
            </a:r>
            <a:endParaRPr lang="en-US" sz="2400" b="1"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Multi-ported Memories</a:t>
            </a:r>
            <a:endParaRPr lang="en-US" sz="4400" dirty="0">
              <a:solidFill>
                <a:schemeClr val="bg1"/>
              </a:solidFill>
              <a:latin typeface="+mj-lt"/>
            </a:endParaRPr>
          </a:p>
        </p:txBody>
      </p:sp>
    </p:spTree>
    <p:extLst>
      <p:ext uri="{BB962C8B-B14F-4D97-AF65-F5344CB8AC3E}">
        <p14:creationId xmlns:p14="http://schemas.microsoft.com/office/powerpoint/2010/main" val="37667970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89" name="Picture 1" descr="https://www.cise.ufl.edu/~mssz/CompOrg/Figure4.4-MIPS-registerfile3.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182683" y="1295400"/>
            <a:ext cx="5961317"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9200" y="152400"/>
            <a:ext cx="4267200" cy="769441"/>
          </a:xfrm>
          <a:prstGeom prst="rect">
            <a:avLst/>
          </a:prstGeom>
        </p:spPr>
        <p:txBody>
          <a:bodyPr wrap="square">
            <a:spAutoFit/>
          </a:bodyPr>
          <a:lstStyle/>
          <a:p>
            <a:r>
              <a:rPr lang="en-US" altLang="tr-TR" sz="4400" dirty="0">
                <a:solidFill>
                  <a:schemeClr val="bg1"/>
                </a:solidFill>
                <a:ea typeface="Times New Roman" panose="02020603050405020304" pitchFamily="18" charset="0"/>
              </a:rPr>
              <a:t>Write port</a:t>
            </a:r>
            <a:endParaRPr lang="tr-TR" sz="4400" dirty="0">
              <a:solidFill>
                <a:schemeClr val="bg1"/>
              </a:solidFill>
            </a:endParaRPr>
          </a:p>
        </p:txBody>
      </p:sp>
      <p:graphicFrame>
        <p:nvGraphicFramePr>
          <p:cNvPr id="6" name="Object 5"/>
          <p:cNvGraphicFramePr>
            <a:graphicFrameLocks noChangeAspect="1"/>
          </p:cNvGraphicFramePr>
          <p:nvPr>
            <p:custDataLst>
              <p:tags r:id="rId2"/>
            </p:custDataLst>
            <p:extLst>
              <p:ext uri="{D42A27DB-BD31-4B8C-83A1-F6EECF244321}">
                <p14:modId xmlns:p14="http://schemas.microsoft.com/office/powerpoint/2010/main" val="4258478464"/>
              </p:ext>
            </p:extLst>
          </p:nvPr>
        </p:nvGraphicFramePr>
        <p:xfrm>
          <a:off x="685800" y="1944687"/>
          <a:ext cx="2334073" cy="1865313"/>
        </p:xfrm>
        <a:graphic>
          <a:graphicData uri="http://schemas.openxmlformats.org/presentationml/2006/ole">
            <mc:AlternateContent xmlns:mc="http://schemas.openxmlformats.org/markup-compatibility/2006">
              <mc:Choice xmlns:v="urn:schemas-microsoft-com:vml" Requires="v">
                <p:oleObj spid="_x0000_s114692" name="VISIO" r:id="rId6" imgW="1115568" imgH="929640" progId="">
                  <p:embed/>
                </p:oleObj>
              </mc:Choice>
              <mc:Fallback>
                <p:oleObj name="VISIO" r:id="rId6" imgW="1115568" imgH="929640" progId="">
                  <p:embed/>
                  <p:pic>
                    <p:nvPicPr>
                      <p:cNvPr id="998405" name="Object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44687"/>
                        <a:ext cx="2334073" cy="1865313"/>
                      </a:xfrm>
                      <a:prstGeom prst="rect">
                        <a:avLst/>
                      </a:prstGeom>
                      <a:noFill/>
                      <a:extLst/>
                    </p:spPr>
                  </p:pic>
                </p:oleObj>
              </mc:Fallback>
            </mc:AlternateContent>
          </a:graphicData>
        </a:graphic>
      </p:graphicFrame>
    </p:spTree>
    <p:extLst>
      <p:ext uri="{BB962C8B-B14F-4D97-AF65-F5344CB8AC3E}">
        <p14:creationId xmlns:p14="http://schemas.microsoft.com/office/powerpoint/2010/main" val="34076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143000"/>
            <a:ext cx="618665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94542" y="152400"/>
            <a:ext cx="2659381" cy="769441"/>
          </a:xfrm>
          <a:prstGeom prst="rect">
            <a:avLst/>
          </a:prstGeom>
        </p:spPr>
        <p:txBody>
          <a:bodyPr wrap="none">
            <a:spAutoFit/>
          </a:bodyPr>
          <a:lstStyle/>
          <a:p>
            <a:pPr algn="ctr">
              <a:spcAft>
                <a:spcPts val="0"/>
              </a:spcAft>
            </a:pPr>
            <a:r>
              <a:rPr lang="en-US" sz="4400" dirty="0">
                <a:solidFill>
                  <a:schemeClr val="bg1"/>
                </a:solidFill>
                <a:ea typeface="Times New Roman" panose="02020603050405020304" pitchFamily="18" charset="0"/>
              </a:rPr>
              <a:t>Read </a:t>
            </a:r>
            <a:r>
              <a:rPr lang="en-US" sz="4400" dirty="0" smtClean="0">
                <a:solidFill>
                  <a:schemeClr val="bg1"/>
                </a:solidFill>
                <a:ea typeface="Times New Roman" panose="02020603050405020304" pitchFamily="18" charset="0"/>
              </a:rPr>
              <a:t>ports</a:t>
            </a:r>
            <a:endParaRPr lang="tr-TR" sz="4400" dirty="0">
              <a:solidFill>
                <a:schemeClr val="bg1"/>
              </a:solidFill>
              <a:ea typeface="Times New Roman" panose="02020603050405020304" pitchFamily="18" charset="0"/>
            </a:endParaRPr>
          </a:p>
        </p:txBody>
      </p:sp>
      <p:graphicFrame>
        <p:nvGraphicFramePr>
          <p:cNvPr id="5" name="Object 4"/>
          <p:cNvGraphicFramePr>
            <a:graphicFrameLocks noChangeAspect="1"/>
          </p:cNvGraphicFramePr>
          <p:nvPr>
            <p:custDataLst>
              <p:tags r:id="rId2"/>
            </p:custDataLst>
            <p:extLst>
              <p:ext uri="{D42A27DB-BD31-4B8C-83A1-F6EECF244321}">
                <p14:modId xmlns:p14="http://schemas.microsoft.com/office/powerpoint/2010/main" val="827356401"/>
              </p:ext>
            </p:extLst>
          </p:nvPr>
        </p:nvGraphicFramePr>
        <p:xfrm>
          <a:off x="838200" y="1295400"/>
          <a:ext cx="2334073" cy="1865313"/>
        </p:xfrm>
        <a:graphic>
          <a:graphicData uri="http://schemas.openxmlformats.org/presentationml/2006/ole">
            <mc:AlternateContent xmlns:mc="http://schemas.openxmlformats.org/markup-compatibility/2006">
              <mc:Choice xmlns:v="urn:schemas-microsoft-com:vml" Requires="v">
                <p:oleObj spid="_x0000_s115717" name="VISIO" r:id="rId5" imgW="1115568" imgH="929640" progId="">
                  <p:embed/>
                </p:oleObj>
              </mc:Choice>
              <mc:Fallback>
                <p:oleObj name="VISIO" r:id="rId5" imgW="1115568" imgH="929640" progId="">
                  <p:embed/>
                  <p:pic>
                    <p:nvPicPr>
                      <p:cNvPr id="6"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295400"/>
                        <a:ext cx="2334073" cy="1865313"/>
                      </a:xfrm>
                      <a:prstGeom prst="rect">
                        <a:avLst/>
                      </a:prstGeom>
                      <a:noFill/>
                      <a:extLst/>
                    </p:spPr>
                  </p:pic>
                </p:oleObj>
              </mc:Fallback>
            </mc:AlternateContent>
          </a:graphicData>
        </a:graphic>
      </p:graphicFrame>
    </p:spTree>
    <p:extLst>
      <p:ext uri="{BB962C8B-B14F-4D97-AF65-F5344CB8AC3E}">
        <p14:creationId xmlns:p14="http://schemas.microsoft.com/office/powerpoint/2010/main" val="1902264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array</a:t>
            </a: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only</a:t>
            </a:r>
          </a:p>
          <a:p>
            <a:pPr marL="742950" lvl="1" indent="-285750">
              <a:spcBef>
                <a:spcPct val="20000"/>
              </a:spcBef>
              <a:buFontTx/>
              <a:buChar char="–"/>
            </a:pPr>
            <a:r>
              <a:rPr lang="en-US" sz="2600" dirty="0">
                <a:latin typeface="Times New Roman" pitchFamily="18" charset="0"/>
                <a:cs typeface="Arial" charset="0"/>
              </a:rPr>
              <a:t>Fixed internal connections</a:t>
            </a: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en-US" sz="2600" dirty="0">
                <a:latin typeface="Times New Roman" pitchFamily="18" charset="0"/>
                <a:cs typeface="Times New Roman" pitchFamily="18" charset="0"/>
              </a:rPr>
              <a:t>)</a:t>
            </a: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logic</a:t>
            </a:r>
          </a:p>
          <a:p>
            <a:pPr marL="742950" lvl="1" indent="-285750">
              <a:spcBef>
                <a:spcPct val="20000"/>
              </a:spcBef>
              <a:buFontTx/>
              <a:buChar char="–"/>
            </a:pPr>
            <a:r>
              <a:rPr lang="en-US" sz="2600" dirty="0">
                <a:latin typeface="Times New Roman" pitchFamily="18" charset="0"/>
                <a:cs typeface="Times New Roman" pitchFamily="18" charset="0"/>
              </a:rPr>
              <a:t>Programmable internal connections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val="10295761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883397575"/>
              </p:ext>
            </p:extLst>
          </p:nvPr>
        </p:nvGraphicFramePr>
        <p:xfrm>
          <a:off x="2091531" y="1066800"/>
          <a:ext cx="4960938" cy="5257800"/>
        </p:xfrm>
        <a:graphic>
          <a:graphicData uri="http://schemas.openxmlformats.org/presentationml/2006/ole">
            <mc:AlternateContent xmlns:mc="http://schemas.openxmlformats.org/markup-compatibility/2006">
              <mc:Choice xmlns:v="urn:schemas-microsoft-com:vml" Requires="v">
                <p:oleObj spid="_x0000_s54301" name="VISIO" r:id="rId6" imgW="2508895" imgH="2659519" progId="">
                  <p:embed/>
                </p:oleObj>
              </mc:Choice>
              <mc:Fallback>
                <p:oleObj name="VISIO" r:id="rId6" imgW="2508895" imgH="2659519" progId="">
                  <p:embed/>
                  <p:pic>
                    <p:nvPicPr>
                      <p:cNvPr id="0" name="Picture 2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66800"/>
                        <a:ext cx="4960938"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4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42498583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74333038"/>
              </p:ext>
            </p:extLst>
          </p:nvPr>
        </p:nvGraphicFramePr>
        <p:xfrm>
          <a:off x="2057400" y="1066800"/>
          <a:ext cx="4960938" cy="5257800"/>
        </p:xfrm>
        <a:graphic>
          <a:graphicData uri="http://schemas.openxmlformats.org/presentationml/2006/ole">
            <mc:AlternateContent xmlns:mc="http://schemas.openxmlformats.org/markup-compatibility/2006">
              <mc:Choice xmlns:v="urn:schemas-microsoft-com:vml" Requires="v">
                <p:oleObj spid="_x0000_s55325" name="VISIO" r:id="rId6" imgW="2511165" imgH="2660767" progId="">
                  <p:embed/>
                </p:oleObj>
              </mc:Choice>
              <mc:Fallback>
                <p:oleObj name="VISIO" r:id="rId6" imgW="2511165" imgH="2660767" progId="">
                  <p:embed/>
                  <p:pic>
                    <p:nvPicPr>
                      <p:cNvPr id="0" name="Picture 2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066800"/>
                        <a:ext cx="4960938"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23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6032476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53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810857090"/>
              </p:ext>
            </p:extLst>
          </p:nvPr>
        </p:nvGraphicFramePr>
        <p:xfrm>
          <a:off x="3352800" y="4395788"/>
          <a:ext cx="2743200" cy="2005012"/>
        </p:xfrm>
        <a:graphic>
          <a:graphicData uri="http://schemas.openxmlformats.org/presentationml/2006/ole">
            <mc:AlternateContent xmlns:mc="http://schemas.openxmlformats.org/markup-compatibility/2006">
              <mc:Choice xmlns:v="urn:schemas-microsoft-com:vml" Requires="v">
                <p:oleObj spid="_x0000_s56349" name="VISIO" r:id="rId7" imgW="1051560" imgH="800100" progId="">
                  <p:embed/>
                </p:oleObj>
              </mc:Choice>
              <mc:Fallback>
                <p:oleObj name="VISIO" r:id="rId7" imgW="1051560" imgH="800100" progId="">
                  <p:embed/>
                  <p:pic>
                    <p:nvPicPr>
                      <p:cNvPr id="0" name="Picture 2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395788"/>
                        <a:ext cx="2743200" cy="200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85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8534"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Types of </a:t>
            </a:r>
            <a:r>
              <a:rPr lang="en-US" sz="3200" dirty="0">
                <a:latin typeface="Times New Roman" pitchFamily="18" charset="0"/>
                <a:cs typeface="Arial" charset="0"/>
              </a:rPr>
              <a:t>carry propagate adders (CPAs</a:t>
            </a:r>
            <a:r>
              <a:rPr lang="en-US" sz="3200" dirty="0" smtClean="0">
                <a:latin typeface="Times New Roman" pitchFamily="18" charset="0"/>
                <a:cs typeface="Arial" charset="0"/>
              </a:rPr>
              <a:t>):</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Ripple-carry 	</a:t>
            </a:r>
            <a:r>
              <a:rPr lang="en-US" sz="2600" dirty="0" smtClean="0">
                <a:latin typeface="Times New Roman" pitchFamily="18" charset="0"/>
                <a:cs typeface="Arial" charset="0"/>
              </a:rPr>
              <a:t>	(</a:t>
            </a:r>
            <a:r>
              <a:rPr lang="en-US" sz="2600" dirty="0">
                <a:latin typeface="Times New Roman" pitchFamily="18" charset="0"/>
                <a:cs typeface="Arial" charset="0"/>
              </a:rPr>
              <a:t>slow)</a:t>
            </a:r>
          </a:p>
          <a:p>
            <a:pPr marL="742950" lvl="1" indent="-28575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(fast)</a:t>
            </a:r>
          </a:p>
          <a:p>
            <a:pPr marL="742950" lvl="1" indent="-285750">
              <a:spcBef>
                <a:spcPct val="20000"/>
              </a:spcBef>
              <a:buFontTx/>
              <a:buChar char="–"/>
            </a:pPr>
            <a:r>
              <a:rPr lang="en-US" sz="2600" dirty="0">
                <a:latin typeface="Times New Roman" pitchFamily="18" charset="0"/>
                <a:cs typeface="Arial" charset="0"/>
              </a:rPr>
              <a:t>Prefix 		</a:t>
            </a:r>
            <a:r>
              <a:rPr lang="en-US" sz="2600" dirty="0" smtClean="0">
                <a:latin typeface="Times New Roman" pitchFamily="18" charset="0"/>
                <a:cs typeface="Arial" charset="0"/>
              </a:rPr>
              <a:t>	(</a:t>
            </a:r>
            <a:r>
              <a:rPr lang="en-US" sz="2600" dirty="0">
                <a:latin typeface="Times New Roman" pitchFamily="18" charset="0"/>
                <a:cs typeface="Arial" charset="0"/>
              </a:rPr>
              <a:t>faster)</a:t>
            </a:r>
          </a:p>
          <a:p>
            <a:pPr marL="342900" indent="-34290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and prefix adders </a:t>
            </a:r>
            <a:r>
              <a:rPr lang="en-US" sz="2600" dirty="0" smtClean="0">
                <a:latin typeface="Times New Roman" pitchFamily="18" charset="0"/>
                <a:cs typeface="Arial" charset="0"/>
              </a:rPr>
              <a:t>faster </a:t>
            </a:r>
            <a:r>
              <a:rPr lang="en-US" sz="2600" dirty="0">
                <a:latin typeface="Times New Roman" pitchFamily="18" charset="0"/>
                <a:cs typeface="Arial" charset="0"/>
              </a:rPr>
              <a:t>for large adders but require more </a:t>
            </a:r>
            <a:r>
              <a:rPr lang="en-US" sz="2600" dirty="0" smtClean="0">
                <a:latin typeface="Times New Roman" pitchFamily="18" charset="0"/>
                <a:cs typeface="Arial" charset="0"/>
              </a:rPr>
              <a:t>hardware</a:t>
            </a:r>
            <a:endParaRPr lang="en-US" sz="26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600" b="1" dirty="0">
                <a:solidFill>
                  <a:schemeClr val="accent1"/>
                </a:solidFill>
                <a:latin typeface="Times New Roman" pitchFamily="18" charset="0"/>
                <a:cs typeface="Arial" charset="0"/>
              </a:rPr>
              <a:t>       Symbol</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Multibit</a:t>
            </a:r>
            <a:r>
              <a:rPr lang="en-US" sz="4400" dirty="0" smtClean="0">
                <a:solidFill>
                  <a:schemeClr val="bg1"/>
                </a:solidFill>
                <a:latin typeface="+mj-lt"/>
              </a:rPr>
              <a:t> Adders (CPAs)</a:t>
            </a:r>
            <a:endParaRPr lang="en-US" sz="4400" dirty="0">
              <a:solidFill>
                <a:schemeClr val="bg1"/>
              </a:solidFill>
              <a:latin typeface="+mj-lt"/>
            </a:endParaRPr>
          </a:p>
        </p:txBody>
      </p:sp>
    </p:spTree>
    <p:extLst>
      <p:ext uri="{BB962C8B-B14F-4D97-AF65-F5344CB8AC3E}">
        <p14:creationId xmlns:p14="http://schemas.microsoft.com/office/powerpoint/2010/main" val="28857224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0581" name="Object 5"/>
          <p:cNvGraphicFramePr>
            <a:graphicFrameLocks noGrp="1" noChangeAspect="1"/>
          </p:cNvGraphicFramePr>
          <p:nvPr>
            <p:ph idx="4294967295"/>
            <p:custDataLst>
              <p:tags r:id="rId2"/>
            </p:custDataLst>
            <p:extLst>
              <p:ext uri="{D42A27DB-BD31-4B8C-83A1-F6EECF244321}">
                <p14:modId xmlns:p14="http://schemas.microsoft.com/office/powerpoint/2010/main" val="3201045106"/>
              </p:ext>
            </p:extLst>
          </p:nvPr>
        </p:nvGraphicFramePr>
        <p:xfrm>
          <a:off x="1600200" y="1093177"/>
          <a:ext cx="6338888" cy="4660900"/>
        </p:xfrm>
        <a:graphic>
          <a:graphicData uri="http://schemas.openxmlformats.org/presentationml/2006/ole">
            <mc:AlternateContent xmlns:mc="http://schemas.openxmlformats.org/markup-compatibility/2006">
              <mc:Choice xmlns:v="urn:schemas-microsoft-com:vml" Requires="v">
                <p:oleObj spid="_x0000_s60447" name="VISIO" r:id="rId6" imgW="1943291" imgH="1428845" progId="">
                  <p:embed/>
                </p:oleObj>
              </mc:Choice>
              <mc:Fallback>
                <p:oleObj name="VISIO" r:id="rId6" imgW="1943291" imgH="1428845" progId="">
                  <p:embed/>
                  <p:pic>
                    <p:nvPicPr>
                      <p:cNvPr id="0" name="Picture 2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1093177"/>
                        <a:ext cx="6338888" cy="466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05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Subtracter</a:t>
            </a:r>
            <a:endParaRPr lang="en-US" sz="4400" dirty="0">
              <a:solidFill>
                <a:schemeClr val="bg1"/>
              </a:solidFill>
              <a:latin typeface="+mj-lt"/>
            </a:endParaRPr>
          </a:p>
        </p:txBody>
      </p:sp>
    </p:spTree>
    <p:extLst>
      <p:ext uri="{BB962C8B-B14F-4D97-AF65-F5344CB8AC3E}">
        <p14:creationId xmlns:p14="http://schemas.microsoft.com/office/powerpoint/2010/main" val="24264114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5" name="Object 5"/>
          <p:cNvGraphicFramePr>
            <a:graphicFrameLocks noGrp="1" noChangeAspect="1"/>
          </p:cNvGraphicFramePr>
          <p:nvPr>
            <p:ph idx="4294967295"/>
            <p:custDataLst>
              <p:tags r:id="rId2"/>
            </p:custDataLst>
            <p:extLst>
              <p:ext uri="{D42A27DB-BD31-4B8C-83A1-F6EECF244321}">
                <p14:modId xmlns:p14="http://schemas.microsoft.com/office/powerpoint/2010/main" val="966299119"/>
              </p:ext>
            </p:extLst>
          </p:nvPr>
        </p:nvGraphicFramePr>
        <p:xfrm>
          <a:off x="1143000" y="1063869"/>
          <a:ext cx="7772400" cy="4627563"/>
        </p:xfrm>
        <a:graphic>
          <a:graphicData uri="http://schemas.openxmlformats.org/presentationml/2006/ole">
            <mc:AlternateContent xmlns:mc="http://schemas.openxmlformats.org/markup-compatibility/2006">
              <mc:Choice xmlns:v="urn:schemas-microsoft-com:vml" Requires="v">
                <p:oleObj spid="_x0000_s61471" name="VISIO" r:id="rId6" imgW="2836319" imgH="1689884" progId="">
                  <p:embed/>
                </p:oleObj>
              </mc:Choice>
              <mc:Fallback>
                <p:oleObj name="VISIO" r:id="rId6" imgW="2836319" imgH="1689884" progId="">
                  <p:embed/>
                  <p:pic>
                    <p:nvPicPr>
                      <p:cNvPr id="0" name="Picture 2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063869"/>
                        <a:ext cx="7772400" cy="462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Equality</a:t>
            </a:r>
            <a:endParaRPr lang="en-US" sz="4400" dirty="0">
              <a:solidFill>
                <a:schemeClr val="bg1"/>
              </a:solidFill>
              <a:latin typeface="+mj-lt"/>
            </a:endParaRPr>
          </a:p>
        </p:txBody>
      </p:sp>
    </p:spTree>
    <p:extLst>
      <p:ext uri="{BB962C8B-B14F-4D97-AF65-F5344CB8AC3E}">
        <p14:creationId xmlns:p14="http://schemas.microsoft.com/office/powerpoint/2010/main" val="42700901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5334</TotalTime>
  <Words>1198</Words>
  <Application>Microsoft Office PowerPoint</Application>
  <PresentationFormat>On-screen Show (4:3)</PresentationFormat>
  <Paragraphs>314</Paragraphs>
  <Slides>44</Slides>
  <Notes>41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0" baseType="lpstr">
      <vt:lpstr>Arial</vt:lpstr>
      <vt:lpstr>Calibri</vt:lpstr>
      <vt:lpstr>Times New Roman</vt:lpstr>
      <vt:lpstr>Office Theme</vt:lpstr>
      <vt:lpstr>VISIO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Windows Kullanıcısı</cp:lastModifiedBy>
  <cp:revision>64</cp:revision>
  <dcterms:created xsi:type="dcterms:W3CDTF">2012-08-07T04:56:47Z</dcterms:created>
  <dcterms:modified xsi:type="dcterms:W3CDTF">2018-02-13T07:15:14Z</dcterms:modified>
</cp:coreProperties>
</file>