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8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9.xml" ContentType="application/vnd.openxmlformats-officedocument.presentationml.notesSlide+xml"/>
  <Override PartName="/ppt/tags/tag122.xml" ContentType="application/vnd.openxmlformats-officedocument.presentationml.tags+xml"/>
  <Override PartName="/ppt/notesSlides/notesSlide40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2.xml" ContentType="application/vnd.openxmlformats-officedocument.presentationml.notesSlide+xml"/>
  <Override PartName="/ppt/tags/tag129.xml" ContentType="application/vnd.openxmlformats-officedocument.presentationml.tags+xml"/>
  <Override PartName="/ppt/notesSlides/notesSlide4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4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45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6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47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48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9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50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5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3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54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55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56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57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58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59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60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1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6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63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64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65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66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67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68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69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70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71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72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73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74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75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76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77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78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9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80.xml" ContentType="application/vnd.openxmlformats-officedocument.presentationml.notesSlide+xml"/>
  <Override PartName="/ppt/tags/tag257.xml" ContentType="application/vnd.openxmlformats-officedocument.presentationml.tags+xml"/>
  <Override PartName="/ppt/notesSlides/notesSlide81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2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3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84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85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86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87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88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89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90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91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92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93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94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95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96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97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98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99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00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01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02.xml" ContentType="application/vnd.openxmlformats-officedocument.presentationml.notesSlide+xml"/>
  <Override PartName="/ppt/tags/tag332.xml" ContentType="application/vnd.openxmlformats-officedocument.presentationml.tags+xml"/>
  <Override PartName="/ppt/notesSlides/notesSlide103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0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105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106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07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08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109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110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111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112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113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114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115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notesSlides/notesSlide116.xml" ContentType="application/vnd.openxmlformats-officedocument.presentationml.notesSlide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117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notesSlides/notesSlide118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119.xml" ContentType="application/vnd.openxmlformats-officedocument.presentationml.notesSlid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120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121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122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notesSlides/notesSlide123.xml" ContentType="application/vnd.openxmlformats-officedocument.presentationml.notesSlide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124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125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notesSlides/notesSlide126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127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128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129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130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131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notesSlides/notesSlide132.xml" ContentType="application/vnd.openxmlformats-officedocument.presentationml.notesSlide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133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1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86" r:id="rId22"/>
    <p:sldId id="277" r:id="rId23"/>
    <p:sldId id="387" r:id="rId24"/>
    <p:sldId id="278" r:id="rId25"/>
    <p:sldId id="279" r:id="rId26"/>
    <p:sldId id="388" r:id="rId27"/>
    <p:sldId id="280" r:id="rId28"/>
    <p:sldId id="281" r:id="rId29"/>
    <p:sldId id="282" r:id="rId30"/>
    <p:sldId id="283" r:id="rId31"/>
    <p:sldId id="38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90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8" r:id="rId66"/>
    <p:sldId id="391" r:id="rId67"/>
    <p:sldId id="320" r:id="rId68"/>
    <p:sldId id="392" r:id="rId69"/>
    <p:sldId id="321" r:id="rId70"/>
    <p:sldId id="322" r:id="rId71"/>
    <p:sldId id="323" r:id="rId72"/>
    <p:sldId id="393" r:id="rId73"/>
    <p:sldId id="325" r:id="rId74"/>
    <p:sldId id="394" r:id="rId75"/>
    <p:sldId id="326" r:id="rId76"/>
    <p:sldId id="327" r:id="rId77"/>
    <p:sldId id="329" r:id="rId78"/>
    <p:sldId id="395" r:id="rId79"/>
    <p:sldId id="330" r:id="rId80"/>
    <p:sldId id="331" r:id="rId81"/>
    <p:sldId id="332" r:id="rId82"/>
    <p:sldId id="333" r:id="rId83"/>
    <p:sldId id="334" r:id="rId84"/>
    <p:sldId id="335" r:id="rId85"/>
    <p:sldId id="396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98" r:id="rId111"/>
    <p:sldId id="360" r:id="rId112"/>
    <p:sldId id="361" r:id="rId113"/>
    <p:sldId id="362" r:id="rId114"/>
    <p:sldId id="363" r:id="rId115"/>
    <p:sldId id="364" r:id="rId116"/>
    <p:sldId id="365" r:id="rId117"/>
    <p:sldId id="367" r:id="rId118"/>
    <p:sldId id="39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4142" autoAdjust="0"/>
  </p:normalViewPr>
  <p:slideViewPr>
    <p:cSldViewPr>
      <p:cViewPr varScale="1">
        <p:scale>
          <a:sx n="106" d="100"/>
          <a:sy n="106" d="100"/>
        </p:scale>
        <p:origin x="163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3002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351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1709F-1EDC-4119-A0BF-7D2F34912723}" type="slidenum">
              <a:rPr lang="en-US"/>
              <a:pPr/>
              <a:t>101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1675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102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103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182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104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970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105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895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106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228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107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5140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108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061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187E-D485-4E55-AE12-62716B2D43F8}" type="slidenum">
              <a:rPr lang="en-US"/>
              <a:pPr/>
              <a:t>109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827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EE73-10C0-4B90-A9A9-1DDBE5960211}" type="slidenum">
              <a:rPr lang="en-US"/>
              <a:pPr/>
              <a:t>111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8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12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892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F309E-030B-4138-A423-6046D64621CC}" type="slidenum">
              <a:rPr lang="en-US"/>
              <a:pPr/>
              <a:t>112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30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57F8-27F0-40CD-A0D4-BAAD0C726E42}" type="slidenum">
              <a:rPr lang="en-US"/>
              <a:pPr/>
              <a:t>113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95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9738C-F67A-4110-9FA5-AD37AC62FF76}" type="slidenum">
              <a:rPr lang="en-US"/>
              <a:pPr/>
              <a:t>114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96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04154-A750-4923-8C96-79C582CA9A05}" type="slidenum">
              <a:rPr lang="en-US"/>
              <a:pPr/>
              <a:t>115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24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CD9D0-8B46-47F9-AE2D-5E89B2355BBA}" type="slidenum">
              <a:rPr lang="en-US"/>
              <a:pPr/>
              <a:t>116</a:t>
            </a:fld>
            <a:endParaRPr 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465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117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7039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118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738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E816C-13D9-4739-9448-6F224D89BD70}" type="slidenum">
              <a:rPr lang="en-US"/>
              <a:pPr/>
              <a:t>119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89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EA6BA-F7FC-4E06-A90D-FFE94903118C}" type="slidenum">
              <a:rPr lang="en-US"/>
              <a:pPr/>
              <a:t>120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718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C8CBE-4129-4271-A629-D8AC4C3E7488}" type="slidenum">
              <a:rPr lang="en-US"/>
              <a:pPr/>
              <a:t>121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13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3102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83A53-237C-4C77-931D-80DDFDBCF2F3}" type="slidenum">
              <a:rPr lang="en-US"/>
              <a:pPr/>
              <a:t>122</a:t>
            </a:fld>
            <a:endParaRPr 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579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AF4E-D46E-452B-B513-73C1ABDFA629}" type="slidenum">
              <a:rPr lang="en-US"/>
              <a:pPr/>
              <a:t>123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574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F921D-D967-469B-BC5E-E91829B6A93A}" type="slidenum">
              <a:rPr lang="en-US"/>
              <a:pPr/>
              <a:t>124</a:t>
            </a:fld>
            <a:endParaRPr 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0680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78DBB-2FD0-417E-8E48-636802D370F5}" type="slidenum">
              <a:rPr lang="en-US"/>
              <a:pPr/>
              <a:t>125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220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0D6D8-B5CB-44CF-A076-91AD84751C08}" type="slidenum">
              <a:rPr lang="en-US"/>
              <a:pPr/>
              <a:t>126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881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832C6-AD85-45A4-BA9A-4B7D17D30861}" type="slidenum">
              <a:rPr lang="en-US"/>
              <a:pPr/>
              <a:t>127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621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C2EA1-3CDC-4ECF-86B2-4D763AEBFCF2}" type="slidenum">
              <a:rPr lang="en-US"/>
              <a:pPr/>
              <a:t>128</a:t>
            </a:fld>
            <a:endParaRPr 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52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3627D-71A1-4567-A2B3-A27A94827337}" type="slidenum">
              <a:rPr lang="en-US"/>
              <a:pPr/>
              <a:t>129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466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64B26-1039-4A89-B9BE-F571758E0A10}" type="slidenum">
              <a:rPr lang="en-US"/>
              <a:pPr/>
              <a:t>130</a:t>
            </a:fld>
            <a:endParaRPr 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498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0311F-008B-4B0C-9828-CA17DE82EC59}" type="slidenum">
              <a:rPr lang="en-US"/>
              <a:pPr/>
              <a:t>131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6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14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481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E73E6-3E2F-4FE9-83A4-B07AF79C1FFF}" type="slidenum">
              <a:rPr lang="en-US"/>
              <a:pPr/>
              <a:t>132</a:t>
            </a:fld>
            <a:endParaRPr 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3055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33A97-0276-4D5D-9F89-8740F26D54B0}" type="slidenum">
              <a:rPr lang="en-US"/>
              <a:pPr/>
              <a:t>133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1846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CBB3A-DA45-426E-9703-C0236A055745}" type="slidenum">
              <a:rPr lang="en-US"/>
              <a:pPr/>
              <a:t>134</a:t>
            </a:fld>
            <a:endParaRPr 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540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DA1E-7C6D-446C-ACA1-DDF3AB11F0CC}" type="slidenum">
              <a:rPr lang="en-US"/>
              <a:pPr/>
              <a:t>135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3048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F2B97-851F-4A53-BB9C-D5173485D282}" type="slidenum">
              <a:rPr lang="en-US"/>
              <a:pPr/>
              <a:t>136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4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15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4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16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12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17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18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2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2A91-C73E-408F-B4C8-43E644120F3A}" type="slidenum">
              <a:rPr lang="en-US"/>
              <a:pPr/>
              <a:t>19</a:t>
            </a:fld>
            <a:endParaRPr 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20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2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25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21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3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22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7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08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24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8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25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59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26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0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27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8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28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4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D9D6-DDAD-431E-A80D-583333B50DB4}" type="slidenum">
              <a:rPr lang="en-US"/>
              <a:pPr/>
              <a:t>29</a:t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2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30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05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31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32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8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33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8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34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13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35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1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49760-38BD-4480-89D6-56FE07AB2AC6}" type="slidenum">
              <a:rPr lang="en-US"/>
              <a:pPr/>
              <a:t>36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03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FC2C1-50D7-4893-A91D-85BF0E581CE7}" type="slidenum">
              <a:rPr lang="en-US"/>
              <a:pPr/>
              <a:t>37</a:t>
            </a:fld>
            <a:endParaRPr 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0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997F1-2D23-403C-BFC6-3F27FCFA1920}" type="slidenum">
              <a:rPr lang="en-US"/>
              <a:pPr/>
              <a:t>38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96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39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62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7CE82-ABAB-4D30-AC29-161F7EC3F744}" type="slidenum">
              <a:rPr lang="en-US"/>
              <a:pPr/>
              <a:t>40</a:t>
            </a:fld>
            <a:endParaRPr 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E21B5-927C-4F10-A313-A26A3EC7AFAF}" type="slidenum">
              <a:rPr lang="en-US"/>
              <a:pPr/>
              <a:t>5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3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0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42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83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43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4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44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13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16E0-193A-4026-97D8-C274823B92A3}" type="slidenum">
              <a:rPr lang="en-US"/>
              <a:pPr/>
              <a:t>45</a:t>
            </a:fld>
            <a:endParaRPr lang="en-US"/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988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46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83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47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99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E1DF-F9BE-4397-9802-5709B8878E25}" type="slidenum">
              <a:rPr lang="en-US"/>
              <a:pPr/>
              <a:t>48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80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F8E31-60FC-4684-AB89-5F898620A9AB}" type="slidenum">
              <a:rPr lang="en-US"/>
              <a:pPr/>
              <a:t>49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08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35E1-E1F9-4BD8-8D1E-50623ECBF82B}" type="slidenum">
              <a:rPr lang="en-US"/>
              <a:pPr/>
              <a:t>50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6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120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9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52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20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53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86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78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0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56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82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015BA-3E20-44A7-978C-35F1F121525E}" type="slidenum">
              <a:rPr lang="en-US"/>
              <a:pPr/>
              <a:t>57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229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58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77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59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19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2E576-D3A9-4E0B-9977-FC4CCA079CF5}" type="slidenum">
              <a:rPr lang="en-US"/>
              <a:pPr/>
              <a:t>60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7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30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61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0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BE5D3-939D-451B-AE90-BB2965369916}" type="slidenum">
              <a:rPr lang="en-US"/>
              <a:pPr/>
              <a:t>62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97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63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98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DE3DD-E11A-4F93-B0B2-A43F3A1452B7}" type="slidenum">
              <a:rPr lang="en-US"/>
              <a:pPr/>
              <a:t>64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38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65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076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66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698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67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236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68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91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051F9-1555-4E28-B8BE-FF638FBF4334}" type="slidenum">
              <a:rPr lang="en-US"/>
              <a:pPr/>
              <a:t>69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12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70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7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8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81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71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56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72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913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73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637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74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71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75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932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CAF-878F-42BD-B7E0-5045F5526695}" type="slidenum">
              <a:rPr lang="en-US"/>
              <a:pPr/>
              <a:t>76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07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77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50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78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33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79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839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001D-D256-4E4C-8654-927703D44972}" type="slidenum">
              <a:rPr lang="en-US"/>
              <a:pPr/>
              <a:t>80</a:t>
            </a:fld>
            <a:endParaRPr lang="en-US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9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711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81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231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82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49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83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531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84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23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85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347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86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011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87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92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88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794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89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315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90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10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219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91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592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92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307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93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27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94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51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95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777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96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9125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97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34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98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17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99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492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100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notesSlide" Target="../notesSlides/notesSlide9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notesSlide" Target="../notesSlides/notesSlide10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7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tags" Target="../tags/tag329.xml"/><Relationship Id="rId7" Type="http://schemas.openxmlformats.org/officeDocument/2006/relationships/notesSlide" Target="../notesSlides/notesSlide102.xml"/><Relationship Id="rId2" Type="http://schemas.openxmlformats.org/officeDocument/2006/relationships/tags" Target="../tags/tag328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9" Type="http://schemas.openxmlformats.org/officeDocument/2006/relationships/image" Target="../media/image36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104.xml"/><Relationship Id="rId4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105.xml"/><Relationship Id="rId4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106.xml"/><Relationship Id="rId4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tags" Target="../tags/tag343.xml"/><Relationship Id="rId7" Type="http://schemas.openxmlformats.org/officeDocument/2006/relationships/notesSlide" Target="../notesSlides/notesSlide107.xml"/><Relationship Id="rId2" Type="http://schemas.openxmlformats.org/officeDocument/2006/relationships/tags" Target="../tags/tag342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9" Type="http://schemas.openxmlformats.org/officeDocument/2006/relationships/image" Target="../media/image37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8.xml"/><Relationship Id="rId3" Type="http://schemas.openxmlformats.org/officeDocument/2006/relationships/tags" Target="../tags/tag34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9.wmf"/><Relationship Id="rId2" Type="http://schemas.openxmlformats.org/officeDocument/2006/relationships/tags" Target="../tags/tag346.xml"/><Relationship Id="rId1" Type="http://schemas.openxmlformats.org/officeDocument/2006/relationships/vmlDrawing" Target="../drawings/vmlDrawing31.vml"/><Relationship Id="rId6" Type="http://schemas.openxmlformats.org/officeDocument/2006/relationships/tags" Target="../tags/tag350.xml"/><Relationship Id="rId11" Type="http://schemas.openxmlformats.org/officeDocument/2006/relationships/oleObject" Target="../embeddings/oleObject38.bin"/><Relationship Id="rId5" Type="http://schemas.openxmlformats.org/officeDocument/2006/relationships/tags" Target="../tags/tag349.xml"/><Relationship Id="rId10" Type="http://schemas.openxmlformats.org/officeDocument/2006/relationships/image" Target="../media/image38.wmf"/><Relationship Id="rId4" Type="http://schemas.openxmlformats.org/officeDocument/2006/relationships/tags" Target="../tags/tag348.xml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tags" Target="../tags/tag352.xml"/><Relationship Id="rId7" Type="http://schemas.openxmlformats.org/officeDocument/2006/relationships/oleObject" Target="../embeddings/oleObject39.bin"/><Relationship Id="rId2" Type="http://schemas.openxmlformats.org/officeDocument/2006/relationships/tags" Target="../tags/tag351.xml"/><Relationship Id="rId1" Type="http://schemas.openxmlformats.org/officeDocument/2006/relationships/vmlDrawing" Target="../drawings/vmlDrawing32.vml"/><Relationship Id="rId6" Type="http://schemas.openxmlformats.org/officeDocument/2006/relationships/notesSlide" Target="../notesSlides/notesSlide10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7" Type="http://schemas.openxmlformats.org/officeDocument/2006/relationships/image" Target="../media/image42.png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notesSlide" Target="../notesSlides/notesSlide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111.xml"/><Relationship Id="rId4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tags" Target="../tags/tag362.xml"/><Relationship Id="rId7" Type="http://schemas.openxmlformats.org/officeDocument/2006/relationships/oleObject" Target="../embeddings/oleObject40.bin"/><Relationship Id="rId2" Type="http://schemas.openxmlformats.org/officeDocument/2006/relationships/tags" Target="../tags/tag361.xml"/><Relationship Id="rId1" Type="http://schemas.openxmlformats.org/officeDocument/2006/relationships/vmlDrawing" Target="../drawings/vmlDrawing33.vml"/><Relationship Id="rId6" Type="http://schemas.openxmlformats.org/officeDocument/2006/relationships/notesSlide" Target="../notesSlides/notesSlide1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113.xml"/><Relationship Id="rId4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6" Type="http://schemas.openxmlformats.org/officeDocument/2006/relationships/notesSlide" Target="../notesSlides/notesSlide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0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5" Type="http://schemas.openxmlformats.org/officeDocument/2006/relationships/notesSlide" Target="../notesSlides/notesSlide115.xml"/><Relationship Id="rId4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5" Type="http://schemas.openxmlformats.org/officeDocument/2006/relationships/notesSlide" Target="../notesSlides/notesSlide116.xml"/><Relationship Id="rId4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tags" Target="../tags/tag378.xml"/><Relationship Id="rId7" Type="http://schemas.openxmlformats.org/officeDocument/2006/relationships/oleObject" Target="../embeddings/oleObject41.bin"/><Relationship Id="rId2" Type="http://schemas.openxmlformats.org/officeDocument/2006/relationships/tags" Target="../tags/tag377.xml"/><Relationship Id="rId1" Type="http://schemas.openxmlformats.org/officeDocument/2006/relationships/vmlDrawing" Target="../drawings/vmlDrawing34.vml"/><Relationship Id="rId6" Type="http://schemas.openxmlformats.org/officeDocument/2006/relationships/notesSlide" Target="../notesSlides/notesSlide1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tags" Target="../tags/tag381.xml"/><Relationship Id="rId7" Type="http://schemas.openxmlformats.org/officeDocument/2006/relationships/oleObject" Target="../embeddings/oleObject42.bin"/><Relationship Id="rId2" Type="http://schemas.openxmlformats.org/officeDocument/2006/relationships/tags" Target="../tags/tag380.xml"/><Relationship Id="rId1" Type="http://schemas.openxmlformats.org/officeDocument/2006/relationships/vmlDrawing" Target="../drawings/vmlDrawing35.vml"/><Relationship Id="rId6" Type="http://schemas.openxmlformats.org/officeDocument/2006/relationships/notesSlide" Target="../notesSlides/notesSlide1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5" Type="http://schemas.openxmlformats.org/officeDocument/2006/relationships/notesSlide" Target="../notesSlides/notesSlide119.xml"/><Relationship Id="rId4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Relationship Id="rId5" Type="http://schemas.openxmlformats.org/officeDocument/2006/relationships/notesSlide" Target="../notesSlides/notesSlide120.xml"/><Relationship Id="rId4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5" Type="http://schemas.openxmlformats.org/officeDocument/2006/relationships/notesSlide" Target="../notesSlides/notesSlide123.xml"/><Relationship Id="rId4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" Type="http://schemas.openxmlformats.org/officeDocument/2006/relationships/tags" Target="../tags/tag398.xml"/><Relationship Id="rId5" Type="http://schemas.openxmlformats.org/officeDocument/2006/relationships/notesSlide" Target="../notesSlides/notesSlide124.xml"/><Relationship Id="rId4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5" Type="http://schemas.openxmlformats.org/officeDocument/2006/relationships/notesSlide" Target="../notesSlides/notesSlide125.xml"/><Relationship Id="rId4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5" Type="http://schemas.openxmlformats.org/officeDocument/2006/relationships/notesSlide" Target="../notesSlides/notesSlide126.xml"/><Relationship Id="rId4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409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5" Type="http://schemas.openxmlformats.org/officeDocument/2006/relationships/notesSlide" Target="../notesSlides/notesSlide12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5" Type="http://schemas.openxmlformats.org/officeDocument/2006/relationships/notesSlide" Target="../notesSlides/notesSlide128.xml"/><Relationship Id="rId4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notesSlide" Target="../notesSlides/notesSlide129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4" Type="http://schemas.openxmlformats.org/officeDocument/2006/relationships/notesSlide" Target="../notesSlides/notesSlide130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4" Type="http://schemas.openxmlformats.org/officeDocument/2006/relationships/notesSlide" Target="../notesSlides/notesSlide131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tags" Target="../tags/tag420.xml"/><Relationship Id="rId7" Type="http://schemas.openxmlformats.org/officeDocument/2006/relationships/oleObject" Target="../embeddings/oleObject43.bin"/><Relationship Id="rId2" Type="http://schemas.openxmlformats.org/officeDocument/2006/relationships/tags" Target="../tags/tag419.xml"/><Relationship Id="rId1" Type="http://schemas.openxmlformats.org/officeDocument/2006/relationships/vmlDrawing" Target="../drawings/vmlDrawing36.vml"/><Relationship Id="rId6" Type="http://schemas.openxmlformats.org/officeDocument/2006/relationships/notesSlide" Target="../notesSlides/notesSlide1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4" Type="http://schemas.openxmlformats.org/officeDocument/2006/relationships/notesSlide" Target="../notesSlides/notesSlide13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4" Type="http://schemas.openxmlformats.org/officeDocument/2006/relationships/notesSlide" Target="../notesSlides/notesSlide1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4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6.emf"/><Relationship Id="rId4" Type="http://schemas.openxmlformats.org/officeDocument/2006/relationships/tags" Target="../tags/tag52.xml"/><Relationship Id="rId9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4.v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image" Target="../media/image7.emf"/><Relationship Id="rId4" Type="http://schemas.openxmlformats.org/officeDocument/2006/relationships/tags" Target="../tags/tag60.xml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4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63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vmlDrawing" Target="../drawings/vmlDrawing6.v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image" Target="../media/image9.emf"/><Relationship Id="rId4" Type="http://schemas.openxmlformats.org/officeDocument/2006/relationships/tags" Target="../tags/tag72.xml"/><Relationship Id="rId9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7.v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image" Target="../media/image10.emf"/><Relationship Id="rId4" Type="http://schemas.openxmlformats.org/officeDocument/2006/relationships/tags" Target="../tags/tag77.xml"/><Relationship Id="rId9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81.xml"/><Relationship Id="rId7" Type="http://schemas.openxmlformats.org/officeDocument/2006/relationships/oleObject" Target="../embeddings/oleObject8.bin"/><Relationship Id="rId2" Type="http://schemas.openxmlformats.org/officeDocument/2006/relationships/tags" Target="../tags/tag80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1.wmf"/><Relationship Id="rId2" Type="http://schemas.openxmlformats.org/officeDocument/2006/relationships/tags" Target="../tags/tag8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89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103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02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tags" Target="../tags/tag10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09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108.xml"/><Relationship Id="rId10" Type="http://schemas.openxmlformats.org/officeDocument/2006/relationships/image" Target="../media/image14.wmf"/><Relationship Id="rId4" Type="http://schemas.openxmlformats.org/officeDocument/2006/relationships/tags" Target="../tags/tag107.xml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tags" Target="../tags/tag111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10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11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13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wmf"/><Relationship Id="rId4" Type="http://schemas.openxmlformats.org/officeDocument/2006/relationships/tags" Target="../tags/tag115.xml"/><Relationship Id="rId9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20.wmf"/><Relationship Id="rId2" Type="http://schemas.openxmlformats.org/officeDocument/2006/relationships/tags" Target="../tags/tag1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0.wmf"/><Relationship Id="rId3" Type="http://schemas.openxmlformats.org/officeDocument/2006/relationships/tags" Target="../tags/tag119.xml"/><Relationship Id="rId7" Type="http://schemas.openxmlformats.org/officeDocument/2006/relationships/notesSlide" Target="../notesSlides/notesSlide39.xml"/><Relationship Id="rId12" Type="http://schemas.openxmlformats.org/officeDocument/2006/relationships/oleObject" Target="../embeddings/oleObject21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wmf"/><Relationship Id="rId5" Type="http://schemas.openxmlformats.org/officeDocument/2006/relationships/tags" Target="../tags/tag121.xml"/><Relationship Id="rId10" Type="http://schemas.openxmlformats.org/officeDocument/2006/relationships/oleObject" Target="../embeddings/oleObject20.bin"/><Relationship Id="rId4" Type="http://schemas.openxmlformats.org/officeDocument/2006/relationships/tags" Target="../tags/tag120.xml"/><Relationship Id="rId9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24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23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9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23.wmf"/><Relationship Id="rId2" Type="http://schemas.openxmlformats.org/officeDocument/2006/relationships/tags" Target="../tags/tag12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135.xml"/><Relationship Id="rId7" Type="http://schemas.openxmlformats.org/officeDocument/2006/relationships/oleObject" Target="../embeddings/oleObject24.bin"/><Relationship Id="rId2" Type="http://schemas.openxmlformats.org/officeDocument/2006/relationships/tags" Target="../tags/tag134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138.xml"/><Relationship Id="rId7" Type="http://schemas.openxmlformats.org/officeDocument/2006/relationships/oleObject" Target="../embeddings/oleObject25.bin"/><Relationship Id="rId2" Type="http://schemas.openxmlformats.org/officeDocument/2006/relationships/tags" Target="../tags/tag137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141.xml"/><Relationship Id="rId7" Type="http://schemas.openxmlformats.org/officeDocument/2006/relationships/oleObject" Target="../embeddings/oleObject26.bin"/><Relationship Id="rId2" Type="http://schemas.openxmlformats.org/officeDocument/2006/relationships/tags" Target="../tags/tag140.xml"/><Relationship Id="rId1" Type="http://schemas.openxmlformats.org/officeDocument/2006/relationships/vmlDrawing" Target="../drawings/vmlDrawing21.v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tags" Target="../tags/tag144.xml"/><Relationship Id="rId7" Type="http://schemas.openxmlformats.org/officeDocument/2006/relationships/oleObject" Target="../embeddings/oleObject27.bin"/><Relationship Id="rId2" Type="http://schemas.openxmlformats.org/officeDocument/2006/relationships/tags" Target="../tags/tag143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153.xml"/><Relationship Id="rId7" Type="http://schemas.openxmlformats.org/officeDocument/2006/relationships/notesSlide" Target="../notesSlides/notesSlide52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wmf"/><Relationship Id="rId5" Type="http://schemas.openxmlformats.org/officeDocument/2006/relationships/tags" Target="../tags/tag155.xml"/><Relationship Id="rId10" Type="http://schemas.openxmlformats.org/officeDocument/2006/relationships/oleObject" Target="../embeddings/oleObject29.bin"/><Relationship Id="rId4" Type="http://schemas.openxmlformats.org/officeDocument/2006/relationships/tags" Target="../tags/tag154.xml"/><Relationship Id="rId9" Type="http://schemas.openxmlformats.org/officeDocument/2006/relationships/image" Target="../media/image2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70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69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7" Type="http://schemas.openxmlformats.org/officeDocument/2006/relationships/notesSlide" Target="../notesSlides/notesSlide66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4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4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4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8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3.xml"/><Relationship Id="rId3" Type="http://schemas.openxmlformats.org/officeDocument/2006/relationships/tags" Target="../tags/tag2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5.xml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vmlDrawing" Target="../drawings/vmlDrawing25.v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10" Type="http://schemas.openxmlformats.org/officeDocument/2006/relationships/image" Target="../media/image31.wmf"/><Relationship Id="rId4" Type="http://schemas.openxmlformats.org/officeDocument/2006/relationships/tags" Target="../tags/tag240.xml"/><Relationship Id="rId9" Type="http://schemas.openxmlformats.org/officeDocument/2006/relationships/oleObject" Target="../embeddings/oleObject31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4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4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7.xml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7" Type="http://schemas.openxmlformats.org/officeDocument/2006/relationships/notesSlide" Target="../notesSlides/notesSlide90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6.xml"/><Relationship Id="rId4" Type="http://schemas.openxmlformats.org/officeDocument/2006/relationships/tags" Target="../tags/tag285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tags" Target="../tags/tag288.xml"/><Relationship Id="rId7" Type="http://schemas.openxmlformats.org/officeDocument/2006/relationships/notesSlide" Target="../notesSlides/notesSlide91.xml"/><Relationship Id="rId2" Type="http://schemas.openxmlformats.org/officeDocument/2006/relationships/tags" Target="../tags/tag287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9" Type="http://schemas.openxmlformats.org/officeDocument/2006/relationships/image" Target="../media/image33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292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291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9" Type="http://schemas.openxmlformats.org/officeDocument/2006/relationships/image" Target="../media/image34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7" Type="http://schemas.openxmlformats.org/officeDocument/2006/relationships/notesSlide" Target="../notesSlides/notesSlide93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9.xml"/><Relationship Id="rId4" Type="http://schemas.openxmlformats.org/officeDocument/2006/relationships/tags" Target="../tags/tag29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tags" Target="../tags/tag305.xml"/><Relationship Id="rId7" Type="http://schemas.openxmlformats.org/officeDocument/2006/relationships/notesSlide" Target="../notesSlides/notesSlide95.xml"/><Relationship Id="rId2" Type="http://schemas.openxmlformats.org/officeDocument/2006/relationships/tags" Target="../tags/tag304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9" Type="http://schemas.openxmlformats.org/officeDocument/2006/relationships/image" Target="../media/image35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4" Type="http://schemas.openxmlformats.org/officeDocument/2006/relationships/notesSlide" Target="../notesSlides/notesSlide9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15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52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481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0x90</a:t>
            </a:r>
            <a:r>
              <a:rPr lang="en-US" sz="1600" dirty="0">
                <a:latin typeface="Courier New" pitchFamily="49" charset="0"/>
              </a:rPr>
              <a:t> factorial: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-8  # make room</a:t>
            </a:r>
          </a:p>
          <a:p>
            <a:r>
              <a:rPr lang="en-US" sz="1600" b="1" dirty="0">
                <a:latin typeface="Courier New" pitchFamily="49" charset="0"/>
              </a:rPr>
              <a:t>0x94      </a:t>
            </a: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$a0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$t0, $0, 2    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$a0, $t0 # a &lt;= 1 ?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else # no: go to else  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$v0, $0, 1    # yes: return 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  <a:p>
            <a:r>
              <a:rPr lang="en-US" sz="1600" b="1" dirty="0">
                <a:latin typeface="Courier New" pitchFamily="49" charset="0"/>
              </a:rPr>
              <a:t>0xB4 </a:t>
            </a:r>
            <a:r>
              <a:rPr lang="en-US" sz="1600" dirty="0">
                <a:latin typeface="Courier New" pitchFamily="49" charset="0"/>
              </a:rPr>
              <a:t>     else: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$a0, $a0, -1  # n = n - 1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factorial     # recursive call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$a0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</a:rPr>
              <a:t>  $v0, $a0, $v0 # n * factorial(n-1)</a:t>
            </a:r>
          </a:p>
          <a:p>
            <a:r>
              <a:rPr lang="en-US" sz="1600" b="1" dirty="0">
                <a:latin typeface="Courier New" pitchFamily="49" charset="0"/>
              </a:rPr>
              <a:t>0xCC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49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5218137"/>
              </p:ext>
            </p:extLst>
          </p:nvPr>
        </p:nvGraphicFramePr>
        <p:xfrm>
          <a:off x="762000" y="1358900"/>
          <a:ext cx="82296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8" name="VISIO" r:id="rId8" imgW="3946320" imgH="2162880" progId="Visio.Drawing.6">
                  <p:embed/>
                </p:oleObj>
              </mc:Choice>
              <mc:Fallback>
                <p:oleObj name="VISIO" r:id="rId8" imgW="3946320" imgH="2162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58900"/>
                        <a:ext cx="82296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6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Stack During Recursive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352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Caller</a:t>
            </a:r>
          </a:p>
          <a:p>
            <a:pPr lvl="1"/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$a0-$a3</a:t>
            </a:r>
          </a:p>
          <a:p>
            <a:pPr lvl="1"/>
            <a:r>
              <a:rPr lang="en-US" sz="2400" dirty="0"/>
              <a:t>Save any </a:t>
            </a:r>
            <a:r>
              <a:rPr lang="en-US" sz="2400" dirty="0" smtClean="0"/>
              <a:t>needed registers </a:t>
            </a:r>
            <a:r>
              <a:rPr lang="en-US" sz="2400" dirty="0"/>
              <a:t>(</a:t>
            </a:r>
            <a:r>
              <a:rPr lang="en-US" sz="2400" dirty="0">
                <a:latin typeface="Courier10 BT" pitchFamily="49" charset="0"/>
              </a:rPr>
              <a:t>$</a:t>
            </a:r>
            <a:r>
              <a:rPr lang="en-US" sz="2400" dirty="0" err="1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$t0-t9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callee</a:t>
            </a:r>
            <a:endParaRPr lang="en-US" sz="2400" dirty="0">
              <a:latin typeface="Courier10 BT" pitchFamily="49" charset="0"/>
            </a:endParaRP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r>
              <a:rPr lang="en-US" sz="3000" b="1" dirty="0" err="1">
                <a:solidFill>
                  <a:schemeClr val="accent1"/>
                </a:solidFill>
              </a:rPr>
              <a:t>Callee</a:t>
            </a:r>
            <a:endParaRPr lang="en-US" sz="3000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($s0-$s7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Perform f</a:t>
            </a:r>
            <a:r>
              <a:rPr lang="en-US" sz="2400" dirty="0" smtClean="0"/>
              <a:t>unction</a:t>
            </a:r>
            <a:endParaRPr lang="en-US" sz="2400" dirty="0"/>
          </a:p>
          <a:p>
            <a:pPr lvl="1"/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$</a:t>
            </a:r>
            <a:r>
              <a:rPr lang="en-US" sz="2400" dirty="0" err="1">
                <a:latin typeface="Courier10 BT" pitchFamily="49" charset="0"/>
              </a:rPr>
              <a:t>ra</a:t>
            </a:r>
            <a:endParaRPr lang="en-US" sz="2400" dirty="0">
              <a:latin typeface="Courier10 BT" pitchFamily="49" charset="0"/>
            </a:endParaRPr>
          </a:p>
          <a:p>
            <a:pPr lvl="1"/>
            <a:endParaRPr lang="en-US" sz="3200" dirty="0">
              <a:latin typeface="Courier10 BT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6477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How do we address the operands?</a:t>
            </a:r>
          </a:p>
          <a:p>
            <a:r>
              <a:rPr lang="en-US" sz="2600" dirty="0"/>
              <a:t>Register Only</a:t>
            </a:r>
          </a:p>
          <a:p>
            <a:r>
              <a:rPr lang="en-US" sz="2600" dirty="0"/>
              <a:t>Immediate</a:t>
            </a:r>
          </a:p>
          <a:p>
            <a:r>
              <a:rPr lang="en-US" sz="2600" dirty="0"/>
              <a:t>Base Addressing</a:t>
            </a:r>
          </a:p>
          <a:p>
            <a:r>
              <a:rPr lang="en-US" sz="2600" dirty="0"/>
              <a:t>PC-Relative</a:t>
            </a:r>
          </a:p>
          <a:p>
            <a:r>
              <a:rPr lang="en-US" sz="2600" dirty="0"/>
              <a:t>Pseudo Direct</a:t>
            </a: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80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Register </a:t>
            </a:r>
            <a:r>
              <a:rPr lang="en-US" b="1" dirty="0" smtClean="0">
                <a:solidFill>
                  <a:schemeClr val="accent1"/>
                </a:solidFill>
              </a:rPr>
              <a:t>Only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Operands found in registers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add $s0, $t2, $t3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sub $t8, $s1, $0</a:t>
            </a:r>
            <a:endParaRPr lang="en-US" sz="2600" dirty="0"/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Immediate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16-bit immediate used as an operand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>
                <a:latin typeface="Courier New" pitchFamily="49" charset="0"/>
              </a:rPr>
              <a:t> $s4, $t5, -73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ori</a:t>
            </a:r>
            <a:r>
              <a:rPr lang="en-US" sz="2600" dirty="0">
                <a:latin typeface="Courier New" pitchFamily="49" charset="0"/>
              </a:rPr>
              <a:t>  $t3, $t7, 0xFF</a:t>
            </a:r>
            <a:endParaRPr lang="en-US" sz="26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84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9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Base Addressing</a:t>
            </a:r>
          </a:p>
          <a:p>
            <a:r>
              <a:rPr lang="en-US" dirty="0"/>
              <a:t>Address of operand is: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base address + sign-extended immediate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$s4, 72($0)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$0 + 72</a:t>
            </a:r>
          </a:p>
          <a:p>
            <a:pPr lvl="2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$t2, -25($t1)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$t1 - 25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86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466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6705600" cy="3278188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PC-Relative Addressing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0x10      </a:t>
            </a: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	$t0, $0, else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$v0, $0, 1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0x18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0x1C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 	$</a:t>
            </a:r>
            <a:r>
              <a:rPr lang="en-US" sz="2000" dirty="0" err="1">
                <a:latin typeface="Courier New" pitchFamily="49" charset="0"/>
              </a:rPr>
              <a:t>ra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0x20      </a:t>
            </a:r>
            <a:r>
              <a:rPr lang="en-US" sz="2000" dirty="0">
                <a:latin typeface="Courier New" pitchFamily="49" charset="0"/>
              </a:rPr>
              <a:t>else: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$a0, $a0, -1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factorial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graphicFrame>
        <p:nvGraphicFramePr>
          <p:cNvPr id="1087494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07556492"/>
              </p:ext>
            </p:extLst>
          </p:nvPr>
        </p:nvGraphicFramePr>
        <p:xfrm>
          <a:off x="1143000" y="4570413"/>
          <a:ext cx="70104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2" name="VISIO" r:id="rId8" imgW="2524680" imgH="547920" progId="Visio.Drawing.6">
                  <p:embed/>
                </p:oleObj>
              </mc:Choice>
              <mc:Fallback>
                <p:oleObj name="VISIO" r:id="rId8" imgW="2524680" imgH="54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0413"/>
                        <a:ext cx="70104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74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15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Pseudo-direct Addressing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0x0040005C   </a:t>
            </a: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sum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0x004000A0  </a:t>
            </a:r>
            <a:r>
              <a:rPr lang="en-US" sz="2000" dirty="0">
                <a:latin typeface="Courier New" pitchFamily="49" charset="0"/>
              </a:rPr>
              <a:t>sum: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add  	$v0, $a0, $a1</a:t>
            </a:r>
          </a:p>
        </p:txBody>
      </p:sp>
      <p:graphicFrame>
        <p:nvGraphicFramePr>
          <p:cNvPr id="1088523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600200" y="3536950"/>
          <a:ext cx="75438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6" name="VISIO" r:id="rId9" imgW="2642760" imgH="443520" progId="Visio.Drawing.6">
                  <p:embed/>
                </p:oleObj>
              </mc:Choice>
              <mc:Fallback>
                <p:oleObj name="VISIO" r:id="rId9" imgW="2642760" imgH="44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36950"/>
                        <a:ext cx="7543800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24" name="Object 12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914400" y="4724400"/>
          <a:ext cx="8229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7" name="VISIO" r:id="rId11" imgW="3929040" imgH="569520" progId="Visio.Drawing.6">
                  <p:embed/>
                </p:oleObj>
              </mc:Choice>
              <mc:Fallback>
                <p:oleObj name="VISIO" r:id="rId11" imgW="3929040" imgH="569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82296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8517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9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Make the common case fast</a:t>
            </a:r>
          </a:p>
          <a:p>
            <a:r>
              <a:rPr lang="en-US" sz="2600" dirty="0"/>
              <a:t>MIPS includes only simple, commonly used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Hardware to decode and execute </a:t>
            </a:r>
            <a:r>
              <a:rPr lang="en-US" sz="2600" dirty="0" smtClean="0"/>
              <a:t>instructions can be simple</a:t>
            </a:r>
            <a:r>
              <a:rPr lang="en-US" sz="2600" dirty="0"/>
              <a:t>, small, and </a:t>
            </a:r>
            <a:r>
              <a:rPr lang="en-US" sz="2600" dirty="0" smtClean="0"/>
              <a:t>fast</a:t>
            </a:r>
            <a:endParaRPr lang="en-US" sz="2600" dirty="0"/>
          </a:p>
          <a:p>
            <a:r>
              <a:rPr lang="en-US" sz="2600" dirty="0"/>
              <a:t>More complex instructions (that are less common) </a:t>
            </a:r>
            <a:r>
              <a:rPr lang="en-US" sz="2600" dirty="0" smtClean="0"/>
              <a:t>performed </a:t>
            </a:r>
            <a:r>
              <a:rPr lang="en-US" sz="2600" dirty="0"/>
              <a:t>using multiple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MIPS is a </a:t>
            </a:r>
            <a:r>
              <a:rPr lang="en-US" sz="2600" b="1" i="1" dirty="0">
                <a:solidFill>
                  <a:schemeClr val="accent1"/>
                </a:solidFill>
              </a:rPr>
              <a:t>reduced instruction set computer </a:t>
            </a:r>
            <a:r>
              <a:rPr lang="en-US" sz="2600" b="1" dirty="0">
                <a:solidFill>
                  <a:schemeClr val="accent1"/>
                </a:solidFill>
              </a:rPr>
              <a:t>(RISC)</a:t>
            </a:r>
            <a:r>
              <a:rPr lang="en-US" sz="2600" dirty="0"/>
              <a:t>, with a small number of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Other architectures, such as Intel’s </a:t>
            </a:r>
            <a:r>
              <a:rPr lang="en-US" sz="2600" dirty="0" smtClean="0"/>
              <a:t>x86, </a:t>
            </a:r>
            <a:r>
              <a:rPr lang="en-US" sz="2600" dirty="0"/>
              <a:t>are </a:t>
            </a:r>
            <a:r>
              <a:rPr lang="en-US" sz="2600" b="1" i="1" dirty="0">
                <a:solidFill>
                  <a:schemeClr val="accent1"/>
                </a:solidFill>
              </a:rPr>
              <a:t>complex instruction set computers</a:t>
            </a:r>
            <a:r>
              <a:rPr lang="en-US" sz="2600" b="1" dirty="0">
                <a:solidFill>
                  <a:schemeClr val="accent1"/>
                </a:solidFill>
              </a:rPr>
              <a:t> (CISC</a:t>
            </a:r>
            <a:r>
              <a:rPr lang="en-US" sz="2600" b="1" dirty="0" smtClean="0">
                <a:solidFill>
                  <a:schemeClr val="accent1"/>
                </a:solidFill>
              </a:rPr>
              <a:t>)</a:t>
            </a:r>
            <a:endParaRPr lang="en-US" sz="2600" dirty="0"/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4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02-18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4106862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Modes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101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1157529"/>
              </p:ext>
            </p:extLst>
          </p:nvPr>
        </p:nvGraphicFramePr>
        <p:xfrm>
          <a:off x="3352800" y="990600"/>
          <a:ext cx="342106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0" name="VISIO" r:id="rId7" imgW="1695240" imgH="2719440" progId="Visio.Drawing.6">
                  <p:embed/>
                </p:oleObj>
              </mc:Choice>
              <mc:Fallback>
                <p:oleObj name="VISIO" r:id="rId7" imgW="1695240" imgH="2719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342106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95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to Compile &amp; Run a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9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4800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Graduated from Yale University with </a:t>
            </a:r>
            <a:r>
              <a:rPr lang="en-US" sz="2800" dirty="0" smtClean="0"/>
              <a:t>a Ph.D. </a:t>
            </a:r>
            <a:r>
              <a:rPr lang="en-US" sz="2800" dirty="0"/>
              <a:t>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sp>
        <p:nvSpPr>
          <p:cNvPr id="1178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78632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199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Grace Hopper, 1906-1992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6392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05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05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Instructions (also called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text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Global/static: 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Dynamic: 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big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At most 2</a:t>
            </a:r>
            <a:r>
              <a:rPr lang="en-US" sz="2600" baseline="30000" dirty="0">
                <a:latin typeface="Times New Roman" pitchFamily="18" charset="0"/>
                <a:cs typeface="Arial" charset="0"/>
              </a:rPr>
              <a:t>32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From address 0x00000000 to 0xFFFFFFFF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What is Stored in Memory?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62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158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8165948"/>
              </p:ext>
            </p:extLst>
          </p:nvPr>
        </p:nvGraphicFramePr>
        <p:xfrm>
          <a:off x="3094209" y="1066800"/>
          <a:ext cx="2392191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4" name="VISIO" r:id="rId7" imgW="1518120" imgH="3386160" progId="Visio.Drawing.6">
                  <p:embed/>
                </p:oleObj>
              </mc:Choice>
              <mc:Fallback>
                <p:oleObj name="VISIO" r:id="rId7" imgW="1518120" imgH="3386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209" y="1066800"/>
                        <a:ext cx="2392191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15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Memory 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578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90600" y="1219200"/>
            <a:ext cx="480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36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36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C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8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38862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46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46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4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8600" y="990600"/>
            <a:ext cx="464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main: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-4   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$a0, $0, 2     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$a0, f         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$a1, $0, 3     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$a1, g         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500" dirty="0">
                <a:latin typeface="Courier New" pitchFamily="49" charset="0"/>
                <a:cs typeface="Arial" charset="0"/>
              </a:rPr>
              <a:t>  sum            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$v0, y         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4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sum: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add  $v0, $a0, $a1  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MIPS Assembly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098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232610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33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310223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65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2122553"/>
              </p:ext>
            </p:extLst>
          </p:nvPr>
        </p:nvGraphicFramePr>
        <p:xfrm>
          <a:off x="1079500" y="1219200"/>
          <a:ext cx="730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9" name="VISIO" r:id="rId7" imgW="3996360" imgH="2835000" progId="Visio.Drawing.6">
                  <p:embed/>
                </p:oleObj>
              </mc:Choice>
              <mc:Fallback>
                <p:oleObj name="VISIO" r:id="rId7" imgW="3996360" imgH="2835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19200"/>
                        <a:ext cx="730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67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Executable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8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Operand location: physical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location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computer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Constants (also called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immediates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1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7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5731769"/>
              </p:ext>
            </p:extLst>
          </p:nvPr>
        </p:nvGraphicFramePr>
        <p:xfrm>
          <a:off x="2822575" y="1066800"/>
          <a:ext cx="365442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2" name="VISIO" r:id="rId7" imgW="2768040" imgH="4157640" progId="Visio.Drawing.6">
                  <p:embed/>
                </p:oleObj>
              </mc:Choice>
              <mc:Fallback>
                <p:oleObj name="VISIO" r:id="rId7" imgW="2768040" imgH="415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066800"/>
                        <a:ext cx="3654425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77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77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In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727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5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5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Pseudoinstructions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Exceptions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Signed and unsigned instructions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Odds &amp; Ends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8469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4090" name="Group 42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7744645"/>
              </p:ext>
            </p:extLst>
          </p:nvPr>
        </p:nvGraphicFramePr>
        <p:xfrm>
          <a:off x="1219200" y="1371600"/>
          <a:ext cx="7162800" cy="3277892"/>
        </p:xfrm>
        <a:graphic>
          <a:graphicData uri="http://schemas.openxmlformats.org/drawingml/2006/table">
            <a:tbl>
              <a:tblPr/>
              <a:tblGrid>
                <a:gridCol w="3331535"/>
                <a:gridCol w="3831265"/>
              </a:tblGrid>
              <a:tr h="610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Pseudoinstruction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MIPS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6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$s0, 0x1234AA77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 $s0, 0x1234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 $s0, 0xAA77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clear $t0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$t0, $0,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move $s1, $s2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$s2, $s1,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$0, $0,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4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4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38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6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6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Unscheduled f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unction </a:t>
            </a:r>
            <a:r>
              <a:rPr lang="en-US" sz="3200" dirty="0">
                <a:latin typeface="Times New Roman" pitchFamily="18" charset="0"/>
                <a:cs typeface="Arial" charset="0"/>
              </a:rPr>
              <a:t>call to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handler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Caused </a:t>
            </a:r>
            <a:r>
              <a:rPr lang="en-US" sz="3200" dirty="0">
                <a:latin typeface="Times New Roman" pitchFamily="18" charset="0"/>
                <a:cs typeface="Arial" charset="0"/>
              </a:rPr>
              <a:t>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Hardware, also called an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interrupt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Software, also called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traps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Records the cause of the exception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handler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(at </a:t>
            </a:r>
            <a:r>
              <a:rPr lang="en-US" sz="2600" dirty="0">
                <a:latin typeface="Times New Roman" pitchFamily="18" charset="0"/>
                <a:cs typeface="Arial" charset="0"/>
              </a:rPr>
              <a:t>instruction address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0x80000180)</a:t>
            </a: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Returns to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23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206" name="Rectangle 3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Not part of </a:t>
            </a:r>
            <a:r>
              <a:rPr lang="en-US" dirty="0" smtClean="0"/>
              <a:t>register file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Cause</a:t>
            </a:r>
            <a:r>
              <a:rPr lang="en-US" dirty="0" smtClean="0"/>
              <a:t>:</a:t>
            </a:r>
            <a:r>
              <a:rPr lang="en-US" sz="2800" dirty="0" smtClean="0"/>
              <a:t> Records cause </a:t>
            </a:r>
            <a:r>
              <a:rPr lang="en-US" sz="2800" dirty="0"/>
              <a:t>of </a:t>
            </a:r>
            <a:r>
              <a:rPr lang="en-US" sz="2800" dirty="0" smtClean="0"/>
              <a:t>exception</a:t>
            </a:r>
            <a:endParaRPr lang="en-US" sz="2800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EPC</a:t>
            </a:r>
            <a:r>
              <a:rPr lang="en-US" dirty="0"/>
              <a:t> (Exception PC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sz="2800" dirty="0" smtClean="0"/>
              <a:t>Records PC </a:t>
            </a:r>
            <a:r>
              <a:rPr lang="en-US" sz="2800" dirty="0"/>
              <a:t>where </a:t>
            </a:r>
            <a:r>
              <a:rPr lang="en-US" sz="2800" dirty="0" smtClean="0"/>
              <a:t>exception </a:t>
            </a:r>
            <a:r>
              <a:rPr lang="en-US" sz="2800" dirty="0"/>
              <a:t>occurred</a:t>
            </a:r>
          </a:p>
          <a:p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Cause</a:t>
            </a:r>
            <a:r>
              <a:rPr lang="en-US" dirty="0"/>
              <a:t>: part of Coprocessor 0</a:t>
            </a:r>
          </a:p>
          <a:p>
            <a:r>
              <a:rPr lang="en-US" dirty="0"/>
              <a:t>Move from Coprocessor 0</a:t>
            </a:r>
          </a:p>
          <a:p>
            <a:pPr lvl="1"/>
            <a:r>
              <a:rPr lang="en-US" dirty="0">
                <a:latin typeface="Courier New" pitchFamily="49" charset="0"/>
              </a:rPr>
              <a:t>mfc0 $t0, EPC</a:t>
            </a:r>
          </a:p>
          <a:p>
            <a:pPr lvl="1"/>
            <a:r>
              <a:rPr lang="en-US" dirty="0"/>
              <a:t>Moves </a:t>
            </a:r>
            <a:r>
              <a:rPr lang="en-US" dirty="0" smtClean="0"/>
              <a:t>contents </a:t>
            </a:r>
            <a:r>
              <a:rPr lang="en-US" dirty="0"/>
              <a:t>of </a:t>
            </a:r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$t0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1591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91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08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197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8978467"/>
              </p:ext>
            </p:extLst>
          </p:nvPr>
        </p:nvGraphicFramePr>
        <p:xfrm>
          <a:off x="1219200" y="1600200"/>
          <a:ext cx="7086600" cy="3962400"/>
        </p:xfrm>
        <a:graphic>
          <a:graphicData uri="http://schemas.openxmlformats.org/drawingml/2006/table">
            <a:tbl>
              <a:tblPr/>
              <a:tblGrid>
                <a:gridCol w="4418704"/>
                <a:gridCol w="2667896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01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01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Causes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28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1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12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saves cause and exception PC in </a:t>
            </a:r>
            <a:r>
              <a:rPr lang="en-US" sz="2800" dirty="0">
                <a:latin typeface="Courier New" pitchFamily="49" charset="0"/>
                <a:cs typeface="Arial" charset="0"/>
              </a:rPr>
              <a:t>Cause</a:t>
            </a:r>
            <a:r>
              <a:rPr lang="en-US" sz="28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800" dirty="0">
                <a:latin typeface="Courier New" pitchFamily="49" charset="0"/>
                <a:cs typeface="Arial" charset="0"/>
              </a:rPr>
              <a:t>EPC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jumps to exception handler (0x80000180)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Exception handler: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Saves registers on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Reads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Cause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		mfc0 $t0, Cause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Handles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exception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Restores registers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Returns to program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mfc0 $k0, EPC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2200" dirty="0">
                <a:latin typeface="Courier New" pitchFamily="49" charset="0"/>
                <a:cs typeface="Arial" charset="0"/>
              </a:rPr>
              <a:t> $k0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Flow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4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71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Addition and subtraction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 less than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Signed &amp; Unsigned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48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63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>
                <a:latin typeface="Courier New" pitchFamily="49" charset="0"/>
                <a:cs typeface="Arial" charset="0"/>
              </a:rPr>
              <a:t>add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sub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Same operation as unsigned versions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But processor takes exception on overflow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subu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Doesn’t take exception on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overflow</a:t>
            </a:r>
          </a:p>
          <a:p>
            <a:pPr lvl="1" algn="just">
              <a:spcBef>
                <a:spcPct val="20000"/>
              </a:spcBef>
            </a:pPr>
            <a:endParaRPr lang="en-US" sz="2600" b="1" dirty="0" smtClean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Addition &amp;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307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83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83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div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endParaRPr lang="en-US" sz="32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 &amp;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460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MIPS has 32 </a:t>
            </a:r>
            <a:r>
              <a:rPr lang="en-US" sz="3200" dirty="0">
                <a:latin typeface="Times New Roman" pitchFamily="18" charset="0"/>
                <a:cs typeface="Arial" charset="0"/>
              </a:rPr>
              <a:t>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are faster than memory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MIPS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called “32-bit architecture” </a:t>
            </a:r>
            <a:r>
              <a:rPr lang="en-US" sz="3200" dirty="0">
                <a:latin typeface="Times New Roman" pitchFamily="18" charset="0"/>
                <a:cs typeface="Arial" charset="0"/>
              </a:rPr>
              <a:t>because it operates on 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data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61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9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94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sltiu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 smtClean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sltiu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 before comparing it to the register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 Less Than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36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Loads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83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814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coprocessor (Coprocessor 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32-bit floating-point registers (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f0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-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3200" dirty="0">
                <a:latin typeface="Courier New" pitchFamily="49" charset="0"/>
                <a:cs typeface="Arial" charset="0"/>
              </a:rPr>
              <a:t>f31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Double-precision values held in two floating point registers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$f3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ouble-precision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floating point registers: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$f4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5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0503" name="Group 7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8812453"/>
              </p:ext>
            </p:extLst>
          </p:nvPr>
        </p:nvGraphicFramePr>
        <p:xfrm>
          <a:off x="1143000" y="1905000"/>
          <a:ext cx="7315200" cy="3124200"/>
        </p:xfrm>
        <a:graphic>
          <a:graphicData uri="http://schemas.openxmlformats.org/drawingml/2006/table">
            <a:tbl>
              <a:tblPr/>
              <a:tblGrid>
                <a:gridCol w="2078182"/>
                <a:gridCol w="2660073"/>
                <a:gridCol w="2576945"/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$fv0 - $fv1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$ft0 - $ft3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4, 6, 8, 10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temporary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$fa0 - $fa1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12, 14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$ft4 - $ft8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16, 18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temporary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$fs0 - $fs5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20, 22, 24, 26, 28, 30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04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91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46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726232"/>
              </p:ext>
            </p:extLst>
          </p:nvPr>
        </p:nvGraphicFramePr>
        <p:xfrm>
          <a:off x="2152650" y="4733925"/>
          <a:ext cx="62293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5" name="VISIO" r:id="rId7" imgW="2095560" imgH="534960" progId="Visio.Drawing.6">
                  <p:embed/>
                </p:oleObj>
              </mc:Choice>
              <mc:Fallback>
                <p:oleObj name="VISIO" r:id="rId7" imgW="2095560" imgH="534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733925"/>
                        <a:ext cx="622935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145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1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668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Opcode</a:t>
            </a:r>
            <a:r>
              <a:rPr lang="en-US" sz="28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Single-precision: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16 (010000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Double-precision: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ft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source operands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destination operands</a:t>
            </a:r>
          </a:p>
          <a:p>
            <a:pPr marL="342900" indent="-342900" algn="just">
              <a:spcBef>
                <a:spcPct val="200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F-Type Instruction Format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160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24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Set/clear condition flag: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fpcond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Equality: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 or equal: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Conditional branch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bclf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FALSE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bclt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TRUE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Loads and stores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lwc1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lwc1 $ft1, 42($s1)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swc1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swc1 $fs2, 17($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2600" dirty="0">
                <a:latin typeface="Courier New" pitchFamily="49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Branches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61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Microarchitecture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– building </a:t>
            </a:r>
            <a:r>
              <a:rPr lang="en-US" sz="3200" dirty="0">
                <a:latin typeface="Times New Roman" pitchFamily="18" charset="0"/>
                <a:cs typeface="Arial" charset="0"/>
              </a:rPr>
              <a:t>MIPS processor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hardware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              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Bring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colored pencils</a:t>
            </a: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Looking Ahead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175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Smaller is Faster</a:t>
            </a:r>
          </a:p>
          <a:p>
            <a:r>
              <a:rPr lang="en-US" dirty="0"/>
              <a:t>MIPS includes only a small number of registers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13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0494307"/>
              </p:ext>
            </p:extLst>
          </p:nvPr>
        </p:nvGraphicFramePr>
        <p:xfrm>
          <a:off x="1371600" y="1066800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2819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1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Register Set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34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before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name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$0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, “register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”, </a:t>
            </a:r>
            <a:r>
              <a:rPr lang="en-US" sz="2600" dirty="0">
                <a:latin typeface="Times New Roman" pitchFamily="18" charset="0"/>
                <a:cs typeface="Arial" charset="0"/>
              </a:rPr>
              <a:t>“dollar 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used for specific purposes: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>
                <a:latin typeface="Courier New" pitchFamily="49" charset="0"/>
                <a:cs typeface="Arial" charset="0"/>
              </a:rPr>
              <a:t>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always holds the constant value 0.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saved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$s0-$s7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temporary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$t9,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intermediate values during a larger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computation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Discuss others later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98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$s0, $s1, $s2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 with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12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is large,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but </a:t>
            </a:r>
            <a:r>
              <a:rPr lang="en-US" sz="3200" dirty="0">
                <a:latin typeface="Times New Roman" pitchFamily="18" charset="0"/>
                <a:cs typeface="Arial" charset="0"/>
              </a:rPr>
              <a:t>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Commonly used variables kept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40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8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8924050"/>
              </p:ext>
            </p:extLst>
          </p:nvPr>
        </p:nvGraphicFramePr>
        <p:xfrm>
          <a:off x="1761593" y="2652712"/>
          <a:ext cx="5782207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VISIO" r:id="rId8" imgW="2164680" imgH="1145880" progId="Visio.Drawing.6">
                  <p:embed/>
                </p:oleObj>
              </mc:Choice>
              <mc:Fallback>
                <p:oleObj name="VISIO" r:id="rId8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93" y="2652712"/>
                        <a:ext cx="5782207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Each 32-bit data word has a unique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Word-Addressable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83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41437"/>
            <a:ext cx="594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Assembly Language</a:t>
            </a:r>
          </a:p>
          <a:p>
            <a:r>
              <a:rPr lang="en-US" b="1" dirty="0" smtClean="0"/>
              <a:t>Machine Language</a:t>
            </a:r>
          </a:p>
          <a:p>
            <a:r>
              <a:rPr lang="en-US" b="1" dirty="0" smtClean="0"/>
              <a:t>Programming</a:t>
            </a:r>
          </a:p>
          <a:p>
            <a:r>
              <a:rPr lang="en-US" b="1" dirty="0" smtClean="0"/>
              <a:t>Addressing Modes</a:t>
            </a:r>
          </a:p>
          <a:p>
            <a:r>
              <a:rPr lang="en-US" b="1" dirty="0" smtClean="0"/>
              <a:t>Lights, Camera, Action: Compiling, Assembling, &amp; Loading</a:t>
            </a:r>
          </a:p>
          <a:p>
            <a:r>
              <a:rPr lang="en-US" b="1" dirty="0" smtClean="0"/>
              <a:t>Odds and Ends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load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$s0, 5($t1)</a:t>
            </a:r>
            <a:endParaRPr lang="en-US" sz="26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base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address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offset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 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($t1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holds the value at address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+ 5)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b="1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     Any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may be used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base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address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05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143964"/>
              </p:ext>
            </p:extLst>
          </p:nvPr>
        </p:nvGraphicFramePr>
        <p:xfrm>
          <a:off x="2286000" y="4303648"/>
          <a:ext cx="4114800" cy="217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6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03648"/>
                        <a:ext cx="4114800" cy="217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2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$0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+ 1)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sz="3200" dirty="0">
                <a:latin typeface="Times New Roman" pitchFamily="18" charset="0"/>
                <a:cs typeface="Arial" charset="0"/>
              </a:rPr>
              <a:t>0xF2F1AC07 after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34290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1($0)  # read memory word 1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003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write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are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store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store word</a:t>
            </a:r>
            <a:r>
              <a:rPr lang="en-US" sz="3200" dirty="0">
                <a:latin typeface="Times New Roman" pitchFamily="18" charset="0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38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97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1831792"/>
              </p:ext>
            </p:extLst>
          </p:nvPr>
        </p:nvGraphicFramePr>
        <p:xfrm>
          <a:off x="2133600" y="4572000"/>
          <a:ext cx="37338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9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3733800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79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Write (store)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>
                <a:latin typeface="Courier New" pitchFamily="49" charset="0"/>
                <a:cs typeface="Arial" charset="0"/>
              </a:rPr>
              <a:t>$t4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7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base address (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) to the offset (0x7)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address: ($0 + 0x7)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 smtClean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Offset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decimal (default) or hexadecimal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09800" y="3733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$t4, 0x7($0)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# to memory word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01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99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540661"/>
              </p:ext>
            </p:extLst>
          </p:nvPr>
        </p:nvGraphicFramePr>
        <p:xfrm>
          <a:off x="2133600" y="3200400"/>
          <a:ext cx="4955254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4955254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data byte has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unique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Load/store words or single bytes: load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and store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32-bit word = </a:t>
            </a:r>
            <a:r>
              <a:rPr lang="en-US" sz="2400" dirty="0">
                <a:latin typeface="Times New Roman" pitchFamily="18" charset="0"/>
                <a:cs typeface="Arial" charset="0"/>
              </a:rPr>
              <a:t>4 bytes, so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word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Byte-Addressable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979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2 is 2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10 is 10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is byte-addressed, not word-addressed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991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3324073"/>
              </p:ext>
            </p:extLst>
          </p:nvPr>
        </p:nvGraphicFramePr>
        <p:xfrm>
          <a:off x="2590800" y="41148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4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3200" dirty="0">
                <a:latin typeface="Times New Roman" pitchFamily="18" charset="0"/>
                <a:cs typeface="Arial" charset="0"/>
              </a:rPr>
              <a:t>a word of data at memory address 4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holds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0xF2F1AC07 after 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1002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32766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4($0)  # read word at address 4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482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0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430973"/>
              </p:ext>
            </p:extLst>
          </p:nvPr>
        </p:nvGraphicFramePr>
        <p:xfrm>
          <a:off x="2644775" y="38862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8862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stores the value held in </a:t>
            </a:r>
            <a:r>
              <a:rPr lang="en-US" sz="3200" dirty="0">
                <a:latin typeface="Courier New" pitchFamily="49" charset="0"/>
                <a:cs typeface="Arial" charset="0"/>
              </a:rPr>
              <a:t>$t7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0x2C (44)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57400" y="2971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$t7, 44($0)  # write $t7 into address 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Writing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43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11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8349517"/>
              </p:ext>
            </p:extLst>
          </p:nvPr>
        </p:nvGraphicFramePr>
        <p:xfrm>
          <a:off x="2065337" y="3509963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VISIO" r:id="rId7" imgW="1628640" imgH="1104840" progId="Visio.Drawing.6">
                  <p:embed/>
                </p:oleObj>
              </mc:Choice>
              <mc:Fallback>
                <p:oleObj name="VISIO" r:id="rId7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7" y="3509963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1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big (most significant)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Word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same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1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514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2843731"/>
              </p:ext>
            </p:extLst>
          </p:nvPr>
        </p:nvGraphicFramePr>
        <p:xfrm>
          <a:off x="2133600" y="3429000"/>
          <a:ext cx="448786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VISIO" r:id="rId6" imgW="1628640" imgH="1104840" progId="Visio.Drawing.6">
                  <p:embed/>
                </p:oleObj>
              </mc:Choice>
              <mc:Fallback>
                <p:oleObj name="VISIO" r:id="rId6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4487863" cy="304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Jonathan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Swift’s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Gulliver’s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Travels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Little-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little end of the egg and the Big-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big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It doesn’t </a:t>
            </a:r>
            <a:r>
              <a:rPr lang="en-US" sz="2400" dirty="0">
                <a:latin typeface="Times New Roman" pitchFamily="18" charset="0"/>
                <a:cs typeface="Arial" charset="0"/>
              </a:rPr>
              <a:t>really matter which addressing type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400" dirty="0">
                <a:latin typeface="Times New Roman" pitchFamily="18" charset="0"/>
                <a:cs typeface="Arial" charset="0"/>
              </a:rPr>
              <a:t>– except when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the two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systems need to share data!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719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480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Jumping up a few levels of </a:t>
            </a:r>
            <a:r>
              <a:rPr lang="en-US" dirty="0" smtClean="0"/>
              <a:t>abstraction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Architecture: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programmer’s </a:t>
            </a:r>
            <a:r>
              <a:rPr lang="en-US" dirty="0"/>
              <a:t>view of </a:t>
            </a:r>
            <a:r>
              <a:rPr lang="en-US" dirty="0" smtClean="0"/>
              <a:t>computer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</a:t>
            </a:r>
            <a:r>
              <a:rPr lang="en-US" sz="2600" dirty="0" smtClean="0"/>
              <a:t>&amp; </a:t>
            </a:r>
            <a:r>
              <a:rPr lang="en-US" sz="2600" dirty="0"/>
              <a:t>operand locations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Microarchitecture:</a:t>
            </a:r>
            <a:r>
              <a:rPr lang="en-US" dirty="0"/>
              <a:t> how to implement an architecture in hardware (covered in Chapter 7)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427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Little-endian: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0x00000067</a:t>
            </a: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51276447"/>
              </p:ext>
            </p:extLst>
          </p:nvPr>
        </p:nvGraphicFramePr>
        <p:xfrm>
          <a:off x="838200" y="4889500"/>
          <a:ext cx="7162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8" name="VISIO" r:id="rId8" imgW="2543223" imgH="590773" progId="Visio.Drawing.6">
                  <p:embed/>
                </p:oleObj>
              </mc:Choice>
              <mc:Fallback>
                <p:oleObj name="VISIO" r:id="rId8" imgW="2543223" imgH="590773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89500"/>
                        <a:ext cx="7162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41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</a:t>
            </a:r>
            <a:r>
              <a:rPr lang="en-US" sz="2600" dirty="0" smtClean="0"/>
              <a:t>use </a:t>
            </a:r>
            <a:r>
              <a:rPr lang="en-US" sz="2600" dirty="0"/>
              <a:t>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/>
              <a:t>: </a:t>
            </a:r>
            <a:r>
              <a:rPr lang="en-US" sz="2600" dirty="0" smtClean="0"/>
              <a:t>      use </a:t>
            </a:r>
            <a:r>
              <a:rPr lang="en-US" sz="2600" dirty="0"/>
              <a:t>2 register operands and a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34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 constants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or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immediates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immediate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available from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instruction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16-bit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add immediate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Subtract </a:t>
            </a:r>
            <a:r>
              <a:rPr lang="en-US" sz="2400" dirty="0">
                <a:latin typeface="Times New Roman" pitchFamily="18" charset="0"/>
                <a:cs typeface="Arial" charset="0"/>
              </a:rPr>
              <a:t>immediate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necessary?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581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35814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$s1, $s0, -12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Constants/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283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</p:spPr>
        <p:txBody>
          <a:bodyPr>
            <a:noAutofit/>
          </a:bodyPr>
          <a:lstStyle/>
          <a:p>
            <a:r>
              <a:rPr lang="en-US" dirty="0"/>
              <a:t>Binary representation of instructions</a:t>
            </a:r>
          </a:p>
          <a:p>
            <a:r>
              <a:rPr lang="en-US" dirty="0" smtClean="0"/>
              <a:t>Computers </a:t>
            </a:r>
            <a:r>
              <a:rPr lang="en-US" dirty="0"/>
              <a:t>only understand 1’s and 0’s</a:t>
            </a:r>
          </a:p>
          <a:p>
            <a:r>
              <a:rPr lang="en-US" dirty="0" smtClean="0"/>
              <a:t>32-bit </a:t>
            </a:r>
            <a:r>
              <a:rPr lang="en-US" dirty="0"/>
              <a:t>instructions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implicity </a:t>
            </a:r>
            <a:r>
              <a:rPr lang="en-US" sz="2600" dirty="0"/>
              <a:t>favors regularity: 32-bit data </a:t>
            </a:r>
            <a:r>
              <a:rPr lang="en-US" sz="2600" dirty="0" smtClean="0"/>
              <a:t>&amp; instructions</a:t>
            </a:r>
            <a:endParaRPr lang="en-US" sz="2600" dirty="0"/>
          </a:p>
          <a:p>
            <a:r>
              <a:rPr lang="en-US" dirty="0" smtClean="0"/>
              <a:t>3 instruction </a:t>
            </a:r>
            <a:r>
              <a:rPr lang="en-US" dirty="0"/>
              <a:t>formats: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R-Type:</a:t>
            </a:r>
            <a:r>
              <a:rPr lang="en-US" sz="2600" dirty="0"/>
              <a:t>	register operands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I-Type:</a:t>
            </a:r>
            <a:r>
              <a:rPr lang="en-US" sz="2600" dirty="0"/>
              <a:t>	immediate operand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J-Type:</a:t>
            </a:r>
            <a:r>
              <a:rPr lang="en-US" sz="2600" dirty="0"/>
              <a:t>	for jumping </a:t>
            </a:r>
            <a:r>
              <a:rPr lang="en-US" sz="2600" dirty="0" smtClean="0"/>
              <a:t>(discuss </a:t>
            </a:r>
            <a:r>
              <a:rPr lang="en-US" sz="2600" dirty="0"/>
              <a:t>later)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87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9777246"/>
              </p:ext>
            </p:extLst>
          </p:nvPr>
        </p:nvGraphicFramePr>
        <p:xfrm>
          <a:off x="1828800" y="4724400"/>
          <a:ext cx="5921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9213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Register-type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operation code</a:t>
            </a:r>
            <a:r>
              <a:rPr lang="en-US" sz="2000" dirty="0">
                <a:latin typeface="Times New Roman" pitchFamily="18" charset="0"/>
                <a:cs typeface="Arial" charset="0"/>
              </a:rPr>
              <a:t> or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function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with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, tells computer what </a:t>
            </a:r>
            <a:r>
              <a:rPr lang="en-US" sz="2000" dirty="0">
                <a:latin typeface="Times New Roman" pitchFamily="18" charset="0"/>
                <a:cs typeface="Arial" charset="0"/>
              </a:rPr>
              <a:t>operation 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shift amount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for shift instructions,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06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241670"/>
              </p:ext>
            </p:extLst>
          </p:nvPr>
        </p:nvGraphicFramePr>
        <p:xfrm>
          <a:off x="904875" y="1292225"/>
          <a:ext cx="32099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0" name="VISIO" r:id="rId9" imgW="1235880" imgH="590760" progId="Visio.Drawing.6">
                  <p:embed/>
                </p:oleObj>
              </mc:Choice>
              <mc:Fallback>
                <p:oleObj name="VISIO" r:id="rId9" imgW="1235880" imgH="590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292225"/>
                        <a:ext cx="32099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7743349"/>
              </p:ext>
            </p:extLst>
          </p:nvPr>
        </p:nvGraphicFramePr>
        <p:xfrm>
          <a:off x="3733800" y="1292225"/>
          <a:ext cx="44196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1" name="VISIO" r:id="rId11" imgW="1617480" imgH="705240" progId="Visio.Drawing.6">
                  <p:embed/>
                </p:oleObj>
              </mc:Choice>
              <mc:Fallback>
                <p:oleObj name="VISIO" r:id="rId11" imgW="1617480" imgH="70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2225"/>
                        <a:ext cx="44196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22" name="Object 10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8538032"/>
              </p:ext>
            </p:extLst>
          </p:nvPr>
        </p:nvGraphicFramePr>
        <p:xfrm>
          <a:off x="1752600" y="3244850"/>
          <a:ext cx="6096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2" name="VISIO" r:id="rId13" imgW="2221560" imgH="733320" progId="Visio.Drawing.6">
                  <p:embed/>
                </p:oleObj>
              </mc:Choice>
              <mc:Fallback>
                <p:oleObj name="VISIO" r:id="rId13" imgW="2221560" imgH="733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44850"/>
                        <a:ext cx="609600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Note </a:t>
            </a:r>
            <a:r>
              <a:rPr lang="en-US" sz="2000" dirty="0">
                <a:latin typeface="Times New Roman" pitchFamily="18" charset="0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       </a:t>
            </a:r>
            <a:r>
              <a:rPr lang="en-US" sz="2000" dirty="0">
                <a:latin typeface="Courier New" pitchFamily="49" charset="0"/>
              </a:rPr>
              <a:t>add </a:t>
            </a:r>
            <a:r>
              <a:rPr lang="en-US" sz="2000" dirty="0" err="1">
                <a:latin typeface="Courier New" pitchFamily="49" charset="0"/>
              </a:rPr>
              <a:t>rd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73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173248"/>
              </p:ext>
            </p:extLst>
          </p:nvPr>
        </p:nvGraphicFramePr>
        <p:xfrm>
          <a:off x="1143000" y="4419600"/>
          <a:ext cx="72390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VISIO" r:id="rId7" imgW="2089800" imgH="510120" progId="Visio.Drawing.6">
                  <p:embed/>
                </p:oleObj>
              </mc:Choice>
              <mc:Fallback>
                <p:oleObj name="VISIO" r:id="rId7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7239000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83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Immediate-type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16-bit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Operation is completely determined by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386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8448025"/>
              </p:ext>
            </p:extLst>
          </p:nvPr>
        </p:nvGraphicFramePr>
        <p:xfrm>
          <a:off x="1828800" y="1066800"/>
          <a:ext cx="5943600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8" name="VISIO" r:id="rId7" imgW="2481840" imgH="1062360" progId="Visio.Drawing.6">
                  <p:embed/>
                </p:oleObj>
              </mc:Choice>
              <mc:Fallback>
                <p:oleObj name="VISIO" r:id="rId7" imgW="2481840" imgH="106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5943600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48288417"/>
              </p:ext>
            </p:extLst>
          </p:nvPr>
        </p:nvGraphicFramePr>
        <p:xfrm>
          <a:off x="3657600" y="3598863"/>
          <a:ext cx="525780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9" name="VISIO" r:id="rId9" imgW="2296800" imgH="1090440" progId="Visio.Drawing.6">
                  <p:embed/>
                </p:oleObj>
              </mc:Choice>
              <mc:Fallback>
                <p:oleObj name="VISIO" r:id="rId9" imgW="2296800" imgH="1090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98863"/>
                        <a:ext cx="5257800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3789363"/>
            <a:ext cx="320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1"/>
                </a:solidFill>
                <a:latin typeface="Times New Roman" pitchFamily="18" charset="0"/>
              </a:rPr>
              <a:t>Note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the differing order of registers in </a:t>
            </a:r>
            <a:r>
              <a:rPr lang="en-US" sz="1800" dirty="0" smtClean="0">
                <a:latin typeface="Times New Roman" pitchFamily="18" charset="0"/>
              </a:rPr>
              <a:t>assembly </a:t>
            </a:r>
            <a:r>
              <a:rPr lang="en-US" sz="1800" dirty="0">
                <a:latin typeface="Times New Roman" pitchFamily="18" charset="0"/>
              </a:rPr>
              <a:t>and machine codes: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46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38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3678252"/>
              </p:ext>
            </p:extLst>
          </p:nvPr>
        </p:nvGraphicFramePr>
        <p:xfrm>
          <a:off x="1066800" y="2971800"/>
          <a:ext cx="7620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2" name="VISIO" r:id="rId6" imgW="2089800" imgH="517680" progId="Visio.Drawing.6">
                  <p:embed/>
                </p:oleObj>
              </mc:Choice>
              <mc:Fallback>
                <p:oleObj name="VISIO" r:id="rId6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76200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Jump-type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26-bit address operand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addr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Used for jump instructions (</a:t>
            </a:r>
            <a:r>
              <a:rPr lang="en-US" sz="3200" dirty="0">
                <a:latin typeface="Courier New" pitchFamily="49" charset="0"/>
                <a:cs typeface="Arial" charset="0"/>
              </a:rPr>
              <a:t>j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Language: J-Type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363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Instructions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commands </a:t>
            </a:r>
            <a:r>
              <a:rPr lang="en-US" dirty="0"/>
              <a:t>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Assembly </a:t>
            </a:r>
            <a:r>
              <a:rPr lang="en-US" sz="2600" b="1" dirty="0">
                <a:solidFill>
                  <a:schemeClr val="accent1"/>
                </a:solidFill>
              </a:rPr>
              <a:t>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Machine 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MIPS</a:t>
            </a:r>
            <a:r>
              <a:rPr lang="en-US" dirty="0"/>
              <a:t>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John Hennessy and his colleagues at Stanford and in the 1980’s.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Used in many commercial systems, including Silicon Graphics, Nintendo, and Cisco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  Once </a:t>
            </a:r>
            <a:r>
              <a:rPr lang="en-US" sz="2200" dirty="0"/>
              <a:t>you’ve learned one architecture, it’s easy to learn </a:t>
            </a:r>
            <a:r>
              <a:rPr lang="en-US" sz="2200" dirty="0" smtClean="0"/>
              <a:t>others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Assembly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4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2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6619438"/>
              </p:ext>
            </p:extLst>
          </p:nvPr>
        </p:nvGraphicFramePr>
        <p:xfrm>
          <a:off x="1600200" y="1219200"/>
          <a:ext cx="60960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6" name="VISIO" r:id="rId8" imgW="2089800" imgH="539640" progId="Visio.Drawing.6">
                  <p:embed/>
                </p:oleObj>
              </mc:Choice>
              <mc:Fallback>
                <p:oleObj name="VISIO" r:id="rId8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60960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6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6669976"/>
              </p:ext>
            </p:extLst>
          </p:nvPr>
        </p:nvGraphicFramePr>
        <p:xfrm>
          <a:off x="1600200" y="2819400"/>
          <a:ext cx="617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7" name="VISIO" r:id="rId10" imgW="2089800" imgH="510120" progId="Visio.Drawing.6">
                  <p:embed/>
                </p:oleObj>
              </mc:Choice>
              <mc:Fallback>
                <p:oleObj name="VISIO" r:id="rId10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617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97376515"/>
              </p:ext>
            </p:extLst>
          </p:nvPr>
        </p:nvGraphicFramePr>
        <p:xfrm>
          <a:off x="1600200" y="4408488"/>
          <a:ext cx="6172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8" name="VISIO" r:id="rId12" imgW="2089800" imgH="517680" progId="Visio.Drawing.6">
                  <p:embed/>
                </p:oleObj>
              </mc:Choice>
              <mc:Fallback>
                <p:oleObj name="VISIO" r:id="rId12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08488"/>
                        <a:ext cx="6172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3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Instruction Formats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29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instructions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&amp; data </a:t>
            </a:r>
            <a:r>
              <a:rPr lang="en-US" sz="3200" dirty="0">
                <a:latin typeface="Times New Roman" pitchFamily="18" charset="0"/>
                <a:cs typeface="Arial" charset="0"/>
              </a:rPr>
              <a:t>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Sequence of instructions: only difference between two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applications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Execution: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fetches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(reads)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instructions </a:t>
            </a:r>
            <a:r>
              <a:rPr lang="en-US" sz="2600" dirty="0">
                <a:latin typeface="Times New Roman" pitchFamily="18" charset="0"/>
                <a:cs typeface="Arial" charset="0"/>
              </a:rPr>
              <a:t>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performs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specified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Power of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72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4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8719113"/>
              </p:ext>
            </p:extLst>
          </p:nvPr>
        </p:nvGraphicFramePr>
        <p:xfrm>
          <a:off x="1600200" y="10668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1" name="VISIO" r:id="rId8" imgW="2286000" imgH="2776680" progId="Visio.Drawing.6">
                  <p:embed/>
                </p:oleObj>
              </mc:Choice>
              <mc:Fallback>
                <p:oleObj name="VISIO" r:id="rId8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keeps track of current instruction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7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4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971324"/>
              </p:ext>
            </p:extLst>
          </p:nvPr>
        </p:nvGraphicFramePr>
        <p:xfrm>
          <a:off x="762000" y="4082455"/>
          <a:ext cx="8305800" cy="170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4" name="VISIO" r:id="rId6" imgW="4672080" imgH="962280" progId="Visio.Drawing.6">
                  <p:embed/>
                </p:oleObj>
              </mc:Choice>
              <mc:Fallback>
                <p:oleObj name="VISIO" r:id="rId6" imgW="4672080" imgH="962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82455"/>
                        <a:ext cx="8305800" cy="170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Start with </a:t>
            </a:r>
            <a:r>
              <a:rPr lang="en-US" sz="32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tells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how to parse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rest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If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all </a:t>
            </a:r>
            <a:r>
              <a:rPr lang="en-US" sz="3200" dirty="0">
                <a:latin typeface="Times New Roman" pitchFamily="18" charset="0"/>
                <a:cs typeface="Arial" charset="0"/>
              </a:rPr>
              <a:t>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Function bits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tell operation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Otherwise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600" dirty="0">
                <a:latin typeface="Times New Roman" pitchFamily="18" charset="0"/>
                <a:cs typeface="Arial" charset="0"/>
              </a:rPr>
              <a:t> tells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Interpreting Machine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09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Written at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higher level of abstraction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 high-level software constructs: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if/else statements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for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while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arrays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function calls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3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600200"/>
            <a:ext cx="449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She was the only legitimate child of the poet Lord Byron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8082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Ada Lovelace, 1815-1852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259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combining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nor: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inverting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 err="1" smtClean="0">
                <a:latin typeface="Courier New" pitchFamily="49" charset="0"/>
                <a:cs typeface="Arial" charset="0"/>
              </a:rPr>
              <a:t>andi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xori</a:t>
            </a:r>
            <a:endParaRPr lang="en-US" sz="3000" b="1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16-bit immediate is zero-extended (</a:t>
            </a:r>
            <a:r>
              <a:rPr lang="en-US" sz="2200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2200" dirty="0">
                <a:latin typeface="Times New Roman" pitchFamily="18" charset="0"/>
                <a:cs typeface="Arial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ourier New" pitchFamily="49" charset="0"/>
                <a:cs typeface="Arial" charset="0"/>
              </a:rPr>
              <a:t>nori</a:t>
            </a:r>
            <a:r>
              <a:rPr lang="en-US" sz="2200" dirty="0">
                <a:latin typeface="Times New Roman" pitchFamily="18" charset="0"/>
                <a:cs typeface="Arial" charset="0"/>
              </a:rPr>
              <a:t> not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90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7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659368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8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45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376075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2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10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0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647595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9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05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73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95400"/>
            <a:ext cx="4953000" cy="4953000"/>
          </a:xfrm>
        </p:spPr>
        <p:txBody>
          <a:bodyPr/>
          <a:lstStyle/>
          <a:p>
            <a:r>
              <a:rPr lang="en-US" sz="2400" dirty="0"/>
              <a:t>President of Stanford University</a:t>
            </a:r>
          </a:p>
          <a:p>
            <a:r>
              <a:rPr lang="en-US" sz="2400" dirty="0"/>
              <a:t>Professor of Electrical Engineering and Computer Science at Stanford since 1977</a:t>
            </a:r>
          </a:p>
          <a:p>
            <a:r>
              <a:rPr lang="en-US" sz="2400" dirty="0" err="1"/>
              <a:t>Coinvented</a:t>
            </a:r>
            <a:r>
              <a:rPr lang="en-US" sz="2400" dirty="0"/>
              <a:t> the Reduced Instruction Set Computer (RISC</a:t>
            </a:r>
            <a:r>
              <a:rPr lang="en-US" sz="2400" dirty="0" smtClean="0"/>
              <a:t>) with David Patterson</a:t>
            </a:r>
            <a:endParaRPr lang="en-US" sz="2400" dirty="0"/>
          </a:p>
          <a:p>
            <a:r>
              <a:rPr lang="en-US" sz="2400" dirty="0"/>
              <a:t>Developed the MIPS architecture at Stanford in 1984 and cofounded MIPS Computer Systems </a:t>
            </a:r>
          </a:p>
          <a:p>
            <a:r>
              <a:rPr lang="en-US" sz="2400" dirty="0"/>
              <a:t>As of 2004, over 300 million MIPS microprocessors have been sold</a:t>
            </a:r>
          </a:p>
        </p:txBody>
      </p:sp>
      <p:pic>
        <p:nvPicPr>
          <p:cNvPr id="11755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466850"/>
            <a:ext cx="26892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John Hennessy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5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03386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0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073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&gt;&gt;&gt;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5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39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Courier New" pitchFamily="49" charset="0"/>
                <a:cs typeface="Arial" charset="0"/>
              </a:rPr>
              <a:t>sllv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&lt;&lt;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</a:t>
            </a:r>
            <a:r>
              <a:rPr lang="en-US" sz="2000" dirty="0">
                <a:latin typeface="Times New Roman" pitchFamily="18" charset="0"/>
                <a:cs typeface="Arial" charset="0"/>
              </a:rPr>
              <a:t>: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&gt;&gt;&gt; $t2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Variable 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0304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1684623"/>
              </p:ext>
            </p:extLst>
          </p:nvPr>
        </p:nvGraphicFramePr>
        <p:xfrm>
          <a:off x="1524000" y="1219200"/>
          <a:ext cx="6553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4" name="VISIO" r:id="rId8" imgW="2400480" imgH="892080" progId="Visio.Drawing.6">
                  <p:embed/>
                </p:oleObj>
              </mc:Choice>
              <mc:Fallback>
                <p:oleObj name="VISIO" r:id="rId8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553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30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836229"/>
              </p:ext>
            </p:extLst>
          </p:nvPr>
        </p:nvGraphicFramePr>
        <p:xfrm>
          <a:off x="2133600" y="3786188"/>
          <a:ext cx="62484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5" name="VISIO" r:id="rId10" imgW="2214720" imgH="919800" progId="Visio.Drawing.6">
                  <p:embed/>
                </p:oleObj>
              </mc:Choice>
              <mc:Fallback>
                <p:oleObj name="VISIO" r:id="rId10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86188"/>
                        <a:ext cx="62484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28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16-bit constants using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constants using load upper immediate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Times New Roman" pitchFamily="18" charset="0"/>
                <a:cs typeface="Arial" charset="0"/>
              </a:rPr>
              <a:t>) and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45720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16531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38800" y="45720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18288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0x4f3c;</a:t>
            </a: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828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29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Special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hi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32 multiplication, 64 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2600" dirty="0">
                <a:latin typeface="Courier New" pitchFamily="49" charset="0"/>
                <a:cs typeface="Arial" charset="0"/>
              </a:rPr>
              <a:t>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Result in {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division, 32-bit quotient,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remainder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div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Quotient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Remainder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Moves from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/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3200" dirty="0">
                <a:latin typeface="Times New Roman" pitchFamily="18" charset="0"/>
                <a:cs typeface="Arial" charset="0"/>
              </a:rPr>
              <a:t> 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mflo</a:t>
            </a:r>
            <a:r>
              <a:rPr lang="en-US" sz="2600" dirty="0">
                <a:latin typeface="Courier New" pitchFamily="49" charset="0"/>
                <a:cs typeface="Arial" charset="0"/>
              </a:rPr>
              <a:t> $s2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mfhi</a:t>
            </a:r>
            <a:r>
              <a:rPr lang="en-US" sz="2600" dirty="0">
                <a:latin typeface="Courier New" pitchFamily="49" charset="0"/>
                <a:cs typeface="Arial" charset="0"/>
              </a:rPr>
              <a:t> 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Multiplication,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instructions out of </a:t>
            </a:r>
            <a:r>
              <a:rPr lang="en-US" dirty="0" smtClean="0"/>
              <a:t>sequence</a:t>
            </a:r>
            <a:endParaRPr lang="en-US" dirty="0"/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Unconditional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14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1729059"/>
              </p:ext>
            </p:extLst>
          </p:nvPr>
        </p:nvGraphicFramePr>
        <p:xfrm>
          <a:off x="1981200" y="11430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7" name="VISIO" r:id="rId7" imgW="2286000" imgH="2776680" progId="Visio.Drawing.6">
                  <p:embed/>
                </p:oleObj>
              </mc:Choice>
              <mc:Fallback>
                <p:oleObj name="VISIO" r:id="rId7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16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30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	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2419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Labels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indicate instruction </a:t>
            </a:r>
            <a:r>
              <a:rPr lang="en-US" sz="2000" dirty="0" smtClean="0">
                <a:latin typeface="Times New Roman" pitchFamily="18" charset="0"/>
              </a:rPr>
              <a:t>location. They can’t be </a:t>
            </a:r>
            <a:r>
              <a:rPr lang="en-US" sz="2000" dirty="0">
                <a:latin typeface="Times New Roman" pitchFamily="18" charset="0"/>
              </a:rPr>
              <a:t>reserved words and must be followed by </a:t>
            </a:r>
            <a:r>
              <a:rPr lang="en-US" sz="2000" dirty="0" smtClean="0">
                <a:latin typeface="Times New Roman" pitchFamily="18" charset="0"/>
              </a:rPr>
              <a:t>colon (:)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680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 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 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 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  # $s1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 	$s1, $s1, $s0  	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504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/>
              <a:t>Underlying </a:t>
            </a:r>
            <a:r>
              <a:rPr lang="en-US" dirty="0"/>
              <a:t>design principles, as articulated </a:t>
            </a:r>
            <a:r>
              <a:rPr lang="en-US" dirty="0" smtClean="0"/>
              <a:t>by Hennessy </a:t>
            </a:r>
            <a:r>
              <a:rPr lang="en-US" dirty="0"/>
              <a:t>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Architecture Design Principles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 		# $s0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 		# $s1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j    	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sra</a:t>
            </a:r>
            <a:r>
              <a:rPr lang="en-US" sz="2000" dirty="0">
                <a:latin typeface="Courier New" pitchFamily="49" charset="0"/>
              </a:rPr>
              <a:t>  	$s1, $s1, 2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sub  	$s1, $s1, $s0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5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5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55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$s0, $0, 0x2010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0x00002004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jr</a:t>
            </a:r>
            <a:r>
              <a:rPr lang="en-US" sz="2400" dirty="0">
                <a:latin typeface="Courier New" pitchFamily="49" charset="0"/>
              </a:rPr>
              <a:t>   $s0              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0x00002008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$s1, $0,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0x0000200C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sra</a:t>
            </a:r>
            <a:r>
              <a:rPr lang="en-US" sz="2400" dirty="0">
                <a:latin typeface="Courier New" pitchFamily="49" charset="0"/>
              </a:rPr>
              <a:t>  $s1, $s1,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0x00002010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lw</a:t>
            </a:r>
            <a:r>
              <a:rPr lang="en-US" sz="2400" dirty="0">
                <a:latin typeface="Courier New" pitchFamily="49" charset="0"/>
              </a:rPr>
              <a:t>   $s3, 44($s1)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4800600"/>
            <a:ext cx="571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is an 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</a:rPr>
              <a:t>R-type</a:t>
            </a:r>
            <a:r>
              <a:rPr lang="en-US" sz="3000" dirty="0">
                <a:latin typeface="Times New Roman" pitchFamily="18" charset="0"/>
              </a:rPr>
              <a:t> instruction.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34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8077200" cy="5181600"/>
          </a:xfrm>
        </p:spPr>
        <p:txBody>
          <a:bodyPr/>
          <a:lstStyle/>
          <a:p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10577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77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High-Level Code Constructs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7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62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sub $s0, $s0, $s3</a:t>
            </a:r>
          </a:p>
        </p:txBody>
      </p:sp>
      <p:sp>
        <p:nvSpPr>
          <p:cNvPr id="1307655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7814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accent1"/>
                </a:solidFill>
              </a:rPr>
              <a:t>Assembly </a:t>
            </a:r>
            <a:r>
              <a:rPr lang="en-US" sz="2000" dirty="0">
                <a:solidFill>
                  <a:schemeClr val="accent1"/>
                </a:solidFill>
              </a:rPr>
              <a:t>tests </a:t>
            </a:r>
            <a:r>
              <a:rPr lang="en-US" sz="2000" dirty="0" smtClean="0">
                <a:solidFill>
                  <a:schemeClr val="accent1"/>
                </a:solidFill>
              </a:rPr>
              <a:t>opposite </a:t>
            </a:r>
            <a:r>
              <a:rPr lang="en-US" sz="2000" dirty="0">
                <a:solidFill>
                  <a:schemeClr val="accent1"/>
                </a:solidFill>
              </a:rPr>
              <a:t>case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!= j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  <a:r>
              <a:rPr lang="en-US" sz="2000" dirty="0" smtClean="0">
                <a:solidFill>
                  <a:schemeClr val="accent1"/>
                </a:solidFill>
              </a:rPr>
              <a:t>of high-level </a:t>
            </a:r>
            <a:r>
              <a:rPr lang="en-US" sz="2000" dirty="0">
                <a:solidFill>
                  <a:schemeClr val="accent1"/>
                </a:solidFill>
              </a:rPr>
              <a:t>code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== j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0765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46482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866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24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  sub $s0, $s0, $s3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02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032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120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statement</a:t>
            </a: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initialization:</a:t>
            </a:r>
            <a:r>
              <a:rPr lang="en-US" sz="2400" dirty="0"/>
              <a:t> executes before the loop begins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condition:</a:t>
            </a:r>
            <a:r>
              <a:rPr lang="en-US" sz="2400" dirty="0"/>
              <a:t> is tested at the beginning of each iteration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loop operation:</a:t>
            </a:r>
            <a:r>
              <a:rPr lang="en-US" sz="2400" dirty="0"/>
              <a:t> executes at the end of each iteration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statement:</a:t>
            </a:r>
            <a:r>
              <a:rPr lang="en-US" sz="2400" dirty="0" smtClean="0"/>
              <a:t> </a:t>
            </a:r>
            <a:r>
              <a:rPr lang="en-US" sz="2400" dirty="0"/>
              <a:t>executes each time 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061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94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add:</a:t>
            </a:r>
            <a:r>
              <a:rPr lang="en-US" sz="2400" dirty="0">
                <a:latin typeface="Times New Roman" pitchFamily="18" charset="0"/>
                <a:cs typeface="Arial" charset="0"/>
              </a:rPr>
              <a:t> mnemonic indicates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operation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operands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operation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performed)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latin typeface="Times New Roman" pitchFamily="18" charset="0"/>
                <a:cs typeface="Arial" charset="0"/>
              </a:rPr>
              <a:t>destination operand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(to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result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written)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Addition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61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3152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244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  <a:cs typeface="Arial" charset="0"/>
              </a:rPr>
              <a:t># $s0 = i,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  <a:cs typeface="Arial" charset="0"/>
              </a:rPr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30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661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$s0,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08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557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58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937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$t1 = 1 </a:t>
            </a:r>
            <a:r>
              <a:rPr lang="en-US" sz="2000" b="1" dirty="0" smtClean="0">
                <a:solidFill>
                  <a:schemeClr val="accent1"/>
                </a:solidFill>
              </a:rPr>
              <a:t>  if   </a:t>
            </a:r>
            <a:r>
              <a:rPr lang="en-US" sz="2000" b="1" dirty="0" err="1" smtClean="0">
                <a:solidFill>
                  <a:schemeClr val="accent1"/>
                </a:solidFill>
              </a:rPr>
              <a:t>i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&lt; </a:t>
            </a:r>
            <a:r>
              <a:rPr lang="en-US" sz="2000" b="1" dirty="0" smtClean="0">
                <a:solidFill>
                  <a:schemeClr val="accent1"/>
                </a:solidFill>
              </a:rPr>
              <a:t>101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31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876800"/>
            <a:ext cx="22098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02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Access large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Index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access each element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Size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number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elements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91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graphicFrame>
        <p:nvGraphicFramePr>
          <p:cNvPr id="113767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2194093"/>
              </p:ext>
            </p:extLst>
          </p:nvPr>
        </p:nvGraphicFramePr>
        <p:xfrm>
          <a:off x="2643187" y="3429000"/>
          <a:ext cx="352901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1" name="VISIO" r:id="rId9" imgW="1877760" imgH="1491840" progId="Visio.Drawing.6">
                  <p:embed/>
                </p:oleObj>
              </mc:Choice>
              <mc:Fallback>
                <p:oleObj name="VISIO" r:id="rId9" imgW="1877760" imgH="1491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7" y="3429000"/>
                        <a:ext cx="3529013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66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Base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0x12348000 (address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first element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dirty="0">
                <a:latin typeface="Courier New" pitchFamily="49" charset="0"/>
                <a:cs typeface="Arial" charset="0"/>
              </a:rPr>
              <a:t>array[0]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First step in accessing an array: load base address into a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614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57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array base address = $s0</a:t>
            </a:r>
          </a:p>
          <a:p>
            <a:pPr>
              <a:buFontTx/>
              <a:buNone/>
            </a:pPr>
            <a:r>
              <a:rPr lang="en-US" sz="1600" dirty="0"/>
              <a:t>     </a:t>
            </a:r>
            <a:r>
              <a:rPr lang="en-US" sz="1600" dirty="0" err="1">
                <a:latin typeface="Courier10 BT" pitchFamily="49" charset="0"/>
              </a:rPr>
              <a:t>lui</a:t>
            </a:r>
            <a:r>
              <a:rPr lang="en-US" sz="1600" dirty="0">
                <a:latin typeface="Courier10 BT" pitchFamily="49" charset="0"/>
              </a:rPr>
              <a:t>  $s0, 0x1234        	# </a:t>
            </a:r>
            <a:r>
              <a:rPr lang="en-US" sz="1600" dirty="0" smtClean="0">
                <a:latin typeface="Courier10 BT" pitchFamily="49" charset="0"/>
              </a:rPr>
              <a:t>0x1234 </a:t>
            </a:r>
            <a:r>
              <a:rPr lang="en-US" sz="1600" dirty="0">
                <a:latin typeface="Courier10 BT" pitchFamily="49" charset="0"/>
              </a:rPr>
              <a:t>in upper half of $S0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ori</a:t>
            </a:r>
            <a:r>
              <a:rPr lang="en-US" sz="1600" dirty="0">
                <a:latin typeface="Courier10 BT" pitchFamily="49" charset="0"/>
              </a:rPr>
              <a:t>  $s0, $s0, 0x8000   	# </a:t>
            </a:r>
            <a:r>
              <a:rPr lang="en-US" sz="1600" dirty="0" smtClean="0">
                <a:latin typeface="Courier10 BT" pitchFamily="49" charset="0"/>
              </a:rPr>
              <a:t>0x8000 </a:t>
            </a:r>
            <a:r>
              <a:rPr lang="en-US" sz="1600" dirty="0">
                <a:latin typeface="Courier10 BT" pitchFamily="49" charset="0"/>
              </a:rPr>
              <a:t>in lower half of $s0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0($s0)        	# $t1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0($s0)        	# array[0] = $t1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4($s0)        	# $t1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4($s0)        	# array[1] = $t1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986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8486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array[1000];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		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= 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74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Similar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addition - only mnemonic changes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sub: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mnemonic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8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2057400" y="1143000"/>
            <a:ext cx="70866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$s0, 0x23B8        # $s0 = 0x23B80000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$s0, $s0, 0xF000   # $s0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$0,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$t2, $0, 1000      # $t2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$s1, $t2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1000?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done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$t0, $s1, 2        # $t0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$t0, $t0, $s0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$t1, 0($t0)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$t1, $t1, 3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$t1, 0($t0)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$s1, 1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1386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070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/>
              <a:t>American Standard Code for Information Interchange</a:t>
            </a:r>
            <a:endParaRPr lang="en-US" dirty="0"/>
          </a:p>
          <a:p>
            <a:r>
              <a:rPr lang="en-US" sz="3600" dirty="0" smtClean="0"/>
              <a:t>Each </a:t>
            </a:r>
            <a:r>
              <a:rPr lang="en-US" sz="3600" dirty="0"/>
              <a:t>text character </a:t>
            </a:r>
            <a:r>
              <a:rPr lang="en-US" sz="3600" dirty="0" smtClean="0"/>
              <a:t>has </a:t>
            </a:r>
            <a:r>
              <a:rPr lang="en-US" sz="3600" dirty="0"/>
              <a:t>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</a:t>
            </a:r>
            <a:r>
              <a:rPr lang="en-US" dirty="0" smtClean="0"/>
              <a:t>differ </a:t>
            </a:r>
            <a:r>
              <a:rPr lang="en-US" dirty="0"/>
              <a:t>by 0x20 (32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ASCII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27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940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102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Cast of Characters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4433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calling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called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2743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789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</a:t>
            </a:r>
            <a:r>
              <a:rPr lang="en-US" sz="2600" dirty="0" smtClean="0"/>
              <a:t>unction</a:t>
            </a:r>
            <a:endParaRPr lang="en-US" sz="2600" dirty="0"/>
          </a:p>
          <a:p>
            <a:pPr lvl="1"/>
            <a:r>
              <a:rPr lang="en-US" sz="2600" b="1" dirty="0"/>
              <a:t>returns </a:t>
            </a:r>
            <a:r>
              <a:rPr lang="en-US" sz="2600" dirty="0" smtClean="0"/>
              <a:t>result </a:t>
            </a:r>
            <a:r>
              <a:rPr lang="en-US" sz="2600" dirty="0"/>
              <a:t>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</a:t>
            </a:r>
            <a:r>
              <a:rPr lang="en-US" sz="2600" dirty="0" smtClean="0"/>
              <a:t>point </a:t>
            </a:r>
            <a:r>
              <a:rPr lang="en-US" sz="2600" dirty="0"/>
              <a:t>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</a:t>
            </a:r>
            <a:r>
              <a:rPr lang="en-US" sz="2600" dirty="0" smtClean="0"/>
              <a:t>caller</a:t>
            </a: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766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/>
              <a:t>Call Function:</a:t>
            </a:r>
            <a:r>
              <a:rPr lang="en-US" dirty="0" smtClean="0"/>
              <a:t> </a:t>
            </a:r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 </a:t>
            </a:r>
          </a:p>
          <a:p>
            <a:r>
              <a:rPr lang="en-US" b="1" dirty="0"/>
              <a:t>Return</a:t>
            </a:r>
            <a:r>
              <a:rPr lang="en-US" dirty="0"/>
              <a:t> from f</a:t>
            </a:r>
            <a:r>
              <a:rPr lang="en-US" dirty="0" smtClean="0"/>
              <a:t>unction: </a:t>
            </a:r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/>
              <a:t>Arguments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$a0 - $a3</a:t>
            </a:r>
          </a:p>
          <a:p>
            <a:r>
              <a:rPr lang="en-US" b="1" dirty="0"/>
              <a:t>Return value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$v0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065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6599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65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chemeClr val="accent1"/>
                </a:solidFill>
              </a:rPr>
              <a:t> means that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chemeClr val="accent1"/>
                </a:solidFill>
              </a:rPr>
              <a:t> doesn’t return a </a:t>
            </a:r>
            <a:r>
              <a:rPr lang="en-US" sz="2000" b="1" dirty="0" smtClean="0">
                <a:solidFill>
                  <a:schemeClr val="accent1"/>
                </a:solidFill>
              </a:rPr>
              <a:t>value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333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jal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$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ra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556125"/>
            <a:ext cx="8153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 smtClean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PC + 4 = 0x00400204</a:t>
            </a: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(0x00400204</a:t>
            </a:r>
            <a:r>
              <a:rPr lang="en-US" sz="2000" dirty="0">
                <a:latin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0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88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y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main:  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$a0, $0, 2    # 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$a1, $0, 3    # 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$a2, $0, 4    # 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$a3, $0, 5    # 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 # call </a:t>
            </a:r>
            <a:r>
              <a:rPr lang="en-US" sz="1700" dirty="0" smtClean="0">
                <a:latin typeface="Courier New" pitchFamily="49" charset="0"/>
              </a:rPr>
              <a:t>Function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$t0,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$t1,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$s0,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83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 dirty="0">
                <a:latin typeface="Courier New" pitchFamily="49" charset="0"/>
              </a:rPr>
              <a:t>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 dirty="0">
                <a:latin typeface="Courier New" pitchFamily="49" charset="0"/>
              </a:rPr>
              <a:t>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 dirty="0">
                <a:latin typeface="Courier New" pitchFamily="49" charset="0"/>
              </a:rPr>
              <a:t>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overwrote 3 registers: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$t0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$t1</a:t>
            </a:r>
            <a:r>
              <a:rPr lang="en-US" sz="2600" dirty="0"/>
              <a:t>, </a:t>
            </a:r>
            <a:r>
              <a:rPr lang="en-US" sz="2600" dirty="0" smtClean="0">
                <a:latin typeface="Courier New" pitchFamily="49" charset="0"/>
              </a:rPr>
              <a:t>$</a:t>
            </a:r>
            <a:r>
              <a:rPr lang="en-US" sz="2600" dirty="0">
                <a:latin typeface="Courier New" pitchFamily="49" charset="0"/>
              </a:rPr>
              <a:t>s0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can use </a:t>
            </a:r>
            <a:r>
              <a:rPr lang="en-US" sz="2600" i="1" dirty="0" smtClean="0">
                <a:latin typeface="Times New Roman" pitchFamily="18" charset="0"/>
              </a:rPr>
              <a:t>stack </a:t>
            </a:r>
            <a:r>
              <a:rPr lang="en-US" sz="2600" dirty="0">
                <a:latin typeface="Times New Roman" pitchFamily="18" charset="0"/>
              </a:rPr>
              <a:t>to temporarily store registers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183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81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3946018"/>
              </p:ext>
            </p:extLst>
          </p:nvPr>
        </p:nvGraphicFramePr>
        <p:xfrm>
          <a:off x="6172200" y="14478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5" r:id="rId8" imgW="1104900" imgH="1981200" progId="">
                  <p:embed/>
                </p:oleObj>
              </mc:Choice>
              <mc:Fallback>
                <p:oleObj r:id="rId8" imgW="1104900" imgH="198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7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Like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stack </a:t>
            </a:r>
            <a:r>
              <a:rPr lang="en-US" sz="3200" dirty="0">
                <a:latin typeface="Times New Roman" pitchFamily="18" charset="0"/>
                <a:cs typeface="Arial" charset="0"/>
              </a:rPr>
              <a:t>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Expands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uses more memory when more space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needed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Contracts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uses less memory when the space is 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49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483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600685"/>
              </p:ext>
            </p:extLst>
          </p:nvPr>
        </p:nvGraphicFramePr>
        <p:xfrm>
          <a:off x="839788" y="3055937"/>
          <a:ext cx="8304212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9" name="VISIO" r:id="rId8" imgW="3656520" imgH="1400040" progId="Visio.Drawing.6">
                  <p:embed/>
                </p:oleObj>
              </mc:Choice>
              <mc:Fallback>
                <p:oleObj name="VISIO" r:id="rId8" imgW="3656520" imgH="140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055937"/>
                        <a:ext cx="8304212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483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sp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points to top of the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61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3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447800" y="3335338"/>
            <a:ext cx="7772400" cy="29130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 dirty="0">
                <a:latin typeface="Courier New" pitchFamily="49" charset="0"/>
              </a:rPr>
              <a:t>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 dirty="0">
                <a:latin typeface="Courier New" pitchFamily="49" charset="0"/>
              </a:rPr>
              <a:t>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 dirty="0">
                <a:latin typeface="Courier New" pitchFamily="49" charset="0"/>
              </a:rPr>
              <a:t>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079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9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Called f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unctions </a:t>
            </a:r>
            <a:r>
              <a:rPr lang="en-US" sz="3000" dirty="0">
                <a:latin typeface="Times New Roman" pitchFamily="18" charset="0"/>
                <a:cs typeface="Arial" charset="0"/>
              </a:rPr>
              <a:t>must have no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unintended </a:t>
            </a:r>
            <a:r>
              <a:rPr lang="en-US" sz="3000" dirty="0">
                <a:latin typeface="Times New Roman" pitchFamily="18" charset="0"/>
                <a:cs typeface="Arial" charset="0"/>
              </a:rPr>
              <a:t>side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effects</a:t>
            </a:r>
            <a:endParaRPr lang="en-US" sz="3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But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3000" dirty="0">
                <a:latin typeface="Courier New" pitchFamily="49" charset="0"/>
                <a:cs typeface="Arial" charset="0"/>
              </a:rPr>
              <a:t>$t0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$t1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$s0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Functions use 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49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3716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-12  # make space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$t0, $a0, $a1  # $t0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$t1, $a2, $a3  # $t1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$s0, $t0, $t1  # result = (f + g) -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$v0, $s0, $0   # put return value in $v0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$t1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12   #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$</a:t>
            </a:r>
            <a:r>
              <a:rPr lang="en-US" sz="1800" dirty="0" err="1">
                <a:latin typeface="Courier New" pitchFamily="49" charset="0"/>
              </a:rPr>
              <a:t>ra</a:t>
            </a:r>
            <a:r>
              <a:rPr lang="en-US" sz="18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0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Register Values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20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35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8207531"/>
              </p:ext>
            </p:extLst>
          </p:nvPr>
        </p:nvGraphicFramePr>
        <p:xfrm>
          <a:off x="990600" y="1752600"/>
          <a:ext cx="77724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3" name="VISIO" r:id="rId8" imgW="3504240" imgH="1388520" progId="Visio.Drawing.6">
                  <p:embed/>
                </p:oleObj>
              </mc:Choice>
              <mc:Fallback>
                <p:oleObj name="VISIO" r:id="rId8" imgW="3504240" imgH="1388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772400" cy="294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diffofsums</a:t>
            </a:r>
            <a:r>
              <a:rPr lang="en-US" sz="4100" dirty="0" smtClean="0">
                <a:solidFill>
                  <a:schemeClr val="bg1"/>
                </a:solidFill>
                <a:latin typeface="+mj-lt"/>
              </a:rPr>
              <a:t> Call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64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4057240"/>
              </p:ext>
            </p:extLst>
          </p:nvPr>
        </p:nvGraphicFramePr>
        <p:xfrm>
          <a:off x="1295400" y="1447800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Nonpreserved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8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proc1: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proc2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10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# make space on stack to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			   # store one register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$t0,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$t1,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$s0,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53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3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6891</TotalTime>
  <Words>6092</Words>
  <Application>Microsoft Office PowerPoint</Application>
  <PresentationFormat>On-screen Show (4:3)</PresentationFormat>
  <Paragraphs>1420</Paragraphs>
  <Slides>136</Slides>
  <Notes>134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3" baseType="lpstr">
      <vt:lpstr>Arial</vt:lpstr>
      <vt:lpstr>Calibri</vt:lpstr>
      <vt:lpstr>Courier New</vt:lpstr>
      <vt:lpstr>Courier10 BT</vt:lpstr>
      <vt:lpstr>Times New Roman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stosun</cp:lastModifiedBy>
  <cp:revision>81</cp:revision>
  <dcterms:created xsi:type="dcterms:W3CDTF">2012-08-07T04:56:47Z</dcterms:created>
  <dcterms:modified xsi:type="dcterms:W3CDTF">2016-03-08T13:21:20Z</dcterms:modified>
</cp:coreProperties>
</file>