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3" r:id="rId11"/>
    <p:sldId id="294" r:id="rId12"/>
    <p:sldId id="289" r:id="rId13"/>
    <p:sldId id="295" r:id="rId14"/>
    <p:sldId id="290" r:id="rId15"/>
    <p:sldId id="291" r:id="rId16"/>
    <p:sldId id="292" r:id="rId17"/>
    <p:sldId id="296" r:id="rId18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86" autoAdjust="0"/>
    <p:restoredTop sz="94660"/>
  </p:normalViewPr>
  <p:slideViewPr>
    <p:cSldViewPr>
      <p:cViewPr varScale="1">
        <p:scale>
          <a:sx n="147" d="100"/>
          <a:sy n="147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BDDA1-153C-4F72-85BD-7930CC638C8A}" type="datetimeFigureOut">
              <a:rPr lang="tr-TR" smtClean="0"/>
              <a:t>07.07.2014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569D62-20A7-4A41-98FE-2734B595AACD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282654" y="437195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 smtClean="0">
                <a:latin typeface="Comic Sans MS" pitchFamily="66" charset="0"/>
              </a:rPr>
              <a:t>Pic</a:t>
            </a:r>
            <a:r>
              <a:rPr lang="tr-TR" sz="3200" dirty="0" smtClean="0">
                <a:latin typeface="Comic Sans MS" pitchFamily="66" charset="0"/>
              </a:rPr>
              <a:t> </a:t>
            </a:r>
            <a:r>
              <a:rPr lang="tr-TR" sz="3200" dirty="0" err="1" smtClean="0">
                <a:latin typeface="Comic Sans MS" pitchFamily="66" charset="0"/>
              </a:rPr>
              <a:t>Mikrodenetleyicileri</a:t>
            </a:r>
            <a:endParaRPr lang="tr-TR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6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827584" y="89815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Pic</a:t>
            </a:r>
            <a:r>
              <a:rPr lang="tr-TR" b="1" dirty="0" smtClean="0"/>
              <a:t> </a:t>
            </a:r>
            <a:r>
              <a:rPr lang="tr-TR" b="1" dirty="0" err="1" smtClean="0"/>
              <a:t>Mikrodenetleyicilerinin</a:t>
            </a:r>
            <a:r>
              <a:rPr lang="tr-TR" b="1" dirty="0" smtClean="0"/>
              <a:t> Programlanması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7584" y="1419622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 err="1" smtClean="0"/>
              <a:t>pic</a:t>
            </a:r>
            <a:r>
              <a:rPr lang="tr-TR" dirty="0"/>
              <a:t> </a:t>
            </a:r>
            <a:r>
              <a:rPr lang="tr-TR" dirty="0" smtClean="0"/>
              <a:t>programlanırken </a:t>
            </a:r>
          </a:p>
          <a:p>
            <a:endParaRPr lang="tr-TR" dirty="0"/>
          </a:p>
          <a:p>
            <a:r>
              <a:rPr lang="tr-TR" dirty="0" smtClean="0"/>
              <a:t>* RB6 </a:t>
            </a:r>
            <a:r>
              <a:rPr lang="tr-TR" dirty="0"/>
              <a:t>ucuna </a:t>
            </a:r>
            <a:r>
              <a:rPr lang="tr-TR" dirty="0" err="1"/>
              <a:t>clock</a:t>
            </a:r>
            <a:r>
              <a:rPr lang="tr-TR" dirty="0"/>
              <a:t> </a:t>
            </a:r>
            <a:r>
              <a:rPr lang="tr-TR" dirty="0" err="1" smtClean="0"/>
              <a:t>pulse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* </a:t>
            </a:r>
            <a:r>
              <a:rPr lang="tr-TR" dirty="0" smtClean="0"/>
              <a:t>RB7 </a:t>
            </a:r>
            <a:r>
              <a:rPr lang="tr-TR" dirty="0"/>
              <a:t>ucuna </a:t>
            </a:r>
            <a:r>
              <a:rPr lang="tr-TR" dirty="0" smtClean="0"/>
              <a:t>data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* </a:t>
            </a:r>
            <a:r>
              <a:rPr lang="tr-TR" dirty="0" smtClean="0"/>
              <a:t>MCLR </a:t>
            </a:r>
            <a:r>
              <a:rPr lang="tr-TR" dirty="0"/>
              <a:t>ucuna 12,5 Volt</a:t>
            </a:r>
            <a:r>
              <a:rPr lang="tr-TR" dirty="0" smtClean="0"/>
              <a:t>,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* </a:t>
            </a:r>
            <a:r>
              <a:rPr lang="tr-TR" dirty="0" smtClean="0"/>
              <a:t>GND </a:t>
            </a:r>
            <a:r>
              <a:rPr lang="tr-TR" dirty="0"/>
              <a:t>ucuna ( – ) eksi</a:t>
            </a:r>
            <a:r>
              <a:rPr lang="tr-TR" dirty="0" smtClean="0"/>
              <a:t>,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* </a:t>
            </a:r>
            <a:r>
              <a:rPr lang="tr-TR" dirty="0" err="1" smtClean="0"/>
              <a:t>Vcc</a:t>
            </a:r>
            <a:r>
              <a:rPr lang="tr-TR" dirty="0" smtClean="0"/>
              <a:t> </a:t>
            </a:r>
            <a:r>
              <a:rPr lang="tr-TR" dirty="0"/>
              <a:t>ucuna da +5 </a:t>
            </a:r>
            <a:r>
              <a:rPr lang="tr-TR" dirty="0" smtClean="0"/>
              <a:t>Volt verilir.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1" descr="http://www.robotiksistem.com/d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2711" y="915566"/>
            <a:ext cx="49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b="1" dirty="0" smtClean="0">
                <a:solidFill>
                  <a:srgbClr val="FFFF00"/>
                </a:solidFill>
              </a:rPr>
              <a:t>Örnek Basit </a:t>
            </a:r>
            <a:r>
              <a:rPr lang="tr-TR" b="1" dirty="0" err="1" smtClean="0">
                <a:solidFill>
                  <a:srgbClr val="FFFF00"/>
                </a:solidFill>
              </a:rPr>
              <a:t>Pic</a:t>
            </a:r>
            <a:r>
              <a:rPr lang="tr-TR" b="1" dirty="0" smtClean="0">
                <a:solidFill>
                  <a:srgbClr val="FFFF00"/>
                </a:solidFill>
              </a:rPr>
              <a:t> programlama devresi</a:t>
            </a:r>
            <a:endParaRPr lang="tr-T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3" name="Picture 1" descr="http://www.robotiksistem.com/d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827584" y="91556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FF00"/>
                </a:solidFill>
              </a:rPr>
              <a:t>Tam donanımlı örnek </a:t>
            </a:r>
            <a:r>
              <a:rPr lang="tr-TR" b="1" dirty="0" err="1" smtClean="0">
                <a:solidFill>
                  <a:srgbClr val="FFFF00"/>
                </a:solidFill>
              </a:rPr>
              <a:t>Pic</a:t>
            </a:r>
            <a:r>
              <a:rPr lang="tr-TR" b="1" dirty="0" smtClean="0">
                <a:solidFill>
                  <a:srgbClr val="FFFF00"/>
                </a:solidFill>
              </a:rPr>
              <a:t> programlama devresi</a:t>
            </a:r>
            <a:endParaRPr lang="tr-T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27584" y="898158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Pic</a:t>
            </a:r>
            <a:r>
              <a:rPr lang="tr-TR" b="1" dirty="0"/>
              <a:t> </a:t>
            </a:r>
            <a:r>
              <a:rPr lang="tr-TR" b="1" dirty="0" err="1"/>
              <a:t>Mikrodenetleyicilerinin</a:t>
            </a:r>
            <a:r>
              <a:rPr lang="tr-TR" b="1" dirty="0"/>
              <a:t> </a:t>
            </a:r>
            <a:r>
              <a:rPr lang="tr-TR" b="1" dirty="0" smtClean="0"/>
              <a:t>Güvenliği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899592" y="141962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( </a:t>
            </a:r>
            <a:r>
              <a:rPr lang="tr-TR" b="1" dirty="0"/>
              <a:t>kod </a:t>
            </a:r>
            <a:r>
              <a:rPr lang="tr-TR" b="1" dirty="0" smtClean="0"/>
              <a:t>koruması)</a:t>
            </a:r>
            <a:r>
              <a:rPr lang="tr-TR" dirty="0"/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3"/>
            <a:ext cx="9144000" cy="513638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364088" y="45159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Hazırlayan Yusuf Akhan</a:t>
            </a:r>
            <a:endParaRPr lang="tr-T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179512" y="134761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Mikrodenetleyici</a:t>
            </a:r>
            <a:r>
              <a:rPr lang="tr-TR" dirty="0"/>
              <a:t> programlanabilme, bir programı içerisinde depolayıp daha sonra çalıştırabilme özelliklerine sahip tek bir </a:t>
            </a:r>
            <a:r>
              <a:rPr lang="tr-TR" dirty="0" err="1"/>
              <a:t>chip</a:t>
            </a:r>
            <a:r>
              <a:rPr lang="tr-TR" dirty="0"/>
              <a:t> 'ten oluşan bilgisayardır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55576" y="898158"/>
            <a:ext cx="3441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MİKRODENETLEYİCİ NEDİR?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377">
            <a:off x="2051720" y="1779662"/>
            <a:ext cx="5143500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27584" y="898158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Mikrodenetleyiciler</a:t>
            </a:r>
            <a:r>
              <a:rPr lang="tr-TR" b="1" dirty="0"/>
              <a:t> Neden Kullanılırlar?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95536" y="156363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Mikrodenetleyiciler</a:t>
            </a:r>
            <a:r>
              <a:rPr lang="tr-TR" dirty="0"/>
              <a:t> ucuz olmaları, tek </a:t>
            </a:r>
            <a:r>
              <a:rPr lang="tr-TR" dirty="0" err="1"/>
              <a:t>mikrodenetleyici</a:t>
            </a:r>
            <a:r>
              <a:rPr lang="tr-TR" dirty="0"/>
              <a:t> ile elektronik çözümler üretebilme imkanı ve </a:t>
            </a:r>
            <a:r>
              <a:rPr lang="tr-TR" dirty="0" err="1"/>
              <a:t>mikrodenetleyici</a:t>
            </a:r>
            <a:r>
              <a:rPr lang="tr-TR" dirty="0"/>
              <a:t> içinde program depolayabilme ve istenildiğinde çalıştırabilme olanağı gibi nedenlerle tercih edilirler.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95536" y="2715766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Mikroişlemcinin kullanımı ve </a:t>
            </a:r>
            <a:r>
              <a:rPr lang="tr-TR" dirty="0" err="1"/>
              <a:t>mikroişlemcili</a:t>
            </a:r>
            <a:r>
              <a:rPr lang="tr-TR" dirty="0"/>
              <a:t> sistemin tasarımı </a:t>
            </a:r>
            <a:r>
              <a:rPr lang="tr-TR" dirty="0" err="1"/>
              <a:t>mikrodenetleyicili</a:t>
            </a:r>
            <a:r>
              <a:rPr lang="tr-TR" dirty="0"/>
              <a:t> sisteme göre hem daha masraflı hem de daha karmaşıktır. </a:t>
            </a:r>
            <a:r>
              <a:rPr lang="tr-TR" dirty="0" err="1"/>
              <a:t>Mikrodenetleyicili</a:t>
            </a:r>
            <a:r>
              <a:rPr lang="tr-TR" dirty="0"/>
              <a:t> bir sistemin çalışması için elemanın kendisi ve bir </a:t>
            </a:r>
            <a:r>
              <a:rPr lang="tr-TR" dirty="0" err="1"/>
              <a:t>osilasyon</a:t>
            </a:r>
            <a:r>
              <a:rPr lang="tr-TR" dirty="0"/>
              <a:t> kaynağının olması yeterlidir. </a:t>
            </a:r>
            <a:r>
              <a:rPr lang="tr-TR" dirty="0" err="1"/>
              <a:t>Mikrodenetleyicinin</a:t>
            </a:r>
            <a:r>
              <a:rPr lang="tr-TR" dirty="0"/>
              <a:t> ihtiyaç duyduğu önbellek ve giriş çıkış birimi bir yonga içerisinde bulunmaktadır. Ancak </a:t>
            </a:r>
            <a:r>
              <a:rPr lang="tr-TR" dirty="0" err="1"/>
              <a:t>mikroişlemcili</a:t>
            </a:r>
            <a:r>
              <a:rPr lang="tr-TR" dirty="0"/>
              <a:t> bir sistemde önbellek harici olarak bulunur.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504" y="1491630"/>
            <a:ext cx="9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Mikrodenetleyiciler</a:t>
            </a:r>
            <a:r>
              <a:rPr lang="tr-TR" dirty="0"/>
              <a:t>, program dilleri ile oluşturulan kodların uygun derleyiciler kullanarak </a:t>
            </a:r>
            <a:r>
              <a:rPr lang="tr-TR" dirty="0" err="1"/>
              <a:t>mikrodenetleyiciye</a:t>
            </a:r>
            <a:r>
              <a:rPr lang="tr-TR" dirty="0"/>
              <a:t> aktarılması ile programlanır. Program içerisinde belirli koşullara ya da  </a:t>
            </a:r>
            <a:r>
              <a:rPr lang="tr-TR" dirty="0" err="1"/>
              <a:t>input</a:t>
            </a:r>
            <a:r>
              <a:rPr lang="tr-TR" dirty="0"/>
              <a:t> - </a:t>
            </a:r>
            <a:r>
              <a:rPr lang="tr-TR" dirty="0" err="1"/>
              <a:t>output</a:t>
            </a:r>
            <a:r>
              <a:rPr lang="tr-TR" dirty="0"/>
              <a:t> ( I / O ) uçlarından alınan sinyallere göre kararlar verdirilebilir. Elde edilen sinyallere ve verilere göre matematiksel ve mantıksal işlemler yapılarak sonuçlar tekrar I / O uçlarından </a:t>
            </a:r>
            <a:r>
              <a:rPr lang="tr-TR" dirty="0" err="1"/>
              <a:t>digital</a:t>
            </a:r>
            <a:r>
              <a:rPr lang="tr-TR" dirty="0"/>
              <a:t> sinyaller halinde ( 5 V = lojik 1 , 0 V = lojik 0 ) verilir.</a:t>
            </a:r>
          </a:p>
        </p:txBody>
      </p:sp>
      <p:pic>
        <p:nvPicPr>
          <p:cNvPr id="3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27584" y="898158"/>
            <a:ext cx="447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Mikrodenetleyiciler</a:t>
            </a:r>
            <a:r>
              <a:rPr lang="tr-TR" b="1" dirty="0"/>
              <a:t> Nasıl Kullanılırlar?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827584" y="898158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PIC </a:t>
            </a:r>
            <a:r>
              <a:rPr lang="tr-TR" b="1" dirty="0" smtClean="0"/>
              <a:t>MİKRODENETLEYİCİLERİ</a:t>
            </a:r>
            <a:endParaRPr lang="tr-TR" b="1" dirty="0"/>
          </a:p>
        </p:txBody>
      </p:sp>
      <p:sp>
        <p:nvSpPr>
          <p:cNvPr id="4" name="Dikdörtgen 3"/>
          <p:cNvSpPr/>
          <p:nvPr/>
        </p:nvSpPr>
        <p:spPr>
          <a:xfrm>
            <a:off x="395536" y="149163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b="1" dirty="0" smtClean="0"/>
          </a:p>
          <a:p>
            <a:r>
              <a:rPr lang="tr-TR" sz="1400" b="1" dirty="0" err="1" smtClean="0"/>
              <a:t>Microchip</a:t>
            </a:r>
            <a:r>
              <a:rPr lang="tr-TR" sz="1400" b="1" dirty="0" smtClean="0"/>
              <a:t> </a:t>
            </a:r>
            <a:r>
              <a:rPr lang="tr-TR" sz="1400" b="1" dirty="0"/>
              <a:t>firmasının ürettiği , adını </a:t>
            </a:r>
            <a:r>
              <a:rPr lang="tr-TR" sz="1400" b="1" dirty="0" err="1"/>
              <a:t>Peripheral</a:t>
            </a:r>
            <a:r>
              <a:rPr lang="tr-TR" sz="1400" b="1" dirty="0"/>
              <a:t> </a:t>
            </a:r>
            <a:r>
              <a:rPr lang="tr-TR" sz="1400" b="1" dirty="0" err="1"/>
              <a:t>Interface</a:t>
            </a:r>
            <a:r>
              <a:rPr lang="tr-TR" sz="1400" b="1" dirty="0"/>
              <a:t> Controller (çevresel ünite denetleme arabirimi) ifadesinden alan PIC , giriş - çıkış (</a:t>
            </a:r>
            <a:r>
              <a:rPr lang="tr-TR" sz="1400" b="1" dirty="0" err="1"/>
              <a:t>input</a:t>
            </a:r>
            <a:r>
              <a:rPr lang="tr-TR" sz="1400" b="1" dirty="0"/>
              <a:t> - </a:t>
            </a:r>
            <a:r>
              <a:rPr lang="tr-TR" sz="1400" b="1" dirty="0" err="1"/>
              <a:t>output</a:t>
            </a:r>
            <a:r>
              <a:rPr lang="tr-TR" sz="1400" b="1" dirty="0"/>
              <a:t> I/O) işlemlerini çok hızlı gerçekleştirebilecek şekilde tasarlanmış bir </a:t>
            </a:r>
            <a:r>
              <a:rPr lang="tr-TR" sz="1400" b="1" dirty="0" err="1"/>
              <a:t>chip</a:t>
            </a:r>
            <a:r>
              <a:rPr lang="tr-TR" sz="1400" b="1" dirty="0"/>
              <a:t> 'tir.</a:t>
            </a:r>
            <a:endParaRPr lang="tr-TR" sz="1400" b="1" dirty="0"/>
          </a:p>
        </p:txBody>
      </p:sp>
      <p:sp>
        <p:nvSpPr>
          <p:cNvPr id="5" name="Dikdörtgen 4"/>
          <p:cNvSpPr/>
          <p:nvPr/>
        </p:nvSpPr>
        <p:spPr>
          <a:xfrm>
            <a:off x="395536" y="2427733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b="1" dirty="0" smtClean="0"/>
          </a:p>
          <a:p>
            <a:r>
              <a:rPr lang="tr-TR" sz="1400" b="1" dirty="0" smtClean="0"/>
              <a:t>PIC </a:t>
            </a:r>
            <a:r>
              <a:rPr lang="tr-TR" sz="1400" b="1" dirty="0" err="1"/>
              <a:t>mikrodenetleyiciler</a:t>
            </a:r>
            <a:r>
              <a:rPr lang="tr-TR" sz="1400" b="1" dirty="0"/>
              <a:t> hızlı çalışmaları amacıyla RISC (</a:t>
            </a:r>
            <a:r>
              <a:rPr lang="tr-TR" sz="1400" b="1" dirty="0" err="1"/>
              <a:t>Reduced</a:t>
            </a:r>
            <a:r>
              <a:rPr lang="tr-TR" sz="1400" b="1" dirty="0"/>
              <a:t> </a:t>
            </a:r>
            <a:r>
              <a:rPr lang="tr-TR" sz="1400" b="1" dirty="0" err="1"/>
              <a:t>Instruction</a:t>
            </a:r>
            <a:r>
              <a:rPr lang="tr-TR" sz="1400" b="1" dirty="0"/>
              <a:t> Set Computing) işlemci olarak tasarlanmışlardır. Yani bu </a:t>
            </a:r>
            <a:r>
              <a:rPr lang="tr-TR" sz="1400" b="1" dirty="0" err="1"/>
              <a:t>mikrodenetleyicilerde</a:t>
            </a:r>
            <a:r>
              <a:rPr lang="tr-TR" sz="1400" b="1" dirty="0"/>
              <a:t> komut sayısı oldukça azdır. Komutlar tek bir çevrimde işlendiğinden </a:t>
            </a:r>
            <a:r>
              <a:rPr lang="tr-TR" sz="1400" b="1" dirty="0" err="1"/>
              <a:t>mikrodenetleyicinin</a:t>
            </a:r>
            <a:r>
              <a:rPr lang="tr-TR" sz="1400" b="1" dirty="0"/>
              <a:t> hızı artmaktadır. PIC16 </a:t>
            </a:r>
            <a:r>
              <a:rPr lang="tr-TR" sz="1400" b="1" dirty="0" err="1"/>
              <a:t>mikrodenetleyicilerde</a:t>
            </a:r>
            <a:r>
              <a:rPr lang="tr-TR" sz="1400" b="1" dirty="0"/>
              <a:t> " </a:t>
            </a:r>
            <a:r>
              <a:rPr lang="tr-TR" sz="1400" b="1" dirty="0" err="1"/>
              <a:t>goto</a:t>
            </a:r>
            <a:r>
              <a:rPr lang="tr-TR" sz="1400" b="1" dirty="0"/>
              <a:t> " ve "</a:t>
            </a:r>
            <a:r>
              <a:rPr lang="tr-TR" sz="1400" b="1" dirty="0" err="1"/>
              <a:t>call</a:t>
            </a:r>
            <a:r>
              <a:rPr lang="tr-TR" sz="1400" b="1" dirty="0"/>
              <a:t> " gibi yönlendirme komutları dışındaki tüm komutlar tek çevrimde işlenir.</a:t>
            </a:r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1347614"/>
            <a:ext cx="83529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b="1" dirty="0" smtClean="0"/>
          </a:p>
          <a:p>
            <a:r>
              <a:rPr lang="tr-TR" sz="1400" b="1" dirty="0" smtClean="0"/>
              <a:t>EPROM </a:t>
            </a:r>
            <a:r>
              <a:rPr lang="tr-TR" sz="1400" b="1" dirty="0"/>
              <a:t>( </a:t>
            </a:r>
            <a:r>
              <a:rPr lang="tr-TR" sz="1400" b="1" dirty="0" err="1"/>
              <a:t>Erasable</a:t>
            </a:r>
            <a:r>
              <a:rPr lang="tr-TR" sz="1400" b="1" dirty="0"/>
              <a:t> </a:t>
            </a:r>
            <a:r>
              <a:rPr lang="tr-TR" sz="1400" b="1" dirty="0" err="1"/>
              <a:t>Programmable</a:t>
            </a:r>
            <a:r>
              <a:rPr lang="tr-TR" sz="1400" b="1" dirty="0"/>
              <a:t> Memory ) :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/>
              <a:t>EPROM belleğe elektrik sinyali ile kayıt yaptırılır. Yüklenmiş programı silip değiştirmek için EPROM silici cihazlar ile mor ötesi ışığa maruz bırakılır</a:t>
            </a:r>
            <a:r>
              <a:rPr lang="tr-TR" sz="1400" dirty="0" smtClean="0"/>
              <a:t>.</a:t>
            </a:r>
          </a:p>
          <a:p>
            <a:endParaRPr lang="tr-TR" sz="1400" dirty="0"/>
          </a:p>
          <a:p>
            <a:r>
              <a:rPr lang="tr-TR" sz="1400" b="1" dirty="0" smtClean="0"/>
              <a:t>EEPROM </a:t>
            </a:r>
            <a:r>
              <a:rPr lang="tr-TR" sz="1400" b="1" dirty="0"/>
              <a:t>( </a:t>
            </a:r>
            <a:r>
              <a:rPr lang="tr-TR" sz="1400" b="1" dirty="0" err="1"/>
              <a:t>Electrically</a:t>
            </a:r>
            <a:r>
              <a:rPr lang="tr-TR" sz="1400" b="1" dirty="0"/>
              <a:t> </a:t>
            </a:r>
            <a:r>
              <a:rPr lang="tr-TR" sz="1400" b="1" dirty="0" err="1"/>
              <a:t>Erasable</a:t>
            </a:r>
            <a:r>
              <a:rPr lang="tr-TR" sz="1400" b="1" dirty="0"/>
              <a:t> </a:t>
            </a:r>
            <a:r>
              <a:rPr lang="tr-TR" sz="1400" b="1" dirty="0" err="1"/>
              <a:t>Programmable</a:t>
            </a:r>
            <a:r>
              <a:rPr lang="tr-TR" sz="1400" b="1" dirty="0"/>
              <a:t> Memory ) :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 err="1"/>
              <a:t>Microchip</a:t>
            </a:r>
            <a:r>
              <a:rPr lang="tr-TR" sz="1400" dirty="0"/>
              <a:t> firmasının FLASH bellek olarak da adlandırdığı bu bellek tipinin EPROM bellekten farklı olan tarafı elektrik sinyali ile hızlı bir şekilde silme işlemi yapabilmesidir</a:t>
            </a:r>
            <a:r>
              <a:rPr lang="tr-TR" sz="1400" dirty="0" smtClean="0"/>
              <a:t>.</a:t>
            </a:r>
          </a:p>
          <a:p>
            <a:endParaRPr lang="tr-TR" sz="1400" dirty="0"/>
          </a:p>
          <a:p>
            <a:r>
              <a:rPr lang="tr-TR" sz="1400" b="1" dirty="0"/>
              <a:t>ROM ( Read </a:t>
            </a:r>
            <a:r>
              <a:rPr lang="tr-TR" sz="1400" b="1" dirty="0" err="1"/>
              <a:t>Only</a:t>
            </a:r>
            <a:r>
              <a:rPr lang="tr-TR" sz="1400" b="1" dirty="0"/>
              <a:t> Memory ) :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/>
              <a:t>Bu bellek sadece bir kere fabrikasyon sırasında yazılabilirler. Maliyeti çok düşük olmasına karşın bu </a:t>
            </a:r>
            <a:r>
              <a:rPr lang="tr-TR" sz="1400" dirty="0" err="1"/>
              <a:t>chip</a:t>
            </a:r>
            <a:r>
              <a:rPr lang="tr-TR" sz="1400" dirty="0"/>
              <a:t> '</a:t>
            </a:r>
            <a:r>
              <a:rPr lang="tr-TR" sz="1400" dirty="0" err="1"/>
              <a:t>lerin</a:t>
            </a:r>
            <a:r>
              <a:rPr lang="tr-TR" sz="1400" dirty="0"/>
              <a:t> kötü tarafı üretim sonrasında programda tespit edilecek olan tek bir hatanın tüm </a:t>
            </a:r>
            <a:r>
              <a:rPr lang="tr-TR" sz="1400" dirty="0" err="1"/>
              <a:t>chip</a:t>
            </a:r>
            <a:r>
              <a:rPr lang="tr-TR" sz="1400" dirty="0"/>
              <a:t> '</a:t>
            </a:r>
            <a:r>
              <a:rPr lang="tr-TR" sz="1400" dirty="0" err="1"/>
              <a:t>lerin</a:t>
            </a:r>
            <a:r>
              <a:rPr lang="tr-TR" sz="1400" dirty="0"/>
              <a:t> atılmasına neden olabilmesidir.</a:t>
            </a:r>
          </a:p>
        </p:txBody>
      </p:sp>
      <p:pic>
        <p:nvPicPr>
          <p:cNvPr id="3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27584" y="89815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PIC </a:t>
            </a:r>
            <a:r>
              <a:rPr lang="tr-TR" b="1" dirty="0" err="1"/>
              <a:t>Mikrodenetleyicilerin</a:t>
            </a:r>
            <a:r>
              <a:rPr lang="tr-TR" b="1" dirty="0"/>
              <a:t> Sahip Oldukları Bellek </a:t>
            </a:r>
            <a:r>
              <a:rPr lang="tr-TR" b="1" dirty="0" smtClean="0"/>
              <a:t>Çeşitleri</a:t>
            </a:r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755576" y="89815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Neden PIC </a:t>
            </a:r>
            <a:r>
              <a:rPr lang="tr-TR" b="1" dirty="0" err="1" smtClean="0"/>
              <a:t>mikrodenetleyici</a:t>
            </a:r>
            <a:r>
              <a:rPr lang="tr-TR" b="1" dirty="0" smtClean="0"/>
              <a:t> (entegre) tercih ediliyor?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5536" y="156363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* Geniş </a:t>
            </a:r>
            <a:r>
              <a:rPr lang="tr-TR" dirty="0"/>
              <a:t>bir kitle tarafından kullanıldığı için PIC programlama ile ilgili üretilen yazılım ve donanım çok fazladır ve kolay bulunur.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* Türkiye 'de kolayca ve düşük maliyetle elde edilebilir.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* Basit elektronik devre elemanları kullanılarak hazırlanabilen donanımlar ile ( programlama kartları ) programlanabilir.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* Gerektirdiği </a:t>
            </a:r>
            <a:r>
              <a:rPr lang="tr-TR" dirty="0" err="1"/>
              <a:t>reset</a:t>
            </a:r>
            <a:r>
              <a:rPr lang="tr-TR" dirty="0"/>
              <a:t> , </a:t>
            </a:r>
            <a:r>
              <a:rPr lang="tr-TR" dirty="0" err="1"/>
              <a:t>clock</a:t>
            </a:r>
            <a:r>
              <a:rPr lang="tr-TR" dirty="0"/>
              <a:t> sinyali ve güç devreleri çok basittir.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* Çok fazla kullanıcı olduğundan internet sayesinde örnek program ve projeler incelenebilir.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robotiksistem.com/d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8" y="2243088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83568" y="2153672"/>
            <a:ext cx="633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Örnek PIC yapısı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31690" y="401117"/>
            <a:ext cx="519851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1" descr="http://www.robotiksistem.com/d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0" y="411510"/>
            <a:ext cx="257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899592" y="3220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/>
              <a:t>Örnek </a:t>
            </a:r>
            <a:r>
              <a:rPr lang="tr-TR" b="1" dirty="0" err="1" smtClean="0"/>
              <a:t>Pic</a:t>
            </a:r>
            <a:r>
              <a:rPr lang="tr-TR" b="1" dirty="0" smtClean="0"/>
              <a:t> Devresi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9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303</Words>
  <Application>Microsoft Office PowerPoint</Application>
  <PresentationFormat>Ekran Gösterisi (16:9)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Bilgisayar Merkezi</dc:creator>
  <cp:lastModifiedBy>Bilgisayar Merkezi</cp:lastModifiedBy>
  <cp:revision>8</cp:revision>
  <dcterms:created xsi:type="dcterms:W3CDTF">2014-07-07T06:54:16Z</dcterms:created>
  <dcterms:modified xsi:type="dcterms:W3CDTF">2014-07-07T09:27:04Z</dcterms:modified>
</cp:coreProperties>
</file>