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3/8/2023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3/8/2023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sciencedirect.com/journal/urban-climate/vol/39/suppl/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40081-BB47-6B79-E523-03ED81162BF2}"/>
              </a:ext>
            </a:extLst>
          </p:cNvPr>
          <p:cNvSpPr>
            <a:spLocks noGrp="1"/>
          </p:cNvSpPr>
          <p:nvPr>
            <p:ph type="ctrTitle"/>
          </p:nvPr>
        </p:nvSpPr>
        <p:spPr>
          <a:xfrm>
            <a:off x="2692398" y="2238777"/>
            <a:ext cx="6815669" cy="1079459"/>
          </a:xfrm>
        </p:spPr>
        <p:txBody>
          <a:bodyPr/>
          <a:lstStyle/>
          <a:p>
            <a:r>
              <a:rPr lang="en-IN" dirty="0"/>
              <a:t>MINI PROJECT</a:t>
            </a:r>
          </a:p>
        </p:txBody>
      </p:sp>
      <p:sp>
        <p:nvSpPr>
          <p:cNvPr id="3" name="Subtitle 2">
            <a:extLst>
              <a:ext uri="{FF2B5EF4-FFF2-40B4-BE49-F238E27FC236}">
                <a16:creationId xmlns:a16="http://schemas.microsoft.com/office/drawing/2014/main" id="{A9D6D831-14C2-1725-9C37-F802BBB56F0F}"/>
              </a:ext>
            </a:extLst>
          </p:cNvPr>
          <p:cNvSpPr>
            <a:spLocks noGrp="1"/>
          </p:cNvSpPr>
          <p:nvPr>
            <p:ph type="subTitle" idx="1"/>
          </p:nvPr>
        </p:nvSpPr>
        <p:spPr>
          <a:xfrm>
            <a:off x="2692398" y="3691550"/>
            <a:ext cx="6815669" cy="635353"/>
          </a:xfrm>
        </p:spPr>
        <p:txBody>
          <a:bodyPr>
            <a:normAutofit/>
          </a:bodyPr>
          <a:lstStyle/>
          <a:p>
            <a:r>
              <a:rPr lang="en-US" b="1" i="0" dirty="0">
                <a:solidFill>
                  <a:srgbClr val="242424"/>
                </a:solidFill>
                <a:effectLst/>
                <a:latin typeface="-apple-system"/>
              </a:rPr>
              <a:t>21GE614 Geotechnical &amp; IoT monitoring methods</a:t>
            </a:r>
          </a:p>
          <a:p>
            <a:endParaRPr lang="en-IN" dirty="0"/>
          </a:p>
        </p:txBody>
      </p:sp>
      <p:sp>
        <p:nvSpPr>
          <p:cNvPr id="4" name="TextBox 3">
            <a:extLst>
              <a:ext uri="{FF2B5EF4-FFF2-40B4-BE49-F238E27FC236}">
                <a16:creationId xmlns:a16="http://schemas.microsoft.com/office/drawing/2014/main" id="{A4608D7A-13BD-7B42-AC1E-1AE2CFEFA78E}"/>
              </a:ext>
            </a:extLst>
          </p:cNvPr>
          <p:cNvSpPr txBox="1"/>
          <p:nvPr/>
        </p:nvSpPr>
        <p:spPr>
          <a:xfrm>
            <a:off x="7098384" y="4487158"/>
            <a:ext cx="1875934" cy="861774"/>
          </a:xfrm>
          <a:prstGeom prst="rect">
            <a:avLst/>
          </a:prstGeom>
          <a:noFill/>
        </p:spPr>
        <p:txBody>
          <a:bodyPr wrap="square" rtlCol="0">
            <a:spAutoFit/>
          </a:bodyPr>
          <a:lstStyle/>
          <a:p>
            <a:r>
              <a:rPr lang="en-IN" b="1" dirty="0"/>
              <a:t>Greeshma K R</a:t>
            </a:r>
          </a:p>
          <a:p>
            <a:r>
              <a:rPr lang="en-IN" sz="1400" b="1" dirty="0">
                <a:effectLst/>
                <a:ea typeface="Calibri" panose="020F0502020204030204" pitchFamily="34" charset="0"/>
                <a:cs typeface="Times New Roman" panose="02020603050405020304" pitchFamily="18" charset="0"/>
              </a:rPr>
              <a:t>AM.EN.P2GEO22001</a:t>
            </a:r>
          </a:p>
          <a:p>
            <a:endParaRPr lang="en-IN" dirty="0"/>
          </a:p>
        </p:txBody>
      </p:sp>
    </p:spTree>
    <p:extLst>
      <p:ext uri="{BB962C8B-B14F-4D97-AF65-F5344CB8AC3E}">
        <p14:creationId xmlns:p14="http://schemas.microsoft.com/office/powerpoint/2010/main" val="4105268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495FF-CA2C-C504-00F5-09D5632F3202}"/>
              </a:ext>
            </a:extLst>
          </p:cNvPr>
          <p:cNvSpPr>
            <a:spLocks noGrp="1"/>
          </p:cNvSpPr>
          <p:nvPr>
            <p:ph type="title"/>
          </p:nvPr>
        </p:nvSpPr>
        <p:spPr/>
        <p:txBody>
          <a:bodyPr/>
          <a:lstStyle/>
          <a:p>
            <a:r>
              <a:rPr lang="en-IN" dirty="0"/>
              <a:t>Proposed Solution 3</a:t>
            </a:r>
          </a:p>
        </p:txBody>
      </p:sp>
      <p:sp>
        <p:nvSpPr>
          <p:cNvPr id="3" name="Content Placeholder 2">
            <a:extLst>
              <a:ext uri="{FF2B5EF4-FFF2-40B4-BE49-F238E27FC236}">
                <a16:creationId xmlns:a16="http://schemas.microsoft.com/office/drawing/2014/main" id="{EF8D14E7-3C86-EF9D-8BEA-1F3681614157}"/>
              </a:ext>
            </a:extLst>
          </p:cNvPr>
          <p:cNvSpPr>
            <a:spLocks noGrp="1"/>
          </p:cNvSpPr>
          <p:nvPr>
            <p:ph idx="1"/>
          </p:nvPr>
        </p:nvSpPr>
        <p:spPr/>
        <p:txBody>
          <a:bodyPr/>
          <a:lstStyle/>
          <a:p>
            <a:pPr algn="just">
              <a:lnSpc>
                <a:spcPct val="150000"/>
              </a:lnSpc>
            </a:pPr>
            <a:r>
              <a:rPr lang="en-US" i="0" dirty="0">
                <a:solidFill>
                  <a:schemeClr val="tx1"/>
                </a:solidFill>
                <a:effectLst/>
              </a:rPr>
              <a:t>By using sensors we can check the content of moisture in the soil, and the water need </a:t>
            </a:r>
            <a:r>
              <a:rPr lang="en-US" dirty="0">
                <a:solidFill>
                  <a:schemeClr val="tx1"/>
                </a:solidFill>
              </a:rPr>
              <a:t>to</a:t>
            </a:r>
            <a:r>
              <a:rPr lang="en-US" i="0" dirty="0">
                <a:solidFill>
                  <a:schemeClr val="tx1"/>
                </a:solidFill>
                <a:effectLst/>
              </a:rPr>
              <a:t> supplied to the soil through the motor pump. IOT is used to inform the farmers of the supply of water to the soil or sensor can be used to automate the irrigation to maintain the soil moisture content.</a:t>
            </a:r>
            <a:endParaRPr lang="en-IN" dirty="0">
              <a:solidFill>
                <a:schemeClr val="tx1"/>
              </a:solidFill>
            </a:endParaRPr>
          </a:p>
        </p:txBody>
      </p:sp>
    </p:spTree>
    <p:extLst>
      <p:ext uri="{BB962C8B-B14F-4D97-AF65-F5344CB8AC3E}">
        <p14:creationId xmlns:p14="http://schemas.microsoft.com/office/powerpoint/2010/main" val="2203811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96CF-D550-E116-93F9-A9FCFD34906C}"/>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889DF9C7-2246-D7A5-66BA-D33C085979EC}"/>
              </a:ext>
            </a:extLst>
          </p:cNvPr>
          <p:cNvSpPr>
            <a:spLocks noGrp="1"/>
          </p:cNvSpPr>
          <p:nvPr>
            <p:ph idx="1"/>
          </p:nvPr>
        </p:nvSpPr>
        <p:spPr/>
        <p:txBody>
          <a:bodyPr>
            <a:normAutofit/>
          </a:bodyPr>
          <a:lstStyle/>
          <a:p>
            <a:pPr>
              <a:lnSpc>
                <a:spcPct val="150000"/>
              </a:lnSpc>
            </a:pPr>
            <a:r>
              <a:rPr lang="en-IN" dirty="0">
                <a:solidFill>
                  <a:schemeClr val="tx1"/>
                </a:solidFill>
              </a:rPr>
              <a:t>Akshara </a:t>
            </a:r>
            <a:r>
              <a:rPr lang="en-IN" dirty="0" err="1">
                <a:solidFill>
                  <a:schemeClr val="tx1"/>
                </a:solidFill>
              </a:rPr>
              <a:t>Kaginalkar</a:t>
            </a:r>
            <a:r>
              <a:rPr lang="en-IN" dirty="0">
                <a:solidFill>
                  <a:schemeClr val="tx1"/>
                </a:solidFill>
              </a:rPr>
              <a:t> , Shamita Kumar , Prashant </a:t>
            </a:r>
            <a:r>
              <a:rPr lang="en-IN" dirty="0" err="1">
                <a:solidFill>
                  <a:schemeClr val="tx1"/>
                </a:solidFill>
              </a:rPr>
              <a:t>Gargava</a:t>
            </a:r>
            <a:r>
              <a:rPr lang="en-IN" dirty="0">
                <a:solidFill>
                  <a:schemeClr val="tx1"/>
                </a:solidFill>
              </a:rPr>
              <a:t> , Dev Niyogi (2021) :  </a:t>
            </a:r>
            <a:r>
              <a:rPr lang="en-US" dirty="0">
                <a:solidFill>
                  <a:schemeClr val="tx1"/>
                </a:solidFill>
              </a:rPr>
              <a:t>“Review of urban computing in air quality management as smart city service: An integrated IoT, AI, and cloud technology perspective”, </a:t>
            </a:r>
            <a:r>
              <a:rPr lang="en-IN" i="0" strike="noStrike" dirty="0">
                <a:solidFill>
                  <a:schemeClr val="tx1"/>
                </a:solidFill>
                <a:effectLst/>
                <a:hlinkClick r:id="rId2" tooltip="Go to table of contents for this volume/issue">
                  <a:extLst>
                    <a:ext uri="{A12FA001-AC4F-418D-AE19-62706E023703}">
                      <ahyp:hlinkClr xmlns:ahyp="http://schemas.microsoft.com/office/drawing/2018/hyperlinkcolor" val="tx"/>
                    </a:ext>
                  </a:extLst>
                </a:hlinkClick>
              </a:rPr>
              <a:t>Volume 39</a:t>
            </a:r>
            <a:r>
              <a:rPr lang="en-IN" i="0" dirty="0">
                <a:solidFill>
                  <a:schemeClr val="tx1"/>
                </a:solidFill>
                <a:effectLst/>
              </a:rPr>
              <a:t>, September 2021, 100972</a:t>
            </a:r>
          </a:p>
          <a:p>
            <a:pPr>
              <a:lnSpc>
                <a:spcPct val="150000"/>
              </a:lnSpc>
            </a:pPr>
            <a:r>
              <a:rPr lang="en-IN" dirty="0">
                <a:solidFill>
                  <a:schemeClr val="tx1"/>
                </a:solidFill>
              </a:rPr>
              <a:t>Google</a:t>
            </a:r>
          </a:p>
        </p:txBody>
      </p:sp>
    </p:spTree>
    <p:extLst>
      <p:ext uri="{BB962C8B-B14F-4D97-AF65-F5344CB8AC3E}">
        <p14:creationId xmlns:p14="http://schemas.microsoft.com/office/powerpoint/2010/main" val="1345206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998A-DD8B-97E5-1195-7F2D214727A6}"/>
              </a:ext>
            </a:extLst>
          </p:cNvPr>
          <p:cNvSpPr>
            <a:spLocks noGrp="1"/>
          </p:cNvSpPr>
          <p:nvPr>
            <p:ph type="title"/>
          </p:nvPr>
        </p:nvSpPr>
        <p:spPr/>
        <p:txBody>
          <a:bodyPr/>
          <a:lstStyle/>
          <a:p>
            <a:r>
              <a:rPr lang="en-IN" dirty="0"/>
              <a:t>Project Area 1</a:t>
            </a:r>
          </a:p>
        </p:txBody>
      </p:sp>
      <p:sp>
        <p:nvSpPr>
          <p:cNvPr id="3" name="Content Placeholder 2">
            <a:extLst>
              <a:ext uri="{FF2B5EF4-FFF2-40B4-BE49-F238E27FC236}">
                <a16:creationId xmlns:a16="http://schemas.microsoft.com/office/drawing/2014/main" id="{1DD2A9B1-BDCA-6CC9-CC30-F1086663E0AF}"/>
              </a:ext>
            </a:extLst>
          </p:cNvPr>
          <p:cNvSpPr>
            <a:spLocks noGrp="1"/>
          </p:cNvSpPr>
          <p:nvPr>
            <p:ph idx="1"/>
          </p:nvPr>
        </p:nvSpPr>
        <p:spPr/>
        <p:txBody>
          <a:bodyPr/>
          <a:lstStyle/>
          <a:p>
            <a:r>
              <a:rPr lang="en-IN" dirty="0">
                <a:solidFill>
                  <a:schemeClr val="tx1"/>
                </a:solidFill>
              </a:rPr>
              <a:t>Air quality analysis using IOT devices – A contribution to urban air quality management.</a:t>
            </a:r>
          </a:p>
        </p:txBody>
      </p:sp>
    </p:spTree>
    <p:extLst>
      <p:ext uri="{BB962C8B-B14F-4D97-AF65-F5344CB8AC3E}">
        <p14:creationId xmlns:p14="http://schemas.microsoft.com/office/powerpoint/2010/main" val="4068191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10C99-704E-1268-09EA-66329C53423B}"/>
              </a:ext>
            </a:extLst>
          </p:cNvPr>
          <p:cNvSpPr>
            <a:spLocks noGrp="1"/>
          </p:cNvSpPr>
          <p:nvPr>
            <p:ph type="title"/>
          </p:nvPr>
        </p:nvSpPr>
        <p:spPr/>
        <p:txBody>
          <a:bodyPr/>
          <a:lstStyle/>
          <a:p>
            <a:r>
              <a:rPr lang="en-IN" dirty="0"/>
              <a:t>Problem 1</a:t>
            </a:r>
          </a:p>
        </p:txBody>
      </p:sp>
      <p:sp>
        <p:nvSpPr>
          <p:cNvPr id="3" name="Content Placeholder 2">
            <a:extLst>
              <a:ext uri="{FF2B5EF4-FFF2-40B4-BE49-F238E27FC236}">
                <a16:creationId xmlns:a16="http://schemas.microsoft.com/office/drawing/2014/main" id="{5BEDA919-7F2F-26F0-BD00-22D10859F748}"/>
              </a:ext>
            </a:extLst>
          </p:cNvPr>
          <p:cNvSpPr>
            <a:spLocks noGrp="1"/>
          </p:cNvSpPr>
          <p:nvPr>
            <p:ph idx="1"/>
          </p:nvPr>
        </p:nvSpPr>
        <p:spPr>
          <a:xfrm>
            <a:off x="1295401" y="2556932"/>
            <a:ext cx="9781094" cy="3318936"/>
          </a:xfrm>
        </p:spPr>
        <p:txBody>
          <a:bodyPr>
            <a:normAutofit fontScale="70000" lnSpcReduction="20000"/>
          </a:bodyPr>
          <a:lstStyle/>
          <a:p>
            <a:pPr algn="just">
              <a:lnSpc>
                <a:spcPct val="200000"/>
              </a:lnSpc>
            </a:pPr>
            <a:r>
              <a:rPr lang="en-US" sz="2800" dirty="0">
                <a:solidFill>
                  <a:schemeClr val="tx1"/>
                </a:solidFill>
              </a:rPr>
              <a:t>Poor air quality may limit people's ability or opportunity to be physically active. People with preexisting medical conditions such as asthma, emphysema, or COPD (Chronic obstructive pulmonary disease) are at greater risk of poor air quality. Periodical evaluation of air quality will help people who live in air-polluted areas to take necessary precautions or if needed authorities can take actions to improve the air quality.</a:t>
            </a:r>
            <a:endParaRPr lang="en-IN" sz="2800" dirty="0">
              <a:solidFill>
                <a:schemeClr val="tx1"/>
              </a:solidFill>
            </a:endParaRPr>
          </a:p>
        </p:txBody>
      </p:sp>
    </p:spTree>
    <p:extLst>
      <p:ext uri="{BB962C8B-B14F-4D97-AF65-F5344CB8AC3E}">
        <p14:creationId xmlns:p14="http://schemas.microsoft.com/office/powerpoint/2010/main" val="2265220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C2513-5EC0-EE3B-27BB-D76466BAEA70}"/>
              </a:ext>
            </a:extLst>
          </p:cNvPr>
          <p:cNvSpPr>
            <a:spLocks noGrp="1"/>
          </p:cNvSpPr>
          <p:nvPr>
            <p:ph type="title"/>
          </p:nvPr>
        </p:nvSpPr>
        <p:spPr/>
        <p:txBody>
          <a:bodyPr/>
          <a:lstStyle/>
          <a:p>
            <a:r>
              <a:rPr lang="en-IN" dirty="0"/>
              <a:t>Proposed Solution 1</a:t>
            </a:r>
          </a:p>
        </p:txBody>
      </p:sp>
      <p:sp>
        <p:nvSpPr>
          <p:cNvPr id="3" name="Content Placeholder 2">
            <a:extLst>
              <a:ext uri="{FF2B5EF4-FFF2-40B4-BE49-F238E27FC236}">
                <a16:creationId xmlns:a16="http://schemas.microsoft.com/office/drawing/2014/main" id="{18630266-29B5-1C1A-A56E-F5CD9CADAF28}"/>
              </a:ext>
            </a:extLst>
          </p:cNvPr>
          <p:cNvSpPr>
            <a:spLocks noGrp="1"/>
          </p:cNvSpPr>
          <p:nvPr>
            <p:ph idx="1"/>
          </p:nvPr>
        </p:nvSpPr>
        <p:spPr/>
        <p:txBody>
          <a:bodyPr/>
          <a:lstStyle/>
          <a:p>
            <a:r>
              <a:rPr lang="en-IN" dirty="0"/>
              <a:t>Collecting available data from various resources and analysing it using IOT devices and predicting air quality using IOT.</a:t>
            </a:r>
          </a:p>
          <a:p>
            <a:pPr marL="0" indent="0" algn="ctr">
              <a:buNone/>
            </a:pPr>
            <a:r>
              <a:rPr lang="en-IN" dirty="0"/>
              <a:t>Or</a:t>
            </a:r>
          </a:p>
          <a:p>
            <a:r>
              <a:rPr lang="en-IN" dirty="0"/>
              <a:t>Using sensors, direct analysis of air can be done. Then evaluating the sensed data by comparing it with standard data. </a:t>
            </a:r>
          </a:p>
          <a:p>
            <a:pPr marL="457200" indent="-457200">
              <a:buFont typeface="+mj-lt"/>
              <a:buAutoNum type="arabicPeriod"/>
            </a:pPr>
            <a:endParaRPr lang="en-IN" dirty="0"/>
          </a:p>
        </p:txBody>
      </p:sp>
    </p:spTree>
    <p:extLst>
      <p:ext uri="{BB962C8B-B14F-4D97-AF65-F5344CB8AC3E}">
        <p14:creationId xmlns:p14="http://schemas.microsoft.com/office/powerpoint/2010/main" val="2835858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225EE-C09B-B33A-F889-3B04FFAE087E}"/>
              </a:ext>
            </a:extLst>
          </p:cNvPr>
          <p:cNvSpPr>
            <a:spLocks noGrp="1"/>
          </p:cNvSpPr>
          <p:nvPr>
            <p:ph type="title"/>
          </p:nvPr>
        </p:nvSpPr>
        <p:spPr/>
        <p:txBody>
          <a:bodyPr/>
          <a:lstStyle/>
          <a:p>
            <a:r>
              <a:rPr lang="en-IN" dirty="0"/>
              <a:t>Project Area 2</a:t>
            </a:r>
          </a:p>
        </p:txBody>
      </p:sp>
      <p:sp>
        <p:nvSpPr>
          <p:cNvPr id="3" name="Content Placeholder 2">
            <a:extLst>
              <a:ext uri="{FF2B5EF4-FFF2-40B4-BE49-F238E27FC236}">
                <a16:creationId xmlns:a16="http://schemas.microsoft.com/office/drawing/2014/main" id="{BFE53EAA-8B1D-44D2-A1B4-F54FCC60E660}"/>
              </a:ext>
            </a:extLst>
          </p:cNvPr>
          <p:cNvSpPr>
            <a:spLocks noGrp="1"/>
          </p:cNvSpPr>
          <p:nvPr>
            <p:ph idx="1"/>
          </p:nvPr>
        </p:nvSpPr>
        <p:spPr/>
        <p:txBody>
          <a:bodyPr/>
          <a:lstStyle/>
          <a:p>
            <a:pPr algn="just">
              <a:lnSpc>
                <a:spcPct val="150000"/>
              </a:lnSpc>
            </a:pPr>
            <a:r>
              <a:rPr lang="en-US" b="0" i="0" dirty="0">
                <a:solidFill>
                  <a:schemeClr val="tx1"/>
                </a:solidFill>
                <a:effectLst/>
              </a:rPr>
              <a:t>IoT monitoring in carbon footprint calculation of energy management  - by  </a:t>
            </a:r>
            <a:r>
              <a:rPr lang="en-US" dirty="0">
                <a:solidFill>
                  <a:schemeClr val="tx1"/>
                </a:solidFill>
              </a:rPr>
              <a:t>p</a:t>
            </a:r>
            <a:r>
              <a:rPr lang="en-US" b="0" i="0" dirty="0">
                <a:solidFill>
                  <a:schemeClr val="tx1"/>
                </a:solidFill>
                <a:effectLst/>
              </a:rPr>
              <a:t>roviding real-time data on energy consumption, identifying energy inefficiencies, and enabling informed decision-making, we can reduce the amount of carbon emissions</a:t>
            </a:r>
            <a:r>
              <a:rPr lang="en-US" b="0" i="0" dirty="0">
                <a:solidFill>
                  <a:schemeClr val="tx1"/>
                </a:solidFill>
                <a:effectLst/>
                <a:latin typeface="Söhne"/>
              </a:rPr>
              <a:t>.</a:t>
            </a:r>
            <a:endParaRPr lang="en-IN" dirty="0">
              <a:solidFill>
                <a:schemeClr val="tx1"/>
              </a:solidFill>
            </a:endParaRPr>
          </a:p>
        </p:txBody>
      </p:sp>
    </p:spTree>
    <p:extLst>
      <p:ext uri="{BB962C8B-B14F-4D97-AF65-F5344CB8AC3E}">
        <p14:creationId xmlns:p14="http://schemas.microsoft.com/office/powerpoint/2010/main" val="3652467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E6E3A-23CC-FB3B-D610-2DCCB84D3A3D}"/>
              </a:ext>
            </a:extLst>
          </p:cNvPr>
          <p:cNvSpPr>
            <a:spLocks noGrp="1"/>
          </p:cNvSpPr>
          <p:nvPr>
            <p:ph type="title"/>
          </p:nvPr>
        </p:nvSpPr>
        <p:spPr/>
        <p:txBody>
          <a:bodyPr/>
          <a:lstStyle/>
          <a:p>
            <a:r>
              <a:rPr lang="en-IN" dirty="0"/>
              <a:t>Problem 2</a:t>
            </a:r>
          </a:p>
        </p:txBody>
      </p:sp>
      <p:sp>
        <p:nvSpPr>
          <p:cNvPr id="3" name="Content Placeholder 2">
            <a:extLst>
              <a:ext uri="{FF2B5EF4-FFF2-40B4-BE49-F238E27FC236}">
                <a16:creationId xmlns:a16="http://schemas.microsoft.com/office/drawing/2014/main" id="{4C5F3336-5D6C-8846-A844-16FA4F8CE507}"/>
              </a:ext>
            </a:extLst>
          </p:cNvPr>
          <p:cNvSpPr>
            <a:spLocks noGrp="1"/>
          </p:cNvSpPr>
          <p:nvPr>
            <p:ph idx="1"/>
          </p:nvPr>
        </p:nvSpPr>
        <p:spPr/>
        <p:txBody>
          <a:bodyPr>
            <a:normAutofit/>
          </a:bodyPr>
          <a:lstStyle/>
          <a:p>
            <a:pPr algn="just">
              <a:lnSpc>
                <a:spcPct val="150000"/>
              </a:lnSpc>
            </a:pPr>
            <a:r>
              <a:rPr lang="en-US" i="0" dirty="0">
                <a:solidFill>
                  <a:schemeClr val="tx1"/>
                </a:solidFill>
                <a:effectLst/>
              </a:rPr>
              <a:t>Energy is at the heart of the climate challenge – and key to the solution. Generating electricity and heat by burning fossil fuels – coal, oil, or gas – causes a large chunk of the greenhouse gases, such as carbon dioxide and nitrous oxide, that blanket the Earth and trap the sun's heat. </a:t>
            </a:r>
            <a:endParaRPr lang="en-IN" dirty="0">
              <a:solidFill>
                <a:schemeClr val="tx1"/>
              </a:solidFill>
            </a:endParaRPr>
          </a:p>
        </p:txBody>
      </p:sp>
    </p:spTree>
    <p:extLst>
      <p:ext uri="{BB962C8B-B14F-4D97-AF65-F5344CB8AC3E}">
        <p14:creationId xmlns:p14="http://schemas.microsoft.com/office/powerpoint/2010/main" val="1385438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651E6-350B-EAAC-5363-C1EF08600F2F}"/>
              </a:ext>
            </a:extLst>
          </p:cNvPr>
          <p:cNvSpPr>
            <a:spLocks noGrp="1"/>
          </p:cNvSpPr>
          <p:nvPr>
            <p:ph type="title"/>
          </p:nvPr>
        </p:nvSpPr>
        <p:spPr/>
        <p:txBody>
          <a:bodyPr/>
          <a:lstStyle/>
          <a:p>
            <a:r>
              <a:rPr lang="en-IN" dirty="0"/>
              <a:t>Proposed Solution 2</a:t>
            </a:r>
          </a:p>
        </p:txBody>
      </p:sp>
      <p:sp>
        <p:nvSpPr>
          <p:cNvPr id="3" name="Content Placeholder 2">
            <a:extLst>
              <a:ext uri="{FF2B5EF4-FFF2-40B4-BE49-F238E27FC236}">
                <a16:creationId xmlns:a16="http://schemas.microsoft.com/office/drawing/2014/main" id="{1142BE85-47E6-A9F5-0194-E8B288A30821}"/>
              </a:ext>
            </a:extLst>
          </p:cNvPr>
          <p:cNvSpPr>
            <a:spLocks noGrp="1"/>
          </p:cNvSpPr>
          <p:nvPr>
            <p:ph idx="1"/>
          </p:nvPr>
        </p:nvSpPr>
        <p:spPr/>
        <p:txBody>
          <a:bodyPr>
            <a:normAutofit/>
          </a:bodyPr>
          <a:lstStyle/>
          <a:p>
            <a:pPr>
              <a:lnSpc>
                <a:spcPct val="150000"/>
              </a:lnSpc>
            </a:pPr>
            <a:r>
              <a:rPr lang="en-US" dirty="0">
                <a:solidFill>
                  <a:schemeClr val="tx1"/>
                </a:solidFill>
              </a:rPr>
              <a:t>B</a:t>
            </a:r>
            <a:r>
              <a:rPr lang="en-US" i="0" dirty="0">
                <a:solidFill>
                  <a:schemeClr val="tx1"/>
                </a:solidFill>
                <a:effectLst/>
              </a:rPr>
              <a:t>y reducing energy consumption can reduce carbon footprint. </a:t>
            </a:r>
            <a:r>
              <a:rPr lang="en-US" b="0" i="0" dirty="0">
                <a:solidFill>
                  <a:schemeClr val="tx1"/>
                </a:solidFill>
                <a:effectLst/>
              </a:rPr>
              <a:t>IoT technology can be used to optimize energy consumption, reduce waste, and improve the efficiency of energy system.</a:t>
            </a:r>
            <a:r>
              <a:rPr lang="en-US" i="0" dirty="0">
                <a:solidFill>
                  <a:schemeClr val="tx1"/>
                </a:solidFill>
                <a:effectLst/>
              </a:rPr>
              <a:t> – Renewable energy </a:t>
            </a:r>
            <a:r>
              <a:rPr lang="en-US" dirty="0">
                <a:solidFill>
                  <a:schemeClr val="tx1"/>
                </a:solidFill>
              </a:rPr>
              <a:t>in which solar panel particular.</a:t>
            </a:r>
            <a:endParaRPr lang="en-IN" dirty="0">
              <a:solidFill>
                <a:schemeClr val="tx1"/>
              </a:solidFill>
            </a:endParaRPr>
          </a:p>
        </p:txBody>
      </p:sp>
    </p:spTree>
    <p:extLst>
      <p:ext uri="{BB962C8B-B14F-4D97-AF65-F5344CB8AC3E}">
        <p14:creationId xmlns:p14="http://schemas.microsoft.com/office/powerpoint/2010/main" val="3574677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833D1-0C3F-450A-337C-B43D09E5492D}"/>
              </a:ext>
            </a:extLst>
          </p:cNvPr>
          <p:cNvSpPr>
            <a:spLocks noGrp="1"/>
          </p:cNvSpPr>
          <p:nvPr>
            <p:ph type="title"/>
          </p:nvPr>
        </p:nvSpPr>
        <p:spPr/>
        <p:txBody>
          <a:bodyPr/>
          <a:lstStyle/>
          <a:p>
            <a:r>
              <a:rPr lang="en-IN" dirty="0"/>
              <a:t>Project Area 3</a:t>
            </a:r>
          </a:p>
        </p:txBody>
      </p:sp>
      <p:sp>
        <p:nvSpPr>
          <p:cNvPr id="3" name="Content Placeholder 2">
            <a:extLst>
              <a:ext uri="{FF2B5EF4-FFF2-40B4-BE49-F238E27FC236}">
                <a16:creationId xmlns:a16="http://schemas.microsoft.com/office/drawing/2014/main" id="{41382456-92E1-D67B-5948-254BC9F6B07A}"/>
              </a:ext>
            </a:extLst>
          </p:cNvPr>
          <p:cNvSpPr>
            <a:spLocks noGrp="1"/>
          </p:cNvSpPr>
          <p:nvPr>
            <p:ph idx="1"/>
          </p:nvPr>
        </p:nvSpPr>
        <p:spPr/>
        <p:txBody>
          <a:bodyPr/>
          <a:lstStyle/>
          <a:p>
            <a:pPr>
              <a:lnSpc>
                <a:spcPct val="150000"/>
              </a:lnSpc>
            </a:pPr>
            <a:r>
              <a:rPr lang="en-IN" dirty="0"/>
              <a:t>Soil moisture monitoring using IoT for optimum usage of water for irrigation – For helping agriculture</a:t>
            </a:r>
          </a:p>
        </p:txBody>
      </p:sp>
    </p:spTree>
    <p:extLst>
      <p:ext uri="{BB962C8B-B14F-4D97-AF65-F5344CB8AC3E}">
        <p14:creationId xmlns:p14="http://schemas.microsoft.com/office/powerpoint/2010/main" val="2981148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F3BA3-8ABA-B28F-DED3-C59A7DAA03EE}"/>
              </a:ext>
            </a:extLst>
          </p:cNvPr>
          <p:cNvSpPr>
            <a:spLocks noGrp="1"/>
          </p:cNvSpPr>
          <p:nvPr>
            <p:ph type="title"/>
          </p:nvPr>
        </p:nvSpPr>
        <p:spPr/>
        <p:txBody>
          <a:bodyPr/>
          <a:lstStyle/>
          <a:p>
            <a:r>
              <a:rPr lang="en-IN" dirty="0"/>
              <a:t>Problem 3</a:t>
            </a:r>
          </a:p>
        </p:txBody>
      </p:sp>
      <p:sp>
        <p:nvSpPr>
          <p:cNvPr id="3" name="Content Placeholder 2">
            <a:extLst>
              <a:ext uri="{FF2B5EF4-FFF2-40B4-BE49-F238E27FC236}">
                <a16:creationId xmlns:a16="http://schemas.microsoft.com/office/drawing/2014/main" id="{12CD65F6-3CBF-1566-BD27-0EC94AA5FC93}"/>
              </a:ext>
            </a:extLst>
          </p:cNvPr>
          <p:cNvSpPr>
            <a:spLocks noGrp="1"/>
          </p:cNvSpPr>
          <p:nvPr>
            <p:ph idx="1"/>
          </p:nvPr>
        </p:nvSpPr>
        <p:spPr/>
        <p:txBody>
          <a:bodyPr/>
          <a:lstStyle/>
          <a:p>
            <a:pPr>
              <a:lnSpc>
                <a:spcPct val="150000"/>
              </a:lnSpc>
            </a:pPr>
            <a:r>
              <a:rPr lang="en-US" i="0" dirty="0">
                <a:solidFill>
                  <a:schemeClr val="tx1"/>
                </a:solidFill>
                <a:effectLst/>
              </a:rPr>
              <a:t>The depletion of water availability in soils causes significant declines in crops and livestock productivity. In addition, surface and groundwater supplies may decline during drought, affecting water availability and increasing costs to access water for crop or forage irrigation and watering livestock</a:t>
            </a:r>
            <a:r>
              <a:rPr lang="en-US" b="0" i="0" dirty="0">
                <a:solidFill>
                  <a:srgbClr val="BDC1C6"/>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09577595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196</TotalTime>
  <Words>474</Words>
  <Application>Microsoft Office PowerPoint</Application>
  <PresentationFormat>Widescreen</PresentationFormat>
  <Paragraphs>27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-apple-system</vt:lpstr>
      <vt:lpstr>arial</vt:lpstr>
      <vt:lpstr>arial</vt:lpstr>
      <vt:lpstr>Garamond</vt:lpstr>
      <vt:lpstr>Söhne</vt:lpstr>
      <vt:lpstr>Organic</vt:lpstr>
      <vt:lpstr>MINI PROJECT</vt:lpstr>
      <vt:lpstr>Project Area 1</vt:lpstr>
      <vt:lpstr>Problem 1</vt:lpstr>
      <vt:lpstr>Proposed Solution 1</vt:lpstr>
      <vt:lpstr>Project Area 2</vt:lpstr>
      <vt:lpstr>Problem 2</vt:lpstr>
      <vt:lpstr>Proposed Solution 2</vt:lpstr>
      <vt:lpstr>Project Area 3</vt:lpstr>
      <vt:lpstr>Problem 3</vt:lpstr>
      <vt:lpstr>Proposed Solution 3</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Greeshma Ravi</dc:creator>
  <cp:lastModifiedBy>Greeshma Ravi</cp:lastModifiedBy>
  <cp:revision>8</cp:revision>
  <dcterms:created xsi:type="dcterms:W3CDTF">2023-03-07T12:52:42Z</dcterms:created>
  <dcterms:modified xsi:type="dcterms:W3CDTF">2023-03-08T12:45:53Z</dcterms:modified>
</cp:coreProperties>
</file>