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0"/>
  </p:notesMasterIdLst>
  <p:handoutMasterIdLst>
    <p:handoutMasterId r:id="rId11"/>
  </p:handoutMasterIdLst>
  <p:sldIdLst>
    <p:sldId id="292" r:id="rId5"/>
    <p:sldId id="300" r:id="rId6"/>
    <p:sldId id="298" r:id="rId7"/>
    <p:sldId id="297" r:id="rId8"/>
    <p:sldId id="289"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634"/>
  </p:normalViewPr>
  <p:slideViewPr>
    <p:cSldViewPr snapToGrid="0" showGuides="1">
      <p:cViewPr varScale="1">
        <p:scale>
          <a:sx n="109" d="100"/>
          <a:sy n="109" d="100"/>
        </p:scale>
        <p:origin x="588" y="108"/>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3/8/2023</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2023/3/8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PK"/>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6.xml"/><Relationship Id="rId5" Type="http://schemas.openxmlformats.org/officeDocument/2006/relationships/image" Target="../media/image9.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Hexagon 9">
            <a:extLst>
              <a:ext uri="{FF2B5EF4-FFF2-40B4-BE49-F238E27FC236}">
                <a16:creationId xmlns:a16="http://schemas.microsoft.com/office/drawing/2014/main" id="{996FAB54-4B90-81CC-5C7E-57177EBC7FF3}"/>
              </a:ext>
            </a:extLst>
          </p:cNvPr>
          <p:cNvSpPr/>
          <p:nvPr/>
        </p:nvSpPr>
        <p:spPr>
          <a:xfrm rot="1736567">
            <a:off x="6669744" y="1164243"/>
            <a:ext cx="4948518" cy="4529512"/>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dirty="0"/>
              <a:t>PROJECT TOPICS</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55153" y="3921071"/>
            <a:ext cx="3867105" cy="1224670"/>
          </a:xfrm>
        </p:spPr>
        <p:txBody>
          <a:bodyPr/>
          <a:lstStyle/>
          <a:p>
            <a:r>
              <a:rPr lang="en-US" dirty="0"/>
              <a:t>Presenter :</a:t>
            </a:r>
          </a:p>
          <a:p>
            <a:r>
              <a:rPr lang="en-US" dirty="0"/>
              <a:t>ROHIT P </a:t>
            </a:r>
          </a:p>
          <a:p>
            <a:r>
              <a:rPr lang="en-US" dirty="0"/>
              <a:t>AM.EN.P2GEO22002</a:t>
            </a:r>
          </a:p>
        </p:txBody>
      </p:sp>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Tree>
    <p:extLst>
      <p:ext uri="{BB962C8B-B14F-4D97-AF65-F5344CB8AC3E}">
        <p14:creationId xmlns:p14="http://schemas.microsoft.com/office/powerpoint/2010/main" val="3898447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F38154-46FE-EDCA-DD8B-DE285B3CDB75}"/>
              </a:ext>
            </a:extLst>
          </p:cNvPr>
          <p:cNvSpPr>
            <a:spLocks noGrp="1"/>
          </p:cNvSpPr>
          <p:nvPr>
            <p:ph type="body" sz="quarter" idx="28"/>
          </p:nvPr>
        </p:nvSpPr>
        <p:spPr>
          <a:xfrm>
            <a:off x="193050" y="274955"/>
            <a:ext cx="11189367" cy="4201158"/>
          </a:xfrm>
        </p:spPr>
        <p:txBody>
          <a:bodyPr/>
          <a:lstStyle/>
          <a:p>
            <a:r>
              <a:rPr lang="en-IN" u="sng" dirty="0"/>
              <a:t>FOREST FIRE DETECTION SYSTEM</a:t>
            </a:r>
          </a:p>
          <a:p>
            <a:r>
              <a:rPr lang="en-US" dirty="0"/>
              <a:t>The temperature sensor detects the warmth and smoke sensor detects any smoke produced because of consuming or fire.</a:t>
            </a:r>
          </a:p>
          <a:p>
            <a:r>
              <a:rPr lang="en-US" dirty="0"/>
              <a:t>Forest fires are common hazards in forests that cause a lot of harm to Wildlife as well as the Environment. It could be avoided if a robust system could be deployed in forest areas to detect the fire and alert to Fire extinguishing authority to take immediate action</a:t>
            </a:r>
            <a:r>
              <a:rPr lang="en-IN" dirty="0"/>
              <a:t>.</a:t>
            </a:r>
          </a:p>
          <a:p>
            <a:endParaRPr lang="en-IN" dirty="0"/>
          </a:p>
          <a:p>
            <a:r>
              <a:rPr lang="en-IN" dirty="0"/>
              <a:t>Arduino Nano</a:t>
            </a:r>
          </a:p>
          <a:p>
            <a:r>
              <a:rPr lang="en-IN" dirty="0"/>
              <a:t>SIM800L GPS/GPRS Module</a:t>
            </a:r>
          </a:p>
          <a:p>
            <a:r>
              <a:rPr lang="en-IN" dirty="0"/>
              <a:t>3.7V Li-ion Battery</a:t>
            </a:r>
          </a:p>
          <a:p>
            <a:r>
              <a:rPr lang="en-IN" dirty="0"/>
              <a:t>Flame sensor</a:t>
            </a:r>
          </a:p>
          <a:p>
            <a:r>
              <a:rPr lang="en-IN" dirty="0"/>
              <a:t>Dot matrix Perf board</a:t>
            </a:r>
          </a:p>
          <a:p>
            <a:endParaRPr lang="en-IN" dirty="0"/>
          </a:p>
          <a:p>
            <a:endParaRPr lang="en-IN" dirty="0"/>
          </a:p>
        </p:txBody>
      </p:sp>
      <p:sp>
        <p:nvSpPr>
          <p:cNvPr id="5" name="Footer Placeholder 4">
            <a:extLst>
              <a:ext uri="{FF2B5EF4-FFF2-40B4-BE49-F238E27FC236}">
                <a16:creationId xmlns:a16="http://schemas.microsoft.com/office/drawing/2014/main" id="{F0020B3C-E453-B3BE-63DF-5AC328904860}"/>
              </a:ext>
            </a:extLst>
          </p:cNvPr>
          <p:cNvSpPr>
            <a:spLocks noGrp="1"/>
          </p:cNvSpPr>
          <p:nvPr>
            <p:ph type="ftr" sz="quarter" idx="52"/>
          </p:nvPr>
        </p:nvSpPr>
        <p:spPr/>
        <p:txBody>
          <a:bodyPr/>
          <a:lstStyle/>
          <a:p>
            <a:r>
              <a:rPr lang="en-US" noProof="0" dirty="0"/>
              <a:t>Project  Title</a:t>
            </a:r>
          </a:p>
        </p:txBody>
      </p:sp>
      <p:pic>
        <p:nvPicPr>
          <p:cNvPr id="1026" name="Picture 2" descr="Forest Fire - an overview | ScienceDirect Topics">
            <a:extLst>
              <a:ext uri="{FF2B5EF4-FFF2-40B4-BE49-F238E27FC236}">
                <a16:creationId xmlns:a16="http://schemas.microsoft.com/office/drawing/2014/main" id="{6C0EC886-ECF4-6624-7482-C8CAFCABBB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7538" y="2728275"/>
            <a:ext cx="4657725"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435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656ACBD-829D-EEF9-7CC0-03AC6515E06C}"/>
              </a:ext>
            </a:extLst>
          </p:cNvPr>
          <p:cNvSpPr>
            <a:spLocks noGrp="1"/>
          </p:cNvSpPr>
          <p:nvPr>
            <p:ph type="body" sz="quarter" idx="28"/>
          </p:nvPr>
        </p:nvSpPr>
        <p:spPr>
          <a:xfrm>
            <a:off x="509573" y="555812"/>
            <a:ext cx="11207297" cy="5662108"/>
          </a:xfrm>
        </p:spPr>
        <p:txBody>
          <a:bodyPr/>
          <a:lstStyle/>
          <a:p>
            <a:pPr algn="l"/>
            <a:r>
              <a:rPr lang="en-US" b="0" i="0" u="sng" dirty="0">
                <a:effectLst/>
                <a:latin typeface="inherit"/>
              </a:rPr>
              <a:t>SMART AGRICULTURE</a:t>
            </a:r>
          </a:p>
          <a:p>
            <a:pPr algn="l"/>
            <a:r>
              <a:rPr lang="en-US" b="0" i="0" dirty="0">
                <a:effectLst/>
                <a:latin typeface="inherit"/>
              </a:rPr>
              <a:t>As the world population has grown, so has the need for secure food supplies and improved agricultural practices. Increasing demand for better quality and larger quantities of food has led to the rapid modernization of the industry, with advances in technology, infrastructure, and improved growing methods being developed in recent decades. The Internet of Things provides promising applications for the modern agricultural sector.</a:t>
            </a:r>
          </a:p>
          <a:p>
            <a:pPr algn="l"/>
            <a:endParaRPr lang="en-IN" dirty="0"/>
          </a:p>
          <a:p>
            <a:pPr algn="l"/>
            <a:r>
              <a:rPr lang="en-IN" dirty="0" err="1"/>
              <a:t>NodeMCU</a:t>
            </a:r>
            <a:r>
              <a:rPr lang="en-IN" dirty="0"/>
              <a:t> ESP8266 Board</a:t>
            </a:r>
          </a:p>
          <a:p>
            <a:pPr algn="l"/>
            <a:r>
              <a:rPr lang="en-IN" dirty="0"/>
              <a:t>Capacitive Soil Moisture Sensor</a:t>
            </a:r>
          </a:p>
          <a:p>
            <a:pPr algn="l"/>
            <a:r>
              <a:rPr lang="en-IN" dirty="0"/>
              <a:t>0.96" I2C OLED Display</a:t>
            </a:r>
          </a:p>
          <a:p>
            <a:pPr algn="l"/>
            <a:r>
              <a:rPr lang="en-IN" dirty="0"/>
              <a:t>DHT11 Sensor</a:t>
            </a:r>
          </a:p>
          <a:p>
            <a:pPr algn="l"/>
            <a:r>
              <a:rPr lang="en-IN" dirty="0"/>
              <a:t>1 Channel 5V Relay Module</a:t>
            </a:r>
          </a:p>
          <a:p>
            <a:pPr algn="l"/>
            <a:r>
              <a:rPr lang="en-IN" dirty="0"/>
              <a:t>5V DC Motor Pump</a:t>
            </a:r>
          </a:p>
          <a:p>
            <a:pPr algn="l"/>
            <a:r>
              <a:rPr lang="en-IN" dirty="0"/>
              <a:t>Connecting Wires</a:t>
            </a:r>
          </a:p>
          <a:p>
            <a:pPr algn="l"/>
            <a:r>
              <a:rPr lang="en-IN" dirty="0"/>
              <a:t>Breadboard</a:t>
            </a:r>
          </a:p>
        </p:txBody>
      </p:sp>
      <p:sp>
        <p:nvSpPr>
          <p:cNvPr id="5" name="Footer Placeholder 4">
            <a:extLst>
              <a:ext uri="{FF2B5EF4-FFF2-40B4-BE49-F238E27FC236}">
                <a16:creationId xmlns:a16="http://schemas.microsoft.com/office/drawing/2014/main" id="{2E0ED5AD-1AFC-0ED5-F1C3-A7DEA7FEA42A}"/>
              </a:ext>
            </a:extLst>
          </p:cNvPr>
          <p:cNvSpPr>
            <a:spLocks noGrp="1"/>
          </p:cNvSpPr>
          <p:nvPr>
            <p:ph type="ftr" sz="quarter" idx="52"/>
          </p:nvPr>
        </p:nvSpPr>
        <p:spPr/>
        <p:txBody>
          <a:bodyPr/>
          <a:lstStyle/>
          <a:p>
            <a:r>
              <a:rPr lang="en-US" noProof="0" dirty="0"/>
              <a:t>Project Title</a:t>
            </a:r>
          </a:p>
        </p:txBody>
      </p:sp>
      <p:sp>
        <p:nvSpPr>
          <p:cNvPr id="2" name="AutoShape 2" descr="Smart farming or smart agriculture: what are we talking about? - Synox">
            <a:extLst>
              <a:ext uri="{FF2B5EF4-FFF2-40B4-BE49-F238E27FC236}">
                <a16:creationId xmlns:a16="http://schemas.microsoft.com/office/drawing/2014/main" id="{87818049-2D9D-01B7-979C-963BF7911C7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a:extLst>
              <a:ext uri="{FF2B5EF4-FFF2-40B4-BE49-F238E27FC236}">
                <a16:creationId xmlns:a16="http://schemas.microsoft.com/office/drawing/2014/main" id="{3C1E5170-3461-F7C7-DDBD-DE4FB716E852}"/>
              </a:ext>
            </a:extLst>
          </p:cNvPr>
          <p:cNvPicPr>
            <a:picLocks noChangeAspect="1"/>
          </p:cNvPicPr>
          <p:nvPr/>
        </p:nvPicPr>
        <p:blipFill>
          <a:blip r:embed="rId2"/>
          <a:stretch>
            <a:fillRect/>
          </a:stretch>
        </p:blipFill>
        <p:spPr>
          <a:xfrm>
            <a:off x="6530732" y="2769576"/>
            <a:ext cx="4720492" cy="2655277"/>
          </a:xfrm>
          <a:prstGeom prst="rect">
            <a:avLst/>
          </a:prstGeom>
        </p:spPr>
      </p:pic>
    </p:spTree>
    <p:extLst>
      <p:ext uri="{BB962C8B-B14F-4D97-AF65-F5344CB8AC3E}">
        <p14:creationId xmlns:p14="http://schemas.microsoft.com/office/powerpoint/2010/main" val="4217797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656ACBD-829D-EEF9-7CC0-03AC6515E06C}"/>
              </a:ext>
            </a:extLst>
          </p:cNvPr>
          <p:cNvSpPr>
            <a:spLocks noGrp="1"/>
          </p:cNvSpPr>
          <p:nvPr>
            <p:ph type="body" sz="quarter" idx="28"/>
          </p:nvPr>
        </p:nvSpPr>
        <p:spPr>
          <a:xfrm>
            <a:off x="395273" y="476681"/>
            <a:ext cx="11207297" cy="5662108"/>
          </a:xfrm>
        </p:spPr>
        <p:txBody>
          <a:bodyPr/>
          <a:lstStyle/>
          <a:p>
            <a:pPr algn="l"/>
            <a:r>
              <a:rPr lang="en-US" b="0" i="0" u="sng" dirty="0">
                <a:effectLst/>
                <a:latin typeface="inherit"/>
              </a:rPr>
              <a:t>WATER QUALITY MONITORING SYSYEM</a:t>
            </a:r>
          </a:p>
          <a:p>
            <a:pPr algn="l"/>
            <a:r>
              <a:rPr lang="en-US" b="0" i="0" dirty="0">
                <a:effectLst/>
                <a:latin typeface="inherit"/>
              </a:rPr>
              <a:t>We created a working prototype of a wireless groundwater sensor module that collects and transmits real time geological formation data from far away places. Water quality monitoring equipment, data acquisition equipment, and knowledge transmission structure make up the water quality monitoring system.</a:t>
            </a:r>
          </a:p>
          <a:p>
            <a:pPr algn="l"/>
            <a:endParaRPr lang="en-US" dirty="0">
              <a:latin typeface="inherit"/>
            </a:endParaRPr>
          </a:p>
          <a:p>
            <a:pPr algn="l"/>
            <a:r>
              <a:rPr lang="en-US" dirty="0"/>
              <a:t> </a:t>
            </a:r>
          </a:p>
          <a:p>
            <a:pPr algn="l"/>
            <a:r>
              <a:rPr lang="en-US" dirty="0"/>
              <a:t>Ph, Turbidity TDS and water temperature are usually monitored to assess the water quality comprehensively, which might basically reflect the water condition, data transmission systems are mainly divided into wired transmission and wireless transmission</a:t>
            </a:r>
            <a:endParaRPr lang="en-IN" dirty="0"/>
          </a:p>
        </p:txBody>
      </p:sp>
      <p:sp>
        <p:nvSpPr>
          <p:cNvPr id="5" name="Footer Placeholder 4">
            <a:extLst>
              <a:ext uri="{FF2B5EF4-FFF2-40B4-BE49-F238E27FC236}">
                <a16:creationId xmlns:a16="http://schemas.microsoft.com/office/drawing/2014/main" id="{2E0ED5AD-1AFC-0ED5-F1C3-A7DEA7FEA42A}"/>
              </a:ext>
            </a:extLst>
          </p:cNvPr>
          <p:cNvSpPr>
            <a:spLocks noGrp="1"/>
          </p:cNvSpPr>
          <p:nvPr>
            <p:ph type="ftr" sz="quarter" idx="52"/>
          </p:nvPr>
        </p:nvSpPr>
        <p:spPr/>
        <p:txBody>
          <a:bodyPr/>
          <a:lstStyle/>
          <a:p>
            <a:r>
              <a:rPr lang="en-US" noProof="0" dirty="0"/>
              <a:t>Project Title</a:t>
            </a:r>
          </a:p>
        </p:txBody>
      </p:sp>
      <p:pic>
        <p:nvPicPr>
          <p:cNvPr id="3076" name="Picture 4" descr="Tools.Valarm.net – Industrial IoT Applications – Flooding, Water Wells,  Piezometers, Fluids &amp; Water Monitoring Systems">
            <a:extLst>
              <a:ext uri="{FF2B5EF4-FFF2-40B4-BE49-F238E27FC236}">
                <a16:creationId xmlns:a16="http://schemas.microsoft.com/office/drawing/2014/main" id="{B08EE2FF-F6FD-479B-0132-8243F6A9D0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5247" y="3503048"/>
            <a:ext cx="3563449" cy="2371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6053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14" name="图片占位符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2" cstate="print">
            <a:extLst>
              <a:ext uri="{28A0092B-C50C-407E-A947-70E740481C1C}">
                <a14:useLocalDpi xmlns:a14="http://schemas.microsoft.com/office/drawing/2010/main"/>
              </a:ext>
            </a:extLst>
          </a:blip>
          <a:srcRect/>
          <a:stretch/>
        </p:blipFill>
        <p:spPr/>
      </p:pic>
      <p:pic>
        <p:nvPicPr>
          <p:cNvPr id="16" name="图片占位符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3" cstate="print">
            <a:extLst>
              <a:ext uri="{28A0092B-C50C-407E-A947-70E740481C1C}">
                <a14:useLocalDpi xmlns:a14="http://schemas.microsoft.com/office/drawing/2010/main"/>
              </a:ext>
            </a:extLst>
          </a:blip>
          <a:srcRect/>
          <a:stretch/>
        </p:blipFill>
        <p:spPr/>
      </p:pic>
      <p:pic>
        <p:nvPicPr>
          <p:cNvPr id="18" name="图片占位符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4" cstate="print">
            <a:extLst>
              <a:ext uri="{28A0092B-C50C-407E-A947-70E740481C1C}">
                <a14:useLocalDpi xmlns:a14="http://schemas.microsoft.com/office/drawing/2010/main"/>
              </a:ext>
            </a:extLst>
          </a:blip>
          <a:srcRect/>
          <a:stretch/>
        </p:blipFill>
        <p:spPr/>
      </p:pic>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p:txBody>
          <a:bodyPr/>
          <a:lstStyle/>
          <a:p>
            <a:endParaRPr lang="en-US" dirty="0"/>
          </a:p>
          <a:p>
            <a:endParaRPr lang="en-US" dirty="0"/>
          </a:p>
        </p:txBody>
      </p:sp>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5"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theme/theme1.xml><?xml version="1.0" encoding="utf-8"?>
<a:theme xmlns:a="http://schemas.openxmlformats.org/drawingml/2006/main" name="Office 主题​​">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dark - tm89027928_Win22_jx_v15" id="{6FC4CD7C-8D8C-413D-9734-DB9D2ACDF211}" vid="{3BCE2F71-642F-410D-8C9D-43A56939DC2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9EC099-CA80-4E7D-B4BF-2970B26F4E55}">
  <ds:schemaRefs>
    <ds:schemaRef ds:uri="http://schemas.microsoft.com/sharepoint/v3/contenttype/forms"/>
  </ds:schemaRefs>
</ds:datastoreItem>
</file>

<file path=customXml/itemProps2.xml><?xml version="1.0" encoding="utf-8"?>
<ds:datastoreItem xmlns:ds="http://schemas.openxmlformats.org/officeDocument/2006/customXml" ds:itemID="{13A2AE28-B20A-43BD-B938-8C55A179243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A21E1349-079A-46DA-8C56-B35AC6C117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506</TotalTime>
  <Words>294</Words>
  <Application>Microsoft Office PowerPoint</Application>
  <PresentationFormat>Widescreen</PresentationFormat>
  <Paragraphs>33</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等线</vt:lpstr>
      <vt:lpstr>Abadi</vt:lpstr>
      <vt:lpstr>Arial</vt:lpstr>
      <vt:lpstr>Calibri</vt:lpstr>
      <vt:lpstr>inherit</vt:lpstr>
      <vt:lpstr>Posterama Text Black</vt:lpstr>
      <vt:lpstr>Posterama Text SemiBold</vt:lpstr>
      <vt:lpstr>Office 主题​​</vt:lpstr>
      <vt:lpstr>PROJECT TOPICS</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TOPICS</dc:title>
  <dc:creator>VINDUJA VIJAYANAND-[AM.EN.P2GEO22003]</dc:creator>
  <cp:lastModifiedBy>rohit p</cp:lastModifiedBy>
  <cp:revision>6</cp:revision>
  <dcterms:created xsi:type="dcterms:W3CDTF">2023-03-08T09:27:02Z</dcterms:created>
  <dcterms:modified xsi:type="dcterms:W3CDTF">2023-03-08T18:31:58Z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