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8" name="Shape 88"/>
        <p:cNvGrpSpPr/>
        <p:nvPr/>
      </p:nvGrpSpPr>
      <p:grpSpPr>
        <a:xfrm>
          <a:off x="0" y="0"/>
          <a:ext cx="0" cy="0"/>
          <a:chOff x="0" y="0"/>
          <a:chExt cx="0" cy="0"/>
        </a:xfrm>
      </p:grpSpPr>
      <p:sp>
        <p:nvSpPr>
          <p:cNvPr id="89" name="Google Shape;89;p13"/>
          <p:cNvSpPr/>
          <p:nvPr/>
        </p:nvSpPr>
        <p:spPr>
          <a:xfrm>
            <a:off x="753042" y="1905000"/>
            <a:ext cx="7637925"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dk1"/>
                </a:solidFill>
                <a:latin typeface="Times New Roman"/>
                <a:ea typeface="Times New Roman"/>
                <a:cs typeface="Times New Roman"/>
                <a:sym typeface="Times New Roman"/>
              </a:rPr>
              <a:t>Chương1:</a:t>
            </a:r>
            <a:br>
              <a:rPr b="1" i="0" lang="en-US" sz="4800" u="none" cap="none" strike="noStrike">
                <a:solidFill>
                  <a:schemeClr val="dk1"/>
                </a:solidFill>
                <a:latin typeface="Times New Roman"/>
                <a:ea typeface="Times New Roman"/>
                <a:cs typeface="Times New Roman"/>
                <a:sym typeface="Times New Roman"/>
              </a:rPr>
            </a:br>
            <a:r>
              <a:rPr b="1" i="0" lang="en-US" sz="4800" u="none" cap="none" strike="noStrike">
                <a:solidFill>
                  <a:schemeClr val="dk1"/>
                </a:solidFill>
                <a:latin typeface="Times New Roman"/>
                <a:ea typeface="Times New Roman"/>
                <a:cs typeface="Times New Roman"/>
                <a:sym typeface="Times New Roman"/>
              </a:rPr>
              <a:t>Chuyên đề Truyền thông và </a:t>
            </a:r>
            <a:endParaRPr/>
          </a:p>
          <a:p>
            <a:pPr indent="0" lvl="0" marL="0" marR="0" rtl="0" algn="ctr">
              <a:spcBef>
                <a:spcPts val="0"/>
              </a:spcBef>
              <a:spcAft>
                <a:spcPts val="0"/>
              </a:spcAft>
              <a:buNone/>
            </a:pPr>
            <a:r>
              <a:rPr b="1" i="0" lang="en-US" sz="4800" u="none" cap="none" strike="noStrike">
                <a:solidFill>
                  <a:schemeClr val="dk1"/>
                </a:solidFill>
                <a:latin typeface="Times New Roman"/>
                <a:ea typeface="Times New Roman"/>
                <a:cs typeface="Times New Roman"/>
                <a:sym typeface="Times New Roman"/>
              </a:rPr>
              <a:t>Mạng không dây</a:t>
            </a:r>
            <a:endParaRPr b="1" i="0" sz="4800" u="none" cap="none" strike="noStrike">
              <a:solidFill>
                <a:srgbClr val="FFFFFF"/>
              </a:solidFill>
              <a:latin typeface="Times New Roman"/>
              <a:ea typeface="Times New Roman"/>
              <a:cs typeface="Times New Roman"/>
              <a:sym typeface="Times New Roman"/>
            </a:endParaRPr>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Hệ thống truyền thông</a:t>
            </a:r>
            <a:endParaRPr b="1" i="0" sz="4000" u="none" cap="none" strike="noStrike">
              <a:solidFill>
                <a:schemeClr val="dk1"/>
              </a:solidFill>
              <a:latin typeface="Times New Roman"/>
              <a:ea typeface="Times New Roman"/>
              <a:cs typeface="Times New Roman"/>
              <a:sym typeface="Times New Roman"/>
            </a:endParaRPr>
          </a:p>
        </p:txBody>
      </p:sp>
      <p:sp>
        <p:nvSpPr>
          <p:cNvPr id="155" name="Google Shape;155;p22"/>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Quá trình mô tả chuyển giao thông tin, dữ liệu, hướng dẫn giữa một hoặc nhiều hệ thống thông qua một số phương tiện truyền thông.</a:t>
            </a:r>
            <a:endParaRPr/>
          </a:p>
          <a:p>
            <a:pPr indent="0" lvl="0" marL="0" marR="0" rtl="0" algn="just">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Ví dụ: </a:t>
            </a:r>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Người, máy tính, điện thoại di động, vv</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Hệ thống thông tin máy tính</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đi qua các kênh truyền thông có thể sử dụng kỹ thuật số, hoặc tương tự</a:t>
            </a:r>
            <a:endParaRPr b="1" i="1" sz="3200" u="none" cap="none" strike="noStrike">
              <a:solidFill>
                <a:srgbClr val="5623E5"/>
              </a:solidFill>
              <a:latin typeface="Calibri"/>
              <a:ea typeface="Calibri"/>
              <a:cs typeface="Calibri"/>
              <a:sym typeface="Calibri"/>
            </a:endParaRPr>
          </a:p>
        </p:txBody>
      </p:sp>
      <p:sp>
        <p:nvSpPr>
          <p:cNvPr id="156" name="Google Shape;15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Hệ thống truyền thông</a:t>
            </a:r>
            <a:endParaRPr b="1" i="0" sz="4000" u="none" cap="none" strike="noStrike">
              <a:solidFill>
                <a:schemeClr val="dk1"/>
              </a:solidFill>
              <a:latin typeface="Calibri"/>
              <a:ea typeface="Calibri"/>
              <a:cs typeface="Calibri"/>
              <a:sym typeface="Calibri"/>
            </a:endParaRPr>
          </a:p>
        </p:txBody>
      </p:sp>
      <p:sp>
        <p:nvSpPr>
          <p:cNvPr id="162" name="Google Shape;162;p23"/>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tương tự: sóng điện liên tục</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kỹ thuật số: xung điện cá nhân (bit)</a:t>
            </a:r>
            <a:endParaRPr b="0" i="0" sz="3200" u="none" cap="none" strike="noStrike">
              <a:solidFill>
                <a:schemeClr val="dk1"/>
              </a:solidFill>
              <a:latin typeface="Calibri"/>
              <a:ea typeface="Calibri"/>
              <a:cs typeface="Calibri"/>
              <a:sym typeface="Calibri"/>
            </a:endParaRPr>
          </a:p>
        </p:txBody>
      </p:sp>
      <p:pic>
        <p:nvPicPr>
          <p:cNvPr id="163" name="Google Shape;163;p23"/>
          <p:cNvPicPr preferRelativeResize="0"/>
          <p:nvPr/>
        </p:nvPicPr>
        <p:blipFill rotWithShape="1">
          <a:blip r:embed="rId3">
            <a:alphaModFix/>
          </a:blip>
          <a:srcRect b="0" l="0" r="0" t="0"/>
          <a:stretch/>
        </p:blipFill>
        <p:spPr>
          <a:xfrm>
            <a:off x="2509837" y="2667000"/>
            <a:ext cx="4124325" cy="2811107"/>
          </a:xfrm>
          <a:prstGeom prst="rect">
            <a:avLst/>
          </a:prstGeom>
          <a:noFill/>
          <a:ln>
            <a:noFill/>
          </a:ln>
        </p:spPr>
      </p:pic>
      <p:sp>
        <p:nvSpPr>
          <p:cNvPr id="164" name="Google Shape;1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Các thành phần Hệ thống thông tin</a:t>
            </a:r>
            <a:endParaRPr b="1" i="0" sz="4000" u="none" cap="none" strike="noStrike">
              <a:solidFill>
                <a:schemeClr val="dk1"/>
              </a:solidFill>
              <a:latin typeface="Calibri"/>
              <a:ea typeface="Calibri"/>
              <a:cs typeface="Calibri"/>
              <a:sym typeface="Calibri"/>
            </a:endParaRPr>
          </a:p>
        </p:txBody>
      </p:sp>
      <p:sp>
        <p:nvSpPr>
          <p:cNvPr id="170" name="Google Shape;170;p24"/>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285750" lvl="1" marL="742950" marR="0" rtl="0" algn="just">
              <a:spcBef>
                <a:spcPts val="0"/>
              </a:spcBef>
              <a:spcAft>
                <a:spcPts val="0"/>
              </a:spcAft>
              <a:buClr>
                <a:srgbClr val="FF0000"/>
              </a:buClr>
              <a:buSzPts val="3200"/>
              <a:buFont typeface="Noto Sans Symbols"/>
              <a:buChar char="❖"/>
            </a:pPr>
            <a:r>
              <a:rPr b="0" i="0" lang="en-US" sz="3200" u="none" cap="none" strike="noStrike">
                <a:solidFill>
                  <a:srgbClr val="FF0000"/>
                </a:solidFill>
                <a:latin typeface="Calibri"/>
                <a:ea typeface="Calibri"/>
                <a:cs typeface="Calibri"/>
                <a:sym typeface="Calibri"/>
              </a:rPr>
              <a:t>Thành phần cơ bản của một hệ thống thông tin liên lạc</a:t>
            </a:r>
            <a:endParaRPr b="0" i="0" sz="3200" u="none" cap="none" strike="noStrike">
              <a:solidFill>
                <a:srgbClr val="FF0000"/>
              </a:solidFill>
              <a:latin typeface="Calibri"/>
              <a:ea typeface="Calibri"/>
              <a:cs typeface="Calibri"/>
              <a:sym typeface="Calibri"/>
            </a:endParaRPr>
          </a:p>
          <a:p>
            <a:pPr indent="-285750" lvl="1" marL="742950" marR="0" rtl="0" algn="just">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Công nghệ truyền thông</a:t>
            </a:r>
            <a:endParaRPr b="0" i="0" sz="3200" u="none" cap="none" strike="noStrike">
              <a:solidFill>
                <a:srgbClr val="FF0000"/>
              </a:solidFill>
              <a:latin typeface="Calibri"/>
              <a:ea typeface="Calibri"/>
              <a:cs typeface="Calibri"/>
              <a:sym typeface="Calibri"/>
            </a:endParaRPr>
          </a:p>
          <a:p>
            <a:pPr indent="-285750" lvl="1" marL="742950" marR="0" rtl="0" algn="just">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Thiết bị thông tin liên lạc</a:t>
            </a:r>
            <a:endParaRPr b="0" i="0" sz="3200" u="none" cap="none" strike="noStrike">
              <a:solidFill>
                <a:srgbClr val="FF0000"/>
              </a:solidFill>
              <a:latin typeface="Calibri"/>
              <a:ea typeface="Calibri"/>
              <a:cs typeface="Calibri"/>
              <a:sym typeface="Calibri"/>
            </a:endParaRPr>
          </a:p>
          <a:p>
            <a:pPr indent="-285750" lvl="1" marL="742950" marR="0" rtl="0" algn="just">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Các kênh truyền thông</a:t>
            </a:r>
            <a:endParaRPr b="0" i="0" sz="3200" u="none" cap="none" strike="noStrike">
              <a:solidFill>
                <a:srgbClr val="FF0000"/>
              </a:solidFill>
              <a:latin typeface="Calibri"/>
              <a:ea typeface="Calibri"/>
              <a:cs typeface="Calibri"/>
              <a:sym typeface="Calibri"/>
            </a:endParaRPr>
          </a:p>
          <a:p>
            <a:pPr indent="-285750" lvl="1" marL="742950" marR="0" rtl="0" algn="just">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Phần mềm truyền thông</a:t>
            </a:r>
            <a:endParaRPr b="0" i="0" sz="3200" u="none" cap="none" strike="noStrike">
              <a:solidFill>
                <a:srgbClr val="FF0000"/>
              </a:solidFill>
              <a:latin typeface="Calibri"/>
              <a:ea typeface="Calibri"/>
              <a:cs typeface="Calibri"/>
              <a:sym typeface="Calibri"/>
            </a:endParaRPr>
          </a:p>
        </p:txBody>
      </p:sp>
      <p:sp>
        <p:nvSpPr>
          <p:cNvPr id="171" name="Google Shape;1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Truyền thông và Mạng</a:t>
            </a:r>
            <a:endParaRPr b="1" i="0" sz="4000" u="none" cap="none" strike="noStrike">
              <a:solidFill>
                <a:schemeClr val="dk1"/>
              </a:solidFill>
              <a:latin typeface="Calibri"/>
              <a:ea typeface="Calibri"/>
              <a:cs typeface="Calibri"/>
              <a:sym typeface="Calibri"/>
            </a:endParaRPr>
          </a:p>
        </p:txBody>
      </p:sp>
      <p:sp>
        <p:nvSpPr>
          <p:cNvPr id="177" name="Google Shape;177;p25"/>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Truyền thông</a:t>
            </a:r>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Truyền tín hiệu</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Mã hóa, giao tiếp, toàn vẹn tín hiệu, ghép vv</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 Mạng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Cấu trúc liên kết và kiến trúc được sử dụng để kết nối các thiết bị</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Mạng lưới truyền thông</a:t>
            </a:r>
            <a:endParaRPr b="0" i="0" sz="3200" u="none" cap="none" strike="noStrike">
              <a:solidFill>
                <a:schemeClr val="dk1"/>
              </a:solidFill>
              <a:latin typeface="Times New Roman"/>
              <a:ea typeface="Times New Roman"/>
              <a:cs typeface="Times New Roman"/>
              <a:sym typeface="Times New Roman"/>
            </a:endParaRPr>
          </a:p>
        </p:txBody>
      </p:sp>
      <p:sp>
        <p:nvSpPr>
          <p:cNvPr id="178" name="Google Shape;17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Truyền thông và Mạng</a:t>
            </a:r>
            <a:endParaRPr b="1" i="0" sz="4000" u="none" cap="none" strike="noStrike">
              <a:solidFill>
                <a:schemeClr val="dk1"/>
              </a:solidFill>
              <a:latin typeface="Calibri"/>
              <a:ea typeface="Calibri"/>
              <a:cs typeface="Calibri"/>
              <a:sym typeface="Calibri"/>
            </a:endParaRPr>
          </a:p>
        </p:txBody>
      </p:sp>
      <p:sp>
        <p:nvSpPr>
          <p:cNvPr id="184" name="Google Shape;184;p26"/>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just">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85" name="Google Shape;185;p26"/>
          <p:cNvPicPr preferRelativeResize="0"/>
          <p:nvPr/>
        </p:nvPicPr>
        <p:blipFill rotWithShape="1">
          <a:blip r:embed="rId3">
            <a:alphaModFix/>
          </a:blip>
          <a:srcRect b="0" l="0" r="0" t="0"/>
          <a:stretch/>
        </p:blipFill>
        <p:spPr>
          <a:xfrm>
            <a:off x="244883" y="1096963"/>
            <a:ext cx="8654234" cy="5029200"/>
          </a:xfrm>
          <a:prstGeom prst="rect">
            <a:avLst/>
          </a:prstGeom>
          <a:noFill/>
          <a:ln>
            <a:noFill/>
          </a:ln>
        </p:spPr>
      </p:pic>
      <p:sp>
        <p:nvSpPr>
          <p:cNvPr id="186" name="Google Shape;18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Signal = Function of Time</a:t>
            </a:r>
            <a:endParaRPr/>
          </a:p>
        </p:txBody>
      </p:sp>
      <p:sp>
        <p:nvSpPr>
          <p:cNvPr id="192" name="Google Shape;192;p27"/>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là một hàm của thời gian. Trục ngang đại diện cho thời gian và trục thẳng đứng đại diện cho các cấp điện áp.</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đại diện cho dữ liệu hoặc dữ liệu được mã hóa bằng một tín hiệu</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là những gì đi trên một phương tiện truyền thông</a:t>
            </a:r>
            <a:endParaRPr b="0" i="0" sz="3200" u="none" cap="none" strike="noStrike">
              <a:solidFill>
                <a:schemeClr val="dk1"/>
              </a:solidFill>
              <a:latin typeface="Calibri"/>
              <a:ea typeface="Calibri"/>
              <a:cs typeface="Calibri"/>
              <a:sym typeface="Calibri"/>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Một sự hiểu biết của tín hiệu là cần thiết để phù hợp tín hiệu có thể được lựa chọn để đại diện cho dữ liệu</a:t>
            </a:r>
            <a:endParaRPr b="0" i="0" sz="3200" u="none" cap="none" strike="noStrike">
              <a:solidFill>
                <a:schemeClr val="dk1"/>
              </a:solidFill>
              <a:latin typeface="Calibri"/>
              <a:ea typeface="Calibri"/>
              <a:cs typeface="Calibri"/>
              <a:sym typeface="Calibri"/>
            </a:endParaRPr>
          </a:p>
        </p:txBody>
      </p:sp>
      <p:sp>
        <p:nvSpPr>
          <p:cNvPr id="193" name="Google Shape;19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truyền thông &amp; Mạng</a:t>
            </a:r>
            <a:endParaRPr b="1" i="0" sz="4000" u="none" cap="none" strike="noStrike">
              <a:solidFill>
                <a:schemeClr val="dk1"/>
              </a:solidFill>
              <a:latin typeface="Calibri"/>
              <a:ea typeface="Calibri"/>
              <a:cs typeface="Calibri"/>
              <a:sym typeface="Calibri"/>
            </a:endParaRPr>
          </a:p>
        </p:txBody>
      </p:sp>
      <p:sp>
        <p:nvSpPr>
          <p:cNvPr id="199" name="Google Shape;199;p28"/>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just">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00" name="Google Shape;200;p28"/>
          <p:cNvPicPr preferRelativeResize="0"/>
          <p:nvPr/>
        </p:nvPicPr>
        <p:blipFill rotWithShape="1">
          <a:blip r:embed="rId3">
            <a:alphaModFix/>
          </a:blip>
          <a:srcRect b="0" l="0" r="0" t="0"/>
          <a:stretch/>
        </p:blipFill>
        <p:spPr>
          <a:xfrm>
            <a:off x="173993" y="1029269"/>
            <a:ext cx="8796013" cy="5693363"/>
          </a:xfrm>
          <a:prstGeom prst="rect">
            <a:avLst/>
          </a:prstGeom>
          <a:noFill/>
          <a:ln>
            <a:noFill/>
          </a:ln>
        </p:spPr>
      </p:pic>
      <p:sp>
        <p:nvSpPr>
          <p:cNvPr id="201" name="Google Shape;20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5" name="Shape 205"/>
        <p:cNvGrpSpPr/>
        <p:nvPr/>
      </p:nvGrpSpPr>
      <p:grpSpPr>
        <a:xfrm>
          <a:off x="0" y="0"/>
          <a:ext cx="0" cy="0"/>
          <a:chOff x="0" y="0"/>
          <a:chExt cx="0" cy="0"/>
        </a:xfrm>
      </p:grpSpPr>
      <p:sp>
        <p:nvSpPr>
          <p:cNvPr id="206" name="Google Shape;206;p29"/>
          <p:cNvSpPr/>
          <p:nvPr/>
        </p:nvSpPr>
        <p:spPr>
          <a:xfrm>
            <a:off x="304800" y="1066800"/>
            <a:ext cx="8534400" cy="55624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rgbClr val="000000"/>
              </a:solidFill>
              <a:latin typeface="Calibri"/>
              <a:ea typeface="Calibri"/>
              <a:cs typeface="Calibri"/>
              <a:sym typeface="Calibri"/>
            </a:endParaRPr>
          </a:p>
        </p:txBody>
      </p:sp>
      <p:sp>
        <p:nvSpPr>
          <p:cNvPr id="207" name="Google Shape;207;p2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Định nghĩa</a:t>
            </a:r>
            <a:endParaRPr b="1" i="0" sz="4000" u="none" cap="none" strike="noStrike">
              <a:solidFill>
                <a:schemeClr val="dk1"/>
              </a:solidFill>
              <a:latin typeface="Calibri"/>
              <a:ea typeface="Calibri"/>
              <a:cs typeface="Calibri"/>
              <a:sym typeface="Calibri"/>
            </a:endParaRPr>
          </a:p>
        </p:txBody>
      </p:sp>
      <p:sp>
        <p:nvSpPr>
          <p:cNvPr id="208" name="Google Shape;208;p29"/>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Định nghĩa của mạng không dây:</a:t>
            </a:r>
            <a:br>
              <a:rPr b="1" i="0" lang="en-US" sz="3600" u="none" cap="none" strike="noStrike">
                <a:solidFill>
                  <a:srgbClr val="FF0000"/>
                </a:solidFill>
                <a:latin typeface="Calibri"/>
                <a:ea typeface="Calibri"/>
                <a:cs typeface="Calibri"/>
                <a:sym typeface="Calibri"/>
              </a:rPr>
            </a:br>
            <a:r>
              <a:rPr b="1" i="0" lang="en-US" sz="3600" u="none" cap="none" strike="noStrike">
                <a:solidFill>
                  <a:srgbClr val="FF0000"/>
                </a:solidFill>
                <a:latin typeface="Calibri"/>
                <a:ea typeface="Calibri"/>
                <a:cs typeface="Calibri"/>
                <a:sym typeface="Calibri"/>
              </a:rPr>
              <a:t>Không ràng buộc, không đính kèm dây vật lý</a:t>
            </a:r>
            <a:endParaRPr b="1" i="0" sz="3600" u="none" cap="none" strike="noStrike">
              <a:solidFill>
                <a:srgbClr val="FF0000"/>
              </a:solidFill>
              <a:latin typeface="Calibri"/>
              <a:ea typeface="Calibri"/>
              <a:cs typeface="Calibri"/>
              <a:sym typeface="Calibri"/>
            </a:endParaRPr>
          </a:p>
          <a:p>
            <a:pPr indent="-342900" lvl="0" marL="342900" marR="0" rtl="0" algn="just">
              <a:spcBef>
                <a:spcPts val="72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Mạng sử dụng sóng điện từ (sóng radio và / hoặc ngắn) để duy trì các kênh truyền thông giữa các máy tính</a:t>
            </a:r>
            <a:endParaRPr b="1" i="0" sz="3600" u="none" cap="none" strike="noStrike">
              <a:solidFill>
                <a:srgbClr val="FF0000"/>
              </a:solidFill>
              <a:latin typeface="Calibri"/>
              <a:ea typeface="Calibri"/>
              <a:cs typeface="Calibri"/>
              <a:sym typeface="Calibri"/>
            </a:endParaRPr>
          </a:p>
          <a:p>
            <a:pPr indent="-342900" lvl="0" marL="342900" marR="0" rtl="0" algn="just">
              <a:spcBef>
                <a:spcPts val="72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Truyền thông không dây là việc chuyển giao thông tin qua một khoảng cách mà không cần dùng dây dẫn điện và dây dẫn</a:t>
            </a:r>
            <a:endParaRPr b="1" i="0" sz="2800" u="none" cap="none" strike="noStrike">
              <a:solidFill>
                <a:srgbClr val="FF0000"/>
              </a:solidFill>
              <a:latin typeface="Calibri"/>
              <a:ea typeface="Calibri"/>
              <a:cs typeface="Calibri"/>
              <a:sym typeface="Calibri"/>
            </a:endParaRPr>
          </a:p>
        </p:txBody>
      </p:sp>
      <p:sp>
        <p:nvSpPr>
          <p:cNvPr id="209" name="Google Shape;20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Digital Wireless Communication Model</a:t>
            </a:r>
            <a:endParaRPr/>
          </a:p>
        </p:txBody>
      </p:sp>
      <p:sp>
        <p:nvSpPr>
          <p:cNvPr id="215" name="Google Shape;215;p30"/>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90500" lvl="0" marL="34290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16" name="Google Shape;216;p30"/>
          <p:cNvPicPr preferRelativeResize="0"/>
          <p:nvPr/>
        </p:nvPicPr>
        <p:blipFill rotWithShape="1">
          <a:blip r:embed="rId3">
            <a:alphaModFix/>
          </a:blip>
          <a:srcRect b="0" l="0" r="0" t="0"/>
          <a:stretch/>
        </p:blipFill>
        <p:spPr>
          <a:xfrm>
            <a:off x="-14785" y="1066800"/>
            <a:ext cx="9158785" cy="5791201"/>
          </a:xfrm>
          <a:prstGeom prst="rect">
            <a:avLst/>
          </a:prstGeom>
          <a:noFill/>
          <a:ln>
            <a:noFill/>
          </a:ln>
        </p:spPr>
      </p:pic>
      <p:sp>
        <p:nvSpPr>
          <p:cNvPr id="217" name="Google Shape;21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1" name="Shape 221"/>
        <p:cNvGrpSpPr/>
        <p:nvPr/>
      </p:nvGrpSpPr>
      <p:grpSpPr>
        <a:xfrm>
          <a:off x="0" y="0"/>
          <a:ext cx="0" cy="0"/>
          <a:chOff x="0" y="0"/>
          <a:chExt cx="0" cy="0"/>
        </a:xfrm>
      </p:grpSpPr>
      <p:pic>
        <p:nvPicPr>
          <p:cNvPr descr="C:\Users\THANHB~1\AppData\Local\Temp\SNAGHTML7c1a987.PNG" id="222" name="Google Shape;222;p31"/>
          <p:cNvPicPr preferRelativeResize="0"/>
          <p:nvPr/>
        </p:nvPicPr>
        <p:blipFill rotWithShape="1">
          <a:blip r:embed="rId3">
            <a:alphaModFix/>
          </a:blip>
          <a:srcRect b="0" l="0" r="0" t="0"/>
          <a:stretch/>
        </p:blipFill>
        <p:spPr>
          <a:xfrm>
            <a:off x="478098" y="3086099"/>
            <a:ext cx="8372475" cy="3771901"/>
          </a:xfrm>
          <a:prstGeom prst="rect">
            <a:avLst/>
          </a:prstGeom>
          <a:noFill/>
          <a:ln>
            <a:noFill/>
          </a:ln>
        </p:spPr>
      </p:pic>
      <p:sp>
        <p:nvSpPr>
          <p:cNvPr id="223" name="Google Shape;223;p3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b="1" i="0" sz="4000" u="none" cap="none" strike="noStrike">
              <a:solidFill>
                <a:schemeClr val="dk1"/>
              </a:solidFill>
              <a:latin typeface="Calibri"/>
              <a:ea typeface="Calibri"/>
              <a:cs typeface="Calibri"/>
              <a:sym typeface="Calibri"/>
            </a:endParaRPr>
          </a:p>
        </p:txBody>
      </p:sp>
      <p:sp>
        <p:nvSpPr>
          <p:cNvPr id="224" name="Google Shape;224;p31"/>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Mạng không dây có các dạng cơ bản sau</a:t>
            </a:r>
            <a:endParaRPr b="0" i="0" sz="32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Infrastructure</a:t>
            </a:r>
            <a:endParaRPr b="0" i="0" sz="28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Mobility</a:t>
            </a:r>
            <a:endParaRPr b="0" i="0" sz="28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Scale of network</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Application</a:t>
            </a:r>
            <a:endParaRPr b="0" i="0" sz="28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Services</a:t>
            </a:r>
            <a:endParaRPr b="0" i="0" sz="2800" u="none" cap="none" strike="noStrike">
              <a:solidFill>
                <a:schemeClr val="dk1"/>
              </a:solidFill>
              <a:latin typeface="Calibri"/>
              <a:ea typeface="Calibri"/>
              <a:cs typeface="Calibri"/>
              <a:sym typeface="Calibri"/>
            </a:endParaRPr>
          </a:p>
        </p:txBody>
      </p:sp>
      <p:sp>
        <p:nvSpPr>
          <p:cNvPr id="225" name="Google Shape;225;p31"/>
          <p:cNvSpPr txBox="1"/>
          <p:nvPr/>
        </p:nvSpPr>
        <p:spPr>
          <a:xfrm>
            <a:off x="4912519" y="1615281"/>
            <a:ext cx="3886200" cy="1981200"/>
          </a:xfrm>
          <a:prstGeom prst="rect">
            <a:avLst/>
          </a:prstGeom>
          <a:noFill/>
          <a:ln>
            <a:noFill/>
          </a:ln>
        </p:spPr>
        <p:txBody>
          <a:bodyPr anchorCtr="0" anchor="t" bIns="45700" lIns="91425" spcFirstLastPara="1" rIns="91425" wrap="square" tIns="45700">
            <a:noAutofit/>
          </a:bodyPr>
          <a:lstStyle/>
          <a:p>
            <a:pPr indent="-285750" lvl="1" marL="742950" marR="0" rtl="0" algn="just">
              <a:spcBef>
                <a:spcPts val="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Access technology</a:t>
            </a:r>
            <a:endParaRPr/>
          </a:p>
          <a:p>
            <a:pPr indent="-285750" lvl="1" marL="742950" marR="0" rtl="0" algn="just">
              <a:spcBef>
                <a:spcPts val="56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Standardization</a:t>
            </a:r>
            <a:endParaRPr/>
          </a:p>
          <a:p>
            <a:pPr indent="-285750" lvl="1" marL="742950" marR="0" rtl="0" algn="just">
              <a:spcBef>
                <a:spcPts val="56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Bandwith size</a:t>
            </a:r>
            <a:endParaRPr b="0" i="0" sz="2000" u="none" cap="none" strike="noStrike">
              <a:solidFill>
                <a:srgbClr val="262626"/>
              </a:solidFill>
              <a:latin typeface="Calibri"/>
              <a:ea typeface="Calibri"/>
              <a:cs typeface="Calibri"/>
              <a:sym typeface="Calibri"/>
            </a:endParaRPr>
          </a:p>
        </p:txBody>
      </p:sp>
      <p:sp>
        <p:nvSpPr>
          <p:cNvPr id="226" name="Google Shape;2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Nội dung</a:t>
            </a:r>
            <a:endParaRPr b="1" i="0" sz="4000" u="none" cap="none" strike="noStrike">
              <a:solidFill>
                <a:schemeClr val="dk1"/>
              </a:solidFill>
              <a:latin typeface="Times New Roman"/>
              <a:ea typeface="Times New Roman"/>
              <a:cs typeface="Times New Roman"/>
              <a:sym typeface="Times New Roman"/>
            </a:endParaRPr>
          </a:p>
        </p:txBody>
      </p:sp>
      <p:sp>
        <p:nvSpPr>
          <p:cNvPr id="96" name="Google Shape;96;p14"/>
          <p:cNvSpPr txBox="1"/>
          <p:nvPr>
            <p:ph idx="1" type="body"/>
          </p:nvPr>
        </p:nvSpPr>
        <p:spPr>
          <a:xfrm>
            <a:off x="304800" y="13716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623E5"/>
              </a:buClr>
              <a:buSzPts val="3200"/>
              <a:buFont typeface="Arial"/>
              <a:buChar char="•"/>
            </a:pPr>
            <a:r>
              <a:rPr b="1" i="0" lang="en-US" sz="3200" u="none" cap="none" strike="noStrike">
                <a:solidFill>
                  <a:srgbClr val="5623E5"/>
                </a:solidFill>
                <a:latin typeface="Times New Roman"/>
                <a:ea typeface="Times New Roman"/>
                <a:cs typeface="Times New Roman"/>
                <a:sym typeface="Times New Roman"/>
              </a:rPr>
              <a:t>Định nghĩa mạng không dây</a:t>
            </a:r>
            <a:endParaRPr b="1" i="0" sz="3200" u="none" cap="none" strike="noStrike">
              <a:solidFill>
                <a:srgbClr val="5623E5"/>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Lịch sử phát triển mạng không dây</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Phân loại các loại mạng không dây</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Sự tiến triển của công nghệ không dây</a:t>
            </a:r>
            <a:endParaRPr b="1" i="0" sz="3200" u="none" cap="none" strike="noStrike">
              <a:solidFill>
                <a:schemeClr val="dk1"/>
              </a:solidFill>
              <a:latin typeface="Times New Roman"/>
              <a:ea typeface="Times New Roman"/>
              <a:cs typeface="Times New Roman"/>
              <a:sym typeface="Times New Roman"/>
            </a:endParaRPr>
          </a:p>
        </p:txBody>
      </p:sp>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32" name="Google Shape;232;p32"/>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rgbClr val="FF0000"/>
              </a:buClr>
              <a:buFont typeface="Arial"/>
              <a:buNone/>
            </a:pPr>
            <a:r>
              <a:rPr b="1" i="0" lang="en-US" sz="2720" u="sng" cap="none" strike="noStrike">
                <a:solidFill>
                  <a:srgbClr val="FF0000"/>
                </a:solidFill>
                <a:latin typeface="Calibri"/>
                <a:ea typeface="Calibri"/>
                <a:cs typeface="Calibri"/>
                <a:sym typeface="Calibri"/>
              </a:rPr>
              <a:t>Mạng có kiến trúc</a:t>
            </a:r>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bao gồm cố định và không dây các nút mạng và các cổng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mỗi nút chính đã được xác định trước vai trò riêng biệt trong mạng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các mạng di động được cấu trúc mạng</a:t>
            </a:r>
            <a:br>
              <a:rPr b="0" i="0" lang="en-US" sz="2720" u="none" cap="none" strike="noStrike">
                <a:solidFill>
                  <a:schemeClr val="dk1"/>
                </a:solidFill>
                <a:latin typeface="Calibri"/>
                <a:ea typeface="Calibri"/>
                <a:cs typeface="Calibri"/>
                <a:sym typeface="Calibri"/>
              </a:rPr>
            </a:br>
            <a:r>
              <a:rPr b="0" i="0" lang="en-US" sz="2720" u="none" cap="none" strike="noStrike">
                <a:solidFill>
                  <a:schemeClr val="dk1"/>
                </a:solidFill>
                <a:latin typeface="Calibri"/>
                <a:ea typeface="Calibri"/>
                <a:cs typeface="Calibri"/>
                <a:sym typeface="Calibri"/>
              </a:rPr>
              <a:t>Chuyển mạch PSTN xương sống, MSC, các trạm cơ sở và thiết bị di động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Các điểm truy cập dựa trên WLAN cũng rơi vào khu vực này</a:t>
            </a:r>
            <a:endParaRPr b="0" i="0" sz="2720" u="none" cap="none" strike="noStrike">
              <a:solidFill>
                <a:schemeClr val="dk1"/>
              </a:solidFill>
              <a:latin typeface="Calibri"/>
              <a:ea typeface="Calibri"/>
              <a:cs typeface="Calibri"/>
              <a:sym typeface="Calibri"/>
            </a:endParaRPr>
          </a:p>
          <a:p>
            <a:pPr indent="0" lvl="0" marL="0" marR="0" rtl="0" algn="just">
              <a:lnSpc>
                <a:spcPct val="80000"/>
              </a:lnSpc>
              <a:spcBef>
                <a:spcPts val="544"/>
              </a:spcBef>
              <a:spcAft>
                <a:spcPts val="0"/>
              </a:spcAft>
              <a:buClr>
                <a:srgbClr val="FF0000"/>
              </a:buClr>
              <a:buFont typeface="Arial"/>
              <a:buNone/>
            </a:pPr>
            <a:r>
              <a:rPr b="1" i="0" lang="en-US" sz="2720" u="sng" cap="none" strike="noStrike">
                <a:solidFill>
                  <a:srgbClr val="FF0000"/>
                </a:solidFill>
                <a:latin typeface="Calibri"/>
                <a:ea typeface="Calibri"/>
                <a:cs typeface="Calibri"/>
                <a:sym typeface="Calibri"/>
              </a:rPr>
              <a:t>Cơ sở hạ tầng mạng ít hơn (mạng ad hoc)</a:t>
            </a:r>
            <a:endParaRPr b="1" i="0" sz="2720" u="sng" cap="none" strike="noStrike">
              <a:solidFill>
                <a:srgbClr val="FF0000"/>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không có sự sắp xếp trước</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một thiết lập tùy ý của các nút độc lập có khả năng phối hợp để tạo thành một mạng lưới tự động</a:t>
            </a:r>
            <a:endParaRPr b="0" i="0" sz="2720" u="none" cap="none" strike="noStrike">
              <a:solidFill>
                <a:schemeClr val="dk1"/>
              </a:solidFill>
              <a:latin typeface="Calibri"/>
              <a:ea typeface="Calibri"/>
              <a:cs typeface="Calibri"/>
              <a:sym typeface="Calibri"/>
            </a:endParaRPr>
          </a:p>
        </p:txBody>
      </p:sp>
      <p:sp>
        <p:nvSpPr>
          <p:cNvPr id="233" name="Google Shape;23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39" name="Google Shape;239;p33"/>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139700" lvl="0" marL="342900" marR="0" rtl="0" algn="just">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40" name="Google Shape;240;p33"/>
          <p:cNvPicPr preferRelativeResize="0"/>
          <p:nvPr/>
        </p:nvPicPr>
        <p:blipFill rotWithShape="1">
          <a:blip r:embed="rId3">
            <a:alphaModFix/>
          </a:blip>
          <a:srcRect b="0" l="0" r="0" t="0"/>
          <a:stretch/>
        </p:blipFill>
        <p:spPr>
          <a:xfrm>
            <a:off x="267269" y="1066800"/>
            <a:ext cx="8523831" cy="5666943"/>
          </a:xfrm>
          <a:prstGeom prst="rect">
            <a:avLst/>
          </a:prstGeom>
          <a:noFill/>
          <a:ln>
            <a:noFill/>
          </a:ln>
        </p:spPr>
      </p:pic>
      <p:sp>
        <p:nvSpPr>
          <p:cNvPr id="241" name="Google Shape;24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47" name="Google Shape;247;p34"/>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Standardizations </a:t>
            </a:r>
            <a:endParaRPr/>
          </a:p>
          <a:p>
            <a:pPr indent="-285750" lvl="1" marL="74295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3GPP:  WCDMA, HSDPA, LTE</a:t>
            </a:r>
            <a:endParaRPr/>
          </a:p>
          <a:p>
            <a:pPr indent="-285750" lvl="1" marL="74295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3GPP2: CDMA2000, EV-DO, UMB</a:t>
            </a:r>
            <a:endParaRPr/>
          </a:p>
          <a:p>
            <a:pPr indent="-285750" lvl="1" marL="74295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IEEE:   IEEE 802.11, IEEE 802.16</a:t>
            </a:r>
            <a:endParaRPr b="0" i="0" sz="2400" u="none" cap="none" strike="noStrike">
              <a:solidFill>
                <a:schemeClr val="dk1"/>
              </a:solidFill>
              <a:latin typeface="Calibri"/>
              <a:ea typeface="Calibri"/>
              <a:cs typeface="Calibri"/>
              <a:sym typeface="Calibri"/>
            </a:endParaRPr>
          </a:p>
        </p:txBody>
      </p:sp>
      <p:pic>
        <p:nvPicPr>
          <p:cNvPr id="248" name="Google Shape;248;p34"/>
          <p:cNvPicPr preferRelativeResize="0"/>
          <p:nvPr/>
        </p:nvPicPr>
        <p:blipFill rotWithShape="1">
          <a:blip r:embed="rId3">
            <a:alphaModFix/>
          </a:blip>
          <a:srcRect b="0" l="0" r="0" t="1383"/>
          <a:stretch/>
        </p:blipFill>
        <p:spPr>
          <a:xfrm>
            <a:off x="1333905" y="2895600"/>
            <a:ext cx="6476190" cy="4038600"/>
          </a:xfrm>
          <a:prstGeom prst="rect">
            <a:avLst/>
          </a:prstGeom>
          <a:noFill/>
          <a:ln>
            <a:noFill/>
          </a:ln>
        </p:spPr>
      </p:pic>
      <p:sp>
        <p:nvSpPr>
          <p:cNvPr id="249" name="Google Shape;24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55" name="Google Shape;255;p35"/>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Trên nền di động</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Những thiết bị cố định, di chuyển, di động</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Ban đầu Internet và Điện thoại Networks được thiết kế giả định các thiết bị đầu cuối được sử dụng cố định (tĩnh)</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Không làm thay đổi vị trí trong một cuộc gọi / kết nối</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Một thiết bị đầu cuối người dùng truy cập mạng luôn luôn từ một vị trí cố định</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Tính di động có nghĩa là thay đổi  điểm để kết nối các mạng khi ngắt tuyến</a:t>
            </a:r>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Di động có nghĩa là thay đổi điểm để kết nối vào mạng trực tuyến</a:t>
            </a:r>
            <a:endParaRPr b="0" i="0" sz="2960" u="none" cap="none" strike="noStrike">
              <a:solidFill>
                <a:schemeClr val="dk1"/>
              </a:solidFill>
              <a:latin typeface="Times New Roman"/>
              <a:ea typeface="Times New Roman"/>
              <a:cs typeface="Times New Roman"/>
              <a:sym typeface="Times New Roman"/>
            </a:endParaRPr>
          </a:p>
        </p:txBody>
      </p:sp>
      <p:sp>
        <p:nvSpPr>
          <p:cNvPr id="256" name="Google Shape;25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62" name="Google Shape;262;p36"/>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Mobility</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Fixed (Static) wireless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Connected user is fixed or portable, used in case of </a:t>
            </a:r>
            <a:endParaRPr/>
          </a:p>
          <a:p>
            <a:pPr indent="-228600" lvl="3" marL="160020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Harsh Terrain</a:t>
            </a:r>
            <a:endParaRPr/>
          </a:p>
          <a:p>
            <a:pPr indent="-228600" lvl="3" marL="160020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Cost-effectiveness</a:t>
            </a:r>
            <a:endParaRPr b="0" i="0" sz="2000" u="none" cap="none" strike="noStrike">
              <a:solidFill>
                <a:schemeClr val="dk1"/>
              </a:solidFill>
              <a:latin typeface="Calibri"/>
              <a:ea typeface="Calibri"/>
              <a:cs typeface="Calibri"/>
              <a:sym typeface="Calibri"/>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Enabling internet access to a remote village </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Mobile wireless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part of wireless nodes are mobile</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Cellular networks, Mobile Ad-hoc networks (MANETs)</a:t>
            </a:r>
            <a:endParaRPr b="0" i="0" sz="1600" u="none" cap="none" strike="noStrike">
              <a:solidFill>
                <a:schemeClr val="dk1"/>
              </a:solidFill>
              <a:latin typeface="Calibri"/>
              <a:ea typeface="Calibri"/>
              <a:cs typeface="Calibri"/>
              <a:sym typeface="Calibri"/>
            </a:endParaRPr>
          </a:p>
        </p:txBody>
      </p:sp>
      <p:sp>
        <p:nvSpPr>
          <p:cNvPr id="263" name="Google Shape;26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69" name="Google Shape;269;p37"/>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scope of the network</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Body Area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Sensors inserted inside the body coordinate</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Personal Area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Home Networking, Bluetooth and ZigBee networks</a:t>
            </a:r>
            <a:endParaRPr b="0" i="0" sz="24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 Area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Wireless LANs, WiFi</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Metropolitan Area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Community wireless networks</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Wide Area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Cellular and Satellite networks</a:t>
            </a:r>
            <a:endParaRPr/>
          </a:p>
        </p:txBody>
      </p:sp>
      <p:sp>
        <p:nvSpPr>
          <p:cNvPr id="270" name="Google Shape;27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76" name="Google Shape;276;p38"/>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scope of the network</a:t>
            </a:r>
            <a:endParaRPr/>
          </a:p>
        </p:txBody>
      </p:sp>
      <p:pic>
        <p:nvPicPr>
          <p:cNvPr id="277" name="Google Shape;277;p38"/>
          <p:cNvPicPr preferRelativeResize="0"/>
          <p:nvPr/>
        </p:nvPicPr>
        <p:blipFill rotWithShape="1">
          <a:blip r:embed="rId3">
            <a:alphaModFix/>
          </a:blip>
          <a:srcRect b="0" l="0" r="0" t="0"/>
          <a:stretch/>
        </p:blipFill>
        <p:spPr>
          <a:xfrm>
            <a:off x="0" y="1828800"/>
            <a:ext cx="9067800" cy="3604236"/>
          </a:xfrm>
          <a:prstGeom prst="rect">
            <a:avLst/>
          </a:prstGeom>
          <a:noFill/>
          <a:ln>
            <a:noFill/>
          </a:ln>
        </p:spPr>
      </p:pic>
      <p:sp>
        <p:nvSpPr>
          <p:cNvPr id="278" name="Google Shape;27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84" name="Google Shape;284;p39"/>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Signals passing through the systems</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Continuous or Analog signals : take on all possible values of amplitude</a:t>
            </a:r>
            <a:endParaRPr b="0" i="0" sz="2800" u="none" cap="none" strike="noStrike">
              <a:solidFill>
                <a:schemeClr val="dk1"/>
              </a:solidFill>
              <a:latin typeface="Calibri"/>
              <a:ea typeface="Calibri"/>
              <a:cs typeface="Calibri"/>
              <a:sym typeface="Calibri"/>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older cellular network</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Analog modulations are used  </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Digital or Discrete Signals:  take on finite set of voltage levels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2G and beyond Wireless Networks</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Digital Modulations are used</a:t>
            </a:r>
            <a:endParaRPr/>
          </a:p>
        </p:txBody>
      </p:sp>
      <p:sp>
        <p:nvSpPr>
          <p:cNvPr id="285" name="Google Shape;28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91" name="Google Shape;291;p40"/>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Signals passing through the systems</a:t>
            </a:r>
            <a:endParaRPr b="1" i="0" sz="3200" u="none" cap="none" strike="noStrike">
              <a:solidFill>
                <a:schemeClr val="dk1"/>
              </a:solidFill>
              <a:latin typeface="Calibri"/>
              <a:ea typeface="Calibri"/>
              <a:cs typeface="Calibri"/>
              <a:sym typeface="Calibri"/>
            </a:endParaRPr>
          </a:p>
        </p:txBody>
      </p:sp>
      <p:pic>
        <p:nvPicPr>
          <p:cNvPr id="292" name="Google Shape;292;p40"/>
          <p:cNvPicPr preferRelativeResize="0"/>
          <p:nvPr/>
        </p:nvPicPr>
        <p:blipFill rotWithShape="1">
          <a:blip r:embed="rId3">
            <a:alphaModFix/>
          </a:blip>
          <a:srcRect b="0" l="0" r="0" t="0"/>
          <a:stretch/>
        </p:blipFill>
        <p:spPr>
          <a:xfrm>
            <a:off x="205128" y="2163854"/>
            <a:ext cx="8733743" cy="3216091"/>
          </a:xfrm>
          <a:prstGeom prst="rect">
            <a:avLst/>
          </a:prstGeom>
          <a:noFill/>
          <a:ln>
            <a:noFill/>
          </a:ln>
        </p:spPr>
      </p:pic>
      <p:sp>
        <p:nvSpPr>
          <p:cNvPr id="293" name="Google Shape;29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99" name="Google Shape;299;p41"/>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range (size) of channel bandwidth</a:t>
            </a:r>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Band is referred to as the range of frequencies (bandwidth) used in the channel.</a:t>
            </a:r>
            <a:endParaRPr b="0" i="0" sz="2800" u="none" cap="none" strike="noStrike">
              <a:solidFill>
                <a:schemeClr val="dk1"/>
              </a:solidFill>
              <a:latin typeface="Calibri"/>
              <a:ea typeface="Calibri"/>
              <a:cs typeface="Calibri"/>
              <a:sym typeface="Calibri"/>
            </a:endParaRPr>
          </a:p>
          <a:p>
            <a:pPr indent="-285750" lvl="1" marL="742950" marR="0" rtl="0" algn="just">
              <a:spcBef>
                <a:spcPts val="560"/>
              </a:spcBef>
              <a:spcAft>
                <a:spcPts val="0"/>
              </a:spcAft>
              <a:buClr>
                <a:srgbClr val="5623E5"/>
              </a:buClr>
              <a:buSzPts val="2800"/>
              <a:buFont typeface="Arial"/>
              <a:buChar char="–"/>
            </a:pPr>
            <a:r>
              <a:rPr b="1" i="1" lang="en-US" sz="2800" u="none" cap="none" strike="noStrike">
                <a:solidFill>
                  <a:srgbClr val="5623E5"/>
                </a:solidFill>
                <a:latin typeface="Calibri"/>
                <a:ea typeface="Calibri"/>
                <a:cs typeface="Calibri"/>
                <a:sym typeface="Calibri"/>
              </a:rPr>
              <a:t>Narrowband wireless network</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Narrowband wireless use a smaller frequency range (bandwidth) compared to broadband communications, E.g.: Voice telephony network (dialup)</a:t>
            </a:r>
            <a:endParaRPr/>
          </a:p>
          <a:p>
            <a:pPr indent="-285750" lvl="1" marL="742950" marR="0" rtl="0" algn="just">
              <a:spcBef>
                <a:spcPts val="560"/>
              </a:spcBef>
              <a:spcAft>
                <a:spcPts val="0"/>
              </a:spcAft>
              <a:buClr>
                <a:srgbClr val="5623E5"/>
              </a:buClr>
              <a:buSzPts val="2800"/>
              <a:buFont typeface="Arial"/>
              <a:buChar char="–"/>
            </a:pPr>
            <a:r>
              <a:rPr b="1" i="1" lang="en-US" sz="2800" u="none" cap="none" strike="noStrike">
                <a:solidFill>
                  <a:srgbClr val="5623E5"/>
                </a:solidFill>
                <a:latin typeface="Calibri"/>
                <a:ea typeface="Calibri"/>
                <a:cs typeface="Calibri"/>
                <a:sym typeface="Calibri"/>
              </a:rPr>
              <a:t>Broadband wireless network</a:t>
            </a:r>
            <a:endParaRPr/>
          </a:p>
          <a:p>
            <a:pPr indent="-228600" lvl="2" marL="11430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Broadband refers to a wireless networks of greater bandwidth ( in MHz, GHz) , E.g, UWB, WiMax, LTE,..</a:t>
            </a:r>
            <a:endParaRPr/>
          </a:p>
        </p:txBody>
      </p:sp>
      <p:sp>
        <p:nvSpPr>
          <p:cNvPr id="300" name="Google Shape;30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600" u="none" cap="none" strike="noStrike">
                <a:solidFill>
                  <a:schemeClr val="dk1"/>
                </a:solidFill>
                <a:latin typeface="Arial"/>
                <a:ea typeface="Arial"/>
                <a:cs typeface="Arial"/>
                <a:sym typeface="Arial"/>
              </a:rPr>
              <a:t>Những thuật ngữ mạng không dây</a:t>
            </a:r>
            <a:endParaRPr b="1" i="0" sz="3600" u="none" cap="none" strike="noStrike">
              <a:solidFill>
                <a:schemeClr val="dk1"/>
              </a:solidFill>
              <a:latin typeface="Arial"/>
              <a:ea typeface="Arial"/>
              <a:cs typeface="Arial"/>
              <a:sym typeface="Arial"/>
            </a:endParaRPr>
          </a:p>
        </p:txBody>
      </p:sp>
      <p:sp>
        <p:nvSpPr>
          <p:cNvPr id="103" name="Google Shape;103;p15"/>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THANHB~1\AppData\Local\Temp\SNAGHTML6396d8a.PNG" id="104" name="Google Shape;104;p15"/>
          <p:cNvPicPr preferRelativeResize="0"/>
          <p:nvPr/>
        </p:nvPicPr>
        <p:blipFill rotWithShape="1">
          <a:blip r:embed="rId3">
            <a:alphaModFix/>
          </a:blip>
          <a:srcRect b="0" l="0" r="0" t="0"/>
          <a:stretch/>
        </p:blipFill>
        <p:spPr>
          <a:xfrm>
            <a:off x="381000" y="1143000"/>
            <a:ext cx="7620000" cy="5072744"/>
          </a:xfrm>
          <a:prstGeom prst="rect">
            <a:avLst/>
          </a:prstGeom>
          <a:noFill/>
          <a:ln>
            <a:noFill/>
          </a:ln>
        </p:spPr>
      </p:pic>
      <p:sp>
        <p:nvSpPr>
          <p:cNvPr id="105" name="Google Shape;10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306" name="Google Shape;306;p42"/>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FF0000"/>
              </a:buClr>
              <a:buFont typeface="Arial"/>
              <a:buNone/>
            </a:pPr>
            <a:r>
              <a:rPr b="1" i="0" lang="en-US" sz="2960" u="sng" cap="none" strike="noStrike">
                <a:solidFill>
                  <a:srgbClr val="FF0000"/>
                </a:solidFill>
                <a:latin typeface="Calibri"/>
                <a:ea typeface="Calibri"/>
                <a:cs typeface="Calibri"/>
                <a:sym typeface="Calibri"/>
              </a:rPr>
              <a:t>Di động</a:t>
            </a:r>
            <a:endParaRPr b="1" i="0" sz="2960" u="sng" cap="none" strike="noStrike">
              <a:solidFill>
                <a:srgbClr val="FF0000"/>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Tự do di chuyển về mà không bị buộc bằng dây</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Cho phép nhiều ngành công nghiệp chuyển theo hướng một lực lượng lao động ngày càng di động</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Cung cấp cho người lao động theo nhóm khả năng truy cập các tài nguyên mạng</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tăng độ tin cậy</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Thất bại cáp mạng có thể là nguồn phổ biến nhất của các vấn đề mạng</a:t>
            </a:r>
            <a:endParaRPr b="0" i="0" sz="2960" u="none" cap="none" strike="noStrike">
              <a:solidFill>
                <a:schemeClr val="dk1"/>
              </a:solidFill>
              <a:latin typeface="Calibri"/>
              <a:ea typeface="Calibri"/>
              <a:cs typeface="Calibri"/>
              <a:sym typeface="Calibri"/>
            </a:endParaRPr>
          </a:p>
        </p:txBody>
      </p:sp>
      <p:sp>
        <p:nvSpPr>
          <p:cNvPr id="307" name="Google Shape;30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Ưu điểm của mạng không dây</a:t>
            </a:r>
            <a:endParaRPr b="1" i="0" sz="4000" u="none" cap="none" strike="noStrike">
              <a:solidFill>
                <a:schemeClr val="dk1"/>
              </a:solidFill>
              <a:latin typeface="Calibri"/>
              <a:ea typeface="Calibri"/>
              <a:cs typeface="Calibri"/>
              <a:sym typeface="Calibri"/>
            </a:endParaRPr>
          </a:p>
        </p:txBody>
      </p:sp>
      <p:sp>
        <p:nvSpPr>
          <p:cNvPr id="313" name="Google Shape;313;p43"/>
          <p:cNvSpPr txBox="1"/>
          <p:nvPr>
            <p:ph idx="1" type="body"/>
          </p:nvPr>
        </p:nvSpPr>
        <p:spPr>
          <a:xfrm>
            <a:off x="162319" y="1292423"/>
            <a:ext cx="9179342" cy="501675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Cài đặt dễ dàng hơn và ít tốn kém</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Lắp đặt hệ thống cáp mạng trong tòa nhà cũ có thể là một nhiệm vụ khó khăn, chậm, và tốn kém</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Dùng mạng không dây dễ dàng hơn cho bất kỳ văn phòng phải được sửa đổi mới hoặc đồ nội thất</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Linh hoạt trong phạm vi không gian để tiếp sóng: tái sử dụng không gian, phủ sóng, di động</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Khắc phục tai họa</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Trong trường hợp tai họa, các nhà quản lý có thể nhanh chóng di chuyển văn phòng</a:t>
            </a:r>
            <a:endParaRPr b="0" i="0" sz="3200" u="none" cap="none" strike="noStrike">
              <a:solidFill>
                <a:schemeClr val="dk1"/>
              </a:solidFill>
              <a:latin typeface="Calibri"/>
              <a:ea typeface="Calibri"/>
              <a:cs typeface="Calibri"/>
              <a:sym typeface="Calibri"/>
            </a:endParaRPr>
          </a:p>
        </p:txBody>
      </p:sp>
      <p:sp>
        <p:nvSpPr>
          <p:cNvPr id="314" name="Google Shape;31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Times New Roman"/>
              <a:ea typeface="Times New Roman"/>
              <a:cs typeface="Times New Roman"/>
              <a:sym typeface="Times New Roman"/>
            </a:endParaRPr>
          </a:p>
        </p:txBody>
      </p:sp>
      <p:sp>
        <p:nvSpPr>
          <p:cNvPr id="320" name="Google Shape;320;p44"/>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Dễ can thiệp hơn và độ tin cậy thấp</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Hồng ngoại: bị ảnh hưởng bởi ánh sáng mặt trời, nguồn nhiệt, chướng ngại vật lý</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Tín hiệu radio: bị chặn bởi những trở ngại, cản trở bởi các thiết bị điện</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Tính chất phát sóng can thiệp lẫn nhau</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tự can thiệp với đa kênh </a:t>
            </a:r>
            <a:endParaRPr b="0" i="0" sz="3200" u="none" cap="none" strike="noStrike">
              <a:solidFill>
                <a:schemeClr val="dk1"/>
              </a:solidFill>
              <a:latin typeface="Times New Roman"/>
              <a:ea typeface="Times New Roman"/>
              <a:cs typeface="Times New Roman"/>
              <a:sym typeface="Times New Roman"/>
            </a:endParaRPr>
          </a:p>
        </p:txBody>
      </p:sp>
      <p:sp>
        <p:nvSpPr>
          <p:cNvPr id="321" name="Google Shape;32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27" name="Google Shape;327;p4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So với dây</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Thấp hơn về - băng thông, tốc độ truyền, tốc độ chậm hơn, suy thoái QoS</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Cao hơn về - thời gian nhiễu pha jitter, sự chậm trễ, kết nối thời gian thiết lập</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Tốc độ truyền nói chung là rất thấp đối với con số cao hơn của người sử dụng ("tài nguyên chia sẻ")</a:t>
            </a:r>
            <a:endParaRPr b="0" i="0" sz="3600" u="none" cap="none" strike="noStrike">
              <a:solidFill>
                <a:schemeClr val="dk1"/>
              </a:solidFill>
              <a:latin typeface="Calibri"/>
              <a:ea typeface="Calibri"/>
              <a:cs typeface="Calibri"/>
              <a:sym typeface="Calibri"/>
            </a:endParaRPr>
          </a:p>
        </p:txBody>
      </p:sp>
      <p:sp>
        <p:nvSpPr>
          <p:cNvPr id="328" name="Google Shape;32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34" name="Google Shape;334;p4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Điều kiện mạng rất khác nhau</a:t>
            </a:r>
            <a:endParaRPr b="0" i="0" sz="4000" u="none" cap="none" strike="noStrike">
              <a:solidFill>
                <a:schemeClr val="dk1"/>
              </a:solidFill>
              <a:latin typeface="Calibri"/>
              <a:ea typeface="Calibri"/>
              <a:cs typeface="Calibri"/>
              <a:sym typeface="Calibri"/>
            </a:endParaRPr>
          </a:p>
          <a:p>
            <a:pPr indent="-342900" lvl="0" marL="342900" marR="0" rtl="0" algn="just">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tỷ lệ tổn thất dữ liệu cao hơn do sự can thiệp</a:t>
            </a:r>
            <a:endParaRPr b="0" i="0" sz="4000" u="none" cap="none" strike="noStrike">
              <a:solidFill>
                <a:schemeClr val="dk1"/>
              </a:solidFill>
              <a:latin typeface="Calibri"/>
              <a:ea typeface="Calibri"/>
              <a:cs typeface="Calibri"/>
              <a:sym typeface="Calibri"/>
            </a:endParaRPr>
          </a:p>
          <a:p>
            <a:pPr indent="-342900" lvl="0" marL="342900" marR="0" rtl="0" algn="just">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với khoảng cách thông tin bị suy giảm</a:t>
            </a:r>
            <a:endParaRPr/>
          </a:p>
          <a:p>
            <a:pPr indent="-342900" lvl="0" marL="342900" marR="0" rtl="0" algn="just">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ngắt kết nối thường xuyên và thay đổi kênh bằng cách di chuyển người sử dụng</a:t>
            </a:r>
            <a:endParaRPr b="0" i="0" sz="4000" u="none" cap="none" strike="noStrike">
              <a:solidFill>
                <a:schemeClr val="dk1"/>
              </a:solidFill>
              <a:latin typeface="Calibri"/>
              <a:ea typeface="Calibri"/>
              <a:cs typeface="Calibri"/>
              <a:sym typeface="Calibri"/>
            </a:endParaRPr>
          </a:p>
        </p:txBody>
      </p:sp>
      <p:sp>
        <p:nvSpPr>
          <p:cNvPr id="335" name="Google Shape;33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0" i="0" sz="4000" u="none" cap="none" strike="noStrike">
              <a:solidFill>
                <a:schemeClr val="dk1"/>
              </a:solidFill>
              <a:latin typeface="Calibri"/>
              <a:ea typeface="Calibri"/>
              <a:cs typeface="Calibri"/>
              <a:sym typeface="Calibri"/>
            </a:endParaRPr>
          </a:p>
        </p:txBody>
      </p:sp>
      <p:sp>
        <p:nvSpPr>
          <p:cNvPr id="341" name="Google Shape;341;p4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Giới hạn nguồn</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battery, computing power, memory, disk size</a:t>
            </a:r>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nguy cơ sức khỏe</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Mức độ cao của RF có thể sản xuất thiệt hại sinh học thông qua tác dụng làm nóng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Thiết bị không dây phát ra ở mức độ thấp RF trong khi đang được sử dụng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Hạn chế về phổ hữu ích</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Tần số phải được phối hợp</a:t>
            </a:r>
            <a:endParaRPr b="0" i="0" sz="3200" u="none" cap="none" strike="noStrike">
              <a:solidFill>
                <a:schemeClr val="dk1"/>
              </a:solidFill>
              <a:latin typeface="Times New Roman"/>
              <a:ea typeface="Times New Roman"/>
              <a:cs typeface="Times New Roman"/>
              <a:sym typeface="Times New Roman"/>
            </a:endParaRPr>
          </a:p>
        </p:txBody>
      </p:sp>
      <p:sp>
        <p:nvSpPr>
          <p:cNvPr id="342" name="Google Shape;34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48" name="Google Shape;348;p48"/>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Bảo mật thấp hơn, tấn công hoạt động đơn giản</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giao diện vô tuyến có thể truy cập cho tất cả mọi người</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trạm gốc có thể được mô phỏng, do đó thu hút các cuộc gọi từ điện thoại di động</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Thông thường dễ bị chia sẻ cơ chế truy cập an toàn quan trọng</a:t>
            </a:r>
            <a:endParaRPr b="0" i="0" sz="3200" u="none" cap="none" strike="noStrike">
              <a:solidFill>
                <a:schemeClr val="dk1"/>
              </a:solidFill>
              <a:latin typeface="Calibri"/>
              <a:ea typeface="Calibri"/>
              <a:cs typeface="Calibri"/>
              <a:sym typeface="Calibri"/>
            </a:endParaRPr>
          </a:p>
        </p:txBody>
      </p:sp>
      <p:sp>
        <p:nvSpPr>
          <p:cNvPr id="349" name="Google Shape;34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CURRENT &amp; FUTURE TRENDS</a:t>
            </a:r>
            <a:endParaRPr/>
          </a:p>
        </p:txBody>
      </p:sp>
      <p:sp>
        <p:nvSpPr>
          <p:cNvPr id="355" name="Google Shape;355;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888888"/>
              </a:buClr>
              <a:buFont typeface="Arial"/>
              <a:buNone/>
            </a:pPr>
            <a:r>
              <a:t/>
            </a:r>
            <a:endParaRPr b="0" i="0" sz="2000" u="none" cap="none" strike="noStrike">
              <a:solidFill>
                <a:srgbClr val="888888"/>
              </a:solidFill>
              <a:latin typeface="Calibri"/>
              <a:ea typeface="Calibri"/>
              <a:cs typeface="Calibri"/>
              <a:sym typeface="Calibri"/>
            </a:endParaRPr>
          </a:p>
        </p:txBody>
      </p:sp>
      <p:sp>
        <p:nvSpPr>
          <p:cNvPr id="356" name="Google Shape;35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0" name="Shape 360"/>
        <p:cNvGrpSpPr/>
        <p:nvPr/>
      </p:nvGrpSpPr>
      <p:grpSpPr>
        <a:xfrm>
          <a:off x="0" y="0"/>
          <a:ext cx="0" cy="0"/>
          <a:chOff x="0" y="0"/>
          <a:chExt cx="0" cy="0"/>
        </a:xfrm>
      </p:grpSpPr>
      <p:sp>
        <p:nvSpPr>
          <p:cNvPr id="361" name="Google Shape;361;p5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Nội dung</a:t>
            </a:r>
            <a:endParaRPr b="1" i="0" sz="4000" u="none" cap="none" strike="noStrike">
              <a:solidFill>
                <a:schemeClr val="dk1"/>
              </a:solidFill>
              <a:latin typeface="Calibri"/>
              <a:ea typeface="Calibri"/>
              <a:cs typeface="Calibri"/>
              <a:sym typeface="Calibri"/>
            </a:endParaRPr>
          </a:p>
        </p:txBody>
      </p:sp>
      <p:sp>
        <p:nvSpPr>
          <p:cNvPr id="362" name="Google Shape;362;p50"/>
          <p:cNvSpPr txBox="1"/>
          <p:nvPr>
            <p:ph idx="1" type="body"/>
          </p:nvPr>
        </p:nvSpPr>
        <p:spPr>
          <a:xfrm>
            <a:off x="0" y="1066800"/>
            <a:ext cx="90678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Tiêu chuẩn không dây</a:t>
            </a:r>
            <a:endParaRPr b="0" i="0" sz="4400" u="none" cap="none" strike="noStrike">
              <a:solidFill>
                <a:schemeClr val="dk1"/>
              </a:solidFill>
              <a:latin typeface="Calibri"/>
              <a:ea typeface="Calibri"/>
              <a:cs typeface="Calibri"/>
              <a:sym typeface="Calibri"/>
            </a:endParaRPr>
          </a:p>
          <a:p>
            <a:pPr indent="-342900" lvl="0" marL="342900" marR="0" rtl="0" algn="just">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Sự tiến triển của công nghệ không dây</a:t>
            </a:r>
            <a:endParaRPr b="0" i="0" sz="4400" u="none" cap="none" strike="noStrike">
              <a:solidFill>
                <a:schemeClr val="dk1"/>
              </a:solidFill>
              <a:latin typeface="Calibri"/>
              <a:ea typeface="Calibri"/>
              <a:cs typeface="Calibri"/>
              <a:sym typeface="Calibri"/>
            </a:endParaRPr>
          </a:p>
          <a:p>
            <a:pPr indent="-342900" lvl="0" marL="342900" marR="0" rtl="0" algn="just">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Công nghệ chủ chốt cho hệ thống 4G</a:t>
            </a:r>
            <a:endParaRPr b="0" i="0" sz="4400" u="none" cap="none" strike="noStrike">
              <a:solidFill>
                <a:schemeClr val="dk1"/>
              </a:solidFill>
              <a:latin typeface="Calibri"/>
              <a:ea typeface="Calibri"/>
              <a:cs typeface="Calibri"/>
              <a:sym typeface="Calibri"/>
            </a:endParaRPr>
          </a:p>
          <a:p>
            <a:pPr indent="-342900" lvl="0" marL="342900" marR="0" rtl="0" algn="just">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Điểm nổi bật của các mạng không dây</a:t>
            </a:r>
            <a:endParaRPr b="0" i="0" sz="4400" u="none" cap="none" strike="noStrike">
              <a:solidFill>
                <a:schemeClr val="dk1"/>
              </a:solidFill>
              <a:latin typeface="Calibri"/>
              <a:ea typeface="Calibri"/>
              <a:cs typeface="Calibri"/>
              <a:sym typeface="Calibri"/>
            </a:endParaRPr>
          </a:p>
        </p:txBody>
      </p:sp>
      <p:sp>
        <p:nvSpPr>
          <p:cNvPr id="363" name="Google Shape;36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Wirless Network Standards</a:t>
            </a:r>
            <a:endParaRPr/>
          </a:p>
        </p:txBody>
      </p:sp>
      <p:sp>
        <p:nvSpPr>
          <p:cNvPr id="369" name="Google Shape;369;p51"/>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139700" lvl="0" marL="342900" marR="0" rtl="0" algn="just">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370" name="Google Shape;370;p51"/>
          <p:cNvPicPr preferRelativeResize="0"/>
          <p:nvPr/>
        </p:nvPicPr>
        <p:blipFill rotWithShape="1">
          <a:blip r:embed="rId3">
            <a:alphaModFix/>
          </a:blip>
          <a:srcRect b="0" l="0" r="0" t="0"/>
          <a:stretch/>
        </p:blipFill>
        <p:spPr>
          <a:xfrm>
            <a:off x="-34160" y="1009426"/>
            <a:ext cx="9178160" cy="5772374"/>
          </a:xfrm>
          <a:prstGeom prst="rect">
            <a:avLst/>
          </a:prstGeom>
          <a:noFill/>
          <a:ln>
            <a:noFill/>
          </a:ln>
        </p:spPr>
      </p:pic>
      <p:sp>
        <p:nvSpPr>
          <p:cNvPr id="371" name="Google Shape;37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9" name="Shape 109"/>
        <p:cNvGrpSpPr/>
        <p:nvPr/>
      </p:nvGrpSpPr>
      <p:grpSpPr>
        <a:xfrm>
          <a:off x="0" y="0"/>
          <a:ext cx="0" cy="0"/>
          <a:chOff x="0" y="0"/>
          <a:chExt cx="0" cy="0"/>
        </a:xfrm>
      </p:grpSpPr>
      <p:pic>
        <p:nvPicPr>
          <p:cNvPr id="110" name="Google Shape;110;p16"/>
          <p:cNvPicPr preferRelativeResize="0"/>
          <p:nvPr/>
        </p:nvPicPr>
        <p:blipFill rotWithShape="1">
          <a:blip r:embed="rId3">
            <a:alphaModFix/>
          </a:blip>
          <a:srcRect b="0" l="0" r="0" t="0"/>
          <a:stretch/>
        </p:blipFill>
        <p:spPr>
          <a:xfrm>
            <a:off x="4038600" y="2971800"/>
            <a:ext cx="5002188" cy="3471304"/>
          </a:xfrm>
          <a:prstGeom prst="rect">
            <a:avLst/>
          </a:prstGeom>
          <a:noFill/>
          <a:ln>
            <a:noFill/>
          </a:ln>
        </p:spPr>
      </p:pic>
      <p:sp>
        <p:nvSpPr>
          <p:cNvPr id="111" name="Google Shape;111;p1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600" u="none" cap="none" strike="noStrike">
                <a:solidFill>
                  <a:schemeClr val="dk1"/>
                </a:solidFill>
                <a:latin typeface="Arial"/>
                <a:ea typeface="Arial"/>
                <a:cs typeface="Arial"/>
                <a:sym typeface="Arial"/>
              </a:rPr>
              <a:t>Viễn thông</a:t>
            </a:r>
            <a:endParaRPr b="1" i="0" sz="3600" u="none" cap="none" strike="noStrike">
              <a:solidFill>
                <a:schemeClr val="dk1"/>
              </a:solidFill>
              <a:latin typeface="Arial"/>
              <a:ea typeface="Arial"/>
              <a:cs typeface="Arial"/>
              <a:sym typeface="Arial"/>
            </a:endParaRPr>
          </a:p>
        </p:txBody>
      </p:sp>
      <p:sp>
        <p:nvSpPr>
          <p:cNvPr id="112" name="Google Shape;112;p16"/>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Tele (Far) + Truyền thông</a:t>
            </a:r>
            <a:endParaRPr b="0" i="0" sz="2960" u="none" cap="none" strike="noStrike">
              <a:solidFill>
                <a:schemeClr val="dk1"/>
              </a:solidFill>
              <a:latin typeface="Arial"/>
              <a:ea typeface="Arial"/>
              <a:cs typeface="Arial"/>
              <a:sym typeface="Arial"/>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Thờ kỳ đầu của viễn thông</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Tín hiệu khói và trống </a:t>
            </a:r>
            <a:endParaRPr b="0" i="0" sz="259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Điện báo trực quan (1792) </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Điện báo và điện thoại</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Telegraph (1839)</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Telephone  (1876)</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Truyền thanh và truyền hình</a:t>
            </a:r>
            <a:endParaRPr b="0" i="0" sz="2960" u="none" cap="none" strike="noStrike">
              <a:solidFill>
                <a:schemeClr val="dk1"/>
              </a:solidFill>
              <a:latin typeface="Arial"/>
              <a:ea typeface="Arial"/>
              <a:cs typeface="Arial"/>
              <a:sym typeface="Arial"/>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Điện thoại </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Giọng nói và dữ liệu</a:t>
            </a:r>
            <a:endParaRPr b="0" i="0" sz="2590" u="none" cap="none" strike="noStrike">
              <a:solidFill>
                <a:schemeClr val="dk1"/>
              </a:solidFill>
              <a:latin typeface="Arial"/>
              <a:ea typeface="Arial"/>
              <a:cs typeface="Arial"/>
              <a:sym typeface="Arial"/>
            </a:endParaRPr>
          </a:p>
        </p:txBody>
      </p:sp>
      <p:sp>
        <p:nvSpPr>
          <p:cNvPr id="113" name="Google Shape;11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ITU Organization</a:t>
            </a:r>
            <a:endParaRPr/>
          </a:p>
        </p:txBody>
      </p:sp>
      <p:sp>
        <p:nvSpPr>
          <p:cNvPr id="377" name="Google Shape;377;p52"/>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ITU (International Telecommunication Union) is a UN agency with the following structure</a:t>
            </a:r>
            <a:endParaRPr/>
          </a:p>
        </p:txBody>
      </p:sp>
      <p:pic>
        <p:nvPicPr>
          <p:cNvPr id="378" name="Google Shape;378;p52"/>
          <p:cNvPicPr preferRelativeResize="0"/>
          <p:nvPr/>
        </p:nvPicPr>
        <p:blipFill rotWithShape="1">
          <a:blip r:embed="rId3">
            <a:alphaModFix/>
          </a:blip>
          <a:srcRect b="0" l="0" r="0" t="0"/>
          <a:stretch/>
        </p:blipFill>
        <p:spPr>
          <a:xfrm>
            <a:off x="1828800" y="2209800"/>
            <a:ext cx="5934448" cy="3776467"/>
          </a:xfrm>
          <a:prstGeom prst="rect">
            <a:avLst/>
          </a:prstGeom>
          <a:noFill/>
          <a:ln>
            <a:noFill/>
          </a:ln>
        </p:spPr>
      </p:pic>
      <p:sp>
        <p:nvSpPr>
          <p:cNvPr id="379" name="Google Shape;379;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3GPP &amp; 3GPP2 là gì?</a:t>
            </a:r>
            <a:endParaRPr b="1" i="0" sz="4000" u="none" cap="none" strike="noStrike">
              <a:solidFill>
                <a:schemeClr val="dk1"/>
              </a:solidFill>
              <a:latin typeface="Calibri"/>
              <a:ea typeface="Calibri"/>
              <a:cs typeface="Calibri"/>
              <a:sym typeface="Calibri"/>
            </a:endParaRPr>
          </a:p>
        </p:txBody>
      </p:sp>
      <p:sp>
        <p:nvSpPr>
          <p:cNvPr id="385" name="Google Shape;385;p53"/>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Dự án đối tác thế hệ thứ 3 (3GPP) là sự hợp tác giữa các nhóm của các hiệp hội viễn thông.</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Phạm vi ban đầu của 3GPP là tạo ra một thế hệ thứ ba (3G) hệ thống điện thoại di động đặc điểm kỹ thuật áp dụng trên toàn cầu dựa trên phát triển hệ thống thông tin di động toàn cầu (GSM) thông số kỹ thuật trong phạm vi của điện thoại di động Viễn thông quốc tế-2000 dự án của ITU. </a:t>
            </a:r>
            <a:endParaRPr b="0" i="0" sz="3200" u="none" cap="none" strike="noStrike">
              <a:solidFill>
                <a:schemeClr val="dk1"/>
              </a:solidFill>
              <a:latin typeface="Calibri"/>
              <a:ea typeface="Calibri"/>
              <a:cs typeface="Calibri"/>
              <a:sym typeface="Calibri"/>
            </a:endParaRPr>
          </a:p>
        </p:txBody>
      </p:sp>
      <p:sp>
        <p:nvSpPr>
          <p:cNvPr id="386" name="Google Shape;38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3GPP &amp; 3GPP2 là  gì?</a:t>
            </a:r>
            <a:endParaRPr b="1" i="0" sz="4000" u="none" cap="none" strike="noStrike">
              <a:solidFill>
                <a:schemeClr val="dk1"/>
              </a:solidFill>
              <a:latin typeface="Calibri"/>
              <a:ea typeface="Calibri"/>
              <a:cs typeface="Calibri"/>
              <a:sym typeface="Calibri"/>
            </a:endParaRPr>
          </a:p>
        </p:txBody>
      </p:sp>
      <p:sp>
        <p:nvSpPr>
          <p:cNvPr id="392" name="Google Shape;392;p54"/>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3rd Generation Partnership Project 2 (3GPP2), quy định cụ thể tiêu chuẩn cho một công nghệ 3G dựa trên IS-95 (CDMA), thường được gọi là CDMA2000.</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Các nhóm hỗ trợ 3GPP (còn được gọi là "Trung tâm Thẩm quyền Điện thoại di động") được đặt tại trụ sở chính của ETSI trong Sophia-Antipolis (Pháp).</a:t>
            </a:r>
            <a:endParaRPr b="0" i="0" sz="3200" u="none" cap="none" strike="noStrike">
              <a:solidFill>
                <a:schemeClr val="dk1"/>
              </a:solidFill>
              <a:latin typeface="Calibri"/>
              <a:ea typeface="Calibri"/>
              <a:cs typeface="Calibri"/>
              <a:sym typeface="Calibri"/>
            </a:endParaRPr>
          </a:p>
        </p:txBody>
      </p:sp>
      <p:sp>
        <p:nvSpPr>
          <p:cNvPr id="393" name="Google Shape;39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3GPP &amp; 3GPP2  Partners</a:t>
            </a:r>
            <a:endParaRPr b="1" i="0" sz="4000" u="none" cap="none" strike="noStrike">
              <a:solidFill>
                <a:schemeClr val="dk1"/>
              </a:solidFill>
              <a:latin typeface="Calibri"/>
              <a:ea typeface="Calibri"/>
              <a:cs typeface="Calibri"/>
              <a:sym typeface="Calibri"/>
            </a:endParaRPr>
          </a:p>
        </p:txBody>
      </p:sp>
      <p:sp>
        <p:nvSpPr>
          <p:cNvPr id="399" name="Google Shape;399;p5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3GPP is a global collaboration between 6 partners as shown below</a:t>
            </a:r>
            <a:endParaRPr b="0" i="0" sz="3200" u="none" cap="none" strike="noStrike">
              <a:solidFill>
                <a:schemeClr val="dk1"/>
              </a:solidFill>
              <a:latin typeface="Calibri"/>
              <a:ea typeface="Calibri"/>
              <a:cs typeface="Calibri"/>
              <a:sym typeface="Calibri"/>
            </a:endParaRPr>
          </a:p>
        </p:txBody>
      </p:sp>
      <p:pic>
        <p:nvPicPr>
          <p:cNvPr id="400" name="Google Shape;400;p55"/>
          <p:cNvPicPr preferRelativeResize="0"/>
          <p:nvPr/>
        </p:nvPicPr>
        <p:blipFill rotWithShape="1">
          <a:blip r:embed="rId3">
            <a:alphaModFix/>
          </a:blip>
          <a:srcRect b="0" l="0" r="0" t="0"/>
          <a:stretch/>
        </p:blipFill>
        <p:spPr>
          <a:xfrm>
            <a:off x="69437" y="2362200"/>
            <a:ext cx="9005126" cy="3224057"/>
          </a:xfrm>
          <a:prstGeom prst="rect">
            <a:avLst/>
          </a:prstGeom>
          <a:noFill/>
          <a:ln>
            <a:noFill/>
          </a:ln>
        </p:spPr>
      </p:pic>
      <p:sp>
        <p:nvSpPr>
          <p:cNvPr id="401" name="Google Shape;40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5" name="Shape 405"/>
        <p:cNvGrpSpPr/>
        <p:nvPr/>
      </p:nvGrpSpPr>
      <p:grpSpPr>
        <a:xfrm>
          <a:off x="0" y="0"/>
          <a:ext cx="0" cy="0"/>
          <a:chOff x="0" y="0"/>
          <a:chExt cx="0" cy="0"/>
        </a:xfrm>
      </p:grpSpPr>
      <p:sp>
        <p:nvSpPr>
          <p:cNvPr id="406" name="Google Shape;406;p5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IEEE là gì?</a:t>
            </a:r>
            <a:endParaRPr b="1" i="0" sz="4000" u="none" cap="none" strike="noStrike">
              <a:solidFill>
                <a:schemeClr val="dk1"/>
              </a:solidFill>
              <a:latin typeface="Calibri"/>
              <a:ea typeface="Calibri"/>
              <a:cs typeface="Calibri"/>
              <a:sym typeface="Calibri"/>
            </a:endParaRPr>
          </a:p>
        </p:txBody>
      </p:sp>
      <p:sp>
        <p:nvSpPr>
          <p:cNvPr id="407" name="Google Shape;407;p5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Viện Kỹ sư Điện và Điện tử (IEEE, đọc I-Triple-E) là một hiệp hội nghề nghiệp phi lợi nhuận có trụ sở tại thành phố New York mà là dành riêng để thúc đẩy đổi mới công nghệ và xuất sắc</a:t>
            </a:r>
            <a:endParaRPr b="0" i="0" sz="3200" u="none" cap="none" strike="noStrike">
              <a:solidFill>
                <a:schemeClr val="dk1"/>
              </a:solidFill>
              <a:latin typeface="Calibri"/>
              <a:ea typeface="Calibri"/>
              <a:cs typeface="Calibri"/>
              <a:sym typeface="Calibri"/>
            </a:endParaRPr>
          </a:p>
          <a:p>
            <a:pPr indent="-342900" lvl="0" marL="342900" marR="0" rtl="0" algn="just">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IEEE là một trong những tổ chức tiêu chuẩn làm hàng đầu trên thế giới. IEEE thực hiện các tiêu chuẩn của nó làm và duy trì chức năng thông qua Hiệp hội tiêu chuẩn IEEE (IEEE-SA).</a:t>
            </a:r>
            <a:endParaRPr b="0" i="0" sz="3200" u="none" cap="none" strike="noStrike">
              <a:solidFill>
                <a:schemeClr val="dk1"/>
              </a:solidFill>
              <a:latin typeface="Calibri"/>
              <a:ea typeface="Calibri"/>
              <a:cs typeface="Calibri"/>
              <a:sym typeface="Calibri"/>
            </a:endParaRPr>
          </a:p>
        </p:txBody>
      </p:sp>
      <p:sp>
        <p:nvSpPr>
          <p:cNvPr id="408" name="Google Shape;40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2" name="Shape 412"/>
        <p:cNvGrpSpPr/>
        <p:nvPr/>
      </p:nvGrpSpPr>
      <p:grpSpPr>
        <a:xfrm>
          <a:off x="0" y="0"/>
          <a:ext cx="0" cy="0"/>
          <a:chOff x="0" y="0"/>
          <a:chExt cx="0" cy="0"/>
        </a:xfrm>
      </p:grpSpPr>
      <p:sp>
        <p:nvSpPr>
          <p:cNvPr id="413" name="Google Shape;413;p5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IEEE là gì?</a:t>
            </a:r>
            <a:endParaRPr b="1" i="0" sz="4000" u="none" cap="none" strike="noStrike">
              <a:solidFill>
                <a:schemeClr val="dk1"/>
              </a:solidFill>
              <a:latin typeface="Calibri"/>
              <a:ea typeface="Calibri"/>
              <a:cs typeface="Calibri"/>
              <a:sym typeface="Calibri"/>
            </a:endParaRPr>
          </a:p>
        </p:txBody>
      </p:sp>
      <p:sp>
        <p:nvSpPr>
          <p:cNvPr id="414" name="Google Shape;414;p5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Tiêu chuẩn IEEE ảnh hưởng đến một loạt các ngành công nghiệp bao gồm: năng lượng và năng lượng, y sinh và chăm sóc sức khỏe, Công nghệ thông tin (IT), viễn thông, giao thông vận tải, công nghệ nano, thông tin đảm bảo, ....</a:t>
            </a:r>
            <a:br>
              <a:rPr b="0" i="0" lang="en-US" sz="2960" u="none" cap="none" strike="noStrike">
                <a:solidFill>
                  <a:schemeClr val="dk1"/>
                </a:solidFill>
                <a:latin typeface="Calibri"/>
                <a:ea typeface="Calibri"/>
                <a:cs typeface="Calibri"/>
                <a:sym typeface="Calibri"/>
              </a:rPr>
            </a:br>
            <a:r>
              <a:rPr b="0" i="0" lang="en-US" sz="2960" u="none" cap="none" strike="noStrike">
                <a:solidFill>
                  <a:schemeClr val="dk1"/>
                </a:solidFill>
                <a:latin typeface="Calibri"/>
                <a:ea typeface="Calibri"/>
                <a:cs typeface="Calibri"/>
                <a:sym typeface="Calibri"/>
              </a:rPr>
              <a:t>Năm 2005, IEEE đã có gần 900 tiêu chuẩn hoạt động, với 500 tiêu chuẩn được phát triển.</a:t>
            </a:r>
            <a:br>
              <a:rPr b="0" i="0" lang="en-US" sz="2960" u="none" cap="none" strike="noStrike">
                <a:solidFill>
                  <a:schemeClr val="dk1"/>
                </a:solidFill>
                <a:latin typeface="Calibri"/>
                <a:ea typeface="Calibri"/>
                <a:cs typeface="Calibri"/>
                <a:sym typeface="Calibri"/>
              </a:rPr>
            </a:br>
            <a:r>
              <a:rPr b="0" i="0" lang="en-US" sz="2960" u="none" cap="none" strike="noStrike">
                <a:solidFill>
                  <a:schemeClr val="dk1"/>
                </a:solidFill>
                <a:latin typeface="Calibri"/>
                <a:ea typeface="Calibri"/>
                <a:cs typeface="Calibri"/>
                <a:sym typeface="Calibri"/>
              </a:rPr>
              <a:t>Một trong những tiêu chuẩn IEEE đáng chú ý hơn là IEEE 802 nhóm mạng LAN / MAN tiêu chuẩn bao gồm các tiêu chuẩn IEEE 802.3 Ethernet và các tiêu chuẩn mạng không dây IEEE 802.11</a:t>
            </a:r>
            <a:endParaRPr b="0" i="0" sz="2960" u="none" cap="none" strike="noStrike">
              <a:solidFill>
                <a:schemeClr val="dk1"/>
              </a:solidFill>
              <a:latin typeface="Calibri"/>
              <a:ea typeface="Calibri"/>
              <a:cs typeface="Calibri"/>
              <a:sym typeface="Calibri"/>
            </a:endParaRPr>
          </a:p>
        </p:txBody>
      </p:sp>
      <p:sp>
        <p:nvSpPr>
          <p:cNvPr id="415" name="Google Shape;415;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Where are we going?</a:t>
            </a:r>
            <a:endParaRPr/>
          </a:p>
        </p:txBody>
      </p:sp>
      <p:sp>
        <p:nvSpPr>
          <p:cNvPr id="421" name="Google Shape;421;p58"/>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Current Wireless Networks</a:t>
            </a:r>
            <a:endParaRPr b="0" i="0" sz="3200" u="none" cap="none" strike="noStrike">
              <a:solidFill>
                <a:schemeClr val="dk1"/>
              </a:solidFill>
              <a:latin typeface="Calibri"/>
              <a:ea typeface="Calibri"/>
              <a:cs typeface="Calibri"/>
              <a:sym typeface="Calibri"/>
            </a:endParaRPr>
          </a:p>
        </p:txBody>
      </p:sp>
      <p:pic>
        <p:nvPicPr>
          <p:cNvPr id="422" name="Google Shape;422;p58"/>
          <p:cNvPicPr preferRelativeResize="0"/>
          <p:nvPr/>
        </p:nvPicPr>
        <p:blipFill rotWithShape="1">
          <a:blip r:embed="rId3">
            <a:alphaModFix/>
          </a:blip>
          <a:srcRect b="0" l="0" r="0" t="0"/>
          <a:stretch/>
        </p:blipFill>
        <p:spPr>
          <a:xfrm>
            <a:off x="367411" y="1600200"/>
            <a:ext cx="8409178" cy="5058248"/>
          </a:xfrm>
          <a:prstGeom prst="rect">
            <a:avLst/>
          </a:prstGeom>
          <a:noFill/>
          <a:ln>
            <a:noFill/>
          </a:ln>
        </p:spPr>
      </p:pic>
      <p:sp>
        <p:nvSpPr>
          <p:cNvPr id="423" name="Google Shape;42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7" name="Shape 427"/>
        <p:cNvGrpSpPr/>
        <p:nvPr/>
      </p:nvGrpSpPr>
      <p:grpSpPr>
        <a:xfrm>
          <a:off x="0" y="0"/>
          <a:ext cx="0" cy="0"/>
          <a:chOff x="0" y="0"/>
          <a:chExt cx="0" cy="0"/>
        </a:xfrm>
      </p:grpSpPr>
      <p:sp>
        <p:nvSpPr>
          <p:cNvPr id="428" name="Google Shape;428;p5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Radio evolution roadmap towards 4G</a:t>
            </a:r>
            <a:endParaRPr/>
          </a:p>
        </p:txBody>
      </p:sp>
      <p:sp>
        <p:nvSpPr>
          <p:cNvPr id="429" name="Google Shape;429;p59"/>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30" name="Google Shape;430;p59"/>
          <p:cNvPicPr preferRelativeResize="0"/>
          <p:nvPr/>
        </p:nvPicPr>
        <p:blipFill rotWithShape="1">
          <a:blip r:embed="rId3">
            <a:alphaModFix/>
          </a:blip>
          <a:srcRect b="0" l="0" r="0" t="0"/>
          <a:stretch/>
        </p:blipFill>
        <p:spPr>
          <a:xfrm>
            <a:off x="0" y="838200"/>
            <a:ext cx="9123809" cy="6028571"/>
          </a:xfrm>
          <a:prstGeom prst="rect">
            <a:avLst/>
          </a:prstGeom>
          <a:noFill/>
          <a:ln>
            <a:noFill/>
          </a:ln>
        </p:spPr>
      </p:pic>
      <p:sp>
        <p:nvSpPr>
          <p:cNvPr id="431" name="Google Shape;43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3GPP , 3GPP2, Mobile WiMAX Timeline</a:t>
            </a:r>
            <a:endParaRPr/>
          </a:p>
        </p:txBody>
      </p:sp>
      <p:sp>
        <p:nvSpPr>
          <p:cNvPr id="437" name="Google Shape;437;p60"/>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38" name="Google Shape;438;p60"/>
          <p:cNvPicPr preferRelativeResize="0"/>
          <p:nvPr/>
        </p:nvPicPr>
        <p:blipFill rotWithShape="1">
          <a:blip r:embed="rId3">
            <a:alphaModFix/>
          </a:blip>
          <a:srcRect b="0" l="0" r="0" t="0"/>
          <a:stretch/>
        </p:blipFill>
        <p:spPr>
          <a:xfrm>
            <a:off x="0" y="914400"/>
            <a:ext cx="9144000" cy="5040712"/>
          </a:xfrm>
          <a:prstGeom prst="rect">
            <a:avLst/>
          </a:prstGeom>
          <a:noFill/>
          <a:ln>
            <a:noFill/>
          </a:ln>
        </p:spPr>
      </p:pic>
      <p:sp>
        <p:nvSpPr>
          <p:cNvPr id="439" name="Google Shape;439;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All Wireless Technologies head to 4G</a:t>
            </a:r>
            <a:endParaRPr/>
          </a:p>
        </p:txBody>
      </p:sp>
      <p:sp>
        <p:nvSpPr>
          <p:cNvPr id="445" name="Google Shape;445;p61"/>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46" name="Google Shape;446;p61"/>
          <p:cNvPicPr preferRelativeResize="0"/>
          <p:nvPr/>
        </p:nvPicPr>
        <p:blipFill rotWithShape="1">
          <a:blip r:embed="rId3">
            <a:alphaModFix/>
          </a:blip>
          <a:srcRect b="0" l="0" r="0" t="0"/>
          <a:stretch/>
        </p:blipFill>
        <p:spPr>
          <a:xfrm>
            <a:off x="41269" y="914400"/>
            <a:ext cx="9102731" cy="5205200"/>
          </a:xfrm>
          <a:prstGeom prst="rect">
            <a:avLst/>
          </a:prstGeom>
          <a:noFill/>
          <a:ln>
            <a:noFill/>
          </a:ln>
        </p:spPr>
      </p:pic>
      <p:sp>
        <p:nvSpPr>
          <p:cNvPr id="447" name="Google Shape;44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1" i="0" lang="en-US" sz="3600" u="none" cap="none" strike="noStrike">
                <a:solidFill>
                  <a:schemeClr val="dk1"/>
                </a:solidFill>
                <a:latin typeface="Times New Roman"/>
                <a:ea typeface="Times New Roman"/>
                <a:cs typeface="Times New Roman"/>
                <a:sym typeface="Times New Roman"/>
              </a:rPr>
              <a:t>Định nghĩa về mạng</a:t>
            </a:r>
            <a:endParaRPr b="1" i="0" sz="3600" u="none" cap="none" strike="noStrike">
              <a:solidFill>
                <a:schemeClr val="dk1"/>
              </a:solidFill>
              <a:latin typeface="Times New Roman"/>
              <a:ea typeface="Times New Roman"/>
              <a:cs typeface="Times New Roman"/>
              <a:sym typeface="Times New Roman"/>
            </a:endParaRPr>
          </a:p>
        </p:txBody>
      </p:sp>
      <p:sp>
        <p:nvSpPr>
          <p:cNvPr id="119" name="Google Shape;119;p17"/>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Một </a:t>
            </a:r>
            <a:r>
              <a:rPr b="1" i="1" lang="en-US" sz="3200" u="none" cap="none" strike="noStrike">
                <a:solidFill>
                  <a:srgbClr val="5623E5"/>
                </a:solidFill>
                <a:latin typeface="Times New Roman"/>
                <a:ea typeface="Times New Roman"/>
                <a:cs typeface="Times New Roman"/>
                <a:sym typeface="Times New Roman"/>
              </a:rPr>
              <a:t>Network</a:t>
            </a:r>
            <a:r>
              <a:rPr b="0" i="0" lang="en-US" sz="3200" u="none" cap="none" strike="noStrike">
                <a:solidFill>
                  <a:schemeClr val="dk1"/>
                </a:solidFill>
                <a:latin typeface="Times New Roman"/>
                <a:ea typeface="Times New Roman"/>
                <a:cs typeface="Times New Roman"/>
                <a:sym typeface="Times New Roman"/>
              </a:rPr>
              <a:t> là cấu trúc kết nối dây với bộ sợi , dây mắc nối cùng nhau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rgbClr val="5623E5"/>
              </a:buClr>
              <a:buSzPts val="3200"/>
              <a:buFont typeface="Arial"/>
              <a:buChar char="•"/>
            </a:pPr>
            <a:r>
              <a:rPr b="1" i="1" lang="en-US" sz="3200" u="none" cap="none" strike="noStrike">
                <a:solidFill>
                  <a:srgbClr val="5623E5"/>
                </a:solidFill>
                <a:latin typeface="Times New Roman"/>
                <a:ea typeface="Times New Roman"/>
                <a:cs typeface="Times New Roman"/>
                <a:sym typeface="Times New Roman"/>
              </a:rPr>
              <a:t>Computer Network là nhóm 2 hay nhiều máy tính kết nối với nhau</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Sử dụng phần cứng và phần mềm, các thiết bị máy tính kết nối với nhau có thể giao tiếp với nhau thông qua quy định của truyền thông dữ liệu. Trong một mạng, máy tính có thể trao đổi và chia sẻ thông tin và nguồn lực. Một mạng máy tính có thể hoạt động trên các kết nối có dây hoặc kết nối không dây.</a:t>
            </a:r>
            <a:endParaRPr/>
          </a:p>
        </p:txBody>
      </p:sp>
      <p:sp>
        <p:nvSpPr>
          <p:cNvPr id="120" name="Google Shape;12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3GPP &amp; Mobile WiMAX Timeline</a:t>
            </a:r>
            <a:endParaRPr/>
          </a:p>
        </p:txBody>
      </p:sp>
      <p:sp>
        <p:nvSpPr>
          <p:cNvPr id="453" name="Google Shape;453;p62"/>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54" name="Google Shape;454;p62"/>
          <p:cNvPicPr preferRelativeResize="0"/>
          <p:nvPr/>
        </p:nvPicPr>
        <p:blipFill rotWithShape="1">
          <a:blip r:embed="rId3">
            <a:alphaModFix/>
          </a:blip>
          <a:srcRect b="0" l="0" r="0" t="0"/>
          <a:stretch/>
        </p:blipFill>
        <p:spPr>
          <a:xfrm>
            <a:off x="0" y="962400"/>
            <a:ext cx="9149388" cy="5590800"/>
          </a:xfrm>
          <a:prstGeom prst="rect">
            <a:avLst/>
          </a:prstGeom>
          <a:noFill/>
          <a:ln>
            <a:noFill/>
          </a:ln>
        </p:spPr>
      </p:pic>
      <p:sp>
        <p:nvSpPr>
          <p:cNvPr id="455" name="Google Shape;45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9" name="Shape 459"/>
        <p:cNvGrpSpPr/>
        <p:nvPr/>
      </p:nvGrpSpPr>
      <p:grpSpPr>
        <a:xfrm>
          <a:off x="0" y="0"/>
          <a:ext cx="0" cy="0"/>
          <a:chOff x="0" y="0"/>
          <a:chExt cx="0" cy="0"/>
        </a:xfrm>
      </p:grpSpPr>
      <p:sp>
        <p:nvSpPr>
          <p:cNvPr id="460" name="Google Shape;460;p6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Mobile Technology Evolution</a:t>
            </a:r>
            <a:endParaRPr/>
          </a:p>
        </p:txBody>
      </p:sp>
      <p:sp>
        <p:nvSpPr>
          <p:cNvPr id="461" name="Google Shape;461;p63"/>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62" name="Google Shape;462;p63"/>
          <p:cNvPicPr preferRelativeResize="0"/>
          <p:nvPr/>
        </p:nvPicPr>
        <p:blipFill rotWithShape="1">
          <a:blip r:embed="rId3">
            <a:alphaModFix/>
          </a:blip>
          <a:srcRect b="0" l="0" r="2631" t="0"/>
          <a:stretch/>
        </p:blipFill>
        <p:spPr>
          <a:xfrm>
            <a:off x="379676" y="1041779"/>
            <a:ext cx="8459524" cy="2838352"/>
          </a:xfrm>
          <a:prstGeom prst="rect">
            <a:avLst/>
          </a:prstGeom>
          <a:noFill/>
          <a:ln>
            <a:noFill/>
          </a:ln>
        </p:spPr>
      </p:pic>
      <p:pic>
        <p:nvPicPr>
          <p:cNvPr id="463" name="Google Shape;463;p63"/>
          <p:cNvPicPr preferRelativeResize="0"/>
          <p:nvPr/>
        </p:nvPicPr>
        <p:blipFill rotWithShape="1">
          <a:blip r:embed="rId4">
            <a:alphaModFix/>
          </a:blip>
          <a:srcRect b="0" l="0" r="0" t="0"/>
          <a:stretch/>
        </p:blipFill>
        <p:spPr>
          <a:xfrm>
            <a:off x="2196066" y="4471916"/>
            <a:ext cx="5111848" cy="2057400"/>
          </a:xfrm>
          <a:prstGeom prst="rect">
            <a:avLst/>
          </a:prstGeom>
          <a:noFill/>
          <a:ln>
            <a:noFill/>
          </a:ln>
        </p:spPr>
      </p:pic>
      <p:sp>
        <p:nvSpPr>
          <p:cNvPr id="464" name="Google Shape;464;p63"/>
          <p:cNvSpPr/>
          <p:nvPr/>
        </p:nvSpPr>
        <p:spPr>
          <a:xfrm rot="5400000">
            <a:off x="3657600" y="3163246"/>
            <a:ext cx="1295400" cy="2057400"/>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5" name="Google Shape;465;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Evolution path toward 4G</a:t>
            </a:r>
            <a:endParaRPr/>
          </a:p>
        </p:txBody>
      </p:sp>
      <p:sp>
        <p:nvSpPr>
          <p:cNvPr id="471" name="Google Shape;471;p64"/>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72" name="Google Shape;472;p64"/>
          <p:cNvPicPr preferRelativeResize="0"/>
          <p:nvPr/>
        </p:nvPicPr>
        <p:blipFill rotWithShape="1">
          <a:blip r:embed="rId3">
            <a:alphaModFix/>
          </a:blip>
          <a:srcRect b="0" l="0" r="0" t="0"/>
          <a:stretch/>
        </p:blipFill>
        <p:spPr>
          <a:xfrm>
            <a:off x="0" y="914400"/>
            <a:ext cx="9073000" cy="5257800"/>
          </a:xfrm>
          <a:prstGeom prst="rect">
            <a:avLst/>
          </a:prstGeom>
          <a:noFill/>
          <a:ln>
            <a:noFill/>
          </a:ln>
        </p:spPr>
      </p:pic>
      <p:sp>
        <p:nvSpPr>
          <p:cNvPr id="473" name="Google Shape;47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LTE: Merging Technologies</a:t>
            </a:r>
            <a:endParaRPr/>
          </a:p>
        </p:txBody>
      </p:sp>
      <p:sp>
        <p:nvSpPr>
          <p:cNvPr id="479" name="Google Shape;479;p6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80" name="Google Shape;480;p65"/>
          <p:cNvPicPr preferRelativeResize="0"/>
          <p:nvPr/>
        </p:nvPicPr>
        <p:blipFill rotWithShape="1">
          <a:blip r:embed="rId3">
            <a:alphaModFix/>
          </a:blip>
          <a:srcRect b="0" l="0" r="0" t="0"/>
          <a:stretch/>
        </p:blipFill>
        <p:spPr>
          <a:xfrm>
            <a:off x="12510" y="883693"/>
            <a:ext cx="9131490" cy="5288507"/>
          </a:xfrm>
          <a:prstGeom prst="rect">
            <a:avLst/>
          </a:prstGeom>
          <a:noFill/>
          <a:ln>
            <a:noFill/>
          </a:ln>
        </p:spPr>
      </p:pic>
      <p:sp>
        <p:nvSpPr>
          <p:cNvPr id="481" name="Google Shape;481;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Mobile Broadband Coverage</a:t>
            </a:r>
            <a:endParaRPr/>
          </a:p>
        </p:txBody>
      </p:sp>
      <p:sp>
        <p:nvSpPr>
          <p:cNvPr id="487" name="Google Shape;487;p6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88" name="Google Shape;488;p66"/>
          <p:cNvPicPr preferRelativeResize="0"/>
          <p:nvPr/>
        </p:nvPicPr>
        <p:blipFill rotWithShape="1">
          <a:blip r:embed="rId3">
            <a:alphaModFix/>
          </a:blip>
          <a:srcRect b="0" l="0" r="0" t="0"/>
          <a:stretch/>
        </p:blipFill>
        <p:spPr>
          <a:xfrm>
            <a:off x="10236" y="919377"/>
            <a:ext cx="9133764" cy="5252824"/>
          </a:xfrm>
          <a:prstGeom prst="rect">
            <a:avLst/>
          </a:prstGeom>
          <a:noFill/>
          <a:ln>
            <a:noFill/>
          </a:ln>
        </p:spPr>
      </p:pic>
      <p:sp>
        <p:nvSpPr>
          <p:cNvPr id="489" name="Google Shape;489;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3" name="Shape 493"/>
        <p:cNvGrpSpPr/>
        <p:nvPr/>
      </p:nvGrpSpPr>
      <p:grpSpPr>
        <a:xfrm>
          <a:off x="0" y="0"/>
          <a:ext cx="0" cy="0"/>
          <a:chOff x="0" y="0"/>
          <a:chExt cx="0" cy="0"/>
        </a:xfrm>
      </p:grpSpPr>
      <p:sp>
        <p:nvSpPr>
          <p:cNvPr id="494" name="Google Shape;494;p6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2005-2015 Wireless  Industry Forecast</a:t>
            </a:r>
            <a:endParaRPr b="1" i="0" sz="4000" u="none" cap="none" strike="noStrike">
              <a:solidFill>
                <a:schemeClr val="dk1"/>
              </a:solidFill>
              <a:latin typeface="Calibri"/>
              <a:ea typeface="Calibri"/>
              <a:cs typeface="Calibri"/>
              <a:sym typeface="Calibri"/>
            </a:endParaRPr>
          </a:p>
        </p:txBody>
      </p:sp>
      <p:sp>
        <p:nvSpPr>
          <p:cNvPr id="495" name="Google Shape;495;p6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96" name="Google Shape;496;p67"/>
          <p:cNvPicPr preferRelativeResize="0"/>
          <p:nvPr/>
        </p:nvPicPr>
        <p:blipFill rotWithShape="1">
          <a:blip r:embed="rId3">
            <a:alphaModFix/>
          </a:blip>
          <a:srcRect b="0" l="0" r="0" t="0"/>
          <a:stretch/>
        </p:blipFill>
        <p:spPr>
          <a:xfrm>
            <a:off x="0" y="914400"/>
            <a:ext cx="9146149" cy="5638800"/>
          </a:xfrm>
          <a:prstGeom prst="rect">
            <a:avLst/>
          </a:prstGeom>
          <a:noFill/>
          <a:ln>
            <a:noFill/>
          </a:ln>
        </p:spPr>
      </p:pic>
      <p:sp>
        <p:nvSpPr>
          <p:cNvPr id="497" name="Google Shape;497;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01" name="Shape 501"/>
        <p:cNvGrpSpPr/>
        <p:nvPr/>
      </p:nvGrpSpPr>
      <p:grpSpPr>
        <a:xfrm>
          <a:off x="0" y="0"/>
          <a:ext cx="0" cy="0"/>
          <a:chOff x="0" y="0"/>
          <a:chExt cx="0" cy="0"/>
        </a:xfrm>
      </p:grpSpPr>
      <p:sp>
        <p:nvSpPr>
          <p:cNvPr id="502" name="Google Shape;502;p6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Radio Access Technologies Positioning</a:t>
            </a:r>
            <a:endParaRPr/>
          </a:p>
        </p:txBody>
      </p:sp>
      <p:sp>
        <p:nvSpPr>
          <p:cNvPr id="503" name="Google Shape;503;p68"/>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504" name="Google Shape;504;p68"/>
          <p:cNvPicPr preferRelativeResize="0"/>
          <p:nvPr/>
        </p:nvPicPr>
        <p:blipFill rotWithShape="1">
          <a:blip r:embed="rId3">
            <a:alphaModFix/>
          </a:blip>
          <a:srcRect b="0" l="0" r="0" t="0"/>
          <a:stretch/>
        </p:blipFill>
        <p:spPr>
          <a:xfrm>
            <a:off x="-26158" y="974517"/>
            <a:ext cx="9144000" cy="5542289"/>
          </a:xfrm>
          <a:prstGeom prst="rect">
            <a:avLst/>
          </a:prstGeom>
          <a:noFill/>
          <a:ln>
            <a:noFill/>
          </a:ln>
        </p:spPr>
      </p:pic>
      <p:sp>
        <p:nvSpPr>
          <p:cNvPr id="505" name="Google Shape;505;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09" name="Shape 509"/>
        <p:cNvGrpSpPr/>
        <p:nvPr/>
      </p:nvGrpSpPr>
      <p:grpSpPr>
        <a:xfrm>
          <a:off x="0" y="0"/>
          <a:ext cx="0" cy="0"/>
          <a:chOff x="0" y="0"/>
          <a:chExt cx="0" cy="0"/>
        </a:xfrm>
      </p:grpSpPr>
      <p:sp>
        <p:nvSpPr>
          <p:cNvPr id="510" name="Google Shape;510;p6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4G Complete Vision</a:t>
            </a:r>
            <a:endParaRPr/>
          </a:p>
        </p:txBody>
      </p:sp>
      <p:sp>
        <p:nvSpPr>
          <p:cNvPr id="511" name="Google Shape;511;p69"/>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512" name="Google Shape;512;p69"/>
          <p:cNvPicPr preferRelativeResize="0"/>
          <p:nvPr/>
        </p:nvPicPr>
        <p:blipFill rotWithShape="1">
          <a:blip r:embed="rId3">
            <a:alphaModFix/>
          </a:blip>
          <a:srcRect b="0" l="0" r="0" t="0"/>
          <a:stretch/>
        </p:blipFill>
        <p:spPr>
          <a:xfrm>
            <a:off x="0" y="904228"/>
            <a:ext cx="9162197" cy="5811543"/>
          </a:xfrm>
          <a:prstGeom prst="rect">
            <a:avLst/>
          </a:prstGeom>
          <a:noFill/>
          <a:ln>
            <a:noFill/>
          </a:ln>
        </p:spPr>
      </p:pic>
      <p:sp>
        <p:nvSpPr>
          <p:cNvPr id="513" name="Google Shape;51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Times New Roman"/>
              <a:buNone/>
            </a:pPr>
            <a:r>
              <a:rPr b="1" i="0" lang="en-US" sz="4000" u="none" cap="none" strike="noStrike">
                <a:solidFill>
                  <a:schemeClr val="dk1"/>
                </a:solidFill>
                <a:latin typeface="Times New Roman"/>
                <a:ea typeface="Times New Roman"/>
                <a:cs typeface="Times New Roman"/>
                <a:sym typeface="Times New Roman"/>
              </a:rPr>
              <a:t>Định nghĩa về mạng</a:t>
            </a:r>
            <a:endParaRPr b="1" i="0" sz="4000" u="none" cap="none" strike="noStrike">
              <a:solidFill>
                <a:schemeClr val="dk1"/>
              </a:solidFill>
              <a:latin typeface="Times New Roman"/>
              <a:ea typeface="Times New Roman"/>
              <a:cs typeface="Times New Roman"/>
              <a:sym typeface="Times New Roman"/>
            </a:endParaRPr>
          </a:p>
        </p:txBody>
      </p:sp>
      <p:sp>
        <p:nvSpPr>
          <p:cNvPr id="126" name="Google Shape;126;p18"/>
          <p:cNvSpPr txBox="1"/>
          <p:nvPr>
            <p:ph idx="1" type="body"/>
          </p:nvPr>
        </p:nvSpPr>
        <p:spPr>
          <a:xfrm>
            <a:off x="304800" y="12954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Định nghĩa khoa học:</a:t>
            </a:r>
            <a:br>
              <a:rPr b="0" i="0" lang="en-US" sz="3200" u="none" cap="none" strike="noStrike">
                <a:solidFill>
                  <a:srgbClr val="FF0000"/>
                </a:solidFill>
                <a:latin typeface="Calibri"/>
                <a:ea typeface="Calibri"/>
                <a:cs typeface="Calibri"/>
                <a:sym typeface="Calibri"/>
              </a:rPr>
            </a:br>
            <a:r>
              <a:rPr b="0" i="0" lang="en-US" sz="3200" u="none" cap="none" strike="noStrike">
                <a:solidFill>
                  <a:srgbClr val="FF0000"/>
                </a:solidFill>
                <a:latin typeface="Calibri"/>
                <a:ea typeface="Calibri"/>
                <a:cs typeface="Calibri"/>
                <a:sym typeface="Calibri"/>
              </a:rPr>
              <a:t>Một hệ thống máy tính và thiết bị ngoại vi như máy in, được liên kết với nhau. Một mạng lưới có thể bao gồm ít nhất là hai máy tính kết nối với nhau bằng cáp hoặc hàng triệu máy tính đang lan truyền trên một khu vực địa lý rộng lớn và được kết nối bằng đường dây điện thoại, cáp quang, hoặc sóng vô tuyến. Internet là một ví dụ về mạng lưới rất lớn</a:t>
            </a:r>
            <a:endParaRPr b="0" i="0" sz="3200" u="none" cap="none" strike="noStrike">
              <a:solidFill>
                <a:srgbClr val="FF0000"/>
              </a:solidFill>
              <a:latin typeface="Calibri"/>
              <a:ea typeface="Calibri"/>
              <a:cs typeface="Calibri"/>
              <a:sym typeface="Calibri"/>
            </a:endParaRPr>
          </a:p>
        </p:txBody>
      </p:sp>
      <p:sp>
        <p:nvSpPr>
          <p:cNvPr id="127" name="Google Shape;12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Khái niệm truyền thông</a:t>
            </a:r>
            <a:endParaRPr b="0" i="0" sz="4000" u="none" cap="none" strike="noStrike">
              <a:solidFill>
                <a:schemeClr val="dk1"/>
              </a:solidFill>
              <a:latin typeface="Calibri"/>
              <a:ea typeface="Calibri"/>
              <a:cs typeface="Calibri"/>
              <a:sym typeface="Calibri"/>
            </a:endParaRPr>
          </a:p>
        </p:txBody>
      </p:sp>
      <p:sp>
        <p:nvSpPr>
          <p:cNvPr id="133" name="Google Shape;133;p19"/>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Truyền thông nói chung là sự chia sẻ ý tưởng và thông tin.</a:t>
            </a:r>
            <a:endParaRPr b="0" i="0" sz="3600" u="none" cap="none" strike="noStrike">
              <a:solidFill>
                <a:schemeClr val="dk1"/>
              </a:solidFill>
              <a:latin typeface="Calibri"/>
              <a:ea typeface="Calibri"/>
              <a:cs typeface="Calibri"/>
              <a:sym typeface="Calibri"/>
            </a:endParaRPr>
          </a:p>
          <a:p>
            <a:pPr indent="-342900" lvl="0" marL="342900" marR="0" rtl="0" algn="just">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Nó cũng có thể được định nghĩa là:</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Hành vi truyền chuyển hoặc trao đổi thông tin, tín hiệu, hoặc tin nhắn như bằng nói chuyện, cử chỉ, hoặc bằng văn bản những thông tin, tín hiệu, hoặc tin nhắn</a:t>
            </a:r>
            <a:endParaRPr b="0" i="0" sz="3600" u="none" cap="none" strike="noStrike">
              <a:solidFill>
                <a:schemeClr val="dk1"/>
              </a:solidFill>
              <a:latin typeface="Calibri"/>
              <a:ea typeface="Calibri"/>
              <a:cs typeface="Calibri"/>
              <a:sym typeface="Calibri"/>
            </a:endParaRPr>
          </a:p>
        </p:txBody>
      </p:sp>
      <p:sp>
        <p:nvSpPr>
          <p:cNvPr id="134" name="Google Shape;13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Khái niệm truyền thông</a:t>
            </a:r>
            <a:endParaRPr b="1" i="0" sz="4000" u="none" cap="none" strike="noStrike">
              <a:solidFill>
                <a:schemeClr val="dk1"/>
              </a:solidFill>
              <a:latin typeface="Calibri"/>
              <a:ea typeface="Calibri"/>
              <a:cs typeface="Calibri"/>
              <a:sym typeface="Calibri"/>
            </a:endParaRPr>
          </a:p>
        </p:txBody>
      </p:sp>
      <p:sp>
        <p:nvSpPr>
          <p:cNvPr id="140" name="Google Shape;140;p20"/>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Truyền thông nói chung là sự chia sẻ ý tưởng và thông tin. Nó cũng có thể được định nghĩa là:</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Một phương tiện giao tiếp, đặc biệt, một hệ thống cho việc gửi và nhận tin nhắn, như qua điện thoại, điện báo, radio, vv</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Một phương thức hay cách để có được từ tin  một nơi khác</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Nghệ thuật diễn đạt ý tưởng, đặc biệt là trong bài phát biểu và viết</a:t>
            </a:r>
            <a:br>
              <a:rPr b="0" i="0" lang="en-US" sz="32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Khoa học về truyền thông tin, đặc biệt dùng biểu tượng</a:t>
            </a:r>
            <a:endParaRPr b="0" i="0" sz="3200" u="none" cap="none" strike="noStrike">
              <a:solidFill>
                <a:schemeClr val="dk1"/>
              </a:solidFill>
              <a:latin typeface="Calibri"/>
              <a:ea typeface="Calibri"/>
              <a:cs typeface="Calibri"/>
              <a:sym typeface="Calibri"/>
            </a:endParaRPr>
          </a:p>
        </p:txBody>
      </p:sp>
      <p:sp>
        <p:nvSpPr>
          <p:cNvPr id="141" name="Google Shape;14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5" name="Shape 145"/>
        <p:cNvGrpSpPr/>
        <p:nvPr/>
      </p:nvGrpSpPr>
      <p:grpSpPr>
        <a:xfrm>
          <a:off x="0" y="0"/>
          <a:ext cx="0" cy="0"/>
          <a:chOff x="0" y="0"/>
          <a:chExt cx="0" cy="0"/>
        </a:xfrm>
      </p:grpSpPr>
      <p:pic>
        <p:nvPicPr>
          <p:cNvPr id="146" name="Google Shape;146;p21"/>
          <p:cNvPicPr preferRelativeResize="0"/>
          <p:nvPr/>
        </p:nvPicPr>
        <p:blipFill rotWithShape="1">
          <a:blip r:embed="rId3">
            <a:alphaModFix/>
          </a:blip>
          <a:srcRect b="0" l="0" r="0" t="0"/>
          <a:stretch/>
        </p:blipFill>
        <p:spPr>
          <a:xfrm>
            <a:off x="1600200" y="4326201"/>
            <a:ext cx="6495238" cy="2104762"/>
          </a:xfrm>
          <a:prstGeom prst="rect">
            <a:avLst/>
          </a:prstGeom>
          <a:noFill/>
          <a:ln>
            <a:noFill/>
          </a:ln>
        </p:spPr>
      </p:pic>
      <p:sp>
        <p:nvSpPr>
          <p:cNvPr id="147" name="Google Shape;14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000" u="none" cap="none" strike="noStrike">
                <a:solidFill>
                  <a:schemeClr val="dk1"/>
                </a:solidFill>
                <a:latin typeface="Calibri"/>
                <a:ea typeface="Calibri"/>
                <a:cs typeface="Calibri"/>
                <a:sym typeface="Calibri"/>
              </a:rPr>
              <a:t>Khái niệm truyền thông</a:t>
            </a:r>
            <a:endParaRPr b="1" i="0" sz="4000" u="none" cap="none" strike="noStrike">
              <a:solidFill>
                <a:schemeClr val="dk1"/>
              </a:solidFill>
              <a:latin typeface="Calibri"/>
              <a:ea typeface="Calibri"/>
              <a:cs typeface="Calibri"/>
              <a:sym typeface="Calibri"/>
            </a:endParaRPr>
          </a:p>
        </p:txBody>
      </p:sp>
      <p:sp>
        <p:nvSpPr>
          <p:cNvPr id="148" name="Google Shape;148;p21"/>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Giao tiếp là một quá trình chuyển thông tin từ một thực thể đến thực thể khác.</a:t>
            </a:r>
            <a:endParaRPr/>
          </a:p>
          <a:p>
            <a:pPr indent="-342900" lvl="0" marL="342900" marR="0" rtl="0" algn="just">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Câu hỏi tiếp theo của bạn có thể là: một thực thể là gì? Bây giờ, chúng ta hãy gọi các thực thể truyền thông tin Người gửi và tổ chức tiếp nhận nhận thông tin.Người nhận</a:t>
            </a:r>
            <a:endParaRPr b="0" i="0" sz="3600" u="none" cap="none" strike="noStrike">
              <a:solidFill>
                <a:schemeClr val="dk1"/>
              </a:solidFill>
              <a:latin typeface="Calibri"/>
              <a:ea typeface="Calibri"/>
              <a:cs typeface="Calibri"/>
              <a:sym typeface="Calibri"/>
            </a:endParaRPr>
          </a:p>
        </p:txBody>
      </p:sp>
      <p:sp>
        <p:nvSpPr>
          <p:cNvPr id="149" name="Google Shape;14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a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