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2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9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97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21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5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39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28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87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7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8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32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372282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421" imgH="423" progId="TCLayout.ActiveDocument.1">
                  <p:embed/>
                </p:oleObj>
              </mc:Choice>
              <mc:Fallback>
                <p:oleObj name="think-cell Slide" r:id="rId16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B5DB-8745-4616-A425-AB969989EAB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396A-7E86-4803-8266-A47082998D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2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5424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59173" y="1217371"/>
            <a:ext cx="11431178" cy="5091186"/>
            <a:chOff x="359173" y="1217371"/>
            <a:chExt cx="11431178" cy="5091186"/>
          </a:xfrm>
        </p:grpSpPr>
        <p:sp>
          <p:nvSpPr>
            <p:cNvPr id="5" name="Google Shape;71;p14"/>
            <p:cNvSpPr txBox="1"/>
            <p:nvPr/>
          </p:nvSpPr>
          <p:spPr>
            <a:xfrm>
              <a:off x="359173" y="2383103"/>
              <a:ext cx="2294702" cy="1315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GB" sz="1300" b="0" i="0" u="none" strike="noStrike" cap="none" dirty="0" smtClean="0">
                  <a:latin typeface="Arial"/>
                  <a:ea typeface="Arial"/>
                  <a:cs typeface="Arial"/>
                  <a:sym typeface="Arial"/>
                </a:rPr>
                <a:t>Based on global best practice in the 2011 UNCITRAL </a:t>
              </a:r>
              <a:endParaRPr lang="en-GB" dirty="0" smtClean="0"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GB" sz="1300" b="0" i="0" u="none" strike="noStrike" cap="none" dirty="0" smtClean="0">
                  <a:latin typeface="Arial"/>
                  <a:ea typeface="Arial"/>
                  <a:cs typeface="Arial"/>
                  <a:sym typeface="Arial"/>
                </a:rPr>
                <a:t>Model Law on Public Procurement</a:t>
              </a:r>
              <a:endParaRPr lang="en-GB" dirty="0"/>
            </a:p>
          </p:txBody>
        </p:sp>
        <p:pic>
          <p:nvPicPr>
            <p:cNvPr id="6" name="Google Shape;72;p14" descr="Google Shape;100;p14"/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007992" y="1265722"/>
              <a:ext cx="997064" cy="944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73;p14" descr="Google Shape;102;p14"/>
            <p:cNvPicPr preferRelativeResize="0"/>
            <p:nvPr/>
          </p:nvPicPr>
          <p:blipFill rotWithShape="1">
            <a:blip r:embed="rId7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5598322" y="1309308"/>
              <a:ext cx="997057" cy="857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74;p14" descr="Google Shape;103;p14"/>
            <p:cNvPicPr preferRelativeResize="0"/>
            <p:nvPr/>
          </p:nvPicPr>
          <p:blipFill rotWithShape="1">
            <a:blip r:embed="rId8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7899434" y="1230124"/>
              <a:ext cx="984782" cy="1015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75;p14" descr="Google Shape;104;p14"/>
            <p:cNvPicPr preferRelativeResize="0"/>
            <p:nvPr/>
          </p:nvPicPr>
          <p:blipFill rotWithShape="1">
            <a:blip r:embed="rId9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0117578" y="1217371"/>
              <a:ext cx="1050244" cy="10414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76;p14"/>
            <p:cNvSpPr txBox="1"/>
            <p:nvPr/>
          </p:nvSpPr>
          <p:spPr>
            <a:xfrm>
              <a:off x="2653662" y="2406703"/>
              <a:ext cx="2294703" cy="1085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GB" sz="1300" b="0" i="0" u="none" strike="noStrike" cap="none" dirty="0" smtClean="0">
                  <a:latin typeface="Arial"/>
                  <a:ea typeface="Arial"/>
                  <a:cs typeface="Arial"/>
                  <a:sym typeface="Arial"/>
                </a:rPr>
                <a:t>Compliant with the 2012 WTO GPA and the 2014 European Union Directives on Public Procurement</a:t>
              </a:r>
              <a:endParaRPr lang="en-GB" dirty="0"/>
            </a:p>
          </p:txBody>
        </p:sp>
        <p:sp>
          <p:nvSpPr>
            <p:cNvPr id="11" name="Google Shape;77;p14"/>
            <p:cNvSpPr txBox="1"/>
            <p:nvPr/>
          </p:nvSpPr>
          <p:spPr>
            <a:xfrm>
              <a:off x="4949499" y="2401020"/>
              <a:ext cx="2294702" cy="1315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GB" sz="1300" b="0" i="0" u="none" strike="noStrike" cap="none" dirty="0" smtClean="0">
                  <a:latin typeface="Arial"/>
                  <a:ea typeface="Arial"/>
                  <a:cs typeface="Arial"/>
                  <a:sym typeface="Arial"/>
                </a:rPr>
                <a:t>Designed to be interoperable, </a:t>
              </a:r>
              <a:endParaRPr lang="en-GB" dirty="0" smtClean="0"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GB" sz="1300" b="0" i="0" u="none" strike="noStrike" cap="none" dirty="0" smtClean="0">
                  <a:latin typeface="Arial"/>
                  <a:ea typeface="Arial"/>
                  <a:cs typeface="Arial"/>
                  <a:sym typeface="Arial"/>
                </a:rPr>
                <a:t>also with existing EU resources</a:t>
              </a:r>
              <a:endParaRPr lang="en-GB" dirty="0" smtClean="0"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GB" sz="1300" b="0" i="0" u="none" strike="noStrike" cap="none" dirty="0" smtClean="0">
                  <a:latin typeface="Arial"/>
                  <a:ea typeface="Arial"/>
                  <a:cs typeface="Arial"/>
                  <a:sym typeface="Arial"/>
                </a:rPr>
                <a:t>(ESPD, TED)</a:t>
              </a:r>
              <a:endParaRPr lang="en-GB" sz="14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78;p14"/>
            <p:cNvSpPr txBox="1"/>
            <p:nvPr/>
          </p:nvSpPr>
          <p:spPr>
            <a:xfrm>
              <a:off x="7244474" y="2386883"/>
              <a:ext cx="2294702" cy="1085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GB" sz="1300" b="0" i="0" u="none" strike="noStrike" cap="none" dirty="0" smtClean="0">
                  <a:latin typeface="Arial"/>
                  <a:ea typeface="Arial"/>
                  <a:cs typeface="Arial"/>
                  <a:sym typeface="Arial"/>
                </a:rPr>
                <a:t>Easy to customise to support procurement of different public and commercial buyers</a:t>
              </a:r>
              <a:endParaRPr lang="en-GB"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79;p14"/>
            <p:cNvSpPr txBox="1"/>
            <p:nvPr/>
          </p:nvSpPr>
          <p:spPr>
            <a:xfrm>
              <a:off x="9495349" y="2383103"/>
              <a:ext cx="2294702" cy="855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GB" sz="1300" b="0" i="0" u="none" strike="noStrike" cap="none" dirty="0" smtClean="0">
                  <a:latin typeface="Arial"/>
                  <a:ea typeface="Arial"/>
                  <a:cs typeface="Arial"/>
                  <a:sym typeface="Arial"/>
                </a:rPr>
                <a:t>Configurable central unit </a:t>
              </a:r>
              <a:endParaRPr lang="en-GB" dirty="0" smtClean="0"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GB" sz="1300" b="0" i="0" u="none" strike="noStrike" cap="none" dirty="0" smtClean="0">
                  <a:latin typeface="Arial"/>
                  <a:ea typeface="Arial"/>
                  <a:cs typeface="Arial"/>
                  <a:sym typeface="Arial"/>
                </a:rPr>
                <a:t>for flexible procurement process</a:t>
              </a:r>
              <a:endParaRPr lang="en-GB" sz="14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4" name="Google Shape;83;p14"/>
            <p:cNvPicPr preferRelativeResize="0"/>
            <p:nvPr/>
          </p:nvPicPr>
          <p:blipFill rotWithShape="1">
            <a:blip r:embed="rId10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b="17129"/>
            <a:stretch/>
          </p:blipFill>
          <p:spPr>
            <a:xfrm>
              <a:off x="3337676" y="1265727"/>
              <a:ext cx="926675" cy="94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88;p15"/>
            <p:cNvSpPr txBox="1"/>
            <p:nvPr/>
          </p:nvSpPr>
          <p:spPr>
            <a:xfrm>
              <a:off x="2653362" y="5213736"/>
              <a:ext cx="2295302" cy="1085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Business process based on global procurement best practice  2011 UNCITRAL Model Law </a:t>
              </a:r>
              <a:endParaRPr sz="13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9;p15"/>
            <p:cNvSpPr txBox="1"/>
            <p:nvPr/>
          </p:nvSpPr>
          <p:spPr>
            <a:xfrm>
              <a:off x="378223" y="5224080"/>
              <a:ext cx="2256603" cy="855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Innovative technologies: architecture and design of high scalability</a:t>
              </a:r>
              <a:endParaRPr/>
            </a:p>
          </p:txBody>
        </p:sp>
        <p:sp>
          <p:nvSpPr>
            <p:cNvPr id="17" name="Google Shape;90;p15"/>
            <p:cNvSpPr txBox="1"/>
            <p:nvPr/>
          </p:nvSpPr>
          <p:spPr>
            <a:xfrm>
              <a:off x="4949199" y="5206504"/>
              <a:ext cx="2295302" cy="855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Open Source </a:t>
              </a:r>
              <a:endParaRPr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Open Data </a:t>
              </a:r>
              <a:endParaRPr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technologies</a:t>
              </a:r>
              <a:endParaRPr/>
            </a:p>
          </p:txBody>
        </p:sp>
        <p:sp>
          <p:nvSpPr>
            <p:cNvPr id="18" name="Google Shape;91;p15"/>
            <p:cNvSpPr txBox="1"/>
            <p:nvPr/>
          </p:nvSpPr>
          <p:spPr>
            <a:xfrm>
              <a:off x="7263524" y="5223230"/>
              <a:ext cx="2256602" cy="1085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Advanced </a:t>
              </a:r>
              <a:endParaRPr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Open </a:t>
              </a:r>
              <a:endParaRPr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Contracting Data </a:t>
              </a:r>
              <a:endParaRPr/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Standard inside</a:t>
              </a:r>
              <a:endPara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92;p15"/>
            <p:cNvSpPr txBox="1"/>
            <p:nvPr/>
          </p:nvSpPr>
          <p:spPr>
            <a:xfrm>
              <a:off x="9495049" y="5228655"/>
              <a:ext cx="2295302" cy="62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91400" rIns="91400" bIns="914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latin typeface="Arial"/>
                  <a:ea typeface="Arial"/>
                  <a:cs typeface="Arial"/>
                  <a:sym typeface="Arial"/>
                </a:rPr>
                <a:t>Security level in compliance with ISO 270001 </a:t>
              </a:r>
              <a:endParaRPr/>
            </a:p>
          </p:txBody>
        </p:sp>
        <p:pic>
          <p:nvPicPr>
            <p:cNvPr id="20" name="Google Shape;93;p15" descr="Google Shape;122;p15"/>
            <p:cNvPicPr preferRelativeResize="0"/>
            <p:nvPr/>
          </p:nvPicPr>
          <p:blipFill rotWithShape="1">
            <a:blip r:embed="rId11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3415541" y="4145714"/>
              <a:ext cx="770944" cy="895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94;p15" descr="Google Shape;123;p15"/>
            <p:cNvPicPr preferRelativeResize="0"/>
            <p:nvPr/>
          </p:nvPicPr>
          <p:blipFill rotWithShape="1">
            <a:blip r:embed="rId1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988446" y="4175220"/>
              <a:ext cx="1036156" cy="836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95;p15" descr="Google Shape;124;p15"/>
            <p:cNvPicPr preferRelativeResize="0"/>
            <p:nvPr/>
          </p:nvPicPr>
          <p:blipFill rotWithShape="1">
            <a:blip r:embed="rId1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5694197" y="4051851"/>
              <a:ext cx="805306" cy="108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96;p15" descr="Google Shape;125;p15"/>
            <p:cNvPicPr preferRelativeResize="0"/>
            <p:nvPr/>
          </p:nvPicPr>
          <p:blipFill rotWithShape="1">
            <a:blip r:embed="rId14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7905975" y="4131836"/>
              <a:ext cx="971700" cy="923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97;p15" descr="Google Shape;126;p15"/>
            <p:cNvPicPr preferRelativeResize="0"/>
            <p:nvPr/>
          </p:nvPicPr>
          <p:blipFill rotWithShape="1">
            <a:blip r:embed="rId1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0257226" y="4131836"/>
              <a:ext cx="770949" cy="92353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46680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471hdtymfZ3nXnCFIy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8D333B2CEF194CB6B3E62827184063" ma:contentTypeVersion="6" ma:contentTypeDescription="Crear nuevo documento." ma:contentTypeScope="" ma:versionID="91fbcf45eb3c6e56760ab81328cddbba">
  <xsd:schema xmlns:xsd="http://www.w3.org/2001/XMLSchema" xmlns:xs="http://www.w3.org/2001/XMLSchema" xmlns:p="http://schemas.microsoft.com/office/2006/metadata/properties" xmlns:ns2="0164212b-1d17-4b44-8df4-ce9df8ea03e1" targetNamespace="http://schemas.microsoft.com/office/2006/metadata/properties" ma:root="true" ma:fieldsID="d35187492be29b83e519770bec3a4680" ns2:_="">
    <xsd:import namespace="0164212b-1d17-4b44-8df4-ce9df8ea03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4212b-1d17-4b44-8df4-ce9df8ea0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7F3109-C6B2-423C-8207-9F0906D6FDE4}"/>
</file>

<file path=customXml/itemProps2.xml><?xml version="1.0" encoding="utf-8"?>
<ds:datastoreItem xmlns:ds="http://schemas.openxmlformats.org/officeDocument/2006/customXml" ds:itemID="{5FB36B73-88D2-4548-A9A1-0D668B44C38E}"/>
</file>

<file path=customXml/itemProps3.xml><?xml version="1.0" encoding="utf-8"?>
<ds:datastoreItem xmlns:ds="http://schemas.openxmlformats.org/officeDocument/2006/customXml" ds:itemID="{9C717675-1BBB-4581-A286-90DE1F4B403C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think-cell Slide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Arosa Otero</dc:creator>
  <cp:lastModifiedBy>Daniel Arosa Otero</cp:lastModifiedBy>
  <cp:revision>1</cp:revision>
  <dcterms:created xsi:type="dcterms:W3CDTF">2019-10-31T11:09:05Z</dcterms:created>
  <dcterms:modified xsi:type="dcterms:W3CDTF">2019-10-31T11:12:34Z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0x0101009A8D333B2CEF194CB6B3E62827184063</vt:lpwstr>
  </property>
</Properties>
</file>