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68"/>
  </p:notesMasterIdLst>
  <p:sldIdLst>
    <p:sldId id="256" r:id="rId2"/>
    <p:sldId id="384" r:id="rId3"/>
    <p:sldId id="257" r:id="rId4"/>
    <p:sldId id="407" r:id="rId5"/>
    <p:sldId id="460" r:id="rId6"/>
    <p:sldId id="474" r:id="rId7"/>
    <p:sldId id="461" r:id="rId8"/>
    <p:sldId id="463" r:id="rId9"/>
    <p:sldId id="462" r:id="rId10"/>
    <p:sldId id="464" r:id="rId11"/>
    <p:sldId id="466" r:id="rId12"/>
    <p:sldId id="467" r:id="rId13"/>
    <p:sldId id="468" r:id="rId14"/>
    <p:sldId id="469" r:id="rId15"/>
    <p:sldId id="470" r:id="rId16"/>
    <p:sldId id="472" r:id="rId17"/>
    <p:sldId id="473" r:id="rId18"/>
    <p:sldId id="471" r:id="rId19"/>
    <p:sldId id="475" r:id="rId20"/>
    <p:sldId id="520" r:id="rId21"/>
    <p:sldId id="459" r:id="rId22"/>
    <p:sldId id="433" r:id="rId23"/>
    <p:sldId id="476" r:id="rId24"/>
    <p:sldId id="477" r:id="rId25"/>
    <p:sldId id="480" r:id="rId26"/>
    <p:sldId id="478" r:id="rId27"/>
    <p:sldId id="479" r:id="rId28"/>
    <p:sldId id="482" r:id="rId29"/>
    <p:sldId id="489" r:id="rId30"/>
    <p:sldId id="495" r:id="rId31"/>
    <p:sldId id="490" r:id="rId32"/>
    <p:sldId id="483" r:id="rId33"/>
    <p:sldId id="502" r:id="rId34"/>
    <p:sldId id="485" r:id="rId35"/>
    <p:sldId id="503" r:id="rId36"/>
    <p:sldId id="491" r:id="rId37"/>
    <p:sldId id="493" r:id="rId38"/>
    <p:sldId id="487" r:id="rId39"/>
    <p:sldId id="492" r:id="rId40"/>
    <p:sldId id="497" r:id="rId41"/>
    <p:sldId id="498" r:id="rId42"/>
    <p:sldId id="499" r:id="rId43"/>
    <p:sldId id="500" r:id="rId44"/>
    <p:sldId id="501" r:id="rId45"/>
    <p:sldId id="486" r:id="rId46"/>
    <p:sldId id="505" r:id="rId47"/>
    <p:sldId id="488" r:id="rId48"/>
    <p:sldId id="441" r:id="rId49"/>
    <p:sldId id="442" r:id="rId50"/>
    <p:sldId id="507" r:id="rId51"/>
    <p:sldId id="511" r:id="rId52"/>
    <p:sldId id="510" r:id="rId53"/>
    <p:sldId id="512" r:id="rId54"/>
    <p:sldId id="513" r:id="rId55"/>
    <p:sldId id="514" r:id="rId56"/>
    <p:sldId id="515" r:id="rId57"/>
    <p:sldId id="494" r:id="rId58"/>
    <p:sldId id="437" r:id="rId59"/>
    <p:sldId id="438" r:id="rId60"/>
    <p:sldId id="516" r:id="rId61"/>
    <p:sldId id="517" r:id="rId62"/>
    <p:sldId id="518" r:id="rId63"/>
    <p:sldId id="519" r:id="rId64"/>
    <p:sldId id="522" r:id="rId65"/>
    <p:sldId id="521" r:id="rId66"/>
    <p:sldId id="383"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93711F-4B17-478E-81D6-75AC2F23D173}">
  <a:tblStyle styleId="{C193711F-4B17-478E-81D6-75AC2F23D173}"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29" autoAdjust="0"/>
    <p:restoredTop sz="94683" autoAdjust="0"/>
  </p:normalViewPr>
  <p:slideViewPr>
    <p:cSldViewPr>
      <p:cViewPr varScale="1">
        <p:scale>
          <a:sx n="107" d="100"/>
          <a:sy n="107" d="100"/>
        </p:scale>
        <p:origin x="178" y="53"/>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5337265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84776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J1 - 10h15</a:t>
            </a:r>
            <a:endParaRPr sz="2400">
              <a:solidFill>
                <a:schemeClr val="dk1"/>
              </a:solidFill>
            </a:endParaRPr>
          </a:p>
          <a:p>
            <a:pPr marL="0" lvl="0" indent="0" rtl="0">
              <a:spcBef>
                <a:spcPts val="0"/>
              </a:spcBef>
              <a:spcAft>
                <a:spcPts val="0"/>
              </a:spcAft>
              <a:buNone/>
            </a:pPr>
            <a:endParaRPr sz="1400">
              <a:solidFill>
                <a:schemeClr val="dk1"/>
              </a:solidFill>
            </a:endParaRPr>
          </a:p>
          <a:p>
            <a:pPr marL="0" lvl="0" indent="0" rtl="0">
              <a:spcBef>
                <a:spcPts val="0"/>
              </a:spcBef>
              <a:spcAft>
                <a:spcPts val="0"/>
              </a:spcAft>
              <a:buNone/>
            </a:pPr>
            <a:r>
              <a:rPr lang="fr" sz="2400">
                <a:solidFill>
                  <a:schemeClr val="dk1"/>
                </a:solidFill>
              </a:rPr>
              <a:t>5’</a:t>
            </a:r>
            <a:endParaRPr sz="2400">
              <a:solidFill>
                <a:schemeClr val="dk1"/>
              </a:solidFill>
            </a:endParaRPr>
          </a:p>
          <a:p>
            <a:pPr marL="0" lvl="0" indent="0" rtl="0">
              <a:spcBef>
                <a:spcPts val="0"/>
              </a:spcBef>
              <a:spcAft>
                <a:spcPts val="0"/>
              </a:spcAft>
              <a:buNone/>
            </a:pPr>
            <a:endParaRPr sz="1400">
              <a:solidFill>
                <a:schemeClr val="dk1"/>
              </a:solidFill>
            </a:endParaRPr>
          </a:p>
          <a:p>
            <a:pPr marL="0" lvl="0" indent="0" rtl="0">
              <a:spcBef>
                <a:spcPts val="0"/>
              </a:spcBef>
              <a:spcAft>
                <a:spcPts val="0"/>
              </a:spcAft>
              <a:buNone/>
            </a:pPr>
            <a:r>
              <a:rPr lang="fr" sz="2400">
                <a:solidFill>
                  <a:schemeClr val="dk1"/>
                </a:solidFill>
              </a:rPr>
              <a:t>Différent tags :</a:t>
            </a:r>
            <a:endParaRPr sz="2400">
              <a:solidFill>
                <a:schemeClr val="dk1"/>
              </a:solidFill>
            </a:endParaRPr>
          </a:p>
          <a:p>
            <a:pPr marL="0" lvl="0" indent="0" rtl="0">
              <a:spcBef>
                <a:spcPts val="0"/>
              </a:spcBef>
              <a:spcAft>
                <a:spcPts val="0"/>
              </a:spcAft>
              <a:buNone/>
            </a:pPr>
            <a:r>
              <a:rPr lang="fr" sz="1800">
                <a:solidFill>
                  <a:schemeClr val="dk1"/>
                </a:solidFill>
              </a:rPr>
              <a:t>Tag de structure : </a:t>
            </a:r>
            <a:r>
              <a:rPr lang="fr" sz="1400">
                <a:solidFill>
                  <a:schemeClr val="dk1"/>
                </a:solidFill>
              </a:rPr>
              <a:t>DIV - SPAN - TABLE / TR / TD - etc.</a:t>
            </a:r>
            <a:endParaRPr sz="1400">
              <a:solidFill>
                <a:schemeClr val="dk1"/>
              </a:solidFill>
            </a:endParaRPr>
          </a:p>
          <a:p>
            <a:pPr marL="0" lvl="0" indent="0" rtl="0">
              <a:spcBef>
                <a:spcPts val="0"/>
              </a:spcBef>
              <a:spcAft>
                <a:spcPts val="0"/>
              </a:spcAft>
              <a:buNone/>
            </a:pPr>
            <a:r>
              <a:rPr lang="fr" sz="1800">
                <a:solidFill>
                  <a:schemeClr val="dk1"/>
                </a:solidFill>
              </a:rPr>
              <a:t>Tag de sémantique : </a:t>
            </a:r>
            <a:r>
              <a:rPr lang="fr" sz="1400">
                <a:solidFill>
                  <a:schemeClr val="dk1"/>
                </a:solidFill>
              </a:rPr>
              <a:t>Hx - ARTICLE - NAV - etc.</a:t>
            </a:r>
            <a:endParaRPr sz="1400">
              <a:solidFill>
                <a:schemeClr val="dk1"/>
              </a:solidFill>
            </a:endParaRPr>
          </a:p>
          <a:p>
            <a:pPr marL="0" marR="0" lvl="0" indent="0" algn="l" rtl="0">
              <a:lnSpc>
                <a:spcPct val="100000"/>
              </a:lnSpc>
              <a:spcBef>
                <a:spcPts val="0"/>
              </a:spcBef>
              <a:spcAft>
                <a:spcPts val="0"/>
              </a:spcAft>
              <a:buNone/>
            </a:pPr>
            <a:r>
              <a:rPr lang="fr" sz="1800">
                <a:solidFill>
                  <a:schemeClr val="dk1"/>
                </a:solidFill>
              </a:rPr>
              <a:t>Tag de mise en forme : </a:t>
            </a:r>
            <a:r>
              <a:rPr lang="fr" sz="1400">
                <a:solidFill>
                  <a:schemeClr val="dk1"/>
                </a:solidFill>
              </a:rPr>
              <a:t>&lt;BR&gt; - &lt;I&gt;- &lt;B&gt; / &lt;STRONG&gt; - &lt;CENTER&gt; - etc.</a:t>
            </a:r>
            <a:endParaRPr sz="1400">
              <a:solidFill>
                <a:schemeClr val="dk1"/>
              </a:solidFill>
            </a:endParaRPr>
          </a:p>
          <a:p>
            <a:pPr marL="0" marR="0" lvl="0" indent="0" algn="l" rtl="0">
              <a:lnSpc>
                <a:spcPct val="100000"/>
              </a:lnSpc>
              <a:spcBef>
                <a:spcPts val="0"/>
              </a:spcBef>
              <a:spcAft>
                <a:spcPts val="0"/>
              </a:spcAft>
              <a:buNone/>
            </a:pPr>
            <a:endParaRPr sz="1200">
              <a:solidFill>
                <a:schemeClr val="dk1"/>
              </a:solidFill>
            </a:endParaRPr>
          </a:p>
          <a:p>
            <a:pPr marL="0" marR="0" lvl="0" indent="0" algn="l" rtl="0">
              <a:lnSpc>
                <a:spcPct val="100000"/>
              </a:lnSpc>
              <a:spcBef>
                <a:spcPts val="0"/>
              </a:spcBef>
              <a:spcAft>
                <a:spcPts val="0"/>
              </a:spcAft>
              <a:buNone/>
            </a:pPr>
            <a:r>
              <a:rPr lang="fr" sz="2400">
                <a:solidFill>
                  <a:schemeClr val="dk1"/>
                </a:solidFill>
              </a:rPr>
              <a:t>/!\ Tag requis :</a:t>
            </a:r>
            <a:endParaRPr sz="24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fr" sz="1800">
                <a:solidFill>
                  <a:schemeClr val="dk1"/>
                </a:solidFill>
              </a:rPr>
              <a:t>&lt;P&gt; =&gt; seulement des tags de mise en forme</a:t>
            </a:r>
            <a:endParaRPr sz="18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fr" sz="1800">
                <a:solidFill>
                  <a:schemeClr val="dk1"/>
                </a:solidFill>
              </a:rPr>
              <a:t>&lt;TABLE&gt; =&gt; &lt;TR&gt; / &lt;THEAD&gt; / &lt;TBODY&gt; / &lt;TFOOT&gt; =&gt; &lt;TD&gt;</a:t>
            </a:r>
            <a:endParaRPr sz="18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XXhXX</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Clr>
                <a:schemeClr val="dk1"/>
              </a:buClr>
              <a:buSzPts val="1100"/>
              <a:buFont typeface="Arial"/>
              <a:buNone/>
            </a:pPr>
            <a:r>
              <a:rPr lang="fr" sz="2400">
                <a:solidFill>
                  <a:schemeClr val="dk1"/>
                </a:solidFill>
              </a:rPr>
              <a:t>5’</a:t>
            </a:r>
            <a:endParaRPr sz="2400">
              <a:solidFill>
                <a:schemeClr val="dk1"/>
              </a:solidFill>
            </a:endParaRPr>
          </a:p>
          <a:p>
            <a:pPr marL="0" lvl="0" indent="0" rtl="0">
              <a:spcBef>
                <a:spcPts val="0"/>
              </a:spcBef>
              <a:spcAft>
                <a:spcPts val="0"/>
              </a:spcAft>
              <a:buClr>
                <a:schemeClr val="dk1"/>
              </a:buClr>
              <a:buSzPts val="1100"/>
              <a:buFont typeface="Arial"/>
              <a:buNone/>
            </a:pPr>
            <a:endParaRPr sz="24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J1 - 11h21</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a:solidFill>
                  <a:schemeClr val="dk1"/>
                </a:solidFill>
              </a:rPr>
              <a:t>5’</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1.2 - image et vidéo : 30’</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1.3 : 64’ (13h)</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BON APPETIT</a:t>
            </a:r>
            <a:endParaRPr sz="2400" b="1">
              <a:solidFill>
                <a:schemeClr val="dk1"/>
              </a:solidFill>
            </a:endParaRPr>
          </a:p>
          <a:p>
            <a:pPr marL="0" lvl="0" indent="0" rtl="0">
              <a:spcBef>
                <a:spcPts val="0"/>
              </a:spcBef>
              <a:spcAft>
                <a:spcPts val="0"/>
              </a:spcAft>
              <a:buNone/>
            </a:pPr>
            <a:endParaRPr sz="24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J1 - 11h21</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a:solidFill>
                  <a:schemeClr val="dk1"/>
                </a:solidFill>
              </a:rPr>
              <a:t>5’</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1.2 - image et vidéo : 30’</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1.3 : 64’ (13h)</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BON APPETIT</a:t>
            </a:r>
            <a:endParaRPr sz="2400" b="1">
              <a:solidFill>
                <a:schemeClr val="dk1"/>
              </a:solidFill>
            </a:endParaRPr>
          </a:p>
          <a:p>
            <a:pPr marL="0" lvl="0" indent="0" rtl="0">
              <a:spcBef>
                <a:spcPts val="0"/>
              </a:spcBef>
              <a:spcAft>
                <a:spcPts val="0"/>
              </a:spcAft>
              <a:buNone/>
            </a:pPr>
            <a:endParaRPr sz="24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J1 - 11h21</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a:solidFill>
                  <a:schemeClr val="dk1"/>
                </a:solidFill>
              </a:rPr>
              <a:t>5’</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1.2 - image et vidéo : 30’</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1.3 : 64’ (13h)</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BON APPETIT</a:t>
            </a:r>
            <a:endParaRPr sz="2400" b="1">
              <a:solidFill>
                <a:schemeClr val="dk1"/>
              </a:solidFill>
            </a:endParaRPr>
          </a:p>
          <a:p>
            <a:pPr marL="0" lvl="0" indent="0" rtl="0">
              <a:spcBef>
                <a:spcPts val="0"/>
              </a:spcBef>
              <a:spcAft>
                <a:spcPts val="0"/>
              </a:spcAft>
              <a:buNone/>
            </a:pPr>
            <a:endParaRPr sz="24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J1 - 11h21</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a:solidFill>
                  <a:schemeClr val="dk1"/>
                </a:solidFill>
              </a:rPr>
              <a:t>5’</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1.2 - image et vidéo : 30’</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1.3 : 64’ (13h)</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BON APPETIT</a:t>
            </a:r>
            <a:endParaRPr sz="2400" b="1">
              <a:solidFill>
                <a:schemeClr val="dk1"/>
              </a:solidFill>
            </a:endParaRPr>
          </a:p>
          <a:p>
            <a:pPr marL="0" lvl="0" indent="0" rtl="0">
              <a:spcBef>
                <a:spcPts val="0"/>
              </a:spcBef>
              <a:spcAft>
                <a:spcPts val="0"/>
              </a:spcAft>
              <a:buNone/>
            </a:pPr>
            <a:endParaRPr sz="24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J1 - 11h21</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a:solidFill>
                  <a:schemeClr val="dk1"/>
                </a:solidFill>
              </a:rPr>
              <a:t>5’</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1.2 - image et vidéo : 30’</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1.3 : 64’ (13h)</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BON APPETIT</a:t>
            </a:r>
            <a:endParaRPr sz="2400" b="1">
              <a:solidFill>
                <a:schemeClr val="dk1"/>
              </a:solidFill>
            </a:endParaRPr>
          </a:p>
          <a:p>
            <a:pPr marL="0" lvl="0" indent="0" rtl="0">
              <a:spcBef>
                <a:spcPts val="0"/>
              </a:spcBef>
              <a:spcAft>
                <a:spcPts val="0"/>
              </a:spcAft>
              <a:buNone/>
            </a:pPr>
            <a:endParaRPr sz="24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J1 - 11h21</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a:solidFill>
                  <a:schemeClr val="dk1"/>
                </a:solidFill>
              </a:rPr>
              <a:t>5’</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1.2 - image et vidéo : 30’</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1.3 : 64’ (13h)</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BON APPETIT</a:t>
            </a:r>
            <a:endParaRPr sz="2400" b="1">
              <a:solidFill>
                <a:schemeClr val="dk1"/>
              </a:solidFill>
            </a:endParaRPr>
          </a:p>
          <a:p>
            <a:pPr marL="0" lvl="0" indent="0" rtl="0">
              <a:spcBef>
                <a:spcPts val="0"/>
              </a:spcBef>
              <a:spcAft>
                <a:spcPts val="0"/>
              </a:spcAft>
              <a:buNone/>
            </a:pPr>
            <a:endParaRPr sz="24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J1 - 11h21</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a:solidFill>
                  <a:schemeClr val="dk1"/>
                </a:solidFill>
              </a:rPr>
              <a:t>5’</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1.2 - image et vidéo : 30’</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1.3 : 64’ (13h)</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BON APPETIT</a:t>
            </a:r>
            <a:endParaRPr sz="2400" b="1">
              <a:solidFill>
                <a:schemeClr val="dk1"/>
              </a:solidFill>
            </a:endParaRPr>
          </a:p>
          <a:p>
            <a:pPr marL="0" lvl="0" indent="0" rtl="0">
              <a:spcBef>
                <a:spcPts val="0"/>
              </a:spcBef>
              <a:spcAft>
                <a:spcPts val="0"/>
              </a:spcAft>
              <a:buNone/>
            </a:pPr>
            <a:endParaRPr sz="24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J1 - 11h21</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a:solidFill>
                  <a:schemeClr val="dk1"/>
                </a:solidFill>
              </a:rPr>
              <a:t>5’</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1.2 - image et vidéo : 30’</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TP 1.3 : 64’ (13h)</a:t>
            </a:r>
            <a:endParaRPr sz="2400" b="1">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None/>
            </a:pPr>
            <a:r>
              <a:rPr lang="fr" sz="2400" b="1">
                <a:solidFill>
                  <a:schemeClr val="dk1"/>
                </a:solidFill>
              </a:rPr>
              <a:t>BON APPETIT</a:t>
            </a:r>
            <a:endParaRPr sz="2400" b="1">
              <a:solidFill>
                <a:schemeClr val="dk1"/>
              </a:solidFill>
            </a:endParaRPr>
          </a:p>
          <a:p>
            <a:pPr marL="0" lvl="0" indent="0" rtl="0">
              <a:spcBef>
                <a:spcPts val="0"/>
              </a:spcBef>
              <a:spcAft>
                <a:spcPts val="0"/>
              </a:spcAft>
              <a:buNone/>
            </a:pPr>
            <a:endParaRPr sz="24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fr" sz="1000">
                <a:solidFill>
                  <a:srgbClr val="FF0000"/>
                </a:solidFill>
                <a:highlight>
                  <a:srgbClr val="FFFFFF"/>
                </a:highlight>
              </a:rPr>
              <a:t>Utiliser ce sommaire ou le précédent au choix.</a:t>
            </a:r>
            <a:endParaRPr sz="1000" dirty="0">
              <a:solidFill>
                <a:srgbClr val="FF0000"/>
              </a:solidFill>
              <a:highlight>
                <a:srgbClr val="FFFFFF"/>
              </a:highlight>
            </a:endParaRPr>
          </a:p>
          <a:p>
            <a:pPr marL="0" lvl="0" indent="0" rtl="0">
              <a:spcBef>
                <a:spcPts val="0"/>
              </a:spcBef>
              <a:spcAft>
                <a:spcPts val="0"/>
              </a:spcAft>
              <a:buClr>
                <a:schemeClr val="dk1"/>
              </a:buClr>
              <a:buSzPts val="1100"/>
              <a:buFont typeface="Arial"/>
              <a:buNone/>
            </a:pPr>
            <a:r>
              <a:rPr lang="fr" sz="1000">
                <a:solidFill>
                  <a:srgbClr val="FF0000"/>
                </a:solidFill>
                <a:highlight>
                  <a:srgbClr val="FFFFFF"/>
                </a:highlight>
              </a:rPr>
              <a:t>Mettre le titre actif en Bold et Orange et mettre les sous-titres en orange dans le bloc de droite</a:t>
            </a:r>
            <a:endParaRPr dirty="0">
              <a:solidFill>
                <a:srgbClr val="FF0000"/>
              </a:solidFill>
            </a:endParaRPr>
          </a:p>
        </p:txBody>
      </p:sp>
    </p:spTree>
    <p:extLst>
      <p:ext uri="{BB962C8B-B14F-4D97-AF65-F5344CB8AC3E}">
        <p14:creationId xmlns:p14="http://schemas.microsoft.com/office/powerpoint/2010/main" val="2427808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J1 - 11h11</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Clr>
                <a:schemeClr val="dk1"/>
              </a:buClr>
              <a:buSzPts val="1100"/>
              <a:buFont typeface="Arial"/>
              <a:buNone/>
            </a:pPr>
            <a:r>
              <a:rPr lang="fr" sz="2400">
                <a:solidFill>
                  <a:schemeClr val="dk1"/>
                </a:solidFill>
              </a:rPr>
              <a:t>1’</a:t>
            </a:r>
            <a:endParaRPr sz="24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J1 - 11h12</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Clr>
                <a:schemeClr val="dk1"/>
              </a:buClr>
              <a:buSzPts val="1100"/>
              <a:buFont typeface="Arial"/>
              <a:buNone/>
            </a:pPr>
            <a:r>
              <a:rPr lang="fr" sz="2400">
                <a:solidFill>
                  <a:schemeClr val="dk1"/>
                </a:solidFill>
              </a:rPr>
              <a:t>4’</a:t>
            </a:r>
            <a:endParaRPr sz="24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J1 - 11h11</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Clr>
                <a:schemeClr val="dk1"/>
              </a:buClr>
              <a:buSzPts val="1100"/>
              <a:buFont typeface="Arial"/>
              <a:buNone/>
            </a:pPr>
            <a:r>
              <a:rPr lang="fr" sz="2400">
                <a:solidFill>
                  <a:schemeClr val="dk1"/>
                </a:solidFill>
              </a:rPr>
              <a:t>1’</a:t>
            </a:r>
            <a:endParaRPr sz="24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J1 - 11h12</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Clr>
                <a:schemeClr val="dk1"/>
              </a:buClr>
              <a:buSzPts val="1100"/>
              <a:buFont typeface="Arial"/>
              <a:buNone/>
            </a:pPr>
            <a:r>
              <a:rPr lang="fr" sz="2400">
                <a:solidFill>
                  <a:schemeClr val="dk1"/>
                </a:solidFill>
              </a:rPr>
              <a:t>4’</a:t>
            </a:r>
            <a:endParaRPr sz="24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J1 - 11h11</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Clr>
                <a:schemeClr val="dk1"/>
              </a:buClr>
              <a:buSzPts val="1100"/>
              <a:buFont typeface="Arial"/>
              <a:buNone/>
            </a:pPr>
            <a:r>
              <a:rPr lang="fr" sz="2400">
                <a:solidFill>
                  <a:schemeClr val="dk1"/>
                </a:solidFill>
              </a:rPr>
              <a:t>1’</a:t>
            </a:r>
            <a:endParaRPr sz="24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J1 - 11h12</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Clr>
                <a:schemeClr val="dk1"/>
              </a:buClr>
              <a:buSzPts val="1100"/>
              <a:buFont typeface="Arial"/>
              <a:buNone/>
            </a:pPr>
            <a:r>
              <a:rPr lang="fr" sz="2400">
                <a:solidFill>
                  <a:schemeClr val="dk1"/>
                </a:solidFill>
              </a:rPr>
              <a:t>4’</a:t>
            </a:r>
            <a:endParaRPr sz="24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J1 - 11h12</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Clr>
                <a:schemeClr val="dk1"/>
              </a:buClr>
              <a:buSzPts val="1100"/>
              <a:buFont typeface="Arial"/>
              <a:buNone/>
            </a:pPr>
            <a:r>
              <a:rPr lang="fr" sz="2400">
                <a:solidFill>
                  <a:schemeClr val="dk1"/>
                </a:solidFill>
              </a:rPr>
              <a:t>4’</a:t>
            </a:r>
            <a:endParaRPr sz="2400">
              <a:solidFill>
                <a:schemeClr val="dk1"/>
              </a:solidFill>
            </a:endParaRPr>
          </a:p>
        </p:txBody>
      </p:sp>
    </p:spTree>
    <p:extLst>
      <p:ext uri="{BB962C8B-B14F-4D97-AF65-F5344CB8AC3E}">
        <p14:creationId xmlns:p14="http://schemas.microsoft.com/office/powerpoint/2010/main" val="3394207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8" name="Shape 7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8278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430480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J1 - 10h10</a:t>
            </a:r>
            <a:endParaRPr sz="2400" dirty="0">
              <a:solidFill>
                <a:schemeClr val="dk1"/>
              </a:solidFill>
            </a:endParaRPr>
          </a:p>
          <a:p>
            <a:pPr marL="0" lvl="0" indent="0" rtl="0">
              <a:spcBef>
                <a:spcPts val="0"/>
              </a:spcBef>
              <a:spcAft>
                <a:spcPts val="0"/>
              </a:spcAft>
              <a:buNone/>
            </a:pPr>
            <a:endParaRPr sz="2400" dirty="0">
              <a:solidFill>
                <a:schemeClr val="dk1"/>
              </a:solidFill>
            </a:endParaRPr>
          </a:p>
          <a:p>
            <a:pPr marL="0" lvl="0" indent="0" rtl="0">
              <a:spcBef>
                <a:spcPts val="0"/>
              </a:spcBef>
              <a:spcAft>
                <a:spcPts val="0"/>
              </a:spcAft>
              <a:buClr>
                <a:schemeClr val="dk1"/>
              </a:buClr>
              <a:buSzPts val="1100"/>
              <a:buFont typeface="Arial"/>
              <a:buNone/>
            </a:pPr>
            <a:r>
              <a:rPr lang="fr" sz="2400">
                <a:solidFill>
                  <a:schemeClr val="dk1"/>
                </a:solidFill>
              </a:rPr>
              <a:t>5’</a:t>
            </a:r>
            <a:endParaRPr sz="2400"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3048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J1 - 10h10</a:t>
            </a:r>
            <a:endParaRPr sz="2400">
              <a:solidFill>
                <a:schemeClr val="dk1"/>
              </a:solidFill>
            </a:endParaRPr>
          </a:p>
          <a:p>
            <a:pPr marL="0" lvl="0" indent="0" rtl="0">
              <a:spcBef>
                <a:spcPts val="0"/>
              </a:spcBef>
              <a:spcAft>
                <a:spcPts val="0"/>
              </a:spcAft>
              <a:buNone/>
            </a:pPr>
            <a:endParaRPr sz="2400">
              <a:solidFill>
                <a:schemeClr val="dk1"/>
              </a:solidFill>
            </a:endParaRPr>
          </a:p>
          <a:p>
            <a:pPr marL="0" lvl="0" indent="0" rtl="0">
              <a:spcBef>
                <a:spcPts val="0"/>
              </a:spcBef>
              <a:spcAft>
                <a:spcPts val="0"/>
              </a:spcAft>
              <a:buClr>
                <a:schemeClr val="dk1"/>
              </a:buClr>
              <a:buSzPts val="1100"/>
              <a:buFont typeface="Arial"/>
              <a:buNone/>
            </a:pPr>
            <a:r>
              <a:rPr lang="fr" sz="2400">
                <a:solidFill>
                  <a:schemeClr val="dk1"/>
                </a:solidFill>
              </a:rPr>
              <a:t>5’</a:t>
            </a:r>
            <a:endParaRPr sz="2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J1 - 10h15</a:t>
            </a:r>
            <a:endParaRPr sz="2400">
              <a:solidFill>
                <a:schemeClr val="dk1"/>
              </a:solidFill>
            </a:endParaRPr>
          </a:p>
          <a:p>
            <a:pPr marL="0" lvl="0" indent="0" rtl="0">
              <a:spcBef>
                <a:spcPts val="0"/>
              </a:spcBef>
              <a:spcAft>
                <a:spcPts val="0"/>
              </a:spcAft>
              <a:buNone/>
            </a:pPr>
            <a:endParaRPr sz="1400">
              <a:solidFill>
                <a:schemeClr val="dk1"/>
              </a:solidFill>
            </a:endParaRPr>
          </a:p>
          <a:p>
            <a:pPr marL="0" lvl="0" indent="0" rtl="0">
              <a:spcBef>
                <a:spcPts val="0"/>
              </a:spcBef>
              <a:spcAft>
                <a:spcPts val="0"/>
              </a:spcAft>
              <a:buNone/>
            </a:pPr>
            <a:r>
              <a:rPr lang="fr" sz="2400">
                <a:solidFill>
                  <a:schemeClr val="dk1"/>
                </a:solidFill>
              </a:rPr>
              <a:t>5’</a:t>
            </a:r>
            <a:endParaRPr sz="2400">
              <a:solidFill>
                <a:schemeClr val="dk1"/>
              </a:solidFill>
            </a:endParaRPr>
          </a:p>
          <a:p>
            <a:pPr marL="0" lvl="0" indent="0" rtl="0">
              <a:spcBef>
                <a:spcPts val="0"/>
              </a:spcBef>
              <a:spcAft>
                <a:spcPts val="0"/>
              </a:spcAft>
              <a:buNone/>
            </a:pPr>
            <a:endParaRPr sz="1400">
              <a:solidFill>
                <a:schemeClr val="dk1"/>
              </a:solidFill>
            </a:endParaRPr>
          </a:p>
          <a:p>
            <a:pPr marL="0" lvl="0" indent="0" rtl="0">
              <a:spcBef>
                <a:spcPts val="0"/>
              </a:spcBef>
              <a:spcAft>
                <a:spcPts val="0"/>
              </a:spcAft>
              <a:buNone/>
            </a:pPr>
            <a:r>
              <a:rPr lang="fr" sz="2400">
                <a:solidFill>
                  <a:schemeClr val="dk1"/>
                </a:solidFill>
              </a:rPr>
              <a:t>Différent tags :</a:t>
            </a:r>
            <a:endParaRPr sz="2400">
              <a:solidFill>
                <a:schemeClr val="dk1"/>
              </a:solidFill>
            </a:endParaRPr>
          </a:p>
          <a:p>
            <a:pPr marL="0" lvl="0" indent="0" rtl="0">
              <a:spcBef>
                <a:spcPts val="0"/>
              </a:spcBef>
              <a:spcAft>
                <a:spcPts val="0"/>
              </a:spcAft>
              <a:buNone/>
            </a:pPr>
            <a:r>
              <a:rPr lang="fr" sz="1800">
                <a:solidFill>
                  <a:schemeClr val="dk1"/>
                </a:solidFill>
              </a:rPr>
              <a:t>Tag de structure : </a:t>
            </a:r>
            <a:r>
              <a:rPr lang="fr" sz="1400">
                <a:solidFill>
                  <a:schemeClr val="dk1"/>
                </a:solidFill>
              </a:rPr>
              <a:t>DIV - SPAN - TABLE / TR / TD - etc.</a:t>
            </a:r>
            <a:endParaRPr sz="1400">
              <a:solidFill>
                <a:schemeClr val="dk1"/>
              </a:solidFill>
            </a:endParaRPr>
          </a:p>
          <a:p>
            <a:pPr marL="0" lvl="0" indent="0" rtl="0">
              <a:spcBef>
                <a:spcPts val="0"/>
              </a:spcBef>
              <a:spcAft>
                <a:spcPts val="0"/>
              </a:spcAft>
              <a:buNone/>
            </a:pPr>
            <a:r>
              <a:rPr lang="fr" sz="1800">
                <a:solidFill>
                  <a:schemeClr val="dk1"/>
                </a:solidFill>
              </a:rPr>
              <a:t>Tag de sémantique : </a:t>
            </a:r>
            <a:r>
              <a:rPr lang="fr" sz="1400">
                <a:solidFill>
                  <a:schemeClr val="dk1"/>
                </a:solidFill>
              </a:rPr>
              <a:t>Hx - ARTICLE - NAV - etc.</a:t>
            </a:r>
            <a:endParaRPr sz="1400">
              <a:solidFill>
                <a:schemeClr val="dk1"/>
              </a:solidFill>
            </a:endParaRPr>
          </a:p>
          <a:p>
            <a:pPr marL="0" marR="0" lvl="0" indent="0" algn="l" rtl="0">
              <a:lnSpc>
                <a:spcPct val="100000"/>
              </a:lnSpc>
              <a:spcBef>
                <a:spcPts val="0"/>
              </a:spcBef>
              <a:spcAft>
                <a:spcPts val="0"/>
              </a:spcAft>
              <a:buNone/>
            </a:pPr>
            <a:r>
              <a:rPr lang="fr" sz="1800">
                <a:solidFill>
                  <a:schemeClr val="dk1"/>
                </a:solidFill>
              </a:rPr>
              <a:t>Tag de mise en forme : </a:t>
            </a:r>
            <a:r>
              <a:rPr lang="fr" sz="1400">
                <a:solidFill>
                  <a:schemeClr val="dk1"/>
                </a:solidFill>
              </a:rPr>
              <a:t>&lt;BR&gt; - &lt;I&gt;- &lt;B&gt; / &lt;STRONG&gt; - &lt;CENTER&gt; - etc.</a:t>
            </a:r>
            <a:endParaRPr sz="1400">
              <a:solidFill>
                <a:schemeClr val="dk1"/>
              </a:solidFill>
            </a:endParaRPr>
          </a:p>
          <a:p>
            <a:pPr marL="0" marR="0" lvl="0" indent="0" algn="l" rtl="0">
              <a:lnSpc>
                <a:spcPct val="100000"/>
              </a:lnSpc>
              <a:spcBef>
                <a:spcPts val="0"/>
              </a:spcBef>
              <a:spcAft>
                <a:spcPts val="0"/>
              </a:spcAft>
              <a:buNone/>
            </a:pPr>
            <a:endParaRPr sz="1200">
              <a:solidFill>
                <a:schemeClr val="dk1"/>
              </a:solidFill>
            </a:endParaRPr>
          </a:p>
          <a:p>
            <a:pPr marL="0" marR="0" lvl="0" indent="0" algn="l" rtl="0">
              <a:lnSpc>
                <a:spcPct val="100000"/>
              </a:lnSpc>
              <a:spcBef>
                <a:spcPts val="0"/>
              </a:spcBef>
              <a:spcAft>
                <a:spcPts val="0"/>
              </a:spcAft>
              <a:buNone/>
            </a:pPr>
            <a:r>
              <a:rPr lang="fr" sz="2400">
                <a:solidFill>
                  <a:schemeClr val="dk1"/>
                </a:solidFill>
              </a:rPr>
              <a:t>/!\ Tag requis :</a:t>
            </a:r>
            <a:endParaRPr sz="24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fr" sz="1800">
                <a:solidFill>
                  <a:schemeClr val="dk1"/>
                </a:solidFill>
              </a:rPr>
              <a:t>&lt;P&gt; =&gt; seulement des tags de mise en forme</a:t>
            </a:r>
            <a:endParaRPr sz="18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fr" sz="1800">
                <a:solidFill>
                  <a:schemeClr val="dk1"/>
                </a:solidFill>
              </a:rPr>
              <a:t>&lt;TABLE&gt; =&gt; &lt;TR&gt; / &lt;THEAD&gt; / &lt;TBODY&gt; / &lt;TFOOT&gt; =&gt; &lt;TD&gt;</a:t>
            </a:r>
            <a:endParaRPr sz="18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J1 - 10h15</a:t>
            </a:r>
            <a:endParaRPr sz="2400">
              <a:solidFill>
                <a:schemeClr val="dk1"/>
              </a:solidFill>
            </a:endParaRPr>
          </a:p>
          <a:p>
            <a:pPr marL="0" lvl="0" indent="0" rtl="0">
              <a:spcBef>
                <a:spcPts val="0"/>
              </a:spcBef>
              <a:spcAft>
                <a:spcPts val="0"/>
              </a:spcAft>
              <a:buNone/>
            </a:pPr>
            <a:endParaRPr sz="1400">
              <a:solidFill>
                <a:schemeClr val="dk1"/>
              </a:solidFill>
            </a:endParaRPr>
          </a:p>
          <a:p>
            <a:pPr marL="0" lvl="0" indent="0" rtl="0">
              <a:spcBef>
                <a:spcPts val="0"/>
              </a:spcBef>
              <a:spcAft>
                <a:spcPts val="0"/>
              </a:spcAft>
              <a:buNone/>
            </a:pPr>
            <a:r>
              <a:rPr lang="fr" sz="2400">
                <a:solidFill>
                  <a:schemeClr val="dk1"/>
                </a:solidFill>
              </a:rPr>
              <a:t>5’</a:t>
            </a:r>
            <a:endParaRPr sz="2400">
              <a:solidFill>
                <a:schemeClr val="dk1"/>
              </a:solidFill>
            </a:endParaRPr>
          </a:p>
          <a:p>
            <a:pPr marL="0" lvl="0" indent="0" rtl="0">
              <a:spcBef>
                <a:spcPts val="0"/>
              </a:spcBef>
              <a:spcAft>
                <a:spcPts val="0"/>
              </a:spcAft>
              <a:buNone/>
            </a:pPr>
            <a:endParaRPr sz="1400">
              <a:solidFill>
                <a:schemeClr val="dk1"/>
              </a:solidFill>
            </a:endParaRPr>
          </a:p>
          <a:p>
            <a:pPr marL="0" lvl="0" indent="0" rtl="0">
              <a:spcBef>
                <a:spcPts val="0"/>
              </a:spcBef>
              <a:spcAft>
                <a:spcPts val="0"/>
              </a:spcAft>
              <a:buNone/>
            </a:pPr>
            <a:r>
              <a:rPr lang="fr" sz="2400">
                <a:solidFill>
                  <a:schemeClr val="dk1"/>
                </a:solidFill>
              </a:rPr>
              <a:t>Différent tags :</a:t>
            </a:r>
            <a:endParaRPr sz="2400">
              <a:solidFill>
                <a:schemeClr val="dk1"/>
              </a:solidFill>
            </a:endParaRPr>
          </a:p>
          <a:p>
            <a:pPr marL="0" lvl="0" indent="0" rtl="0">
              <a:spcBef>
                <a:spcPts val="0"/>
              </a:spcBef>
              <a:spcAft>
                <a:spcPts val="0"/>
              </a:spcAft>
              <a:buNone/>
            </a:pPr>
            <a:r>
              <a:rPr lang="fr" sz="1800">
                <a:solidFill>
                  <a:schemeClr val="dk1"/>
                </a:solidFill>
              </a:rPr>
              <a:t>Tag de structure : </a:t>
            </a:r>
            <a:r>
              <a:rPr lang="fr" sz="1400">
                <a:solidFill>
                  <a:schemeClr val="dk1"/>
                </a:solidFill>
              </a:rPr>
              <a:t>DIV - SPAN - TABLE / TR / TD - etc.</a:t>
            </a:r>
            <a:endParaRPr sz="1400">
              <a:solidFill>
                <a:schemeClr val="dk1"/>
              </a:solidFill>
            </a:endParaRPr>
          </a:p>
          <a:p>
            <a:pPr marL="0" lvl="0" indent="0" rtl="0">
              <a:spcBef>
                <a:spcPts val="0"/>
              </a:spcBef>
              <a:spcAft>
                <a:spcPts val="0"/>
              </a:spcAft>
              <a:buNone/>
            </a:pPr>
            <a:r>
              <a:rPr lang="fr" sz="1800">
                <a:solidFill>
                  <a:schemeClr val="dk1"/>
                </a:solidFill>
              </a:rPr>
              <a:t>Tag de sémantique : </a:t>
            </a:r>
            <a:r>
              <a:rPr lang="fr" sz="1400">
                <a:solidFill>
                  <a:schemeClr val="dk1"/>
                </a:solidFill>
              </a:rPr>
              <a:t>Hx - ARTICLE - NAV - etc.</a:t>
            </a:r>
            <a:endParaRPr sz="1400">
              <a:solidFill>
                <a:schemeClr val="dk1"/>
              </a:solidFill>
            </a:endParaRPr>
          </a:p>
          <a:p>
            <a:pPr marL="0" marR="0" lvl="0" indent="0" algn="l" rtl="0">
              <a:lnSpc>
                <a:spcPct val="100000"/>
              </a:lnSpc>
              <a:spcBef>
                <a:spcPts val="0"/>
              </a:spcBef>
              <a:spcAft>
                <a:spcPts val="0"/>
              </a:spcAft>
              <a:buNone/>
            </a:pPr>
            <a:r>
              <a:rPr lang="fr" sz="1800">
                <a:solidFill>
                  <a:schemeClr val="dk1"/>
                </a:solidFill>
              </a:rPr>
              <a:t>Tag de mise en forme : </a:t>
            </a:r>
            <a:r>
              <a:rPr lang="fr" sz="1400">
                <a:solidFill>
                  <a:schemeClr val="dk1"/>
                </a:solidFill>
              </a:rPr>
              <a:t>&lt;BR&gt; - &lt;I&gt;- &lt;B&gt; / &lt;STRONG&gt; - &lt;CENTER&gt; - etc.</a:t>
            </a:r>
            <a:endParaRPr sz="1400">
              <a:solidFill>
                <a:schemeClr val="dk1"/>
              </a:solidFill>
            </a:endParaRPr>
          </a:p>
          <a:p>
            <a:pPr marL="0" marR="0" lvl="0" indent="0" algn="l" rtl="0">
              <a:lnSpc>
                <a:spcPct val="100000"/>
              </a:lnSpc>
              <a:spcBef>
                <a:spcPts val="0"/>
              </a:spcBef>
              <a:spcAft>
                <a:spcPts val="0"/>
              </a:spcAft>
              <a:buNone/>
            </a:pPr>
            <a:endParaRPr sz="1200">
              <a:solidFill>
                <a:schemeClr val="dk1"/>
              </a:solidFill>
            </a:endParaRPr>
          </a:p>
          <a:p>
            <a:pPr marL="0" marR="0" lvl="0" indent="0" algn="l" rtl="0">
              <a:lnSpc>
                <a:spcPct val="100000"/>
              </a:lnSpc>
              <a:spcBef>
                <a:spcPts val="0"/>
              </a:spcBef>
              <a:spcAft>
                <a:spcPts val="0"/>
              </a:spcAft>
              <a:buNone/>
            </a:pPr>
            <a:r>
              <a:rPr lang="fr" sz="2400">
                <a:solidFill>
                  <a:schemeClr val="dk1"/>
                </a:solidFill>
              </a:rPr>
              <a:t>/!\ Tag requis :</a:t>
            </a:r>
            <a:endParaRPr sz="24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fr" sz="1800">
                <a:solidFill>
                  <a:schemeClr val="dk1"/>
                </a:solidFill>
              </a:rPr>
              <a:t>&lt;P&gt; =&gt; seulement des tags de mise en forme</a:t>
            </a:r>
            <a:endParaRPr sz="18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fr" sz="1800">
                <a:solidFill>
                  <a:schemeClr val="dk1"/>
                </a:solidFill>
              </a:rPr>
              <a:t>&lt;TABLE&gt; =&gt; &lt;TR&gt; / &lt;THEAD&gt; / &lt;TBODY&gt; / &lt;TFOOT&gt; =&gt; &lt;TD&gt;</a:t>
            </a:r>
            <a:endParaRPr sz="18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 sz="2400">
                <a:solidFill>
                  <a:schemeClr val="dk1"/>
                </a:solidFill>
              </a:rPr>
              <a:t>J1 - 10h15</a:t>
            </a:r>
            <a:endParaRPr sz="2400">
              <a:solidFill>
                <a:schemeClr val="dk1"/>
              </a:solidFill>
            </a:endParaRPr>
          </a:p>
          <a:p>
            <a:pPr marL="0" lvl="0" indent="0" rtl="0">
              <a:spcBef>
                <a:spcPts val="0"/>
              </a:spcBef>
              <a:spcAft>
                <a:spcPts val="0"/>
              </a:spcAft>
              <a:buNone/>
            </a:pPr>
            <a:endParaRPr sz="1400">
              <a:solidFill>
                <a:schemeClr val="dk1"/>
              </a:solidFill>
            </a:endParaRPr>
          </a:p>
          <a:p>
            <a:pPr marL="0" lvl="0" indent="0" rtl="0">
              <a:spcBef>
                <a:spcPts val="0"/>
              </a:spcBef>
              <a:spcAft>
                <a:spcPts val="0"/>
              </a:spcAft>
              <a:buNone/>
            </a:pPr>
            <a:r>
              <a:rPr lang="fr" sz="2400">
                <a:solidFill>
                  <a:schemeClr val="dk1"/>
                </a:solidFill>
              </a:rPr>
              <a:t>5’</a:t>
            </a:r>
            <a:endParaRPr sz="2400">
              <a:solidFill>
                <a:schemeClr val="dk1"/>
              </a:solidFill>
            </a:endParaRPr>
          </a:p>
          <a:p>
            <a:pPr marL="0" lvl="0" indent="0" rtl="0">
              <a:spcBef>
                <a:spcPts val="0"/>
              </a:spcBef>
              <a:spcAft>
                <a:spcPts val="0"/>
              </a:spcAft>
              <a:buNone/>
            </a:pPr>
            <a:endParaRPr sz="1400">
              <a:solidFill>
                <a:schemeClr val="dk1"/>
              </a:solidFill>
            </a:endParaRPr>
          </a:p>
          <a:p>
            <a:pPr marL="0" lvl="0" indent="0" rtl="0">
              <a:spcBef>
                <a:spcPts val="0"/>
              </a:spcBef>
              <a:spcAft>
                <a:spcPts val="0"/>
              </a:spcAft>
              <a:buNone/>
            </a:pPr>
            <a:r>
              <a:rPr lang="fr" sz="2400">
                <a:solidFill>
                  <a:schemeClr val="dk1"/>
                </a:solidFill>
              </a:rPr>
              <a:t>Différent tags :</a:t>
            </a:r>
            <a:endParaRPr sz="2400">
              <a:solidFill>
                <a:schemeClr val="dk1"/>
              </a:solidFill>
            </a:endParaRPr>
          </a:p>
          <a:p>
            <a:pPr marL="0" lvl="0" indent="0" rtl="0">
              <a:spcBef>
                <a:spcPts val="0"/>
              </a:spcBef>
              <a:spcAft>
                <a:spcPts val="0"/>
              </a:spcAft>
              <a:buNone/>
            </a:pPr>
            <a:r>
              <a:rPr lang="fr" sz="1800">
                <a:solidFill>
                  <a:schemeClr val="dk1"/>
                </a:solidFill>
              </a:rPr>
              <a:t>Tag de structure : </a:t>
            </a:r>
            <a:r>
              <a:rPr lang="fr" sz="1400">
                <a:solidFill>
                  <a:schemeClr val="dk1"/>
                </a:solidFill>
              </a:rPr>
              <a:t>DIV - SPAN - TABLE / TR / TD - etc.</a:t>
            </a:r>
            <a:endParaRPr sz="1400">
              <a:solidFill>
                <a:schemeClr val="dk1"/>
              </a:solidFill>
            </a:endParaRPr>
          </a:p>
          <a:p>
            <a:pPr marL="0" lvl="0" indent="0" rtl="0">
              <a:spcBef>
                <a:spcPts val="0"/>
              </a:spcBef>
              <a:spcAft>
                <a:spcPts val="0"/>
              </a:spcAft>
              <a:buNone/>
            </a:pPr>
            <a:r>
              <a:rPr lang="fr" sz="1800">
                <a:solidFill>
                  <a:schemeClr val="dk1"/>
                </a:solidFill>
              </a:rPr>
              <a:t>Tag de sémantique : </a:t>
            </a:r>
            <a:r>
              <a:rPr lang="fr" sz="1400">
                <a:solidFill>
                  <a:schemeClr val="dk1"/>
                </a:solidFill>
              </a:rPr>
              <a:t>Hx - ARTICLE - NAV - etc.</a:t>
            </a:r>
            <a:endParaRPr sz="1400">
              <a:solidFill>
                <a:schemeClr val="dk1"/>
              </a:solidFill>
            </a:endParaRPr>
          </a:p>
          <a:p>
            <a:pPr marL="0" marR="0" lvl="0" indent="0" algn="l" rtl="0">
              <a:lnSpc>
                <a:spcPct val="100000"/>
              </a:lnSpc>
              <a:spcBef>
                <a:spcPts val="0"/>
              </a:spcBef>
              <a:spcAft>
                <a:spcPts val="0"/>
              </a:spcAft>
              <a:buNone/>
            </a:pPr>
            <a:r>
              <a:rPr lang="fr" sz="1800">
                <a:solidFill>
                  <a:schemeClr val="dk1"/>
                </a:solidFill>
              </a:rPr>
              <a:t>Tag de mise en forme : </a:t>
            </a:r>
            <a:r>
              <a:rPr lang="fr" sz="1400">
                <a:solidFill>
                  <a:schemeClr val="dk1"/>
                </a:solidFill>
              </a:rPr>
              <a:t>&lt;BR&gt; - &lt;I&gt;- &lt;B&gt; / &lt;STRONG&gt; - &lt;CENTER&gt; - etc.</a:t>
            </a:r>
            <a:endParaRPr sz="1400">
              <a:solidFill>
                <a:schemeClr val="dk1"/>
              </a:solidFill>
            </a:endParaRPr>
          </a:p>
          <a:p>
            <a:pPr marL="0" marR="0" lvl="0" indent="0" algn="l" rtl="0">
              <a:lnSpc>
                <a:spcPct val="100000"/>
              </a:lnSpc>
              <a:spcBef>
                <a:spcPts val="0"/>
              </a:spcBef>
              <a:spcAft>
                <a:spcPts val="0"/>
              </a:spcAft>
              <a:buNone/>
            </a:pPr>
            <a:endParaRPr sz="1200">
              <a:solidFill>
                <a:schemeClr val="dk1"/>
              </a:solidFill>
            </a:endParaRPr>
          </a:p>
          <a:p>
            <a:pPr marL="0" marR="0" lvl="0" indent="0" algn="l" rtl="0">
              <a:lnSpc>
                <a:spcPct val="100000"/>
              </a:lnSpc>
              <a:spcBef>
                <a:spcPts val="0"/>
              </a:spcBef>
              <a:spcAft>
                <a:spcPts val="0"/>
              </a:spcAft>
              <a:buNone/>
            </a:pPr>
            <a:r>
              <a:rPr lang="fr" sz="2400">
                <a:solidFill>
                  <a:schemeClr val="dk1"/>
                </a:solidFill>
              </a:rPr>
              <a:t>/!\ Tag requis :</a:t>
            </a:r>
            <a:endParaRPr sz="24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fr" sz="1800">
                <a:solidFill>
                  <a:schemeClr val="dk1"/>
                </a:solidFill>
              </a:rPr>
              <a:t>&lt;P&gt; =&gt; seulement des tags de mise en forme</a:t>
            </a:r>
            <a:endParaRPr sz="18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fr" sz="1800">
                <a:solidFill>
                  <a:schemeClr val="dk1"/>
                </a:solidFill>
              </a:rPr>
              <a:t>&lt;TABLE&gt; =&gt; &lt;TR&gt; / &lt;THEAD&gt; / &lt;TBODY&gt; / &lt;TFOOT&gt; =&gt; &lt;TD&gt;</a:t>
            </a:r>
            <a:endParaRPr sz="18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hyperlink" Target="http://www.digitalent-formation.fr/" TargetMode="Externa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2629" y="2253612"/>
            <a:ext cx="8086725" cy="838838"/>
          </a:xfrm>
        </p:spPr>
        <p:txBody>
          <a:bodyPr anchor="b">
            <a:noAutofit/>
          </a:bodyPr>
          <a:lstStyle>
            <a:lvl1pPr algn="l">
              <a:lnSpc>
                <a:spcPct val="80000"/>
              </a:lnSpc>
              <a:defRPr sz="3375" spc="-67"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500635" y="3155157"/>
            <a:ext cx="6921151" cy="1234440"/>
          </a:xfrm>
        </p:spPr>
        <p:txBody>
          <a:bodyPr>
            <a:normAutofit/>
          </a:bodyPr>
          <a:lstStyle>
            <a:lvl1pPr marL="0" indent="0" algn="l">
              <a:buNone/>
              <a:defRPr sz="1575">
                <a:solidFill>
                  <a:schemeClr val="bg1"/>
                </a:solidFill>
                <a:latin typeface="+mj-lt"/>
              </a:defRPr>
            </a:lvl1pPr>
            <a:lvl2pPr marL="257200" indent="0" algn="ctr">
              <a:buNone/>
              <a:defRPr sz="1575"/>
            </a:lvl2pPr>
            <a:lvl3pPr marL="514400" indent="0" algn="ctr">
              <a:buNone/>
              <a:defRPr sz="1350"/>
            </a:lvl3pPr>
            <a:lvl4pPr marL="771600" indent="0" algn="ctr">
              <a:buNone/>
              <a:defRPr sz="1125"/>
            </a:lvl4pPr>
            <a:lvl5pPr marL="1028800" indent="0" algn="ctr">
              <a:buNone/>
              <a:defRPr sz="1125"/>
            </a:lvl5pPr>
            <a:lvl6pPr marL="1286000" indent="0" algn="ctr">
              <a:buNone/>
              <a:defRPr sz="1125"/>
            </a:lvl6pPr>
            <a:lvl7pPr marL="1543200" indent="0" algn="ctr">
              <a:buNone/>
              <a:defRPr sz="1125"/>
            </a:lvl7pPr>
            <a:lvl8pPr marL="1800400" indent="0" algn="ctr">
              <a:buNone/>
              <a:defRPr sz="1125"/>
            </a:lvl8pPr>
            <a:lvl9pPr marL="2057600" indent="0" algn="ctr">
              <a:buNone/>
              <a:defRPr sz="1125"/>
            </a:lvl9pPr>
          </a:lstStyle>
          <a:p>
            <a:r>
              <a:rPr lang="fr-FR"/>
              <a:t>Modifiez le style des sous-titres du masque</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spcBef>
                <a:spcPts val="0"/>
              </a:spcBef>
              <a:spcAft>
                <a:spcPts val="0"/>
              </a:spcAft>
              <a:buNone/>
            </a:pPr>
            <a:fld id="{00000000-1234-1234-1234-123412341234}" type="slidenum">
              <a:rPr lang="fr-FR" smtClean="0"/>
              <a:t>‹N°›</a:t>
            </a:fld>
            <a:endParaRPr lang="fr-F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0341" y="5712"/>
            <a:ext cx="2548008" cy="2247900"/>
          </a:xfrm>
          <a:prstGeom prst="rect">
            <a:avLst/>
          </a:prstGeom>
        </p:spPr>
      </p:pic>
    </p:spTree>
    <p:extLst>
      <p:ext uri="{BB962C8B-B14F-4D97-AF65-F5344CB8AC3E}">
        <p14:creationId xmlns:p14="http://schemas.microsoft.com/office/powerpoint/2010/main" val="37809254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Diapositive de titre1">
    <p:spTree>
      <p:nvGrpSpPr>
        <p:cNvPr id="1" name=""/>
        <p:cNvGrpSpPr/>
        <p:nvPr/>
      </p:nvGrpSpPr>
      <p:grpSpPr>
        <a:xfrm>
          <a:off x="0" y="0"/>
          <a:ext cx="0" cy="0"/>
          <a:chOff x="0" y="0"/>
          <a:chExt cx="0" cy="0"/>
        </a:xfrm>
      </p:grpSpPr>
      <p:cxnSp>
        <p:nvCxnSpPr>
          <p:cNvPr id="5" name="Connecteur droit 4"/>
          <p:cNvCxnSpPr/>
          <p:nvPr/>
        </p:nvCxnSpPr>
        <p:spPr>
          <a:xfrm>
            <a:off x="685440" y="2931090"/>
            <a:ext cx="7773120"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ZoneTexte 5"/>
          <p:cNvSpPr txBox="1"/>
          <p:nvPr/>
        </p:nvSpPr>
        <p:spPr>
          <a:xfrm>
            <a:off x="5048003" y="4010462"/>
            <a:ext cx="1247457" cy="259943"/>
          </a:xfrm>
          <a:prstGeom prst="rect">
            <a:avLst/>
          </a:prstGeom>
          <a:noFill/>
        </p:spPr>
        <p:txBody>
          <a:bodyPr wrap="none">
            <a:spAutoFit/>
          </a:bodyPr>
          <a:lstStyle/>
          <a:p>
            <a:pPr>
              <a:buFont typeface="Times New Roman" pitchFamily="-65" charset="0"/>
              <a:buNone/>
              <a:defRPr/>
            </a:pPr>
            <a:r>
              <a:rPr lang="fr-FR" sz="1089" i="1" dirty="0">
                <a:solidFill>
                  <a:srgbClr val="BFBFBF"/>
                </a:solidFill>
                <a:latin typeface="+mn-lt"/>
                <a:ea typeface="ＭＳ Ｐゴシック" pitchFamily="-65" charset="-128"/>
              </a:rPr>
              <a:t>Votre formateur</a:t>
            </a:r>
          </a:p>
        </p:txBody>
      </p:sp>
      <p:sp>
        <p:nvSpPr>
          <p:cNvPr id="2" name="Titre 1"/>
          <p:cNvSpPr>
            <a:spLocks noGrp="1"/>
          </p:cNvSpPr>
          <p:nvPr>
            <p:ph type="ctrTitle" hasCustomPrompt="1"/>
          </p:nvPr>
        </p:nvSpPr>
        <p:spPr>
          <a:xfrm>
            <a:off x="685440" y="1983831"/>
            <a:ext cx="7773120" cy="947259"/>
          </a:xfrm>
        </p:spPr>
        <p:txBody>
          <a:bodyPr anchor="b"/>
          <a:lstStyle>
            <a:lvl1pPr algn="ctr">
              <a:defRPr sz="2722" b="1" i="0" cap="all">
                <a:latin typeface="+mj-lt"/>
                <a:cs typeface="Georgia"/>
              </a:defRPr>
            </a:lvl1pPr>
          </a:lstStyle>
          <a:p>
            <a:r>
              <a:rPr lang="fr-FR" dirty="0"/>
              <a:t>Titre de la formation</a:t>
            </a:r>
          </a:p>
        </p:txBody>
      </p:sp>
      <p:sp>
        <p:nvSpPr>
          <p:cNvPr id="3" name="Sous-titre 2"/>
          <p:cNvSpPr>
            <a:spLocks noGrp="1"/>
          </p:cNvSpPr>
          <p:nvPr>
            <p:ph type="subTitle" idx="1" hasCustomPrompt="1"/>
          </p:nvPr>
        </p:nvSpPr>
        <p:spPr>
          <a:xfrm>
            <a:off x="685440" y="2997685"/>
            <a:ext cx="7773120" cy="847889"/>
          </a:xfrm>
        </p:spPr>
        <p:txBody>
          <a:bodyPr/>
          <a:lstStyle>
            <a:lvl1pPr marL="0" indent="0" algn="ctr">
              <a:buNone/>
              <a:defRPr sz="1905" i="0" baseline="0">
                <a:solidFill>
                  <a:schemeClr val="tx1">
                    <a:tint val="75000"/>
                  </a:schemeClr>
                </a:solidFill>
                <a:latin typeface="+mn-lt"/>
                <a:cs typeface="Arial"/>
              </a:defRPr>
            </a:lvl1pPr>
            <a:lvl2pPr marL="311079" indent="0" algn="ctr">
              <a:buNone/>
              <a:defRPr>
                <a:solidFill>
                  <a:schemeClr val="tx1">
                    <a:tint val="75000"/>
                  </a:schemeClr>
                </a:solidFill>
              </a:defRPr>
            </a:lvl2pPr>
            <a:lvl3pPr marL="622158" indent="0" algn="ctr">
              <a:buNone/>
              <a:defRPr>
                <a:solidFill>
                  <a:schemeClr val="tx1">
                    <a:tint val="75000"/>
                  </a:schemeClr>
                </a:solidFill>
              </a:defRPr>
            </a:lvl3pPr>
            <a:lvl4pPr marL="933237" indent="0" algn="ctr">
              <a:buNone/>
              <a:defRPr>
                <a:solidFill>
                  <a:schemeClr val="tx1">
                    <a:tint val="75000"/>
                  </a:schemeClr>
                </a:solidFill>
              </a:defRPr>
            </a:lvl4pPr>
            <a:lvl5pPr marL="1244316" indent="0" algn="ctr">
              <a:buNone/>
              <a:defRPr>
                <a:solidFill>
                  <a:schemeClr val="tx1">
                    <a:tint val="75000"/>
                  </a:schemeClr>
                </a:solidFill>
              </a:defRPr>
            </a:lvl5pPr>
            <a:lvl6pPr marL="1555394" indent="0" algn="ctr">
              <a:buNone/>
              <a:defRPr>
                <a:solidFill>
                  <a:schemeClr val="tx1">
                    <a:tint val="75000"/>
                  </a:schemeClr>
                </a:solidFill>
              </a:defRPr>
            </a:lvl6pPr>
            <a:lvl7pPr marL="1866473" indent="0" algn="ctr">
              <a:buNone/>
              <a:defRPr>
                <a:solidFill>
                  <a:schemeClr val="tx1">
                    <a:tint val="75000"/>
                  </a:schemeClr>
                </a:solidFill>
              </a:defRPr>
            </a:lvl7pPr>
            <a:lvl8pPr marL="2177552" indent="0" algn="ctr">
              <a:buNone/>
              <a:defRPr>
                <a:solidFill>
                  <a:schemeClr val="tx1">
                    <a:tint val="75000"/>
                  </a:schemeClr>
                </a:solidFill>
              </a:defRPr>
            </a:lvl8pPr>
            <a:lvl9pPr marL="2488631" indent="0" algn="ctr">
              <a:buNone/>
              <a:defRPr>
                <a:solidFill>
                  <a:schemeClr val="tx1">
                    <a:tint val="75000"/>
                  </a:schemeClr>
                </a:solidFill>
              </a:defRPr>
            </a:lvl9pPr>
          </a:lstStyle>
          <a:p>
            <a:r>
              <a:rPr lang="fr-FR" dirty="0"/>
              <a:t>sous-titres</a:t>
            </a:r>
          </a:p>
          <a:p>
            <a:r>
              <a:rPr lang="fr-FR" dirty="0"/>
              <a:t>date</a:t>
            </a:r>
          </a:p>
        </p:txBody>
      </p:sp>
      <p:sp>
        <p:nvSpPr>
          <p:cNvPr id="9" name="Espace réservé du contenu 8"/>
          <p:cNvSpPr>
            <a:spLocks noGrp="1"/>
          </p:cNvSpPr>
          <p:nvPr>
            <p:ph sz="quarter" idx="10" hasCustomPrompt="1"/>
          </p:nvPr>
        </p:nvSpPr>
        <p:spPr>
          <a:xfrm>
            <a:off x="4710240" y="4178958"/>
            <a:ext cx="4147200" cy="311073"/>
          </a:xfrm>
        </p:spPr>
        <p:txBody>
          <a:bodyPr/>
          <a:lstStyle>
            <a:lvl1pPr algn="l">
              <a:buNone/>
              <a:defRPr sz="1633">
                <a:solidFill>
                  <a:schemeClr val="bg1">
                    <a:lumMod val="50000"/>
                  </a:schemeClr>
                </a:solidFill>
              </a:defRPr>
            </a:lvl1pPr>
          </a:lstStyle>
          <a:p>
            <a:pPr lvl="0"/>
            <a:r>
              <a:rPr lang="fr-FR" dirty="0"/>
              <a:t>Cliquez pour modifier</a:t>
            </a:r>
          </a:p>
        </p:txBody>
      </p:sp>
      <p:sp>
        <p:nvSpPr>
          <p:cNvPr id="4" name="Espace réservé du pied de page 3"/>
          <p:cNvSpPr>
            <a:spLocks noGrp="1"/>
          </p:cNvSpPr>
          <p:nvPr>
            <p:ph type="ftr" sz="quarter" idx="11"/>
          </p:nvPr>
        </p:nvSpPr>
        <p:spPr/>
        <p:txBody>
          <a:bodyPr/>
          <a:lstStyle/>
          <a:p>
            <a:r>
              <a:rPr lang="fr-FR">
                <a:latin typeface="Arial" charset="0"/>
                <a:ea typeface="ＭＳ Ｐゴシック" pitchFamily="-65" charset="-128"/>
              </a:rPr>
              <a:t>HTML5 / CSS3 / Javascript</a:t>
            </a:r>
            <a:endParaRPr lang="fr-FR" dirty="0">
              <a:latin typeface="Arial" charset="0"/>
              <a:ea typeface="ＭＳ Ｐゴシック" pitchFamily="-65" charset="-128"/>
            </a:endParaRPr>
          </a:p>
        </p:txBody>
      </p:sp>
      <p:sp>
        <p:nvSpPr>
          <p:cNvPr id="10" name="Slide Number Placeholder 5"/>
          <p:cNvSpPr>
            <a:spLocks noGrp="1"/>
          </p:cNvSpPr>
          <p:nvPr>
            <p:ph type="sldNum" sz="quarter" idx="12"/>
          </p:nvPr>
        </p:nvSpPr>
        <p:spPr>
          <a:xfrm>
            <a:off x="4506683" y="4407309"/>
            <a:ext cx="2024842" cy="736191"/>
          </a:xfrm>
        </p:spPr>
        <p:txBody>
          <a:bodyPr/>
          <a:lstStyle>
            <a:lvl1pPr>
              <a:defRPr sz="3038"/>
            </a:lvl1pPr>
          </a:lstStyle>
          <a:p>
            <a:pPr marL="0" lvl="0" indent="0">
              <a:spcBef>
                <a:spcPts val="0"/>
              </a:spcBef>
              <a:spcAft>
                <a:spcPts val="0"/>
              </a:spcAft>
              <a:buNone/>
            </a:pPr>
            <a:fld id="{00000000-1234-1234-1234-123412341234}" type="slidenum">
              <a:rPr lang="fr-FR" smtClean="0"/>
              <a:t>‹N°›</a:t>
            </a:fld>
            <a:endParaRPr lang="fr-FR"/>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377" y="4618813"/>
            <a:ext cx="1498127" cy="404462"/>
          </a:xfrm>
          <a:prstGeom prst="rect">
            <a:avLst/>
          </a:prstGeom>
        </p:spPr>
      </p:pic>
    </p:spTree>
    <p:extLst>
      <p:ext uri="{BB962C8B-B14F-4D97-AF65-F5344CB8AC3E}">
        <p14:creationId xmlns:p14="http://schemas.microsoft.com/office/powerpoint/2010/main" val="9768215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re et contenu MAJ">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1681" y="905979"/>
            <a:ext cx="8295840" cy="368882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Titre 1"/>
          <p:cNvSpPr>
            <a:spLocks noGrp="1"/>
          </p:cNvSpPr>
          <p:nvPr>
            <p:ph type="title"/>
          </p:nvPr>
        </p:nvSpPr>
        <p:spPr>
          <a:xfrm>
            <a:off x="391681" y="206303"/>
            <a:ext cx="8295840" cy="601690"/>
          </a:xfrm>
        </p:spPr>
        <p:txBody>
          <a:bodyPr>
            <a:normAutofit/>
          </a:bodyPr>
          <a:lstStyle>
            <a:lvl1pPr algn="l">
              <a:defRPr sz="2449"/>
            </a:lvl1pPr>
          </a:lstStyle>
          <a:p>
            <a:r>
              <a:rPr lang="fr-FR"/>
              <a:t>Modifiez le style du titre</a:t>
            </a:r>
          </a:p>
        </p:txBody>
      </p:sp>
      <p:sp>
        <p:nvSpPr>
          <p:cNvPr id="4" name="Espace réservé du pied de page 3"/>
          <p:cNvSpPr>
            <a:spLocks noGrp="1"/>
          </p:cNvSpPr>
          <p:nvPr>
            <p:ph type="ftr" sz="quarter" idx="10"/>
          </p:nvPr>
        </p:nvSpPr>
        <p:spPr/>
        <p:txBody>
          <a:bodyPr/>
          <a:lstStyle/>
          <a:p>
            <a:r>
              <a:rPr lang="fr-FR">
                <a:latin typeface="Arial" charset="0"/>
                <a:ea typeface="ＭＳ Ｐゴシック" pitchFamily="-65" charset="-128"/>
              </a:rPr>
              <a:t>HTML5 / CSS3 / Javascript</a:t>
            </a:r>
            <a:endParaRPr lang="fr-FR" dirty="0">
              <a:latin typeface="Arial" charset="0"/>
              <a:ea typeface="ＭＳ Ｐゴシック" pitchFamily="-65" charset="-128"/>
            </a:endParaRPr>
          </a:p>
        </p:txBody>
      </p:sp>
      <p:sp>
        <p:nvSpPr>
          <p:cNvPr id="8" name="Slide Number Placeholder 5"/>
          <p:cNvSpPr>
            <a:spLocks noGrp="1"/>
          </p:cNvSpPr>
          <p:nvPr>
            <p:ph type="sldNum" sz="quarter" idx="12"/>
          </p:nvPr>
        </p:nvSpPr>
        <p:spPr>
          <a:xfrm>
            <a:off x="4506683" y="4407309"/>
            <a:ext cx="2024842" cy="736191"/>
          </a:xfrm>
        </p:spPr>
        <p:txBody>
          <a:bodyPr/>
          <a:lstStyle>
            <a:lvl1pPr>
              <a:defRPr sz="3038"/>
            </a:lvl1pPr>
          </a:lstStyle>
          <a:p>
            <a:pPr marL="0" lvl="0" indent="0">
              <a:spcBef>
                <a:spcPts val="0"/>
              </a:spcBef>
              <a:spcAft>
                <a:spcPts val="0"/>
              </a:spcAft>
              <a:buNone/>
            </a:pPr>
            <a:fld id="{00000000-1234-1234-1234-123412341234}" type="slidenum">
              <a:rPr lang="fr-FR" smtClean="0"/>
              <a:t>‹N°›</a:t>
            </a:fld>
            <a:endParaRPr lang="fr-FR"/>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377" y="4618813"/>
            <a:ext cx="1498127" cy="404462"/>
          </a:xfrm>
          <a:prstGeom prst="rect">
            <a:avLst/>
          </a:prstGeom>
        </p:spPr>
      </p:pic>
    </p:spTree>
    <p:extLst>
      <p:ext uri="{BB962C8B-B14F-4D97-AF65-F5344CB8AC3E}">
        <p14:creationId xmlns:p14="http://schemas.microsoft.com/office/powerpoint/2010/main" val="33055245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u sans sous-titr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r>
              <a:rPr lang="fr-FR">
                <a:latin typeface="Arial" charset="0"/>
                <a:ea typeface="ＭＳ Ｐゴシック" pitchFamily="-65" charset="-128"/>
              </a:rPr>
              <a:t>HTML5 / CSS3 / Javascript</a:t>
            </a:r>
            <a:endParaRPr lang="fr-FR" dirty="0">
              <a:latin typeface="Arial" charset="0"/>
              <a:ea typeface="ＭＳ Ｐゴシック" pitchFamily="-65" charset="-128"/>
            </a:endParaRPr>
          </a:p>
        </p:txBody>
      </p:sp>
      <p:sp>
        <p:nvSpPr>
          <p:cNvPr id="6" name="Titre 5"/>
          <p:cNvSpPr>
            <a:spLocks noGrp="1"/>
          </p:cNvSpPr>
          <p:nvPr>
            <p:ph type="title"/>
          </p:nvPr>
        </p:nvSpPr>
        <p:spPr/>
        <p:txBody>
          <a:bodyPr/>
          <a:lstStyle/>
          <a:p>
            <a:r>
              <a:rPr lang="fr-FR"/>
              <a:t>Modifiez le style du titre</a:t>
            </a:r>
            <a:endParaRPr lang="fr-FR" dirty="0"/>
          </a:p>
        </p:txBody>
      </p:sp>
      <p:sp>
        <p:nvSpPr>
          <p:cNvPr id="7" name="Espace réservé du texte 2"/>
          <p:cNvSpPr>
            <a:spLocks noGrp="1"/>
          </p:cNvSpPr>
          <p:nvPr>
            <p:ph idx="1"/>
          </p:nvPr>
        </p:nvSpPr>
        <p:spPr bwMode="auto">
          <a:xfrm>
            <a:off x="326363" y="828159"/>
            <a:ext cx="8521829" cy="370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fr-FR" altLang="fr-FR" dirty="0" smtClean="0"/>
            </a:lvl1pPr>
            <a:lvl2pPr>
              <a:defRPr lang="fr-FR" altLang="fr-FR" dirty="0" smtClean="0"/>
            </a:lvl2pPr>
            <a:lvl3pPr>
              <a:defRPr lang="fr-FR" altLang="fr-FR" dirty="0" smtClean="0"/>
            </a:lvl3pPr>
            <a:lvl4pPr>
              <a:defRPr lang="fr-FR" altLang="fr-FR" dirty="0" smtClean="0"/>
            </a:lvl4pPr>
            <a:lvl5pPr>
              <a:defRPr lang="fr-FR" altLang="fr-FR" dirty="0" smtClean="0"/>
            </a:lvl5p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fr-FR" altLang="fr-FR" dirty="0"/>
          </a:p>
        </p:txBody>
      </p:sp>
      <p:sp>
        <p:nvSpPr>
          <p:cNvPr id="8" name="Slide Number Placeholder 5"/>
          <p:cNvSpPr>
            <a:spLocks noGrp="1"/>
          </p:cNvSpPr>
          <p:nvPr>
            <p:ph type="sldNum" sz="quarter" idx="12"/>
          </p:nvPr>
        </p:nvSpPr>
        <p:spPr>
          <a:xfrm>
            <a:off x="4506683" y="4407309"/>
            <a:ext cx="2024842" cy="736191"/>
          </a:xfrm>
        </p:spPr>
        <p:txBody>
          <a:bodyPr/>
          <a:lstStyle>
            <a:lvl1pPr>
              <a:defRPr sz="3038"/>
            </a:lvl1pPr>
          </a:lstStyle>
          <a:p>
            <a:pPr marL="0" lvl="0" indent="0">
              <a:spcBef>
                <a:spcPts val="0"/>
              </a:spcBef>
              <a:spcAft>
                <a:spcPts val="0"/>
              </a:spcAft>
              <a:buNone/>
            </a:pPr>
            <a:fld id="{00000000-1234-1234-1234-123412341234}" type="slidenum">
              <a:rPr lang="fr-FR" smtClean="0"/>
              <a:t>‹N°›</a:t>
            </a:fld>
            <a:endParaRPr lang="fr-FR"/>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377" y="4618813"/>
            <a:ext cx="1498127" cy="404462"/>
          </a:xfrm>
          <a:prstGeom prst="rect">
            <a:avLst/>
          </a:prstGeom>
        </p:spPr>
      </p:pic>
    </p:spTree>
    <p:extLst>
      <p:ext uri="{BB962C8B-B14F-4D97-AF65-F5344CB8AC3E}">
        <p14:creationId xmlns:p14="http://schemas.microsoft.com/office/powerpoint/2010/main" val="39704820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85440" y="1983831"/>
            <a:ext cx="7773120" cy="947259"/>
          </a:xfrm>
        </p:spPr>
        <p:txBody>
          <a:bodyPr anchor="b"/>
          <a:lstStyle>
            <a:lvl1pPr algn="ctr">
              <a:defRPr sz="2722" b="1" i="0" cap="all">
                <a:latin typeface="+mj-lt"/>
                <a:cs typeface="Georgia"/>
              </a:defRPr>
            </a:lvl1pPr>
          </a:lstStyle>
          <a:p>
            <a:r>
              <a:rPr lang="fr-FR" dirty="0"/>
              <a:t>Titre de la formation</a:t>
            </a:r>
          </a:p>
        </p:txBody>
      </p:sp>
      <p:sp>
        <p:nvSpPr>
          <p:cNvPr id="3" name="Sous-titre 2"/>
          <p:cNvSpPr>
            <a:spLocks noGrp="1"/>
          </p:cNvSpPr>
          <p:nvPr>
            <p:ph type="subTitle" idx="1" hasCustomPrompt="1"/>
          </p:nvPr>
        </p:nvSpPr>
        <p:spPr>
          <a:xfrm>
            <a:off x="685440" y="2997685"/>
            <a:ext cx="7773120" cy="847889"/>
          </a:xfrm>
        </p:spPr>
        <p:txBody>
          <a:bodyPr/>
          <a:lstStyle>
            <a:lvl1pPr marL="0" indent="0" algn="r">
              <a:buNone/>
              <a:defRPr sz="1905" i="1" baseline="0">
                <a:solidFill>
                  <a:schemeClr val="tx1">
                    <a:tint val="75000"/>
                  </a:schemeClr>
                </a:solidFill>
                <a:latin typeface="+mn-lt"/>
                <a:cs typeface="Arial"/>
              </a:defRPr>
            </a:lvl1pPr>
            <a:lvl2pPr marL="311079" indent="0" algn="ctr">
              <a:buNone/>
              <a:defRPr>
                <a:solidFill>
                  <a:schemeClr val="tx1">
                    <a:tint val="75000"/>
                  </a:schemeClr>
                </a:solidFill>
              </a:defRPr>
            </a:lvl2pPr>
            <a:lvl3pPr marL="622158" indent="0" algn="ctr">
              <a:buNone/>
              <a:defRPr>
                <a:solidFill>
                  <a:schemeClr val="tx1">
                    <a:tint val="75000"/>
                  </a:schemeClr>
                </a:solidFill>
              </a:defRPr>
            </a:lvl3pPr>
            <a:lvl4pPr marL="933237" indent="0" algn="ctr">
              <a:buNone/>
              <a:defRPr>
                <a:solidFill>
                  <a:schemeClr val="tx1">
                    <a:tint val="75000"/>
                  </a:schemeClr>
                </a:solidFill>
              </a:defRPr>
            </a:lvl4pPr>
            <a:lvl5pPr marL="1244316" indent="0" algn="ctr">
              <a:buNone/>
              <a:defRPr>
                <a:solidFill>
                  <a:schemeClr val="tx1">
                    <a:tint val="75000"/>
                  </a:schemeClr>
                </a:solidFill>
              </a:defRPr>
            </a:lvl5pPr>
            <a:lvl6pPr marL="1555394" indent="0" algn="ctr">
              <a:buNone/>
              <a:defRPr>
                <a:solidFill>
                  <a:schemeClr val="tx1">
                    <a:tint val="75000"/>
                  </a:schemeClr>
                </a:solidFill>
              </a:defRPr>
            </a:lvl6pPr>
            <a:lvl7pPr marL="1866473" indent="0" algn="ctr">
              <a:buNone/>
              <a:defRPr>
                <a:solidFill>
                  <a:schemeClr val="tx1">
                    <a:tint val="75000"/>
                  </a:schemeClr>
                </a:solidFill>
              </a:defRPr>
            </a:lvl7pPr>
            <a:lvl8pPr marL="2177552" indent="0" algn="ctr">
              <a:buNone/>
              <a:defRPr>
                <a:solidFill>
                  <a:schemeClr val="tx1">
                    <a:tint val="75000"/>
                  </a:schemeClr>
                </a:solidFill>
              </a:defRPr>
            </a:lvl8pPr>
            <a:lvl9pPr marL="2488631" indent="0" algn="ctr">
              <a:buNone/>
              <a:defRPr>
                <a:solidFill>
                  <a:schemeClr val="tx1">
                    <a:tint val="75000"/>
                  </a:schemeClr>
                </a:solidFill>
              </a:defRPr>
            </a:lvl9pPr>
          </a:lstStyle>
          <a:p>
            <a:r>
              <a:rPr lang="fr-FR" dirty="0"/>
              <a:t>sous-titres</a:t>
            </a:r>
          </a:p>
          <a:p>
            <a:r>
              <a:rPr lang="fr-FR" dirty="0"/>
              <a:t>date</a:t>
            </a:r>
          </a:p>
        </p:txBody>
      </p:sp>
      <p:sp>
        <p:nvSpPr>
          <p:cNvPr id="9" name="Espace réservé du contenu 8"/>
          <p:cNvSpPr>
            <a:spLocks noGrp="1"/>
          </p:cNvSpPr>
          <p:nvPr>
            <p:ph sz="quarter" idx="10" hasCustomPrompt="1"/>
          </p:nvPr>
        </p:nvSpPr>
        <p:spPr>
          <a:xfrm>
            <a:off x="4710240" y="4178958"/>
            <a:ext cx="4147200" cy="311073"/>
          </a:xfrm>
        </p:spPr>
        <p:txBody>
          <a:bodyPr/>
          <a:lstStyle>
            <a:lvl1pPr algn="l">
              <a:buNone/>
              <a:defRPr sz="1633">
                <a:solidFill>
                  <a:schemeClr val="bg1">
                    <a:lumMod val="50000"/>
                  </a:schemeClr>
                </a:solidFill>
              </a:defRPr>
            </a:lvl1pPr>
          </a:lstStyle>
          <a:p>
            <a:pPr lvl="0"/>
            <a:r>
              <a:rPr lang="fr-FR" dirty="0"/>
              <a:t>Cliquez pour modifier</a:t>
            </a:r>
          </a:p>
        </p:txBody>
      </p:sp>
      <p:sp>
        <p:nvSpPr>
          <p:cNvPr id="4" name="Espace réservé du pied de page 3"/>
          <p:cNvSpPr>
            <a:spLocks noGrp="1"/>
          </p:cNvSpPr>
          <p:nvPr>
            <p:ph type="ftr" sz="quarter" idx="11"/>
          </p:nvPr>
        </p:nvSpPr>
        <p:spPr/>
        <p:txBody>
          <a:bodyPr/>
          <a:lstStyle/>
          <a:p>
            <a:r>
              <a:rPr lang="fr-FR">
                <a:latin typeface="Arial" charset="0"/>
                <a:ea typeface="ＭＳ Ｐゴシック" pitchFamily="-65" charset="-128"/>
              </a:rPr>
              <a:t>HTML5 / CSS3 / Javascript</a:t>
            </a:r>
            <a:endParaRPr lang="fr-FR" dirty="0">
              <a:latin typeface="Arial" charset="0"/>
              <a:ea typeface="ＭＳ Ｐゴシック" pitchFamily="-65" charset="-128"/>
            </a:endParaRPr>
          </a:p>
        </p:txBody>
      </p:sp>
      <p:sp>
        <p:nvSpPr>
          <p:cNvPr id="8" name="Slide Number Placeholder 5"/>
          <p:cNvSpPr>
            <a:spLocks noGrp="1"/>
          </p:cNvSpPr>
          <p:nvPr>
            <p:ph type="sldNum" sz="quarter" idx="12"/>
          </p:nvPr>
        </p:nvSpPr>
        <p:spPr>
          <a:xfrm>
            <a:off x="4506683" y="4407309"/>
            <a:ext cx="2024842" cy="736191"/>
          </a:xfrm>
        </p:spPr>
        <p:txBody>
          <a:bodyPr/>
          <a:lstStyle>
            <a:lvl1pPr>
              <a:defRPr sz="3038"/>
            </a:lvl1pPr>
          </a:lstStyle>
          <a:p>
            <a:pPr marL="0" lvl="0" indent="0">
              <a:spcBef>
                <a:spcPts val="0"/>
              </a:spcBef>
              <a:spcAft>
                <a:spcPts val="0"/>
              </a:spcAft>
              <a:buNone/>
            </a:pPr>
            <a:fld id="{00000000-1234-1234-1234-123412341234}" type="slidenum">
              <a:rPr lang="fr-FR" smtClean="0"/>
              <a:t>‹N°›</a:t>
            </a:fld>
            <a:endParaRPr lang="fr-FR"/>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377" y="4618813"/>
            <a:ext cx="1498127" cy="404462"/>
          </a:xfrm>
          <a:prstGeom prst="rect">
            <a:avLst/>
          </a:prstGeom>
        </p:spPr>
      </p:pic>
    </p:spTree>
    <p:extLst>
      <p:ext uri="{BB962C8B-B14F-4D97-AF65-F5344CB8AC3E}">
        <p14:creationId xmlns:p14="http://schemas.microsoft.com/office/powerpoint/2010/main" val="1009984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apo Contact Diginamic">
    <p:spTree>
      <p:nvGrpSpPr>
        <p:cNvPr id="1" name=""/>
        <p:cNvGrpSpPr/>
        <p:nvPr/>
      </p:nvGrpSpPr>
      <p:grpSpPr>
        <a:xfrm>
          <a:off x="0" y="0"/>
          <a:ext cx="0" cy="0"/>
          <a:chOff x="0" y="0"/>
          <a:chExt cx="0" cy="0"/>
        </a:xfrm>
      </p:grpSpPr>
      <p:pic>
        <p:nvPicPr>
          <p:cNvPr id="18" name="Espace réservé pour une image  21"/>
          <p:cNvPicPr>
            <a:picLocks noChangeAspect="1"/>
          </p:cNvPicPr>
          <p:nvPr/>
        </p:nvPicPr>
        <p:blipFill>
          <a:blip r:embed="rId2" cstate="print">
            <a:extLst>
              <a:ext uri="{28A0092B-C50C-407E-A947-70E740481C1C}">
                <a14:useLocalDpi xmlns:a14="http://schemas.microsoft.com/office/drawing/2010/main" val="0"/>
              </a:ext>
            </a:extLst>
          </a:blip>
          <a:srcRect t="17207" b="17207"/>
          <a:stretch>
            <a:fillRect/>
          </a:stretch>
        </p:blipFill>
        <p:spPr>
          <a:xfrm>
            <a:off x="0" y="0"/>
            <a:ext cx="9144000" cy="3998214"/>
          </a:xfrm>
          <a:prstGeom prst="rect">
            <a:avLst/>
          </a:prstGeom>
        </p:spPr>
      </p:pic>
      <p:grpSp>
        <p:nvGrpSpPr>
          <p:cNvPr id="19" name="Group 173"/>
          <p:cNvGrpSpPr>
            <a:grpSpLocks/>
          </p:cNvGrpSpPr>
          <p:nvPr/>
        </p:nvGrpSpPr>
        <p:grpSpPr bwMode="auto">
          <a:xfrm>
            <a:off x="0" y="2895355"/>
            <a:ext cx="9144000" cy="2248485"/>
            <a:chOff x="1134" y="374"/>
            <a:chExt cx="9643" cy="2471"/>
          </a:xfrm>
        </p:grpSpPr>
        <p:sp>
          <p:nvSpPr>
            <p:cNvPr id="20" name="Rectangle 19"/>
            <p:cNvSpPr>
              <a:spLocks noChangeArrowheads="1"/>
            </p:cNvSpPr>
            <p:nvPr/>
          </p:nvSpPr>
          <p:spPr bwMode="auto">
            <a:xfrm>
              <a:off x="1139" y="374"/>
              <a:ext cx="9638" cy="2471"/>
            </a:xfrm>
            <a:prstGeom prst="rect">
              <a:avLst/>
            </a:prstGeom>
            <a:solidFill>
              <a:srgbClr val="F9BA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fr-FR" sz="3200"/>
            </a:p>
          </p:txBody>
        </p:sp>
        <p:pic>
          <p:nvPicPr>
            <p:cNvPr id="21" name="Picture 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 y="532"/>
              <a:ext cx="414"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a:spLocks noChangeArrowheads="1"/>
            </p:cNvSpPr>
            <p:nvPr/>
          </p:nvSpPr>
          <p:spPr bwMode="auto">
            <a:xfrm>
              <a:off x="1134" y="374"/>
              <a:ext cx="1030" cy="692"/>
            </a:xfrm>
            <a:prstGeom prst="rect">
              <a:avLst/>
            </a:prstGeom>
            <a:solidFill>
              <a:srgbClr val="00355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fr-FR" sz="3200"/>
            </a:p>
          </p:txBody>
        </p:sp>
        <p:sp>
          <p:nvSpPr>
            <p:cNvPr id="23" name="Rectangle 22"/>
            <p:cNvSpPr>
              <a:spLocks noChangeArrowheads="1"/>
            </p:cNvSpPr>
            <p:nvPr/>
          </p:nvSpPr>
          <p:spPr bwMode="auto">
            <a:xfrm>
              <a:off x="1826" y="374"/>
              <a:ext cx="8946" cy="6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fr-FR" sz="3200"/>
            </a:p>
          </p:txBody>
        </p:sp>
        <p:pic>
          <p:nvPicPr>
            <p:cNvPr id="24" name="Picture 1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597"/>
              <a:ext cx="283"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Line 177"/>
            <p:cNvCxnSpPr>
              <a:cxnSpLocks noChangeShapeType="1"/>
            </p:cNvCxnSpPr>
            <p:nvPr/>
          </p:nvCxnSpPr>
          <p:spPr bwMode="auto">
            <a:xfrm>
              <a:off x="6151" y="1270"/>
              <a:ext cx="0" cy="1409"/>
            </a:xfrm>
            <a:prstGeom prst="line">
              <a:avLst/>
            </a:prstGeom>
            <a:noFill/>
            <a:ln w="12700">
              <a:solidFill>
                <a:srgbClr val="FFFBFD"/>
              </a:solidFill>
              <a:round/>
              <a:headEnd/>
              <a:tailEnd/>
            </a:ln>
            <a:extLst>
              <a:ext uri="{909E8E84-426E-40DD-AFC4-6F175D3DCCD1}">
                <a14:hiddenFill xmlns:a14="http://schemas.microsoft.com/office/drawing/2010/main">
                  <a:noFill/>
                </a14:hiddenFill>
              </a:ext>
            </a:extLst>
          </p:spPr>
        </p:cxnSp>
        <p:sp>
          <p:nvSpPr>
            <p:cNvPr id="26" name="Text Box 176"/>
            <p:cNvSpPr txBox="1">
              <a:spLocks noChangeArrowheads="1"/>
            </p:cNvSpPr>
            <p:nvPr/>
          </p:nvSpPr>
          <p:spPr bwMode="auto">
            <a:xfrm>
              <a:off x="1826" y="531"/>
              <a:ext cx="5273"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1" upright="1">
              <a:noAutofit/>
            </a:bodyPr>
            <a:lstStyle/>
            <a:p>
              <a:pPr>
                <a:lnSpc>
                  <a:spcPts val="1000"/>
                </a:lnSpc>
                <a:spcAft>
                  <a:spcPts val="0"/>
                </a:spcAft>
              </a:pPr>
              <a:r>
                <a:rPr lang="en-US" b="1" dirty="0" err="1">
                  <a:solidFill>
                    <a:srgbClr val="003551"/>
                  </a:solidFill>
                  <a:effectLst/>
                  <a:latin typeface="+mj-lt"/>
                  <a:ea typeface="Arial" panose="020B0604020202020204" pitchFamily="34" charset="0"/>
                  <a:cs typeface="Arial" panose="020B0604020202020204" pitchFamily="34" charset="0"/>
                </a:rPr>
                <a:t>Restons</a:t>
              </a:r>
              <a:r>
                <a:rPr lang="en-US" b="1" dirty="0">
                  <a:solidFill>
                    <a:srgbClr val="003551"/>
                  </a:solidFill>
                  <a:effectLst/>
                  <a:latin typeface="+mj-lt"/>
                  <a:ea typeface="Arial" panose="020B0604020202020204" pitchFamily="34" charset="0"/>
                  <a:cs typeface="Arial" panose="020B0604020202020204" pitchFamily="34" charset="0"/>
                </a:rPr>
                <a:t> </a:t>
              </a:r>
              <a:r>
                <a:rPr lang="en-US" b="1" dirty="0" err="1">
                  <a:solidFill>
                    <a:srgbClr val="003551"/>
                  </a:solidFill>
                  <a:effectLst/>
                  <a:latin typeface="+mj-lt"/>
                  <a:ea typeface="Arial" panose="020B0604020202020204" pitchFamily="34" charset="0"/>
                  <a:cs typeface="Arial" panose="020B0604020202020204" pitchFamily="34" charset="0"/>
                </a:rPr>
                <a:t>en</a:t>
              </a:r>
              <a:r>
                <a:rPr lang="en-US" b="1" dirty="0">
                  <a:solidFill>
                    <a:srgbClr val="003551"/>
                  </a:solidFill>
                  <a:effectLst/>
                  <a:latin typeface="+mj-lt"/>
                  <a:ea typeface="Arial" panose="020B0604020202020204" pitchFamily="34" charset="0"/>
                  <a:cs typeface="Arial" panose="020B0604020202020204" pitchFamily="34" charset="0"/>
                </a:rPr>
                <a:t> contact.</a:t>
              </a:r>
              <a:endParaRPr lang="fr-FR" b="1" dirty="0">
                <a:solidFill>
                  <a:srgbClr val="003551"/>
                </a:solidFill>
                <a:latin typeface="+mj-lt"/>
                <a:cs typeface="Arial" panose="020B0604020202020204" pitchFamily="34" charset="0"/>
              </a:endParaRPr>
            </a:p>
          </p:txBody>
        </p:sp>
        <p:sp>
          <p:nvSpPr>
            <p:cNvPr id="27" name="Text Box 175"/>
            <p:cNvSpPr txBox="1">
              <a:spLocks noChangeArrowheads="1"/>
            </p:cNvSpPr>
            <p:nvPr/>
          </p:nvSpPr>
          <p:spPr bwMode="auto">
            <a:xfrm>
              <a:off x="1323" y="1417"/>
              <a:ext cx="2081"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000"/>
                </a:lnSpc>
                <a:spcAft>
                  <a:spcPts val="0"/>
                </a:spcAft>
              </a:pPr>
              <a:r>
                <a:rPr lang="en-US" sz="1400" spc="-5" dirty="0">
                  <a:solidFill>
                    <a:srgbClr val="003551"/>
                  </a:solidFill>
                  <a:effectLst/>
                  <a:latin typeface="+mj-lt"/>
                  <a:ea typeface="Arial" panose="020B0604020202020204" pitchFamily="34" charset="0"/>
                  <a:cs typeface="Arial" panose="020B0604020202020204" pitchFamily="34" charset="0"/>
                </a:rPr>
                <a:t>DIGINAMIC</a:t>
              </a:r>
              <a:endParaRPr lang="en-US" sz="1400" b="1" spc="255" dirty="0">
                <a:solidFill>
                  <a:srgbClr val="003551"/>
                </a:solidFill>
                <a:effectLst/>
                <a:latin typeface="+mj-lt"/>
                <a:ea typeface="Arial" panose="020B0604020202020204" pitchFamily="34" charset="0"/>
                <a:cs typeface="Arial" panose="020B0604020202020204" pitchFamily="34" charset="0"/>
              </a:endParaRPr>
            </a:p>
            <a:p>
              <a:pPr>
                <a:lnSpc>
                  <a:spcPts val="1000"/>
                </a:lnSpc>
                <a:spcAft>
                  <a:spcPts val="0"/>
                </a:spcAft>
              </a:pPr>
              <a:endParaRPr lang="en-US" sz="1400" b="1" spc="255" dirty="0">
                <a:solidFill>
                  <a:srgbClr val="003551"/>
                </a:solidFill>
                <a:effectLst/>
                <a:latin typeface="+mj-lt"/>
                <a:ea typeface="Arial" panose="020B0604020202020204" pitchFamily="34" charset="0"/>
                <a:cs typeface="Arial" panose="020B0604020202020204" pitchFamily="34" charset="0"/>
              </a:endParaRPr>
            </a:p>
            <a:p>
              <a:pPr>
                <a:lnSpc>
                  <a:spcPts val="1000"/>
                </a:lnSpc>
                <a:spcAft>
                  <a:spcPts val="0"/>
                </a:spcAft>
              </a:pPr>
              <a:r>
                <a:rPr lang="en-US" sz="1200" b="0" dirty="0">
                  <a:solidFill>
                    <a:srgbClr val="003551"/>
                  </a:solidFill>
                  <a:effectLst/>
                  <a:latin typeface="+mj-lt"/>
                  <a:ea typeface="Arial" panose="020B0604020202020204" pitchFamily="34" charset="0"/>
                </a:rPr>
                <a:t>Lionel Cabon, </a:t>
              </a:r>
              <a:r>
                <a:rPr lang="en-US" sz="1200" b="0" dirty="0" err="1">
                  <a:solidFill>
                    <a:srgbClr val="003551"/>
                  </a:solidFill>
                  <a:effectLst/>
                  <a:latin typeface="+mj-lt"/>
                  <a:ea typeface="Arial" panose="020B0604020202020204" pitchFamily="34" charset="0"/>
                </a:rPr>
                <a:t>Directeur</a:t>
              </a:r>
              <a:endParaRPr lang="fr-FR" b="0" dirty="0">
                <a:effectLst/>
                <a:latin typeface="+mj-lt"/>
                <a:ea typeface="Arial" panose="020B0604020202020204" pitchFamily="34" charset="0"/>
              </a:endParaRPr>
            </a:p>
            <a:p>
              <a:pPr>
                <a:lnSpc>
                  <a:spcPts val="1030"/>
                </a:lnSpc>
                <a:spcBef>
                  <a:spcPts val="615"/>
                </a:spcBef>
                <a:spcAft>
                  <a:spcPts val="0"/>
                </a:spcAft>
              </a:pPr>
              <a:r>
                <a:rPr lang="en-US" sz="1200" b="0" dirty="0">
                  <a:solidFill>
                    <a:srgbClr val="003551"/>
                  </a:solidFill>
                  <a:effectLst/>
                  <a:latin typeface="+mj-lt"/>
                  <a:ea typeface="Arial" panose="020B0604020202020204" pitchFamily="34" charset="0"/>
                </a:rPr>
                <a:t>contact@diginamic.fr</a:t>
              </a:r>
              <a:endParaRPr lang="fr-FR" b="0" dirty="0">
                <a:effectLst/>
                <a:latin typeface="+mj-lt"/>
                <a:ea typeface="Arial" panose="020B0604020202020204" pitchFamily="34" charset="0"/>
              </a:endParaRPr>
            </a:p>
            <a:p>
              <a:pPr>
                <a:lnSpc>
                  <a:spcPts val="1030"/>
                </a:lnSpc>
                <a:spcBef>
                  <a:spcPts val="615"/>
                </a:spcBef>
                <a:spcAft>
                  <a:spcPts val="0"/>
                </a:spcAft>
              </a:pPr>
              <a:r>
                <a:rPr lang="en-US" sz="1200" dirty="0">
                  <a:effectLst/>
                  <a:latin typeface="+mj-lt"/>
                  <a:ea typeface="Arial" panose="020B0604020202020204" pitchFamily="34" charset="0"/>
                </a:rPr>
                <a:t> </a:t>
              </a:r>
              <a:endParaRPr lang="fr-FR" dirty="0">
                <a:effectLst/>
                <a:latin typeface="+mj-lt"/>
                <a:ea typeface="Arial" panose="020B0604020202020204" pitchFamily="34" charset="0"/>
              </a:endParaRPr>
            </a:p>
          </p:txBody>
        </p:sp>
        <p:sp>
          <p:nvSpPr>
            <p:cNvPr id="28" name="Text Box 174"/>
            <p:cNvSpPr txBox="1">
              <a:spLocks noChangeArrowheads="1"/>
            </p:cNvSpPr>
            <p:nvPr/>
          </p:nvSpPr>
          <p:spPr bwMode="auto">
            <a:xfrm>
              <a:off x="6660" y="1366"/>
              <a:ext cx="3405"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Bef>
                  <a:spcPts val="615"/>
                </a:spcBef>
                <a:spcAft>
                  <a:spcPts val="0"/>
                </a:spcAft>
              </a:pPr>
              <a:r>
                <a:rPr lang="en-US" sz="1200" dirty="0">
                  <a:solidFill>
                    <a:srgbClr val="003551"/>
                  </a:solidFill>
                  <a:effectLst/>
                  <a:latin typeface="+mj-lt"/>
                  <a:ea typeface="Arial" panose="020B0604020202020204" pitchFamily="34" charset="0"/>
                </a:rPr>
                <a:t>N°</a:t>
              </a:r>
              <a:r>
                <a:rPr lang="en-US" sz="1200" spc="-40" dirty="0">
                  <a:solidFill>
                    <a:srgbClr val="003551"/>
                  </a:solidFill>
                  <a:effectLst/>
                  <a:latin typeface="+mj-lt"/>
                  <a:ea typeface="Arial" panose="020B0604020202020204" pitchFamily="34" charset="0"/>
                </a:rPr>
                <a:t> </a:t>
              </a:r>
              <a:r>
                <a:rPr lang="en-US" sz="1200" dirty="0" err="1">
                  <a:solidFill>
                    <a:srgbClr val="003551"/>
                  </a:solidFill>
                  <a:effectLst/>
                  <a:latin typeface="+mj-lt"/>
                  <a:ea typeface="Arial" panose="020B0604020202020204" pitchFamily="34" charset="0"/>
                </a:rPr>
                <a:t>Déclaration</a:t>
              </a:r>
              <a:r>
                <a:rPr lang="en-US" sz="1200" spc="-45" dirty="0">
                  <a:solidFill>
                    <a:srgbClr val="003551"/>
                  </a:solidFill>
                  <a:effectLst/>
                  <a:latin typeface="+mj-lt"/>
                  <a:ea typeface="Arial" panose="020B0604020202020204" pitchFamily="34" charset="0"/>
                </a:rPr>
                <a:t> </a:t>
              </a:r>
              <a:r>
                <a:rPr lang="en-US" sz="1200" dirty="0">
                  <a:solidFill>
                    <a:srgbClr val="003551"/>
                  </a:solidFill>
                  <a:effectLst/>
                  <a:latin typeface="+mj-lt"/>
                  <a:ea typeface="Arial" panose="020B0604020202020204" pitchFamily="34" charset="0"/>
                </a:rPr>
                <a:t>OF</a:t>
              </a:r>
              <a:r>
                <a:rPr lang="en-US" sz="1200" spc="-40" dirty="0">
                  <a:solidFill>
                    <a:srgbClr val="003551"/>
                  </a:solidFill>
                  <a:effectLst/>
                  <a:latin typeface="+mj-lt"/>
                  <a:ea typeface="Arial" panose="020B0604020202020204" pitchFamily="34" charset="0"/>
                </a:rPr>
                <a:t> </a:t>
              </a:r>
              <a:r>
                <a:rPr lang="en-US" sz="1200" dirty="0">
                  <a:solidFill>
                    <a:srgbClr val="003551"/>
                  </a:solidFill>
                  <a:effectLst/>
                  <a:latin typeface="+mj-lt"/>
                  <a:ea typeface="Arial" panose="020B0604020202020204" pitchFamily="34" charset="0"/>
                </a:rPr>
                <a:t>:</a:t>
              </a:r>
              <a:r>
                <a:rPr lang="en-US" sz="1200" spc="-40" dirty="0">
                  <a:solidFill>
                    <a:srgbClr val="003551"/>
                  </a:solidFill>
                  <a:effectLst/>
                  <a:latin typeface="+mj-lt"/>
                  <a:ea typeface="Arial" panose="020B0604020202020204" pitchFamily="34" charset="0"/>
                </a:rPr>
                <a:t> </a:t>
              </a:r>
              <a:r>
                <a:rPr lang="en-US" sz="1200" dirty="0">
                  <a:solidFill>
                    <a:srgbClr val="003551"/>
                  </a:solidFill>
                  <a:effectLst/>
                  <a:latin typeface="+mj-lt"/>
                  <a:ea typeface="Arial" panose="020B0604020202020204" pitchFamily="34" charset="0"/>
                </a:rPr>
                <a:t>91</a:t>
              </a:r>
              <a:r>
                <a:rPr lang="en-US" sz="1200" spc="-40" dirty="0">
                  <a:solidFill>
                    <a:srgbClr val="003551"/>
                  </a:solidFill>
                  <a:effectLst/>
                  <a:latin typeface="+mj-lt"/>
                  <a:ea typeface="Arial" panose="020B0604020202020204" pitchFamily="34" charset="0"/>
                </a:rPr>
                <a:t> </a:t>
              </a:r>
              <a:r>
                <a:rPr lang="en-US" sz="1200" dirty="0">
                  <a:solidFill>
                    <a:srgbClr val="003551"/>
                  </a:solidFill>
                  <a:effectLst/>
                  <a:latin typeface="+mj-lt"/>
                  <a:ea typeface="Arial" panose="020B0604020202020204" pitchFamily="34" charset="0"/>
                </a:rPr>
                <a:t>34</a:t>
              </a:r>
              <a:r>
                <a:rPr lang="en-US" sz="1200" spc="-40" dirty="0">
                  <a:solidFill>
                    <a:srgbClr val="003551"/>
                  </a:solidFill>
                  <a:effectLst/>
                  <a:latin typeface="+mj-lt"/>
                  <a:ea typeface="Arial" panose="020B0604020202020204" pitchFamily="34" charset="0"/>
                </a:rPr>
                <a:t> </a:t>
              </a:r>
              <a:r>
                <a:rPr lang="en-US" sz="1200" dirty="0">
                  <a:solidFill>
                    <a:srgbClr val="003551"/>
                  </a:solidFill>
                  <a:effectLst/>
                  <a:latin typeface="+mj-lt"/>
                  <a:ea typeface="Arial" panose="020B0604020202020204" pitchFamily="34" charset="0"/>
                </a:rPr>
                <a:t>08867</a:t>
              </a:r>
              <a:r>
                <a:rPr lang="en-US" sz="1200" spc="-35" dirty="0">
                  <a:solidFill>
                    <a:srgbClr val="003551"/>
                  </a:solidFill>
                  <a:effectLst/>
                  <a:latin typeface="+mj-lt"/>
                  <a:ea typeface="Arial" panose="020B0604020202020204" pitchFamily="34" charset="0"/>
                </a:rPr>
                <a:t> </a:t>
              </a:r>
              <a:r>
                <a:rPr lang="en-US" sz="1200" dirty="0">
                  <a:solidFill>
                    <a:srgbClr val="003551"/>
                  </a:solidFill>
                  <a:effectLst/>
                  <a:latin typeface="+mj-lt"/>
                  <a:ea typeface="Arial" panose="020B0604020202020204" pitchFamily="34" charset="0"/>
                </a:rPr>
                <a:t>34</a:t>
              </a:r>
            </a:p>
            <a:p>
              <a:pPr>
                <a:spcBef>
                  <a:spcPts val="615"/>
                </a:spcBef>
                <a:spcAft>
                  <a:spcPts val="0"/>
                </a:spcAft>
              </a:pPr>
              <a:r>
                <a:rPr lang="en-US" sz="1200" dirty="0">
                  <a:solidFill>
                    <a:srgbClr val="003551"/>
                  </a:solidFill>
                  <a:latin typeface="+mj-lt"/>
                  <a:ea typeface="Arial" panose="020B0604020202020204" pitchFamily="34" charset="0"/>
                </a:rPr>
                <a:t>Nantes, Paris, Montpellier</a:t>
              </a:r>
              <a:endParaRPr lang="fr-FR" dirty="0">
                <a:effectLst/>
                <a:latin typeface="+mj-lt"/>
                <a:ea typeface="Arial" panose="020B0604020202020204" pitchFamily="34" charset="0"/>
              </a:endParaRPr>
            </a:p>
            <a:p>
              <a:pPr>
                <a:spcBef>
                  <a:spcPts val="560"/>
                </a:spcBef>
                <a:spcAft>
                  <a:spcPts val="0"/>
                </a:spcAft>
              </a:pPr>
              <a:r>
                <a:rPr lang="en-US" sz="1200" b="1" u="none" strike="noStrike" dirty="0">
                  <a:solidFill>
                    <a:srgbClr val="003551"/>
                  </a:solidFill>
                  <a:effectLst/>
                  <a:latin typeface="+mj-lt"/>
                  <a:ea typeface="Arial" panose="020B0604020202020204" pitchFamily="34" charset="0"/>
                  <a:cs typeface="Arial" panose="020B0604020202020204" pitchFamily="34" charset="0"/>
                  <a:hlinkClick r:id="rId5"/>
                </a:rPr>
                <a:t>www.diginamic.fr</a:t>
              </a:r>
              <a:endParaRPr lang="fr-FR" dirty="0">
                <a:effectLst/>
                <a:latin typeface="+mj-lt"/>
                <a:ea typeface="Arial" panose="020B0604020202020204" pitchFamily="34" charset="0"/>
              </a:endParaRPr>
            </a:p>
          </p:txBody>
        </p:sp>
      </p:grpSp>
      <p:pic>
        <p:nvPicPr>
          <p:cNvPr id="29" name="Imag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75658" y="126460"/>
            <a:ext cx="2953518" cy="868682"/>
          </a:xfrm>
          <a:prstGeom prst="rect">
            <a:avLst/>
          </a:prstGeom>
        </p:spPr>
      </p:pic>
    </p:spTree>
    <p:extLst>
      <p:ext uri="{BB962C8B-B14F-4D97-AF65-F5344CB8AC3E}">
        <p14:creationId xmlns:p14="http://schemas.microsoft.com/office/powerpoint/2010/main" val="8007907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ommaire sur 2 niveaux">
  <p:cSld name="Sommaire sur 2 niveaux">
    <p:spTree>
      <p:nvGrpSpPr>
        <p:cNvPr id="1" name="Shape 50"/>
        <p:cNvGrpSpPr/>
        <p:nvPr/>
      </p:nvGrpSpPr>
      <p:grpSpPr>
        <a:xfrm>
          <a:off x="0" y="0"/>
          <a:ext cx="0" cy="0"/>
          <a:chOff x="0" y="0"/>
          <a:chExt cx="0" cy="0"/>
        </a:xfrm>
      </p:grpSpPr>
      <p:sp>
        <p:nvSpPr>
          <p:cNvPr id="52" name="Shape 52"/>
          <p:cNvSpPr txBox="1">
            <a:spLocks noGrp="1"/>
          </p:cNvSpPr>
          <p:nvPr>
            <p:ph type="body" idx="1"/>
          </p:nvPr>
        </p:nvSpPr>
        <p:spPr>
          <a:xfrm>
            <a:off x="311700" y="715625"/>
            <a:ext cx="4642200" cy="3853200"/>
          </a:xfrm>
          <a:prstGeom prst="rect">
            <a:avLst/>
          </a:prstGeom>
          <a:ln>
            <a:noFill/>
          </a:ln>
        </p:spPr>
        <p:txBody>
          <a:bodyPr spcFirstLastPara="1" wrap="square" lIns="91425" tIns="91425" rIns="91425" bIns="91425" anchor="t" anchorCtr="0"/>
          <a:lstStyle>
            <a:lvl1pPr marL="457200" lvl="0" indent="-381000" rtl="0">
              <a:lnSpc>
                <a:spcPct val="115000"/>
              </a:lnSpc>
              <a:spcBef>
                <a:spcPts val="0"/>
              </a:spcBef>
              <a:spcAft>
                <a:spcPts val="0"/>
              </a:spcAft>
              <a:buClr>
                <a:srgbClr val="6FA8DC"/>
              </a:buClr>
              <a:buSzPts val="2400"/>
              <a:buChar char="●"/>
              <a:defRPr sz="2400">
                <a:solidFill>
                  <a:srgbClr val="6FA8DC"/>
                </a:solidFill>
              </a:defRPr>
            </a:lvl1pPr>
            <a:lvl2pPr marL="914400" lvl="1" indent="-381000" rtl="0">
              <a:lnSpc>
                <a:spcPct val="115000"/>
              </a:lnSpc>
              <a:spcBef>
                <a:spcPts val="0"/>
              </a:spcBef>
              <a:spcAft>
                <a:spcPts val="0"/>
              </a:spcAft>
              <a:buClr>
                <a:srgbClr val="6FA8DC"/>
              </a:buClr>
              <a:buSzPts val="2400"/>
              <a:buChar char="○"/>
              <a:defRPr sz="2400">
                <a:solidFill>
                  <a:srgbClr val="6FA8DC"/>
                </a:solidFill>
              </a:defRPr>
            </a:lvl2pPr>
            <a:lvl3pPr marL="1371600" lvl="2" indent="-381000" rtl="0">
              <a:lnSpc>
                <a:spcPct val="115000"/>
              </a:lnSpc>
              <a:spcBef>
                <a:spcPts val="0"/>
              </a:spcBef>
              <a:spcAft>
                <a:spcPts val="0"/>
              </a:spcAft>
              <a:buClr>
                <a:srgbClr val="6FA8DC"/>
              </a:buClr>
              <a:buSzPts val="2400"/>
              <a:buChar char="■"/>
              <a:defRPr sz="2400">
                <a:solidFill>
                  <a:srgbClr val="6FA8DC"/>
                </a:solidFill>
              </a:defRPr>
            </a:lvl3pPr>
            <a:lvl4pPr marL="1828800" lvl="3" indent="-381000" rtl="0">
              <a:lnSpc>
                <a:spcPct val="115000"/>
              </a:lnSpc>
              <a:spcBef>
                <a:spcPts val="0"/>
              </a:spcBef>
              <a:spcAft>
                <a:spcPts val="0"/>
              </a:spcAft>
              <a:buClr>
                <a:srgbClr val="6FA8DC"/>
              </a:buClr>
              <a:buSzPts val="2400"/>
              <a:buChar char="●"/>
              <a:defRPr sz="2400">
                <a:solidFill>
                  <a:srgbClr val="6FA8DC"/>
                </a:solidFill>
              </a:defRPr>
            </a:lvl4pPr>
            <a:lvl5pPr marL="2286000" lvl="4" indent="-381000" rtl="0">
              <a:lnSpc>
                <a:spcPct val="115000"/>
              </a:lnSpc>
              <a:spcBef>
                <a:spcPts val="0"/>
              </a:spcBef>
              <a:spcAft>
                <a:spcPts val="0"/>
              </a:spcAft>
              <a:buClr>
                <a:srgbClr val="6FA8DC"/>
              </a:buClr>
              <a:buSzPts val="2400"/>
              <a:buChar char="○"/>
              <a:defRPr sz="2400">
                <a:solidFill>
                  <a:srgbClr val="6FA8DC"/>
                </a:solidFill>
              </a:defRPr>
            </a:lvl5pPr>
            <a:lvl6pPr marL="2743200" lvl="5" indent="-381000" rtl="0">
              <a:lnSpc>
                <a:spcPct val="115000"/>
              </a:lnSpc>
              <a:spcBef>
                <a:spcPts val="0"/>
              </a:spcBef>
              <a:spcAft>
                <a:spcPts val="0"/>
              </a:spcAft>
              <a:buClr>
                <a:srgbClr val="6FA8DC"/>
              </a:buClr>
              <a:buSzPts val="2400"/>
              <a:buChar char="■"/>
              <a:defRPr sz="2400">
                <a:solidFill>
                  <a:srgbClr val="6FA8DC"/>
                </a:solidFill>
              </a:defRPr>
            </a:lvl6pPr>
            <a:lvl7pPr marL="3200400" lvl="6" indent="-381000" rtl="0">
              <a:lnSpc>
                <a:spcPct val="115000"/>
              </a:lnSpc>
              <a:spcBef>
                <a:spcPts val="0"/>
              </a:spcBef>
              <a:spcAft>
                <a:spcPts val="0"/>
              </a:spcAft>
              <a:buClr>
                <a:srgbClr val="6FA8DC"/>
              </a:buClr>
              <a:buSzPts val="2400"/>
              <a:buChar char="●"/>
              <a:defRPr sz="2400">
                <a:solidFill>
                  <a:srgbClr val="6FA8DC"/>
                </a:solidFill>
              </a:defRPr>
            </a:lvl7pPr>
            <a:lvl8pPr marL="3657600" lvl="7" indent="-381000" rtl="0">
              <a:lnSpc>
                <a:spcPct val="115000"/>
              </a:lnSpc>
              <a:spcBef>
                <a:spcPts val="0"/>
              </a:spcBef>
              <a:spcAft>
                <a:spcPts val="0"/>
              </a:spcAft>
              <a:buClr>
                <a:srgbClr val="6FA8DC"/>
              </a:buClr>
              <a:buSzPts val="2400"/>
              <a:buChar char="○"/>
              <a:defRPr sz="2400">
                <a:solidFill>
                  <a:srgbClr val="6FA8DC"/>
                </a:solidFill>
              </a:defRPr>
            </a:lvl8pPr>
            <a:lvl9pPr marL="4114800" lvl="8" indent="-381000" rtl="0">
              <a:lnSpc>
                <a:spcPct val="115000"/>
              </a:lnSpc>
              <a:spcBef>
                <a:spcPts val="0"/>
              </a:spcBef>
              <a:spcAft>
                <a:spcPts val="0"/>
              </a:spcAft>
              <a:buClr>
                <a:srgbClr val="6FA8DC"/>
              </a:buClr>
              <a:buSzPts val="2400"/>
              <a:buChar char="■"/>
              <a:defRPr sz="2400">
                <a:solidFill>
                  <a:srgbClr val="6FA8DC"/>
                </a:solidFill>
              </a:defRPr>
            </a:lvl9pPr>
          </a:lstStyle>
          <a:p>
            <a:endParaRPr/>
          </a:p>
        </p:txBody>
      </p:sp>
      <p:sp>
        <p:nvSpPr>
          <p:cNvPr id="53" name="Shape 53"/>
          <p:cNvSpPr txBox="1">
            <a:spLocks noGrp="1"/>
          </p:cNvSpPr>
          <p:nvPr>
            <p:ph type="body" idx="2"/>
          </p:nvPr>
        </p:nvSpPr>
        <p:spPr>
          <a:xfrm>
            <a:off x="4954050" y="707475"/>
            <a:ext cx="3892200" cy="3846000"/>
          </a:xfrm>
          <a:prstGeom prst="rect">
            <a:avLst/>
          </a:prstGeom>
          <a:ln>
            <a:noFill/>
          </a:ln>
        </p:spPr>
        <p:txBody>
          <a:bodyPr spcFirstLastPara="1" wrap="square" lIns="91425" tIns="91425" rIns="91425" bIns="91425" anchor="t" anchorCtr="0"/>
          <a:lstStyle>
            <a:lvl1pPr marL="457200" lvl="0" indent="-342900" rtl="0">
              <a:lnSpc>
                <a:spcPct val="115000"/>
              </a:lnSpc>
              <a:spcBef>
                <a:spcPts val="0"/>
              </a:spcBef>
              <a:spcAft>
                <a:spcPts val="0"/>
              </a:spcAft>
              <a:buClr>
                <a:srgbClr val="FF9900"/>
              </a:buClr>
              <a:buSzPts val="1800"/>
              <a:buChar char="➢"/>
              <a:defRPr b="1">
                <a:solidFill>
                  <a:srgbClr val="FF9900"/>
                </a:solidFill>
              </a:defRPr>
            </a:lvl1pPr>
            <a:lvl2pPr marL="914400" lvl="1" indent="-342900" rtl="0">
              <a:lnSpc>
                <a:spcPct val="115000"/>
              </a:lnSpc>
              <a:spcBef>
                <a:spcPts val="0"/>
              </a:spcBef>
              <a:spcAft>
                <a:spcPts val="0"/>
              </a:spcAft>
              <a:buClr>
                <a:srgbClr val="FF9900"/>
              </a:buClr>
              <a:buSzPts val="1800"/>
              <a:buChar char="○"/>
              <a:defRPr sz="1800" b="1">
                <a:solidFill>
                  <a:srgbClr val="FF9900"/>
                </a:solidFill>
              </a:defRPr>
            </a:lvl2pPr>
            <a:lvl3pPr marL="1371600" lvl="2" indent="-342900" rtl="0">
              <a:lnSpc>
                <a:spcPct val="115000"/>
              </a:lnSpc>
              <a:spcBef>
                <a:spcPts val="0"/>
              </a:spcBef>
              <a:spcAft>
                <a:spcPts val="0"/>
              </a:spcAft>
              <a:buClr>
                <a:srgbClr val="FF9900"/>
              </a:buClr>
              <a:buSzPts val="1800"/>
              <a:buChar char="■"/>
              <a:defRPr sz="1800" b="1">
                <a:solidFill>
                  <a:srgbClr val="FF9900"/>
                </a:solidFill>
              </a:defRPr>
            </a:lvl3pPr>
            <a:lvl4pPr marL="1828800" lvl="3" indent="-342900" rtl="0">
              <a:lnSpc>
                <a:spcPct val="115000"/>
              </a:lnSpc>
              <a:spcBef>
                <a:spcPts val="0"/>
              </a:spcBef>
              <a:spcAft>
                <a:spcPts val="0"/>
              </a:spcAft>
              <a:buClr>
                <a:srgbClr val="FF9900"/>
              </a:buClr>
              <a:buSzPts val="1800"/>
              <a:buChar char="●"/>
              <a:defRPr sz="1800" b="1">
                <a:solidFill>
                  <a:srgbClr val="FF9900"/>
                </a:solidFill>
              </a:defRPr>
            </a:lvl4pPr>
            <a:lvl5pPr marL="2286000" lvl="4" indent="-342900" rtl="0">
              <a:lnSpc>
                <a:spcPct val="115000"/>
              </a:lnSpc>
              <a:spcBef>
                <a:spcPts val="0"/>
              </a:spcBef>
              <a:spcAft>
                <a:spcPts val="0"/>
              </a:spcAft>
              <a:buClr>
                <a:srgbClr val="FF9900"/>
              </a:buClr>
              <a:buSzPts val="1800"/>
              <a:buChar char="○"/>
              <a:defRPr sz="1800" b="1">
                <a:solidFill>
                  <a:srgbClr val="FF9900"/>
                </a:solidFill>
              </a:defRPr>
            </a:lvl5pPr>
            <a:lvl6pPr marL="2743200" lvl="5" indent="-342900" rtl="0">
              <a:lnSpc>
                <a:spcPct val="115000"/>
              </a:lnSpc>
              <a:spcBef>
                <a:spcPts val="0"/>
              </a:spcBef>
              <a:spcAft>
                <a:spcPts val="0"/>
              </a:spcAft>
              <a:buClr>
                <a:srgbClr val="FF9900"/>
              </a:buClr>
              <a:buSzPts val="1800"/>
              <a:buChar char="■"/>
              <a:defRPr sz="1800" b="1">
                <a:solidFill>
                  <a:srgbClr val="FF9900"/>
                </a:solidFill>
              </a:defRPr>
            </a:lvl6pPr>
            <a:lvl7pPr marL="3200400" lvl="6" indent="-342900" rtl="0">
              <a:lnSpc>
                <a:spcPct val="115000"/>
              </a:lnSpc>
              <a:spcBef>
                <a:spcPts val="0"/>
              </a:spcBef>
              <a:spcAft>
                <a:spcPts val="0"/>
              </a:spcAft>
              <a:buClr>
                <a:srgbClr val="FF9900"/>
              </a:buClr>
              <a:buSzPts val="1800"/>
              <a:buChar char="●"/>
              <a:defRPr sz="1800" b="1">
                <a:solidFill>
                  <a:srgbClr val="FF9900"/>
                </a:solidFill>
              </a:defRPr>
            </a:lvl7pPr>
            <a:lvl8pPr marL="3657600" lvl="7" indent="-342900" rtl="0">
              <a:lnSpc>
                <a:spcPct val="115000"/>
              </a:lnSpc>
              <a:spcBef>
                <a:spcPts val="0"/>
              </a:spcBef>
              <a:spcAft>
                <a:spcPts val="0"/>
              </a:spcAft>
              <a:buClr>
                <a:srgbClr val="FF9900"/>
              </a:buClr>
              <a:buSzPts val="1800"/>
              <a:buChar char="○"/>
              <a:defRPr sz="1800" b="1">
                <a:solidFill>
                  <a:srgbClr val="FF9900"/>
                </a:solidFill>
              </a:defRPr>
            </a:lvl8pPr>
            <a:lvl9pPr marL="4114800" lvl="8" indent="-342900" rtl="0">
              <a:lnSpc>
                <a:spcPct val="115000"/>
              </a:lnSpc>
              <a:spcBef>
                <a:spcPts val="0"/>
              </a:spcBef>
              <a:spcAft>
                <a:spcPts val="0"/>
              </a:spcAft>
              <a:buClr>
                <a:srgbClr val="FF9900"/>
              </a:buClr>
              <a:buSzPts val="1800"/>
              <a:buChar char="■"/>
              <a:defRPr sz="1800" b="1">
                <a:solidFill>
                  <a:srgbClr val="FF9900"/>
                </a:solidFill>
              </a:defRPr>
            </a:lvl9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fr"/>
              <a:t>‹N°›</a:t>
            </a:fld>
            <a:endParaRPr/>
          </a:p>
        </p:txBody>
      </p:sp>
      <p:sp>
        <p:nvSpPr>
          <p:cNvPr id="56" name="Shape 56"/>
          <p:cNvSpPr txBox="1">
            <a:spLocks noGrp="1"/>
          </p:cNvSpPr>
          <p:nvPr>
            <p:ph type="title"/>
          </p:nvPr>
        </p:nvSpPr>
        <p:spPr>
          <a:xfrm>
            <a:off x="623400" y="0"/>
            <a:ext cx="8520600" cy="572700"/>
          </a:xfrm>
          <a:prstGeom prst="rect">
            <a:avLst/>
          </a:prstGeom>
        </p:spPr>
        <p:txBody>
          <a:bodyPr spcFirstLastPara="1" wrap="square" lIns="91425" tIns="91425" rIns="91425" bIns="91425" anchor="t" anchorCtr="0"/>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0"/>
        <p:cNvGrpSpPr/>
        <p:nvPr/>
      </p:nvGrpSpPr>
      <p:grpSpPr>
        <a:xfrm>
          <a:off x="0" y="0"/>
          <a:ext cx="0" cy="0"/>
          <a:chOff x="0" y="0"/>
          <a:chExt cx="0" cy="0"/>
        </a:xfrm>
      </p:grpSpPr>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fr"/>
              <a:t>‹N°›</a:t>
            </a:fld>
            <a:endParaRPr/>
          </a:p>
        </p:txBody>
      </p:sp>
      <p:sp>
        <p:nvSpPr>
          <p:cNvPr id="33" name="Shape 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623400" y="0"/>
            <a:ext cx="8520600" cy="572700"/>
          </a:xfrm>
          <a:prstGeom prst="rect">
            <a:avLst/>
          </a:prstGeom>
        </p:spPr>
        <p:txBody>
          <a:bodyPr spcFirstLastPara="1" wrap="square" lIns="91425" tIns="91425" rIns="91425" bIns="91425" anchor="t" anchorCtr="0"/>
          <a:lstStyle>
            <a:lvl1pPr lvl="0" algn="r">
              <a:spcBef>
                <a:spcPts val="0"/>
              </a:spcBef>
              <a:spcAft>
                <a:spcPts val="0"/>
              </a:spcAft>
              <a:buSzPts val="2800"/>
              <a:buNone/>
              <a:defRPr/>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
        <p:nvSpPr>
          <p:cNvPr id="36" name="Shape 36"/>
          <p:cNvSpPr txBox="1">
            <a:spLocks noGrp="1"/>
          </p:cNvSpPr>
          <p:nvPr>
            <p:ph type="body" idx="1"/>
          </p:nvPr>
        </p:nvSpPr>
        <p:spPr>
          <a:xfrm>
            <a:off x="311700" y="766225"/>
            <a:ext cx="8520600" cy="3802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apositive de fin">
  <p:cSld name="Diapositive de fin">
    <p:spTree>
      <p:nvGrpSpPr>
        <p:cNvPr id="1" name="Shape 22"/>
        <p:cNvGrpSpPr/>
        <p:nvPr/>
      </p:nvGrpSpPr>
      <p:grpSpPr>
        <a:xfrm>
          <a:off x="0" y="0"/>
          <a:ext cx="0" cy="0"/>
          <a:chOff x="0" y="0"/>
          <a:chExt cx="0" cy="0"/>
        </a:xfrm>
      </p:grpSpPr>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MAJ">
    <p:spTree>
      <p:nvGrpSpPr>
        <p:cNvPr id="1" name=""/>
        <p:cNvGrpSpPr/>
        <p:nvPr/>
      </p:nvGrpSpPr>
      <p:grpSpPr>
        <a:xfrm>
          <a:off x="0" y="0"/>
          <a:ext cx="0" cy="0"/>
          <a:chOff x="0" y="0"/>
          <a:chExt cx="0" cy="0"/>
        </a:xfrm>
      </p:grpSpPr>
      <p:sp>
        <p:nvSpPr>
          <p:cNvPr id="2" name="Title 1"/>
          <p:cNvSpPr>
            <a:spLocks noGrp="1"/>
          </p:cNvSpPr>
          <p:nvPr>
            <p:ph type="title"/>
          </p:nvPr>
        </p:nvSpPr>
        <p:spPr>
          <a:xfrm>
            <a:off x="493205" y="135876"/>
            <a:ext cx="8079581" cy="628649"/>
          </a:xfrm>
        </p:spPr>
        <p:txBody>
          <a:bodyPr/>
          <a:lstStyle/>
          <a:p>
            <a:r>
              <a:rPr lang="fr-FR"/>
              <a:t>Modifiez le style du titre</a:t>
            </a:r>
            <a:endParaRPr lang="en-US" dirty="0"/>
          </a:p>
        </p:txBody>
      </p:sp>
      <p:sp>
        <p:nvSpPr>
          <p:cNvPr id="3" name="Content Placeholder 2"/>
          <p:cNvSpPr>
            <a:spLocks noGrp="1"/>
          </p:cNvSpPr>
          <p:nvPr>
            <p:ph idx="1"/>
          </p:nvPr>
        </p:nvSpPr>
        <p:spPr>
          <a:xfrm>
            <a:off x="507492" y="942975"/>
            <a:ext cx="8065294" cy="346433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E0ABD4-B9A9-4685-8FFD-30ABFC55E27E}" type="datetime1">
              <a:rPr lang="en-US" smtClean="0"/>
              <a:t>5/25/2018</a:t>
            </a:fld>
            <a:endParaRPr lang="en-US" dirty="0"/>
          </a:p>
        </p:txBody>
      </p:sp>
      <p:sp>
        <p:nvSpPr>
          <p:cNvPr id="5" name="Footer Placeholder 4"/>
          <p:cNvSpPr>
            <a:spLocks noGrp="1"/>
          </p:cNvSpPr>
          <p:nvPr>
            <p:ph type="ftr" sz="quarter" idx="11"/>
          </p:nvPr>
        </p:nvSpPr>
        <p:spPr/>
        <p:txBody>
          <a:bodyPr/>
          <a:lstStyle/>
          <a:p>
            <a:r>
              <a:rPr lang="fr-FR">
                <a:latin typeface="Arial" charset="0"/>
                <a:ea typeface="ＭＳ Ｐゴシック" pitchFamily="-65" charset="-128"/>
              </a:rPr>
              <a:t>HTML5 / CSS3 / Javascript</a:t>
            </a:r>
            <a:endParaRPr lang="fr-FR" dirty="0">
              <a:latin typeface="Arial" charset="0"/>
              <a:ea typeface="ＭＳ Ｐゴシック" pitchFamily="-65" charset="-128"/>
            </a:endParaRPr>
          </a:p>
        </p:txBody>
      </p:sp>
      <p:sp>
        <p:nvSpPr>
          <p:cNvPr id="9" name="Slide Number Placeholder 5"/>
          <p:cNvSpPr>
            <a:spLocks noGrp="1"/>
          </p:cNvSpPr>
          <p:nvPr>
            <p:ph type="sldNum" sz="quarter" idx="12"/>
          </p:nvPr>
        </p:nvSpPr>
        <p:spPr>
          <a:xfrm>
            <a:off x="4506683" y="4407309"/>
            <a:ext cx="2024842" cy="736191"/>
          </a:xfrm>
        </p:spPr>
        <p:txBody>
          <a:bodyPr/>
          <a:lstStyle>
            <a:lvl1pPr>
              <a:defRPr sz="3038"/>
            </a:lvl1pPr>
          </a:lstStyle>
          <a:p>
            <a:pPr marL="0" lvl="0" indent="0">
              <a:spcBef>
                <a:spcPts val="0"/>
              </a:spcBef>
              <a:spcAft>
                <a:spcPts val="0"/>
              </a:spcAft>
              <a:buNone/>
            </a:pPr>
            <a:fld id="{00000000-1234-1234-1234-123412341234}" type="slidenum">
              <a:rPr lang="fr-FR" smtClean="0"/>
              <a:t>‹N°›</a:t>
            </a:fld>
            <a:endParaRPr lang="fr-FR"/>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377" y="4618813"/>
            <a:ext cx="1498127" cy="404462"/>
          </a:xfrm>
          <a:prstGeom prst="rect">
            <a:avLst/>
          </a:prstGeom>
        </p:spPr>
      </p:pic>
    </p:spTree>
    <p:extLst>
      <p:ext uri="{BB962C8B-B14F-4D97-AF65-F5344CB8AC3E}">
        <p14:creationId xmlns:p14="http://schemas.microsoft.com/office/powerpoint/2010/main" val="32616243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52629" y="575564"/>
            <a:ext cx="8085582" cy="2516886"/>
          </a:xfrm>
        </p:spPr>
        <p:txBody>
          <a:bodyPr anchor="b">
            <a:normAutofit/>
          </a:bodyPr>
          <a:lstStyle>
            <a:lvl1pPr>
              <a:lnSpc>
                <a:spcPct val="80000"/>
              </a:lnSpc>
              <a:defRPr sz="4951" b="0"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1800">
                <a:solidFill>
                  <a:schemeClr val="tx1"/>
                </a:solidFill>
                <a:latin typeface="+mj-lt"/>
              </a:defRPr>
            </a:lvl1pPr>
            <a:lvl2pPr marL="257200" indent="0">
              <a:buNone/>
              <a:defRPr sz="1012">
                <a:solidFill>
                  <a:schemeClr val="tx1">
                    <a:tint val="75000"/>
                  </a:schemeClr>
                </a:solidFill>
              </a:defRPr>
            </a:lvl2pPr>
            <a:lvl3pPr marL="514400" indent="0">
              <a:buNone/>
              <a:defRPr sz="900">
                <a:solidFill>
                  <a:schemeClr val="tx1">
                    <a:tint val="75000"/>
                  </a:schemeClr>
                </a:solidFill>
              </a:defRPr>
            </a:lvl3pPr>
            <a:lvl4pPr marL="771600" indent="0">
              <a:buNone/>
              <a:defRPr sz="788">
                <a:solidFill>
                  <a:schemeClr val="tx1">
                    <a:tint val="75000"/>
                  </a:schemeClr>
                </a:solidFill>
              </a:defRPr>
            </a:lvl4pPr>
            <a:lvl5pPr marL="1028800" indent="0">
              <a:buNone/>
              <a:defRPr sz="788">
                <a:solidFill>
                  <a:schemeClr val="tx1">
                    <a:tint val="75000"/>
                  </a:schemeClr>
                </a:solidFill>
              </a:defRPr>
            </a:lvl5pPr>
            <a:lvl6pPr marL="1286000" indent="0">
              <a:buNone/>
              <a:defRPr sz="788">
                <a:solidFill>
                  <a:schemeClr val="tx1">
                    <a:tint val="75000"/>
                  </a:schemeClr>
                </a:solidFill>
              </a:defRPr>
            </a:lvl6pPr>
            <a:lvl7pPr marL="1543200" indent="0">
              <a:buNone/>
              <a:defRPr sz="788">
                <a:solidFill>
                  <a:schemeClr val="tx1">
                    <a:tint val="75000"/>
                  </a:schemeClr>
                </a:solidFill>
              </a:defRPr>
            </a:lvl7pPr>
            <a:lvl8pPr marL="1800400" indent="0">
              <a:buNone/>
              <a:defRPr sz="788">
                <a:solidFill>
                  <a:schemeClr val="tx1">
                    <a:tint val="75000"/>
                  </a:schemeClr>
                </a:solidFill>
              </a:defRPr>
            </a:lvl8pPr>
            <a:lvl9pPr marL="2057600" indent="0">
              <a:buNone/>
              <a:defRPr sz="788">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9FC4A279-6AC9-4226-AC29-87AACC96ECE6}" type="datetime1">
              <a:rPr lang="en-US" smtClean="0"/>
              <a:t>5/25/2018</a:t>
            </a:fld>
            <a:endParaRPr lang="en-US" dirty="0"/>
          </a:p>
        </p:txBody>
      </p:sp>
      <p:sp>
        <p:nvSpPr>
          <p:cNvPr id="5" name="Footer Placeholder 4"/>
          <p:cNvSpPr>
            <a:spLocks noGrp="1"/>
          </p:cNvSpPr>
          <p:nvPr>
            <p:ph type="ftr" sz="quarter" idx="11"/>
          </p:nvPr>
        </p:nvSpPr>
        <p:spPr/>
        <p:txBody>
          <a:bodyPr/>
          <a:lstStyle/>
          <a:p>
            <a:pPr>
              <a:buClr>
                <a:srgbClr val="666666"/>
              </a:buClr>
              <a:tabLst>
                <a:tab pos="0" algn="l"/>
                <a:tab pos="685804" algn="l"/>
                <a:tab pos="1371609" algn="l"/>
                <a:tab pos="2057413" algn="l"/>
                <a:tab pos="2743218" algn="l"/>
                <a:tab pos="3429023" algn="l"/>
                <a:tab pos="4114827" algn="l"/>
                <a:tab pos="4800632" algn="l"/>
                <a:tab pos="5486436" algn="l"/>
                <a:tab pos="6172240" algn="l"/>
                <a:tab pos="6858045" algn="l"/>
                <a:tab pos="7543849" algn="l"/>
              </a:tabLst>
            </a:pPr>
            <a:r>
              <a:rPr lang="fr-FR"/>
              <a:t>HTML5 / CSS3 / Javascript</a:t>
            </a:r>
            <a:endParaRPr lang="fr-FR" dirty="0"/>
          </a:p>
        </p:txBody>
      </p:sp>
      <p:sp>
        <p:nvSpPr>
          <p:cNvPr id="10" name="Slide Number Placeholder 5"/>
          <p:cNvSpPr>
            <a:spLocks noGrp="1"/>
          </p:cNvSpPr>
          <p:nvPr>
            <p:ph type="sldNum" sz="quarter" idx="12"/>
          </p:nvPr>
        </p:nvSpPr>
        <p:spPr>
          <a:xfrm>
            <a:off x="4506683" y="4407309"/>
            <a:ext cx="2024842" cy="736191"/>
          </a:xfrm>
        </p:spPr>
        <p:txBody>
          <a:bodyPr/>
          <a:lstStyle>
            <a:lvl1pPr>
              <a:defRPr sz="3038"/>
            </a:lvl1pPr>
          </a:lstStyle>
          <a:p>
            <a:pPr marL="0" lvl="0" indent="0">
              <a:spcBef>
                <a:spcPts val="0"/>
              </a:spcBef>
              <a:spcAft>
                <a:spcPts val="0"/>
              </a:spcAft>
              <a:buNone/>
            </a:pPr>
            <a:fld id="{00000000-1234-1234-1234-123412341234}" type="slidenum">
              <a:rPr lang="fr-FR" smtClean="0"/>
              <a:t>‹N°›</a:t>
            </a:fld>
            <a:endParaRPr lang="fr-FR"/>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377" y="4618813"/>
            <a:ext cx="1498127" cy="404462"/>
          </a:xfrm>
          <a:prstGeom prst="rect">
            <a:avLst/>
          </a:prstGeom>
        </p:spPr>
      </p:pic>
    </p:spTree>
    <p:extLst>
      <p:ext uri="{BB962C8B-B14F-4D97-AF65-F5344CB8AC3E}">
        <p14:creationId xmlns:p14="http://schemas.microsoft.com/office/powerpoint/2010/main" val="17735646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07493" y="1498601"/>
            <a:ext cx="3497580" cy="2825496"/>
          </a:xfrm>
        </p:spPr>
        <p:txBody>
          <a:bodyPr/>
          <a:lstStyle>
            <a:lvl1pPr>
              <a:defRPr sz="1350"/>
            </a:lvl1pPr>
            <a:lvl2pPr>
              <a:defRPr sz="1125"/>
            </a:lvl2pPr>
            <a:lvl3pPr>
              <a:defRPr sz="1012"/>
            </a:lvl3pPr>
            <a:lvl4pPr>
              <a:defRPr sz="900"/>
            </a:lvl4pPr>
            <a:lvl5pPr>
              <a:defRPr sz="900"/>
            </a:lvl5pPr>
            <a:lvl6pPr>
              <a:defRPr sz="900"/>
            </a:lvl6pPr>
            <a:lvl7pPr>
              <a:defRPr sz="900"/>
            </a:lvl7pPr>
            <a:lvl8pPr>
              <a:defRPr sz="900"/>
            </a:lvl8pPr>
            <a:lvl9pPr>
              <a:defRPr sz="9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350"/>
            </a:lvl1pPr>
            <a:lvl2pPr>
              <a:defRPr sz="1125"/>
            </a:lvl2pPr>
            <a:lvl3pPr>
              <a:defRPr sz="1012"/>
            </a:lvl3pPr>
            <a:lvl4pPr>
              <a:defRPr sz="900"/>
            </a:lvl4pPr>
            <a:lvl5pPr>
              <a:defRPr sz="900"/>
            </a:lvl5pPr>
            <a:lvl6pPr>
              <a:defRPr sz="900"/>
            </a:lvl6pPr>
            <a:lvl7pPr>
              <a:defRPr sz="900"/>
            </a:lvl7pPr>
            <a:lvl8pPr>
              <a:defRPr sz="900"/>
            </a:lvl8pPr>
            <a:lvl9pPr>
              <a:defRPr sz="9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3445816-85EC-4AB3-A14C-7965EE20D039}" type="datetime1">
              <a:rPr lang="en-US" smtClean="0"/>
              <a:t>5/25/2018</a:t>
            </a:fld>
            <a:endParaRPr lang="en-US" dirty="0"/>
          </a:p>
        </p:txBody>
      </p:sp>
      <p:sp>
        <p:nvSpPr>
          <p:cNvPr id="6" name="Footer Placeholder 5"/>
          <p:cNvSpPr>
            <a:spLocks noGrp="1"/>
          </p:cNvSpPr>
          <p:nvPr>
            <p:ph type="ftr" sz="quarter" idx="11"/>
          </p:nvPr>
        </p:nvSpPr>
        <p:spPr/>
        <p:txBody>
          <a:bodyPr/>
          <a:lstStyle/>
          <a:p>
            <a:r>
              <a:rPr lang="fr-FR">
                <a:solidFill>
                  <a:schemeClr val="bg1"/>
                </a:solidFill>
                <a:latin typeface="Arial" charset="0"/>
                <a:ea typeface="ＭＳ Ｐゴシック" pitchFamily="-65" charset="-128"/>
              </a:rPr>
              <a:t>HTML5 / CSS3 / Javascript</a:t>
            </a:r>
            <a:endParaRPr lang="fr-FR" dirty="0">
              <a:solidFill>
                <a:schemeClr val="bg1"/>
              </a:solidFill>
              <a:latin typeface="Arial" charset="0"/>
              <a:ea typeface="ＭＳ Ｐゴシック" pitchFamily="-65" charset="-128"/>
            </a:endParaRPr>
          </a:p>
        </p:txBody>
      </p:sp>
      <p:sp>
        <p:nvSpPr>
          <p:cNvPr id="9" name="Slide Number Placeholder 5"/>
          <p:cNvSpPr>
            <a:spLocks noGrp="1"/>
          </p:cNvSpPr>
          <p:nvPr>
            <p:ph type="sldNum" sz="quarter" idx="12"/>
          </p:nvPr>
        </p:nvSpPr>
        <p:spPr>
          <a:xfrm>
            <a:off x="4506683" y="4407309"/>
            <a:ext cx="2024842" cy="736191"/>
          </a:xfrm>
        </p:spPr>
        <p:txBody>
          <a:bodyPr/>
          <a:lstStyle>
            <a:lvl1pPr>
              <a:defRPr sz="3038"/>
            </a:lvl1pPr>
          </a:lstStyle>
          <a:p>
            <a:pPr marL="0" lvl="0" indent="0">
              <a:spcBef>
                <a:spcPts val="0"/>
              </a:spcBef>
              <a:spcAft>
                <a:spcPts val="0"/>
              </a:spcAft>
              <a:buNone/>
            </a:pPr>
            <a:fld id="{00000000-1234-1234-1234-123412341234}" type="slidenum">
              <a:rPr lang="fr-FR" smtClean="0"/>
              <a:t>‹N°›</a:t>
            </a:fld>
            <a:endParaRPr lang="fr-FR"/>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377" y="4618813"/>
            <a:ext cx="1498127" cy="404462"/>
          </a:xfrm>
          <a:prstGeom prst="rect">
            <a:avLst/>
          </a:prstGeom>
        </p:spPr>
      </p:pic>
    </p:spTree>
    <p:extLst>
      <p:ext uri="{BB962C8B-B14F-4D97-AF65-F5344CB8AC3E}">
        <p14:creationId xmlns:p14="http://schemas.microsoft.com/office/powerpoint/2010/main" val="42092445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507493" y="1530351"/>
            <a:ext cx="3497580" cy="542550"/>
          </a:xfrm>
        </p:spPr>
        <p:txBody>
          <a:bodyPr anchor="ctr">
            <a:normAutofit/>
          </a:bodyPr>
          <a:lstStyle>
            <a:lvl1pPr marL="0" indent="0">
              <a:buNone/>
              <a:defRPr sz="1238" b="0" cap="all" baseline="0">
                <a:solidFill>
                  <a:schemeClr val="tx1">
                    <a:lumMod val="85000"/>
                    <a:lumOff val="15000"/>
                  </a:schemeClr>
                </a:solidFill>
                <a:latin typeface="+mj-lt"/>
              </a:defRPr>
            </a:lvl1pPr>
            <a:lvl2pPr marL="257200" indent="0">
              <a:buNone/>
              <a:defRPr sz="1125" b="1"/>
            </a:lvl2pPr>
            <a:lvl3pPr marL="514400" indent="0">
              <a:buNone/>
              <a:defRPr sz="1012" b="1"/>
            </a:lvl3pPr>
            <a:lvl4pPr marL="771600" indent="0">
              <a:buNone/>
              <a:defRPr sz="900" b="1"/>
            </a:lvl4pPr>
            <a:lvl5pPr marL="1028800" indent="0">
              <a:buNone/>
              <a:defRPr sz="900" b="1"/>
            </a:lvl5pPr>
            <a:lvl6pPr marL="1286000" indent="0">
              <a:buNone/>
              <a:defRPr sz="900" b="1"/>
            </a:lvl6pPr>
            <a:lvl7pPr marL="1543200" indent="0">
              <a:buNone/>
              <a:defRPr sz="900" b="1"/>
            </a:lvl7pPr>
            <a:lvl8pPr marL="1800400" indent="0">
              <a:buNone/>
              <a:defRPr sz="900" b="1"/>
            </a:lvl8pPr>
            <a:lvl9pPr marL="2057600" indent="0">
              <a:buNone/>
              <a:defRPr sz="900" b="1"/>
            </a:lvl9pPr>
          </a:lstStyle>
          <a:p>
            <a:pPr lvl="0"/>
            <a:r>
              <a:rPr lang="fr-FR"/>
              <a:t>Modifiez les styles du texte du masque</a:t>
            </a:r>
          </a:p>
        </p:txBody>
      </p:sp>
      <p:sp>
        <p:nvSpPr>
          <p:cNvPr id="4" name="Content Placeholder 3"/>
          <p:cNvSpPr>
            <a:spLocks noGrp="1"/>
          </p:cNvSpPr>
          <p:nvPr>
            <p:ph sz="half" idx="2"/>
          </p:nvPr>
        </p:nvSpPr>
        <p:spPr>
          <a:xfrm>
            <a:off x="507493" y="2064813"/>
            <a:ext cx="3497580" cy="2400300"/>
          </a:xfrm>
        </p:spPr>
        <p:txBody>
          <a:bodyPr/>
          <a:lstStyle>
            <a:lvl1pPr>
              <a:defRPr sz="1350"/>
            </a:lvl1pPr>
            <a:lvl2pPr>
              <a:defRPr sz="1125"/>
            </a:lvl2pPr>
            <a:lvl3pPr>
              <a:defRPr sz="1012"/>
            </a:lvl3pPr>
            <a:lvl4pPr>
              <a:defRPr sz="900"/>
            </a:lvl4pPr>
            <a:lvl5pPr>
              <a:defRPr sz="900"/>
            </a:lvl5pPr>
            <a:lvl6pPr>
              <a:defRPr sz="900"/>
            </a:lvl6pPr>
            <a:lvl7pPr>
              <a:defRPr sz="900"/>
            </a:lvl7pPr>
            <a:lvl8pPr>
              <a:defRPr sz="900"/>
            </a:lvl8pPr>
            <a:lvl9pPr>
              <a:defRPr sz="9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238" b="0" cap="all" baseline="0">
                <a:solidFill>
                  <a:schemeClr val="tx1">
                    <a:lumMod val="85000"/>
                    <a:lumOff val="15000"/>
                  </a:schemeClr>
                </a:solidFill>
                <a:latin typeface="+mj-lt"/>
              </a:defRPr>
            </a:lvl1pPr>
            <a:lvl2pPr marL="257200" indent="0">
              <a:buNone/>
              <a:defRPr sz="1125" b="1"/>
            </a:lvl2pPr>
            <a:lvl3pPr marL="514400" indent="0">
              <a:buNone/>
              <a:defRPr sz="1012" b="1"/>
            </a:lvl3pPr>
            <a:lvl4pPr marL="771600" indent="0">
              <a:buNone/>
              <a:defRPr sz="900" b="1"/>
            </a:lvl4pPr>
            <a:lvl5pPr marL="1028800" indent="0">
              <a:buNone/>
              <a:defRPr sz="900" b="1"/>
            </a:lvl5pPr>
            <a:lvl6pPr marL="1286000" indent="0">
              <a:buNone/>
              <a:defRPr sz="900" b="1"/>
            </a:lvl6pPr>
            <a:lvl7pPr marL="1543200" indent="0">
              <a:buNone/>
              <a:defRPr sz="900" b="1"/>
            </a:lvl7pPr>
            <a:lvl8pPr marL="1800400" indent="0">
              <a:buNone/>
              <a:defRPr sz="900" b="1"/>
            </a:lvl8pPr>
            <a:lvl9pPr marL="2057600" indent="0">
              <a:buNone/>
              <a:defRPr sz="900" b="1"/>
            </a:lvl9pPr>
          </a:lstStyle>
          <a:p>
            <a:pPr lvl="0"/>
            <a:r>
              <a:rPr lang="fr-FR"/>
              <a:t>Modifiez les styles du texte du masque</a:t>
            </a:r>
          </a:p>
        </p:txBody>
      </p:sp>
      <p:sp>
        <p:nvSpPr>
          <p:cNvPr id="6" name="Content Placeholder 5"/>
          <p:cNvSpPr>
            <a:spLocks noGrp="1"/>
          </p:cNvSpPr>
          <p:nvPr>
            <p:ph sz="quarter" idx="4"/>
          </p:nvPr>
        </p:nvSpPr>
        <p:spPr>
          <a:xfrm>
            <a:off x="4505706" y="2063242"/>
            <a:ext cx="3497580" cy="2400300"/>
          </a:xfrm>
        </p:spPr>
        <p:txBody>
          <a:bodyPr/>
          <a:lstStyle>
            <a:lvl1pPr>
              <a:defRPr sz="1350"/>
            </a:lvl1pPr>
            <a:lvl2pPr>
              <a:defRPr sz="1125"/>
            </a:lvl2pPr>
            <a:lvl3pPr>
              <a:defRPr sz="1012"/>
            </a:lvl3pPr>
            <a:lvl4pPr>
              <a:defRPr sz="900"/>
            </a:lvl4pPr>
            <a:lvl5pPr>
              <a:defRPr sz="900"/>
            </a:lvl5pPr>
            <a:lvl6pPr>
              <a:defRPr sz="900"/>
            </a:lvl6pPr>
            <a:lvl7pPr>
              <a:defRPr sz="900"/>
            </a:lvl7pPr>
            <a:lvl8pPr>
              <a:defRPr sz="900"/>
            </a:lvl8pPr>
            <a:lvl9pPr>
              <a:defRPr sz="9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83681CD-8309-40AF-BA49-FF5702F7D654}" type="datetime1">
              <a:rPr lang="en-US" smtClean="0"/>
              <a:t>5/25/2018</a:t>
            </a:fld>
            <a:endParaRPr lang="en-US" dirty="0"/>
          </a:p>
        </p:txBody>
      </p:sp>
      <p:sp>
        <p:nvSpPr>
          <p:cNvPr id="8" name="Footer Placeholder 7"/>
          <p:cNvSpPr>
            <a:spLocks noGrp="1"/>
          </p:cNvSpPr>
          <p:nvPr>
            <p:ph type="ftr" sz="quarter" idx="11"/>
          </p:nvPr>
        </p:nvSpPr>
        <p:spPr/>
        <p:txBody>
          <a:bodyPr/>
          <a:lstStyle/>
          <a:p>
            <a:r>
              <a:rPr lang="fr-FR">
                <a:solidFill>
                  <a:schemeClr val="bg1"/>
                </a:solidFill>
                <a:latin typeface="Arial" charset="0"/>
                <a:ea typeface="ＭＳ Ｐゴシック" pitchFamily="-65" charset="-128"/>
              </a:rPr>
              <a:t>HTML5 / CSS3 / Javascript</a:t>
            </a:r>
            <a:endParaRPr lang="fr-FR" dirty="0">
              <a:solidFill>
                <a:schemeClr val="bg1"/>
              </a:solidFill>
              <a:latin typeface="Arial" charset="0"/>
              <a:ea typeface="ＭＳ Ｐゴシック" pitchFamily="-65" charset="-128"/>
            </a:endParaRPr>
          </a:p>
        </p:txBody>
      </p:sp>
      <p:sp>
        <p:nvSpPr>
          <p:cNvPr id="11" name="Slide Number Placeholder 5"/>
          <p:cNvSpPr>
            <a:spLocks noGrp="1"/>
          </p:cNvSpPr>
          <p:nvPr>
            <p:ph type="sldNum" sz="quarter" idx="12"/>
          </p:nvPr>
        </p:nvSpPr>
        <p:spPr>
          <a:xfrm>
            <a:off x="4506683" y="4407309"/>
            <a:ext cx="2024842" cy="736191"/>
          </a:xfrm>
        </p:spPr>
        <p:txBody>
          <a:bodyPr/>
          <a:lstStyle>
            <a:lvl1pPr>
              <a:defRPr sz="3038"/>
            </a:lvl1pPr>
          </a:lstStyle>
          <a:p>
            <a:pPr marL="0" lvl="0" indent="0">
              <a:spcBef>
                <a:spcPts val="0"/>
              </a:spcBef>
              <a:spcAft>
                <a:spcPts val="0"/>
              </a:spcAft>
              <a:buNone/>
            </a:pPr>
            <a:fld id="{00000000-1234-1234-1234-123412341234}" type="slidenum">
              <a:rPr lang="fr-FR" smtClean="0"/>
              <a:t>‹N°›</a:t>
            </a:fld>
            <a:endParaRPr lang="fr-FR"/>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377" y="4618813"/>
            <a:ext cx="1498127" cy="404462"/>
          </a:xfrm>
          <a:prstGeom prst="rect">
            <a:avLst/>
          </a:prstGeom>
        </p:spPr>
      </p:pic>
    </p:spTree>
    <p:extLst>
      <p:ext uri="{BB962C8B-B14F-4D97-AF65-F5344CB8AC3E}">
        <p14:creationId xmlns:p14="http://schemas.microsoft.com/office/powerpoint/2010/main" val="7611140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a:xfrm>
            <a:off x="514350" y="4727454"/>
            <a:ext cx="3086100" cy="171450"/>
          </a:xfrm>
        </p:spPr>
        <p:txBody>
          <a:bodyPr/>
          <a:lstStyle/>
          <a:p>
            <a:fld id="{B6E0ABD4-B9A9-4685-8FFD-30ABFC55E27E}" type="datetime1">
              <a:rPr lang="en-US" smtClean="0"/>
              <a:t>5/25/2018</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fr-FR">
                <a:latin typeface="Arial" charset="0"/>
                <a:ea typeface="ＭＳ Ｐゴシック" pitchFamily="-65" charset="-128"/>
              </a:rPr>
              <a:t>HTML5 / CSS3 / Javascript</a:t>
            </a:r>
            <a:endParaRPr lang="fr-FR" dirty="0">
              <a:latin typeface="Arial" charset="0"/>
              <a:ea typeface="ＭＳ Ｐゴシック" pitchFamily="-65" charset="-128"/>
            </a:endParaRPr>
          </a:p>
        </p:txBody>
      </p:sp>
      <p:sp>
        <p:nvSpPr>
          <p:cNvPr id="2" name="Rectangle 1"/>
          <p:cNvSpPr/>
          <p:nvPr/>
        </p:nvSpPr>
        <p:spPr>
          <a:xfrm>
            <a:off x="514350" y="895149"/>
            <a:ext cx="8079582" cy="3003082"/>
          </a:xfrm>
          <a:prstGeom prst="rect">
            <a:avLst/>
          </a:prstGeom>
          <a:solidFill>
            <a:srgbClr val="F9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Content Placeholder 2"/>
          <p:cNvSpPr>
            <a:spLocks noGrp="1"/>
          </p:cNvSpPr>
          <p:nvPr>
            <p:ph idx="1"/>
          </p:nvPr>
        </p:nvSpPr>
        <p:spPr>
          <a:xfrm>
            <a:off x="613264" y="981476"/>
            <a:ext cx="7786838" cy="266649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9" name="Slide Number Placeholder 5"/>
          <p:cNvSpPr>
            <a:spLocks noGrp="1"/>
          </p:cNvSpPr>
          <p:nvPr>
            <p:ph type="sldNum" sz="quarter" idx="12"/>
          </p:nvPr>
        </p:nvSpPr>
        <p:spPr>
          <a:xfrm>
            <a:off x="4506683" y="4407309"/>
            <a:ext cx="2024842" cy="736191"/>
          </a:xfrm>
        </p:spPr>
        <p:txBody>
          <a:bodyPr/>
          <a:lstStyle>
            <a:lvl1pPr>
              <a:defRPr sz="3038"/>
            </a:lvl1pPr>
          </a:lstStyle>
          <a:p>
            <a:pPr marL="0" lvl="0" indent="0">
              <a:spcBef>
                <a:spcPts val="0"/>
              </a:spcBef>
              <a:spcAft>
                <a:spcPts val="0"/>
              </a:spcAft>
              <a:buNone/>
            </a:pPr>
            <a:fld id="{00000000-1234-1234-1234-123412341234}" type="slidenum">
              <a:rPr lang="fr-FR" smtClean="0"/>
              <a:t>‹N°›</a:t>
            </a:fld>
            <a:endParaRPr lang="fr-FR"/>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377" y="4618813"/>
            <a:ext cx="1498127" cy="404462"/>
          </a:xfrm>
          <a:prstGeom prst="rect">
            <a:avLst/>
          </a:prstGeom>
        </p:spPr>
      </p:pic>
    </p:spTree>
    <p:extLst>
      <p:ext uri="{BB962C8B-B14F-4D97-AF65-F5344CB8AC3E}">
        <p14:creationId xmlns:p14="http://schemas.microsoft.com/office/powerpoint/2010/main" val="36524956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5C364-FBCC-4271-9673-0E1E64A2F32B}" type="datetime1">
              <a:rPr lang="en-US" smtClean="0"/>
              <a:t>5/25/2018</a:t>
            </a:fld>
            <a:endParaRPr lang="en-US" dirty="0"/>
          </a:p>
        </p:txBody>
      </p:sp>
      <p:sp>
        <p:nvSpPr>
          <p:cNvPr id="3" name="Footer Placeholder 2"/>
          <p:cNvSpPr>
            <a:spLocks noGrp="1"/>
          </p:cNvSpPr>
          <p:nvPr>
            <p:ph type="ftr" sz="quarter" idx="11"/>
          </p:nvPr>
        </p:nvSpPr>
        <p:spPr/>
        <p:txBody>
          <a:bodyPr/>
          <a:lstStyle/>
          <a:p>
            <a:r>
              <a:rPr lang="fr-FR">
                <a:solidFill>
                  <a:schemeClr val="bg1"/>
                </a:solidFill>
                <a:latin typeface="Arial" charset="0"/>
                <a:ea typeface="ＭＳ Ｐゴシック" pitchFamily="-65" charset="-128"/>
              </a:rPr>
              <a:t>HTML5 / CSS3 / Javascript</a:t>
            </a:r>
            <a:endParaRPr lang="fr-FR" dirty="0">
              <a:solidFill>
                <a:schemeClr val="bg1"/>
              </a:solidFill>
              <a:latin typeface="Arial" charset="0"/>
              <a:ea typeface="ＭＳ Ｐゴシック" pitchFamily="-65" charset="-128"/>
            </a:endParaRPr>
          </a:p>
        </p:txBody>
      </p:sp>
      <p:sp>
        <p:nvSpPr>
          <p:cNvPr id="6" name="Slide Number Placeholder 5"/>
          <p:cNvSpPr>
            <a:spLocks noGrp="1"/>
          </p:cNvSpPr>
          <p:nvPr>
            <p:ph type="sldNum" sz="quarter" idx="12"/>
          </p:nvPr>
        </p:nvSpPr>
        <p:spPr>
          <a:xfrm>
            <a:off x="4506683" y="4407309"/>
            <a:ext cx="2024842" cy="736191"/>
          </a:xfrm>
        </p:spPr>
        <p:txBody>
          <a:bodyPr/>
          <a:lstStyle>
            <a:lvl1pPr>
              <a:defRPr sz="3038"/>
            </a:lvl1pPr>
          </a:lstStyle>
          <a:p>
            <a:pPr marL="0" lvl="0" indent="0">
              <a:spcBef>
                <a:spcPts val="0"/>
              </a:spcBef>
              <a:spcAft>
                <a:spcPts val="0"/>
              </a:spcAft>
              <a:buNone/>
            </a:pPr>
            <a:fld id="{00000000-1234-1234-1234-123412341234}" type="slidenum">
              <a:rPr lang="fr-FR" smtClean="0"/>
              <a:t>‹N°›</a:t>
            </a:fld>
            <a:endParaRPr lang="fr-F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377" y="4618813"/>
            <a:ext cx="1498127" cy="404462"/>
          </a:xfrm>
          <a:prstGeom prst="rect">
            <a:avLst/>
          </a:prstGeom>
        </p:spPr>
      </p:pic>
    </p:spTree>
    <p:extLst>
      <p:ext uri="{BB962C8B-B14F-4D97-AF65-F5344CB8AC3E}">
        <p14:creationId xmlns:p14="http://schemas.microsoft.com/office/powerpoint/2010/main" val="378460763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225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571501" y="571500"/>
            <a:ext cx="4572000" cy="3429000"/>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514400" rtl="0" eaLnBrk="1" fontAlgn="auto" latinLnBrk="0" hangingPunct="1">
              <a:lnSpc>
                <a:spcPct val="100000"/>
              </a:lnSpc>
              <a:spcBef>
                <a:spcPts val="675"/>
              </a:spcBef>
              <a:spcAft>
                <a:spcPts val="0"/>
              </a:spcAft>
              <a:buClrTx/>
              <a:buSzTx/>
              <a:buFontTx/>
              <a:buNone/>
              <a:tabLst/>
              <a:defRPr sz="1012">
                <a:solidFill>
                  <a:srgbClr val="262626"/>
                </a:solidFill>
              </a:defRPr>
            </a:lvl1pPr>
            <a:lvl2pPr marL="257200" indent="0">
              <a:buNone/>
              <a:defRPr sz="675"/>
            </a:lvl2pPr>
            <a:lvl3pPr marL="514400" indent="0">
              <a:buNone/>
              <a:defRPr sz="563"/>
            </a:lvl3pPr>
            <a:lvl4pPr marL="771600" indent="0">
              <a:buNone/>
              <a:defRPr sz="506"/>
            </a:lvl4pPr>
            <a:lvl5pPr marL="1028800" indent="0">
              <a:buNone/>
              <a:defRPr sz="506"/>
            </a:lvl5pPr>
            <a:lvl6pPr marL="1286000" indent="0">
              <a:buNone/>
              <a:defRPr sz="506"/>
            </a:lvl6pPr>
            <a:lvl7pPr marL="1543200" indent="0">
              <a:buNone/>
              <a:defRPr sz="506"/>
            </a:lvl7pPr>
            <a:lvl8pPr marL="1800400" indent="0">
              <a:buNone/>
              <a:defRPr sz="506"/>
            </a:lvl8pPr>
            <a:lvl9pPr marL="2057600" indent="0">
              <a:buNone/>
              <a:defRPr sz="506"/>
            </a:lvl9pPr>
          </a:lstStyle>
          <a:p>
            <a:pPr marL="0" marR="0" lvl="0" indent="0" algn="l" defTabSz="514400" rtl="0" eaLnBrk="1" fontAlgn="auto" latinLnBrk="0" hangingPunct="1">
              <a:lnSpc>
                <a:spcPct val="100000"/>
              </a:lnSpc>
              <a:spcBef>
                <a:spcPts val="788"/>
              </a:spcBef>
              <a:spcAft>
                <a:spcPts val="0"/>
              </a:spcAft>
              <a:buClrTx/>
              <a:buSzTx/>
              <a:buFontTx/>
              <a:buNone/>
              <a:tabLst/>
              <a:defRPr/>
            </a:pPr>
            <a:r>
              <a:rPr lang="fr-FR"/>
              <a:t>Modifiez les styles du texte du masque</a:t>
            </a:r>
          </a:p>
        </p:txBody>
      </p:sp>
      <p:sp>
        <p:nvSpPr>
          <p:cNvPr id="5" name="Date Placeholder 4"/>
          <p:cNvSpPr>
            <a:spLocks noGrp="1"/>
          </p:cNvSpPr>
          <p:nvPr>
            <p:ph type="dt" sz="half" idx="10"/>
          </p:nvPr>
        </p:nvSpPr>
        <p:spPr>
          <a:xfrm>
            <a:off x="104792" y="4733357"/>
            <a:ext cx="3086100" cy="171450"/>
          </a:xfrm>
        </p:spPr>
        <p:txBody>
          <a:bodyPr/>
          <a:lstStyle/>
          <a:p>
            <a:fld id="{B5807755-030D-479C-BFBF-B66269B74189}" type="datetime1">
              <a:rPr lang="en-US" smtClean="0"/>
              <a:t>5/25/2018</a:t>
            </a:fld>
            <a:endParaRPr lang="en-US" dirty="0"/>
          </a:p>
        </p:txBody>
      </p:sp>
      <p:sp>
        <p:nvSpPr>
          <p:cNvPr id="6" name="Footer Placeholder 5"/>
          <p:cNvSpPr>
            <a:spLocks noGrp="1"/>
          </p:cNvSpPr>
          <p:nvPr>
            <p:ph type="ftr" sz="quarter" idx="11"/>
          </p:nvPr>
        </p:nvSpPr>
        <p:spPr>
          <a:xfrm>
            <a:off x="114300" y="4933926"/>
            <a:ext cx="3771900" cy="171450"/>
          </a:xfrm>
        </p:spPr>
        <p:txBody>
          <a:bodyPr/>
          <a:lstStyle>
            <a:lvl1pPr>
              <a:defRPr>
                <a:solidFill>
                  <a:srgbClr val="213F4F"/>
                </a:solidFill>
              </a:defRPr>
            </a:lvl1pPr>
          </a:lstStyle>
          <a:p>
            <a:r>
              <a:rPr lang="fr-FR">
                <a:solidFill>
                  <a:schemeClr val="bg1"/>
                </a:solidFill>
                <a:latin typeface="Arial" charset="0"/>
                <a:ea typeface="ＭＳ Ｐゴシック" pitchFamily="-65" charset="-128"/>
              </a:rPr>
              <a:t>HTML5 / CSS3 / Javascript</a:t>
            </a:r>
            <a:endParaRPr lang="fr-FR" dirty="0">
              <a:solidFill>
                <a:schemeClr val="bg1"/>
              </a:solidFill>
              <a:latin typeface="Arial" charset="0"/>
              <a:ea typeface="ＭＳ Ｐゴシック" pitchFamily="-65" charset="-128"/>
            </a:endParaRPr>
          </a:p>
        </p:txBody>
      </p:sp>
      <p:sp>
        <p:nvSpPr>
          <p:cNvPr id="7" name="Slide Number Placeholder 6"/>
          <p:cNvSpPr>
            <a:spLocks noGrp="1"/>
          </p:cNvSpPr>
          <p:nvPr>
            <p:ph type="sldNum" sz="quarter" idx="12"/>
          </p:nvPr>
        </p:nvSpPr>
        <p:spPr>
          <a:xfrm>
            <a:off x="5878350" y="4323213"/>
            <a:ext cx="2024842" cy="820287"/>
          </a:xfrm>
        </p:spPr>
        <p:txBody>
          <a:bodyPr/>
          <a:lstStyle>
            <a:lvl1pPr>
              <a:defRPr>
                <a:solidFill>
                  <a:srgbClr val="FFFFFF">
                    <a:alpha val="20000"/>
                  </a:srgbClr>
                </a:solidFill>
              </a:defRPr>
            </a:lvl1pPr>
          </a:lstStyle>
          <a:p>
            <a:pPr marL="0" lvl="0" indent="0">
              <a:spcBef>
                <a:spcPts val="0"/>
              </a:spcBef>
              <a:spcAft>
                <a:spcPts val="0"/>
              </a:spcAft>
              <a:buNone/>
            </a:pPr>
            <a:fld id="{00000000-1234-1234-1234-123412341234}" type="slidenum">
              <a:rPr lang="fr-FR" smtClean="0"/>
              <a:t>‹N°›</a:t>
            </a:fld>
            <a:endParaRPr lang="fr-FR"/>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5564" y="4733356"/>
            <a:ext cx="1417463" cy="372019"/>
          </a:xfrm>
          <a:prstGeom prst="rect">
            <a:avLst/>
          </a:prstGeom>
        </p:spPr>
      </p:pic>
    </p:spTree>
    <p:extLst>
      <p:ext uri="{BB962C8B-B14F-4D97-AF65-F5344CB8AC3E}">
        <p14:creationId xmlns:p14="http://schemas.microsoft.com/office/powerpoint/2010/main" val="12064882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6942582" cy="459962"/>
          </a:xfrm>
        </p:spPr>
        <p:txBody>
          <a:bodyPr anchor="b">
            <a:normAutofit/>
          </a:bodyPr>
          <a:lstStyle>
            <a:lvl1pPr>
              <a:defRPr sz="18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9144000" cy="3998214"/>
          </a:xfrm>
          <a:blipFill>
            <a:blip r:embed="rId2"/>
            <a:stretch>
              <a:fillRect/>
            </a:stretch>
          </a:blipFill>
        </p:spPr>
        <p:txBody>
          <a:bodyPr anchor="t"/>
          <a:lstStyle>
            <a:lvl1pPr marL="0" indent="0" algn="ctr">
              <a:spcBef>
                <a:spcPts val="450"/>
              </a:spcBef>
              <a:buNone/>
              <a:defRPr sz="1800">
                <a:solidFill>
                  <a:schemeClr val="tx1">
                    <a:lumMod val="75000"/>
                    <a:lumOff val="25000"/>
                  </a:schemeClr>
                </a:solidFill>
              </a:defRPr>
            </a:lvl1pPr>
            <a:lvl2pPr marL="257200" indent="0">
              <a:buNone/>
              <a:defRPr sz="1575"/>
            </a:lvl2pPr>
            <a:lvl3pPr marL="514400" indent="0">
              <a:buNone/>
              <a:defRPr sz="1350"/>
            </a:lvl3pPr>
            <a:lvl4pPr marL="771600" indent="0">
              <a:buNone/>
              <a:defRPr sz="1125"/>
            </a:lvl4pPr>
            <a:lvl5pPr marL="1028800" indent="0">
              <a:buNone/>
              <a:defRPr sz="1125"/>
            </a:lvl5pPr>
            <a:lvl6pPr marL="1286000" indent="0">
              <a:buNone/>
              <a:defRPr sz="1125"/>
            </a:lvl6pPr>
            <a:lvl7pPr marL="1543200" indent="0">
              <a:buNone/>
              <a:defRPr sz="1125"/>
            </a:lvl7pPr>
            <a:lvl8pPr marL="1800400" indent="0">
              <a:buNone/>
              <a:defRPr sz="1125"/>
            </a:lvl8pPr>
            <a:lvl9pPr marL="2057600" indent="0">
              <a:buNone/>
              <a:defRPr sz="1125"/>
            </a:lvl9pPr>
          </a:lstStyle>
          <a:p>
            <a:r>
              <a:rPr lang="fr-FR"/>
              <a:t>Cliquez sur l'icône pour ajouter une image</a:t>
            </a:r>
            <a:endParaRPr lang="en-US" dirty="0"/>
          </a:p>
        </p:txBody>
      </p:sp>
      <p:sp>
        <p:nvSpPr>
          <p:cNvPr id="4" name="Text Placeholder 3"/>
          <p:cNvSpPr>
            <a:spLocks noGrp="1"/>
          </p:cNvSpPr>
          <p:nvPr>
            <p:ph type="body" sz="half" idx="2"/>
          </p:nvPr>
        </p:nvSpPr>
        <p:spPr>
          <a:xfrm>
            <a:off x="507493" y="4432301"/>
            <a:ext cx="6922008" cy="400050"/>
          </a:xfrm>
        </p:spPr>
        <p:txBody>
          <a:bodyPr>
            <a:normAutofit/>
          </a:bodyPr>
          <a:lstStyle>
            <a:lvl1pPr marL="0" indent="0">
              <a:lnSpc>
                <a:spcPct val="90000"/>
              </a:lnSpc>
              <a:buNone/>
              <a:defRPr sz="788">
                <a:solidFill>
                  <a:srgbClr val="262626"/>
                </a:solidFill>
              </a:defRPr>
            </a:lvl1pPr>
            <a:lvl2pPr marL="257200" indent="0">
              <a:buNone/>
              <a:defRPr sz="675"/>
            </a:lvl2pPr>
            <a:lvl3pPr marL="514400" indent="0">
              <a:buNone/>
              <a:defRPr sz="563"/>
            </a:lvl3pPr>
            <a:lvl4pPr marL="771600" indent="0">
              <a:buNone/>
              <a:defRPr sz="506"/>
            </a:lvl4pPr>
            <a:lvl5pPr marL="1028800" indent="0">
              <a:buNone/>
              <a:defRPr sz="506"/>
            </a:lvl5pPr>
            <a:lvl6pPr marL="1286000" indent="0">
              <a:buNone/>
              <a:defRPr sz="506"/>
            </a:lvl6pPr>
            <a:lvl7pPr marL="1543200" indent="0">
              <a:buNone/>
              <a:defRPr sz="506"/>
            </a:lvl7pPr>
            <a:lvl8pPr marL="1800400" indent="0">
              <a:buNone/>
              <a:defRPr sz="506"/>
            </a:lvl8pPr>
            <a:lvl9pPr marL="2057600" indent="0">
              <a:buNone/>
              <a:defRPr sz="506"/>
            </a:lvl9pPr>
          </a:lstStyle>
          <a:p>
            <a:pPr lvl="0"/>
            <a:r>
              <a:rPr lang="fr-FR"/>
              <a:t>Modifiez les styles du texte du masque</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FD509DF-282C-4745-9E21-FA6A4A6510D9}" type="datetime1">
              <a:rPr lang="en-US" smtClean="0"/>
              <a:t>5/25/2018</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fr-FR">
                <a:solidFill>
                  <a:schemeClr val="bg1"/>
                </a:solidFill>
                <a:latin typeface="Arial" charset="0"/>
                <a:ea typeface="ＭＳ Ｐゴシック" pitchFamily="-65" charset="-128"/>
              </a:rPr>
              <a:t>HTML5 / CSS3 / Javascript</a:t>
            </a:r>
            <a:endParaRPr lang="fr-FR" dirty="0">
              <a:solidFill>
                <a:schemeClr val="bg1"/>
              </a:solidFill>
              <a:latin typeface="Arial" charset="0"/>
              <a:ea typeface="ＭＳ Ｐゴシック" pitchFamily="-65" charset="-128"/>
            </a:endParaRPr>
          </a:p>
        </p:txBody>
      </p:sp>
      <p:sp>
        <p:nvSpPr>
          <p:cNvPr id="14" name="Slide Number Placeholder 13"/>
          <p:cNvSpPr>
            <a:spLocks noGrp="1"/>
          </p:cNvSpPr>
          <p:nvPr>
            <p:ph type="sldNum" sz="quarter" idx="12"/>
          </p:nvPr>
        </p:nvSpPr>
        <p:spPr>
          <a:xfrm>
            <a:off x="4963905" y="4589749"/>
            <a:ext cx="1994395" cy="524519"/>
          </a:xfrm>
        </p:spPr>
        <p:txBody>
          <a:bodyPr/>
          <a:lstStyle>
            <a:lvl1pPr>
              <a:defRPr>
                <a:solidFill>
                  <a:srgbClr val="FFFFFF">
                    <a:alpha val="25000"/>
                  </a:srgbClr>
                </a:solidFill>
              </a:defRPr>
            </a:lvl1pPr>
          </a:lstStyle>
          <a:p>
            <a:pPr marL="0" lvl="0" indent="0">
              <a:spcBef>
                <a:spcPts val="0"/>
              </a:spcBef>
              <a:spcAft>
                <a:spcPts val="0"/>
              </a:spcAft>
              <a:buNone/>
            </a:pPr>
            <a:fld id="{00000000-1234-1234-1234-123412341234}" type="slidenum">
              <a:rPr lang="fr-FR" smtClean="0"/>
              <a:t>‹N°›</a:t>
            </a:fld>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2341" y="3998214"/>
            <a:ext cx="1241660" cy="1143000"/>
          </a:xfrm>
          <a:prstGeom prst="rect">
            <a:avLst/>
          </a:prstGeom>
        </p:spPr>
      </p:pic>
    </p:spTree>
    <p:extLst>
      <p:ext uri="{BB962C8B-B14F-4D97-AF65-F5344CB8AC3E}">
        <p14:creationId xmlns:p14="http://schemas.microsoft.com/office/powerpoint/2010/main" val="3683059290"/>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95885"/>
            <a:ext cx="8079581" cy="621824"/>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507492" y="824397"/>
            <a:ext cx="8065294" cy="365467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534">
                <a:solidFill>
                  <a:schemeClr val="tx1">
                    <a:alpha val="80000"/>
                  </a:schemeClr>
                </a:solidFill>
              </a:defRPr>
            </a:lvl1pPr>
          </a:lstStyle>
          <a:p>
            <a:fld id="{B6E0ABD4-B9A9-4685-8FFD-30ABFC55E27E}" type="datetime1">
              <a:rPr lang="en-US" smtClean="0"/>
              <a:t>5/25/2018</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534" cap="all" baseline="0">
                <a:solidFill>
                  <a:schemeClr val="tx1"/>
                </a:solidFill>
              </a:defRPr>
            </a:lvl1pPr>
          </a:lstStyle>
          <a:p>
            <a:r>
              <a:rPr lang="fr-FR">
                <a:latin typeface="Arial" charset="0"/>
                <a:ea typeface="ＭＳ Ｐゴシック" pitchFamily="-65" charset="-128"/>
              </a:rPr>
              <a:t>HTML5 / CSS3 / Javascript</a:t>
            </a:r>
            <a:endParaRPr lang="fr-FR" dirty="0">
              <a:latin typeface="Arial" charset="0"/>
              <a:ea typeface="ＭＳ Ｐゴシック" pitchFamily="-65" charset="-128"/>
            </a:endParaRPr>
          </a:p>
        </p:txBody>
      </p:sp>
      <p:sp>
        <p:nvSpPr>
          <p:cNvPr id="6" name="Slide Number Placeholder 5"/>
          <p:cNvSpPr>
            <a:spLocks noGrp="1"/>
          </p:cNvSpPr>
          <p:nvPr>
            <p:ph type="sldNum" sz="quarter" idx="4"/>
          </p:nvPr>
        </p:nvSpPr>
        <p:spPr>
          <a:xfrm>
            <a:off x="5878349" y="4323213"/>
            <a:ext cx="1694026" cy="820287"/>
          </a:xfrm>
          <a:prstGeom prst="rect">
            <a:avLst/>
          </a:prstGeom>
        </p:spPr>
        <p:txBody>
          <a:bodyPr vert="horz" lIns="91440" tIns="45720" rIns="91440" bIns="45720" rtlCol="0" anchor="b"/>
          <a:lstStyle>
            <a:lvl1pPr algn="r">
              <a:defRPr sz="2813" b="0">
                <a:ln>
                  <a:noFill/>
                </a:ln>
                <a:solidFill>
                  <a:srgbClr val="FCE28E"/>
                </a:solidFill>
                <a:latin typeface="+mj-lt"/>
              </a:defRPr>
            </a:lvl1pPr>
          </a:lstStyle>
          <a:p>
            <a:pPr marL="0" lvl="0" indent="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5379721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hf sldNum="0" hdr="0" ftr="0" dt="0"/>
  <p:txStyles>
    <p:titleStyle>
      <a:lvl1pPr algn="l" defTabSz="514400" rtl="0" eaLnBrk="1" latinLnBrk="0" hangingPunct="1">
        <a:lnSpc>
          <a:spcPct val="85000"/>
        </a:lnSpc>
        <a:spcBef>
          <a:spcPct val="0"/>
        </a:spcBef>
        <a:buNone/>
        <a:defRPr sz="3038" kern="1200" spc="-67" baseline="0">
          <a:solidFill>
            <a:schemeClr val="accent1"/>
          </a:solidFill>
          <a:latin typeface="+mj-lt"/>
          <a:ea typeface="+mj-ea"/>
          <a:cs typeface="+mj-cs"/>
        </a:defRPr>
      </a:lvl1pPr>
    </p:titleStyle>
    <p:bodyStyle>
      <a:lvl1pPr marL="51440" indent="-51440" algn="l" defTabSz="514400" rtl="0" eaLnBrk="1" latinLnBrk="0" hangingPunct="1">
        <a:lnSpc>
          <a:spcPct val="85000"/>
        </a:lnSpc>
        <a:spcBef>
          <a:spcPts val="731"/>
        </a:spcBef>
        <a:buFont typeface="Arial" pitchFamily="34" charset="0"/>
        <a:buChar char=" "/>
        <a:defRPr sz="1350" kern="1200">
          <a:solidFill>
            <a:srgbClr val="003350"/>
          </a:solidFill>
          <a:latin typeface="+mn-lt"/>
          <a:ea typeface="+mn-ea"/>
          <a:cs typeface="+mn-cs"/>
        </a:defRPr>
      </a:lvl1pPr>
      <a:lvl2pPr marL="195472" indent="-192900" algn="l" defTabSz="514400" rtl="0" eaLnBrk="1" latinLnBrk="0" hangingPunct="1">
        <a:lnSpc>
          <a:spcPct val="85000"/>
        </a:lnSpc>
        <a:spcBef>
          <a:spcPts val="337"/>
        </a:spcBef>
        <a:buFont typeface="Arial" pitchFamily="34" charset="0"/>
        <a:buChar char=" "/>
        <a:defRPr sz="1350" kern="1200">
          <a:solidFill>
            <a:srgbClr val="003350"/>
          </a:solidFill>
          <a:latin typeface="+mn-lt"/>
          <a:ea typeface="+mn-ea"/>
          <a:cs typeface="+mn-cs"/>
        </a:defRPr>
      </a:lvl2pPr>
      <a:lvl3pPr marL="308640" indent="-308640" algn="l" defTabSz="514400" rtl="0" eaLnBrk="1" latinLnBrk="0" hangingPunct="1">
        <a:lnSpc>
          <a:spcPct val="85000"/>
        </a:lnSpc>
        <a:spcBef>
          <a:spcPts val="337"/>
        </a:spcBef>
        <a:buFont typeface="Arial" pitchFamily="34" charset="0"/>
        <a:buChar char=" "/>
        <a:defRPr sz="1125" i="1" kern="1200">
          <a:solidFill>
            <a:srgbClr val="003350"/>
          </a:solidFill>
          <a:latin typeface="+mn-lt"/>
          <a:ea typeface="+mn-ea"/>
          <a:cs typeface="+mn-cs"/>
        </a:defRPr>
      </a:lvl3pPr>
      <a:lvl4pPr marL="462960" indent="-462960" algn="l" defTabSz="514400" rtl="0" eaLnBrk="1" latinLnBrk="0" hangingPunct="1">
        <a:lnSpc>
          <a:spcPct val="85000"/>
        </a:lnSpc>
        <a:spcBef>
          <a:spcPts val="337"/>
        </a:spcBef>
        <a:buFont typeface="Arial" pitchFamily="34" charset="0"/>
        <a:buChar char=" "/>
        <a:defRPr sz="1012" kern="1200">
          <a:solidFill>
            <a:srgbClr val="003350"/>
          </a:solidFill>
          <a:latin typeface="+mn-lt"/>
          <a:ea typeface="+mn-ea"/>
          <a:cs typeface="+mn-cs"/>
        </a:defRPr>
      </a:lvl4pPr>
      <a:lvl5pPr marL="617280" indent="-617280" algn="l" defTabSz="514400" rtl="0" eaLnBrk="1" latinLnBrk="0" hangingPunct="1">
        <a:lnSpc>
          <a:spcPct val="85000"/>
        </a:lnSpc>
        <a:spcBef>
          <a:spcPts val="337"/>
        </a:spcBef>
        <a:buFont typeface="Arial" pitchFamily="34" charset="0"/>
        <a:buChar char=" "/>
        <a:defRPr sz="1012" kern="1200">
          <a:solidFill>
            <a:srgbClr val="003350"/>
          </a:solidFill>
          <a:latin typeface="+mn-lt"/>
          <a:ea typeface="+mn-ea"/>
          <a:cs typeface="+mn-cs"/>
        </a:defRPr>
      </a:lvl5pPr>
      <a:lvl6pPr marL="675066" indent="-128600" algn="l" defTabSz="514400" rtl="0" eaLnBrk="1" latinLnBrk="0" hangingPunct="1">
        <a:lnSpc>
          <a:spcPct val="85000"/>
        </a:lnSpc>
        <a:spcBef>
          <a:spcPts val="337"/>
        </a:spcBef>
        <a:buFont typeface="Arial" pitchFamily="34" charset="0"/>
        <a:buChar char=" "/>
        <a:defRPr sz="1012" kern="1200">
          <a:solidFill>
            <a:schemeClr val="tx1">
              <a:lumMod val="85000"/>
              <a:lumOff val="15000"/>
            </a:schemeClr>
          </a:solidFill>
          <a:latin typeface="+mn-lt"/>
          <a:ea typeface="+mn-ea"/>
          <a:cs typeface="+mn-cs"/>
        </a:defRPr>
      </a:lvl6pPr>
      <a:lvl7pPr marL="787577" indent="-128600" algn="l" defTabSz="514400" rtl="0" eaLnBrk="1" latinLnBrk="0" hangingPunct="1">
        <a:lnSpc>
          <a:spcPct val="85000"/>
        </a:lnSpc>
        <a:spcBef>
          <a:spcPts val="337"/>
        </a:spcBef>
        <a:buFont typeface="Arial" pitchFamily="34" charset="0"/>
        <a:buChar char=" "/>
        <a:defRPr sz="1012" kern="1200">
          <a:solidFill>
            <a:schemeClr val="tx1">
              <a:lumMod val="85000"/>
              <a:lumOff val="15000"/>
            </a:schemeClr>
          </a:solidFill>
          <a:latin typeface="+mn-lt"/>
          <a:ea typeface="+mn-ea"/>
          <a:cs typeface="+mn-cs"/>
        </a:defRPr>
      </a:lvl7pPr>
      <a:lvl8pPr marL="900088" indent="-128600" algn="l" defTabSz="514400" rtl="0" eaLnBrk="1" latinLnBrk="0" hangingPunct="1">
        <a:lnSpc>
          <a:spcPct val="85000"/>
        </a:lnSpc>
        <a:spcBef>
          <a:spcPts val="337"/>
        </a:spcBef>
        <a:buFont typeface="Arial" pitchFamily="34" charset="0"/>
        <a:buChar char=" "/>
        <a:defRPr sz="1012" kern="1200">
          <a:solidFill>
            <a:schemeClr val="tx1">
              <a:lumMod val="85000"/>
              <a:lumOff val="15000"/>
            </a:schemeClr>
          </a:solidFill>
          <a:latin typeface="+mn-lt"/>
          <a:ea typeface="+mn-ea"/>
          <a:cs typeface="+mn-cs"/>
        </a:defRPr>
      </a:lvl8pPr>
      <a:lvl9pPr marL="1012598" indent="-128600" algn="l" defTabSz="514400" rtl="0" eaLnBrk="1" latinLnBrk="0" hangingPunct="1">
        <a:lnSpc>
          <a:spcPct val="85000"/>
        </a:lnSpc>
        <a:spcBef>
          <a:spcPts val="337"/>
        </a:spcBef>
        <a:buFont typeface="Arial" pitchFamily="34" charset="0"/>
        <a:buChar char=" "/>
        <a:defRPr sz="1012" kern="1200">
          <a:solidFill>
            <a:schemeClr val="tx1">
              <a:lumMod val="85000"/>
              <a:lumOff val="15000"/>
            </a:schemeClr>
          </a:solidFill>
          <a:latin typeface="+mn-lt"/>
          <a:ea typeface="+mn-ea"/>
          <a:cs typeface="+mn-cs"/>
        </a:defRPr>
      </a:lvl9pPr>
    </p:bodyStyle>
    <p:otherStyle>
      <a:defPPr>
        <a:defRPr lang="en-US"/>
      </a:defPPr>
      <a:lvl1pPr marL="0" algn="l" defTabSz="514400" rtl="0" eaLnBrk="1" latinLnBrk="0" hangingPunct="1">
        <a:defRPr sz="1012" kern="1200">
          <a:solidFill>
            <a:schemeClr val="tx1"/>
          </a:solidFill>
          <a:latin typeface="+mn-lt"/>
          <a:ea typeface="+mn-ea"/>
          <a:cs typeface="+mn-cs"/>
        </a:defRPr>
      </a:lvl1pPr>
      <a:lvl2pPr marL="257200" algn="l" defTabSz="514400" rtl="0" eaLnBrk="1" latinLnBrk="0" hangingPunct="1">
        <a:defRPr sz="1012" kern="1200">
          <a:solidFill>
            <a:schemeClr val="tx1"/>
          </a:solidFill>
          <a:latin typeface="+mn-lt"/>
          <a:ea typeface="+mn-ea"/>
          <a:cs typeface="+mn-cs"/>
        </a:defRPr>
      </a:lvl2pPr>
      <a:lvl3pPr marL="514400" algn="l" defTabSz="514400" rtl="0" eaLnBrk="1" latinLnBrk="0" hangingPunct="1">
        <a:defRPr sz="1012" kern="1200">
          <a:solidFill>
            <a:schemeClr val="tx1"/>
          </a:solidFill>
          <a:latin typeface="+mn-lt"/>
          <a:ea typeface="+mn-ea"/>
          <a:cs typeface="+mn-cs"/>
        </a:defRPr>
      </a:lvl3pPr>
      <a:lvl4pPr marL="771600" algn="l" defTabSz="514400" rtl="0" eaLnBrk="1" latinLnBrk="0" hangingPunct="1">
        <a:defRPr sz="1012" kern="1200">
          <a:solidFill>
            <a:schemeClr val="tx1"/>
          </a:solidFill>
          <a:latin typeface="+mn-lt"/>
          <a:ea typeface="+mn-ea"/>
          <a:cs typeface="+mn-cs"/>
        </a:defRPr>
      </a:lvl4pPr>
      <a:lvl5pPr marL="1028800" algn="l" defTabSz="514400" rtl="0" eaLnBrk="1" latinLnBrk="0" hangingPunct="1">
        <a:defRPr sz="1012" kern="1200">
          <a:solidFill>
            <a:schemeClr val="tx1"/>
          </a:solidFill>
          <a:latin typeface="+mn-lt"/>
          <a:ea typeface="+mn-ea"/>
          <a:cs typeface="+mn-cs"/>
        </a:defRPr>
      </a:lvl5pPr>
      <a:lvl6pPr marL="1286000" algn="l" defTabSz="514400" rtl="0" eaLnBrk="1" latinLnBrk="0" hangingPunct="1">
        <a:defRPr sz="1012" kern="1200">
          <a:solidFill>
            <a:schemeClr val="tx1"/>
          </a:solidFill>
          <a:latin typeface="+mn-lt"/>
          <a:ea typeface="+mn-ea"/>
          <a:cs typeface="+mn-cs"/>
        </a:defRPr>
      </a:lvl6pPr>
      <a:lvl7pPr marL="1543200" algn="l" defTabSz="514400" rtl="0" eaLnBrk="1" latinLnBrk="0" hangingPunct="1">
        <a:defRPr sz="1012" kern="1200">
          <a:solidFill>
            <a:schemeClr val="tx1"/>
          </a:solidFill>
          <a:latin typeface="+mn-lt"/>
          <a:ea typeface="+mn-ea"/>
          <a:cs typeface="+mn-cs"/>
        </a:defRPr>
      </a:lvl7pPr>
      <a:lvl8pPr marL="1800400" algn="l" defTabSz="514400" rtl="0" eaLnBrk="1" latinLnBrk="0" hangingPunct="1">
        <a:defRPr sz="1012" kern="1200">
          <a:solidFill>
            <a:schemeClr val="tx1"/>
          </a:solidFill>
          <a:latin typeface="+mn-lt"/>
          <a:ea typeface="+mn-ea"/>
          <a:cs typeface="+mn-cs"/>
        </a:defRPr>
      </a:lvl8pPr>
      <a:lvl9pPr marL="2057600" algn="l" defTabSz="514400" rtl="0" eaLnBrk="1" latinLnBrk="0" hangingPunct="1">
        <a:defRPr sz="10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developer.mozilla.org/fr/docs/Web/Guide/HTML/Cat%C3%A9gories_de_contenu#Contenu_de_flux"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www.w3.org/TR/html5/syntax.html" TargetMode="External"/><Relationship Id="rId7" Type="http://schemas.openxmlformats.org/officeDocument/2006/relationships/hyperlink" Target="http://htmlcheatsheet.com/"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overapi.com/html" TargetMode="External"/><Relationship Id="rId5" Type="http://schemas.openxmlformats.org/officeDocument/2006/relationships/hyperlink" Target="https://developer.mozilla.org/fr/docs/Web/HTML" TargetMode="External"/><Relationship Id="rId4" Type="http://schemas.openxmlformats.org/officeDocument/2006/relationships/hyperlink" Target="https://www.w3schools.com/html/default.asp"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iocean.f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 dirty="0"/>
              <a:t>Formation Développeur Expert Java</a:t>
            </a:r>
            <a:endParaRPr dirty="0"/>
          </a:p>
        </p:txBody>
      </p:sp>
      <p:sp>
        <p:nvSpPr>
          <p:cNvPr id="93" name="Shape 93"/>
          <p:cNvSpPr txBox="1">
            <a:spLocks noGrp="1"/>
          </p:cNvSpPr>
          <p:nvPr>
            <p:ph type="subTitle" idx="1"/>
          </p:nvPr>
        </p:nvSpPr>
        <p:spPr>
          <a:prstGeom prst="rect">
            <a:avLst/>
          </a:prstGeom>
        </p:spPr>
        <p:txBody>
          <a:bodyPr spcFirstLastPara="1" wrap="square" lIns="91425" tIns="91425" rIns="91425" bIns="91425" anchor="t" anchorCtr="0">
            <a:noAutofit/>
          </a:bodyPr>
          <a:lstStyle/>
          <a:p>
            <a:pPr lvl="0">
              <a:spcBef>
                <a:spcPts val="0"/>
              </a:spcBef>
            </a:pPr>
            <a:r>
              <a:rPr lang="fr-FR" dirty="0"/>
              <a:t>HTTP &amp; HTML5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L’URL</a:t>
            </a:r>
          </a:p>
        </p:txBody>
      </p:sp>
      <p:sp>
        <p:nvSpPr>
          <p:cNvPr id="3" name="Espace réservé du contenu 2"/>
          <p:cNvSpPr>
            <a:spLocks noGrp="1"/>
          </p:cNvSpPr>
          <p:nvPr>
            <p:ph idx="1"/>
          </p:nvPr>
        </p:nvSpPr>
        <p:spPr/>
        <p:txBody>
          <a:bodyPr>
            <a:normAutofit/>
          </a:bodyPr>
          <a:lstStyle/>
          <a:p>
            <a:pPr marL="0" lvl="1" indent="0">
              <a:spcBef>
                <a:spcPts val="731"/>
              </a:spcBef>
              <a:buNone/>
            </a:pPr>
            <a:r>
              <a:rPr lang="fr-FR" sz="1400" dirty="0"/>
              <a:t>L’URL permet donc de passer des valeurs de paramètres. Or ces valeurs peuvent contenir des caractères spéciaux ou réserver par le protocole (comme le « / » par exemple).</a:t>
            </a:r>
          </a:p>
          <a:p>
            <a:pPr marL="0" lvl="1" indent="0">
              <a:spcBef>
                <a:spcPts val="731"/>
              </a:spcBef>
              <a:buNone/>
            </a:pPr>
            <a:r>
              <a:rPr lang="fr-FR" sz="1400" dirty="0"/>
              <a:t>Dans ce cas, il est nécessaire d’encoder le contenu spécial avec le caractère « % » suivi de la valeur ASCII en </a:t>
            </a:r>
            <a:r>
              <a:rPr lang="fr-FR" sz="1400" dirty="0" err="1"/>
              <a:t>héxadécimal</a:t>
            </a:r>
            <a:r>
              <a:rPr lang="fr-FR" sz="1400" dirty="0"/>
              <a:t>.</a:t>
            </a:r>
          </a:p>
          <a:p>
            <a:pPr marL="0" lvl="1" indent="0">
              <a:spcBef>
                <a:spcPts val="731"/>
              </a:spcBef>
              <a:buNone/>
            </a:pPr>
            <a:endParaRPr lang="fr-FR" sz="1400" dirty="0"/>
          </a:p>
          <a:p>
            <a:pPr marL="0" lvl="1" indent="0">
              <a:spcBef>
                <a:spcPts val="731"/>
              </a:spcBef>
              <a:buNone/>
            </a:pPr>
            <a:r>
              <a:rPr lang="fr-FR" sz="1400" dirty="0"/>
              <a:t>Exemple :</a:t>
            </a:r>
          </a:p>
          <a:p>
            <a:pPr marL="0" lvl="1" indent="0">
              <a:spcBef>
                <a:spcPts val="731"/>
              </a:spcBef>
              <a:buNone/>
            </a:pPr>
            <a:endParaRPr lang="fr-FR" sz="1400" dirty="0"/>
          </a:p>
        </p:txBody>
      </p:sp>
      <p:graphicFrame>
        <p:nvGraphicFramePr>
          <p:cNvPr id="5" name="Tableau 4"/>
          <p:cNvGraphicFramePr>
            <a:graphicFrameLocks noGrp="1"/>
          </p:cNvGraphicFramePr>
          <p:nvPr>
            <p:extLst>
              <p:ext uri="{D42A27DB-BD31-4B8C-83A1-F6EECF244321}">
                <p14:modId xmlns:p14="http://schemas.microsoft.com/office/powerpoint/2010/main" val="309309668"/>
              </p:ext>
            </p:extLst>
          </p:nvPr>
        </p:nvGraphicFramePr>
        <p:xfrm>
          <a:off x="1763688" y="2283718"/>
          <a:ext cx="4381501" cy="2220465"/>
        </p:xfrm>
        <a:graphic>
          <a:graphicData uri="http://schemas.openxmlformats.org/drawingml/2006/table">
            <a:tbl>
              <a:tblPr/>
              <a:tblGrid>
                <a:gridCol w="576064">
                  <a:extLst>
                    <a:ext uri="{9D8B030D-6E8A-4147-A177-3AD203B41FA5}">
                      <a16:colId xmlns:a16="http://schemas.microsoft.com/office/drawing/2014/main" val="20000"/>
                    </a:ext>
                  </a:extLst>
                </a:gridCol>
                <a:gridCol w="743780">
                  <a:extLst>
                    <a:ext uri="{9D8B030D-6E8A-4147-A177-3AD203B41FA5}">
                      <a16:colId xmlns:a16="http://schemas.microsoft.com/office/drawing/2014/main" val="20001"/>
                    </a:ext>
                  </a:extLst>
                </a:gridCol>
                <a:gridCol w="218916">
                  <a:extLst>
                    <a:ext uri="{9D8B030D-6E8A-4147-A177-3AD203B41FA5}">
                      <a16:colId xmlns:a16="http://schemas.microsoft.com/office/drawing/2014/main" val="20002"/>
                    </a:ext>
                  </a:extLst>
                </a:gridCol>
                <a:gridCol w="659922">
                  <a:extLst>
                    <a:ext uri="{9D8B030D-6E8A-4147-A177-3AD203B41FA5}">
                      <a16:colId xmlns:a16="http://schemas.microsoft.com/office/drawing/2014/main" val="20003"/>
                    </a:ext>
                  </a:extLst>
                </a:gridCol>
                <a:gridCol w="659922">
                  <a:extLst>
                    <a:ext uri="{9D8B030D-6E8A-4147-A177-3AD203B41FA5}">
                      <a16:colId xmlns:a16="http://schemas.microsoft.com/office/drawing/2014/main" val="20004"/>
                    </a:ext>
                  </a:extLst>
                </a:gridCol>
                <a:gridCol w="203053">
                  <a:extLst>
                    <a:ext uri="{9D8B030D-6E8A-4147-A177-3AD203B41FA5}">
                      <a16:colId xmlns:a16="http://schemas.microsoft.com/office/drawing/2014/main" val="20005"/>
                    </a:ext>
                  </a:extLst>
                </a:gridCol>
                <a:gridCol w="659922">
                  <a:extLst>
                    <a:ext uri="{9D8B030D-6E8A-4147-A177-3AD203B41FA5}">
                      <a16:colId xmlns:a16="http://schemas.microsoft.com/office/drawing/2014/main" val="20006"/>
                    </a:ext>
                  </a:extLst>
                </a:gridCol>
                <a:gridCol w="659922">
                  <a:extLst>
                    <a:ext uri="{9D8B030D-6E8A-4147-A177-3AD203B41FA5}">
                      <a16:colId xmlns:a16="http://schemas.microsoft.com/office/drawing/2014/main" val="20007"/>
                    </a:ext>
                  </a:extLst>
                </a:gridCol>
              </a:tblGrid>
              <a:tr h="187566">
                <a:tc>
                  <a:txBody>
                    <a:bodyPr/>
                    <a:lstStyle/>
                    <a:p>
                      <a:pPr algn="ctr" fontAlgn="b"/>
                      <a:r>
                        <a:rPr lang="fr-FR" sz="1100" b="0" i="0" u="none" strike="noStrike">
                          <a:solidFill>
                            <a:srgbClr val="000000"/>
                          </a:solidFill>
                          <a:effectLst/>
                          <a:latin typeface="Calibri"/>
                        </a:rPr>
                        <a:t>Caractère</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Codage</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dirty="0">
                          <a:solidFill>
                            <a:srgbClr val="000000"/>
                          </a:solidFill>
                          <a:effectLst/>
                          <a:latin typeface="Calibri"/>
                        </a:rPr>
                        <a:t>Caractère</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Codage</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Caractère</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Codage</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87566">
                <a:tc>
                  <a:txBody>
                    <a:bodyPr/>
                    <a:lstStyle/>
                    <a:p>
                      <a:pPr algn="ctr" fontAlgn="b"/>
                      <a:r>
                        <a:rPr lang="fr-FR" sz="1100" b="0" i="0" u="none" strike="noStrike" dirty="0">
                          <a:solidFill>
                            <a:srgbClr val="000000"/>
                          </a:solidFill>
                          <a:effectLst/>
                          <a:latin typeface="Calibri"/>
                        </a:rPr>
                        <a:t>Tabulation</a:t>
                      </a:r>
                    </a:p>
                  </a:txBody>
                  <a:tcPr marL="9525" marR="9525" marT="9525" marB="0" anchor="b">
                    <a:lnL>
                      <a:noFill/>
                    </a:lnL>
                    <a:lnR>
                      <a:noFill/>
                    </a:lnR>
                    <a:lnT>
                      <a:noFill/>
                    </a:lnT>
                    <a:lnB>
                      <a:noFill/>
                    </a:lnB>
                  </a:tcPr>
                </a:tc>
                <a:tc>
                  <a:txBody>
                    <a:bodyPr/>
                    <a:lstStyle/>
                    <a:p>
                      <a:pPr algn="ctr" fontAlgn="b"/>
                      <a:r>
                        <a:rPr lang="fr-FR" sz="1100" b="0" i="0" u="none" strike="noStrike" dirty="0">
                          <a:solidFill>
                            <a:srgbClr val="000000"/>
                          </a:solidFill>
                          <a:effectLst/>
                          <a:latin typeface="Calibri"/>
                        </a:rPr>
                        <a:t>%09</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%2B</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%40</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87566">
                <a:tc>
                  <a:txBody>
                    <a:bodyPr/>
                    <a:lstStyle/>
                    <a:p>
                      <a:pPr algn="ctr" fontAlgn="b"/>
                      <a:r>
                        <a:rPr lang="fr-FR" sz="1100" b="0" i="0" u="none" strike="noStrike">
                          <a:solidFill>
                            <a:srgbClr val="000000"/>
                          </a:solidFill>
                          <a:effectLst/>
                          <a:latin typeface="Calibri"/>
                        </a:rPr>
                        <a:t>Espace</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%20</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%2C</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%5B</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87566">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%21</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%2E</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%5C</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87566">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%22</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%2F</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%5D</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87566">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%23</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dirty="0">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%3A</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%5E</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87566">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dirty="0">
                          <a:solidFill>
                            <a:srgbClr val="000000"/>
                          </a:solidFill>
                          <a:effectLst/>
                          <a:latin typeface="Calibri"/>
                        </a:rPr>
                        <a:t>%25</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%3B</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%60</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87566">
                <a:tc>
                  <a:txBody>
                    <a:bodyPr/>
                    <a:lstStyle/>
                    <a:p>
                      <a:pPr algn="ctr" fontAlgn="b"/>
                      <a:r>
                        <a:rPr lang="fr-FR" sz="1100" b="0" i="0" u="none" strike="noStrike">
                          <a:solidFill>
                            <a:srgbClr val="000000"/>
                          </a:solidFill>
                          <a:effectLst/>
                          <a:latin typeface="Calibri"/>
                        </a:rPr>
                        <a:t>&amp;</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%26</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&lt;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%3C</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%7B</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87566">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%28</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%3D</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%7C</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87566">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%29</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&gt;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%3E</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%7D</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187566">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%2A</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%3F</a:t>
                      </a:r>
                    </a:p>
                  </a:txBody>
                  <a:tcPr marL="9525" marR="9525" marT="9525"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a:rPr>
                        <a:t>~</a:t>
                      </a:r>
                    </a:p>
                  </a:txBody>
                  <a:tcPr marL="9525" marR="9525" marT="9525" marB="0" anchor="b">
                    <a:lnL>
                      <a:noFill/>
                    </a:lnL>
                    <a:lnR>
                      <a:noFill/>
                    </a:lnR>
                    <a:lnT>
                      <a:noFill/>
                    </a:lnT>
                    <a:lnB>
                      <a:noFill/>
                    </a:lnB>
                  </a:tcPr>
                </a:tc>
                <a:tc>
                  <a:txBody>
                    <a:bodyPr/>
                    <a:lstStyle/>
                    <a:p>
                      <a:pPr algn="ctr" fontAlgn="b"/>
                      <a:r>
                        <a:rPr lang="fr-FR" sz="1100" b="0" i="0" u="none" strike="noStrike" dirty="0">
                          <a:solidFill>
                            <a:srgbClr val="000000"/>
                          </a:solidFill>
                          <a:effectLst/>
                          <a:latin typeface="Calibri"/>
                        </a:rPr>
                        <a:t>%7E</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bl>
          </a:graphicData>
        </a:graphic>
      </p:graphicFrame>
      <p:pic>
        <p:nvPicPr>
          <p:cNvPr id="6" name="Graphique 5" descr="Ordinateur">
            <a:extLst>
              <a:ext uri="{FF2B5EF4-FFF2-40B4-BE49-F238E27FC236}">
                <a16:creationId xmlns:a16="http://schemas.microsoft.com/office/drawing/2014/main" id="{312E0B12-6F3C-411B-9E5D-2669CB162B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4186" y="221600"/>
            <a:ext cx="457200" cy="457200"/>
          </a:xfrm>
          <a:prstGeom prst="rect">
            <a:avLst/>
          </a:prstGeom>
        </p:spPr>
      </p:pic>
    </p:spTree>
    <p:extLst>
      <p:ext uri="{BB962C8B-B14F-4D97-AF65-F5344CB8AC3E}">
        <p14:creationId xmlns:p14="http://schemas.microsoft.com/office/powerpoint/2010/main" val="134303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requête HTTP</a:t>
            </a:r>
          </a:p>
        </p:txBody>
      </p:sp>
      <p:sp>
        <p:nvSpPr>
          <p:cNvPr id="3" name="Espace réservé du contenu 2"/>
          <p:cNvSpPr>
            <a:spLocks noGrp="1"/>
          </p:cNvSpPr>
          <p:nvPr>
            <p:ph idx="1"/>
          </p:nvPr>
        </p:nvSpPr>
        <p:spPr/>
        <p:txBody>
          <a:bodyPr>
            <a:normAutofit lnSpcReduction="10000"/>
          </a:bodyPr>
          <a:lstStyle/>
          <a:p>
            <a:pPr marL="0" lvl="1" indent="0">
              <a:spcBef>
                <a:spcPts val="731"/>
              </a:spcBef>
              <a:buNone/>
            </a:pPr>
            <a:r>
              <a:rPr lang="fr-FR" sz="1400" dirty="0"/>
              <a:t>Une requête HTTP correspond à l’ ensemble des lignes envoyés au serveur par le client. Elle comprend :</a:t>
            </a:r>
          </a:p>
          <a:p>
            <a:pPr marL="0" lvl="1" indent="0">
              <a:spcBef>
                <a:spcPts val="731"/>
              </a:spcBef>
              <a:buNone/>
            </a:pPr>
            <a:r>
              <a:rPr lang="fr-FR" sz="1400" b="1" dirty="0"/>
              <a:t>Une ligne de requête</a:t>
            </a:r>
            <a:r>
              <a:rPr lang="fr-FR" sz="1400" dirty="0"/>
              <a:t> = Précise le type de document demandé, la méthode à appliquer et la version du protocole chacun séparé par un espace.</a:t>
            </a:r>
          </a:p>
          <a:p>
            <a:pPr marL="0" lvl="1" indent="0">
              <a:spcBef>
                <a:spcPts val="731"/>
              </a:spcBef>
              <a:buNone/>
            </a:pPr>
            <a:r>
              <a:rPr lang="fr-FR" sz="1400" dirty="0">
                <a:solidFill>
                  <a:schemeClr val="accent6">
                    <a:lumMod val="50000"/>
                  </a:schemeClr>
                </a:solidFill>
              </a:rPr>
              <a:t>Exemple  : GET http://www.iocean.fr HTTP/1.0</a:t>
            </a:r>
          </a:p>
          <a:p>
            <a:pPr marL="0" lvl="1" indent="0">
              <a:spcBef>
                <a:spcPts val="731"/>
              </a:spcBef>
              <a:buNone/>
            </a:pPr>
            <a:endParaRPr lang="fr-FR" sz="1400" dirty="0"/>
          </a:p>
          <a:p>
            <a:pPr marL="0" lvl="1" indent="0">
              <a:spcBef>
                <a:spcPts val="731"/>
              </a:spcBef>
              <a:buNone/>
            </a:pPr>
            <a:r>
              <a:rPr lang="fr-FR" sz="1400" b="1" dirty="0"/>
              <a:t>L'en-tête de la requête </a:t>
            </a:r>
            <a:r>
              <a:rPr lang="fr-FR" sz="1400" dirty="0"/>
              <a:t>=</a:t>
            </a:r>
            <a:r>
              <a:rPr lang="fr-FR" sz="1400" b="1" dirty="0"/>
              <a:t> </a:t>
            </a:r>
            <a:r>
              <a:rPr lang="fr-FR" sz="1400" dirty="0"/>
              <a:t>Ensemble de lignes permettant de donner des informations supplémentaires sur le client et la requête. Chaque ligne contient un nom précisant le type d'en-tête suivi de deux points (:) et de la valeur de l'en-tête</a:t>
            </a:r>
          </a:p>
          <a:p>
            <a:pPr marL="0" lvl="1" indent="0">
              <a:spcBef>
                <a:spcPts val="731"/>
              </a:spcBef>
              <a:buNone/>
            </a:pPr>
            <a:r>
              <a:rPr lang="fr-FR" sz="1400" dirty="0">
                <a:solidFill>
                  <a:schemeClr val="accent6">
                    <a:lumMod val="50000"/>
                  </a:schemeClr>
                </a:solidFill>
              </a:rPr>
              <a:t>Exemple : </a:t>
            </a:r>
          </a:p>
          <a:p>
            <a:pPr marL="0" lvl="1" indent="0">
              <a:spcBef>
                <a:spcPts val="731"/>
              </a:spcBef>
              <a:buNone/>
            </a:pPr>
            <a:r>
              <a:rPr lang="en-US" sz="1400" dirty="0">
                <a:solidFill>
                  <a:schemeClr val="accent6">
                    <a:lumMod val="50000"/>
                  </a:schemeClr>
                </a:solidFill>
              </a:rPr>
              <a:t>Accept : text/html</a:t>
            </a:r>
          </a:p>
          <a:p>
            <a:pPr marL="0" lvl="1" indent="0">
              <a:spcBef>
                <a:spcPts val="731"/>
              </a:spcBef>
              <a:buNone/>
            </a:pPr>
            <a:r>
              <a:rPr lang="en-US" sz="1400" dirty="0">
                <a:solidFill>
                  <a:schemeClr val="accent6">
                    <a:lumMod val="50000"/>
                  </a:schemeClr>
                </a:solidFill>
              </a:rPr>
              <a:t>User-Agent : Mozilla/4.0 (compatible; MSIE 5.0; Windows 95)</a:t>
            </a:r>
            <a:endParaRPr lang="fr-FR" sz="1400" dirty="0">
              <a:solidFill>
                <a:schemeClr val="accent6">
                  <a:lumMod val="50000"/>
                </a:schemeClr>
              </a:solidFill>
            </a:endParaRPr>
          </a:p>
          <a:p>
            <a:pPr marL="0" lvl="1" indent="0">
              <a:spcBef>
                <a:spcPts val="731"/>
              </a:spcBef>
              <a:buNone/>
            </a:pPr>
            <a:endParaRPr lang="fr-FR" sz="1400" b="1" dirty="0"/>
          </a:p>
          <a:p>
            <a:pPr marL="0" lvl="1" indent="0">
              <a:spcBef>
                <a:spcPts val="731"/>
              </a:spcBef>
              <a:buNone/>
            </a:pPr>
            <a:r>
              <a:rPr lang="fr-FR" sz="1400" b="1" dirty="0"/>
              <a:t>Le corps de la requête </a:t>
            </a:r>
            <a:r>
              <a:rPr lang="fr-FR" sz="1400" dirty="0"/>
              <a:t>= Ensemble de lignes optionnelles devant être séparées des lignes précédentes par une ligne vide et permettant par exemple un envoi de données par une commande POST lors de l'envoi de données au serveur par un formulaire</a:t>
            </a:r>
          </a:p>
          <a:p>
            <a:pPr marL="0" lvl="1" indent="0">
              <a:spcBef>
                <a:spcPts val="731"/>
              </a:spcBef>
              <a:buNone/>
            </a:pPr>
            <a:endParaRPr lang="fr-FR" sz="1400" dirty="0"/>
          </a:p>
        </p:txBody>
      </p:sp>
    </p:spTree>
    <p:extLst>
      <p:ext uri="{BB962C8B-B14F-4D97-AF65-F5344CB8AC3E}">
        <p14:creationId xmlns:p14="http://schemas.microsoft.com/office/powerpoint/2010/main" val="1242581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requête HTTP</a:t>
            </a:r>
          </a:p>
        </p:txBody>
      </p:sp>
      <p:sp>
        <p:nvSpPr>
          <p:cNvPr id="3" name="Espace réservé du contenu 2"/>
          <p:cNvSpPr>
            <a:spLocks noGrp="1"/>
          </p:cNvSpPr>
          <p:nvPr>
            <p:ph idx="1"/>
          </p:nvPr>
        </p:nvSpPr>
        <p:spPr/>
        <p:txBody>
          <a:bodyPr>
            <a:normAutofit/>
          </a:bodyPr>
          <a:lstStyle/>
          <a:p>
            <a:pPr marL="0" indent="0">
              <a:buNone/>
            </a:pPr>
            <a:r>
              <a:rPr lang="fr-FR" sz="1400" dirty="0"/>
              <a:t>Les principales commandes HTTP sont :</a:t>
            </a:r>
          </a:p>
          <a:p>
            <a:pPr marL="0" indent="0">
              <a:buNone/>
            </a:pPr>
            <a:r>
              <a:rPr lang="fr-FR" sz="1400" b="1" dirty="0"/>
              <a:t>GET : </a:t>
            </a:r>
            <a:r>
              <a:rPr lang="fr-FR" sz="1400" dirty="0"/>
              <a:t>Demande la ressource située à l'URL spécifiée</a:t>
            </a:r>
          </a:p>
          <a:p>
            <a:pPr marL="0" indent="0">
              <a:buNone/>
            </a:pPr>
            <a:r>
              <a:rPr lang="fr-FR" sz="1400" b="1" dirty="0"/>
              <a:t>OPTIONS :</a:t>
            </a:r>
            <a:r>
              <a:rPr lang="fr-FR" sz="1400" dirty="0"/>
              <a:t> Demande les méthodes traitées par la ressource située à l'URL spécifiée</a:t>
            </a:r>
          </a:p>
          <a:p>
            <a:pPr marL="0" indent="0">
              <a:buNone/>
            </a:pPr>
            <a:r>
              <a:rPr lang="fr-FR" sz="1400" b="1" dirty="0"/>
              <a:t>HEAD :</a:t>
            </a:r>
            <a:r>
              <a:rPr lang="fr-FR" sz="1400" dirty="0"/>
              <a:t> Demande les informations de l'en-tête de la ressource située à l'URL spécifiée</a:t>
            </a:r>
          </a:p>
          <a:p>
            <a:pPr marL="0" indent="0">
              <a:buNone/>
            </a:pPr>
            <a:r>
              <a:rPr lang="fr-FR" sz="1400" b="1" dirty="0"/>
              <a:t>POST :</a:t>
            </a:r>
            <a:r>
              <a:rPr lang="fr-FR" sz="1400" dirty="0"/>
              <a:t> Envoie de données au serveur concernant la ressource situé à l'URL spécifiée</a:t>
            </a:r>
          </a:p>
          <a:p>
            <a:pPr marL="0" indent="0">
              <a:buNone/>
            </a:pPr>
            <a:r>
              <a:rPr lang="fr-FR" sz="1400" b="1" dirty="0"/>
              <a:t>PUT : </a:t>
            </a:r>
            <a:r>
              <a:rPr lang="fr-FR" sz="1400" dirty="0"/>
              <a:t>Enregistre une nouvelle ressource situé à l'URL spécifiée</a:t>
            </a:r>
          </a:p>
          <a:p>
            <a:pPr marL="0" indent="0">
              <a:buNone/>
            </a:pPr>
            <a:r>
              <a:rPr lang="fr-FR" sz="1400" b="1" dirty="0"/>
              <a:t>DELETE : </a:t>
            </a:r>
            <a:r>
              <a:rPr lang="fr-FR" sz="1400" dirty="0"/>
              <a:t>Supprime la ressource située à l'URL spécifiée</a:t>
            </a:r>
          </a:p>
          <a:p>
            <a:pPr marL="0" indent="0">
              <a:buNone/>
            </a:pPr>
            <a:r>
              <a:rPr lang="fr-FR" sz="1400" b="1" dirty="0"/>
              <a:t>TRACE : </a:t>
            </a:r>
            <a:r>
              <a:rPr lang="fr-FR" sz="1400" dirty="0"/>
              <a:t>Retourne ce qui a été envoyé au serveur (sorte de commande </a:t>
            </a:r>
            <a:r>
              <a:rPr lang="fr-FR" sz="1400" dirty="0" err="1"/>
              <a:t>echo</a:t>
            </a:r>
            <a:r>
              <a:rPr lang="fr-FR" sz="1400" dirty="0"/>
              <a:t>)</a:t>
            </a:r>
          </a:p>
          <a:p>
            <a:pPr marL="0" indent="0">
              <a:buNone/>
            </a:pPr>
            <a:endParaRPr lang="fr-FR" sz="1400" dirty="0"/>
          </a:p>
        </p:txBody>
      </p:sp>
    </p:spTree>
    <p:extLst>
      <p:ext uri="{BB962C8B-B14F-4D97-AF65-F5344CB8AC3E}">
        <p14:creationId xmlns:p14="http://schemas.microsoft.com/office/powerpoint/2010/main" val="405694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requête HTTP</a:t>
            </a:r>
          </a:p>
        </p:txBody>
      </p:sp>
      <p:sp>
        <p:nvSpPr>
          <p:cNvPr id="3" name="Espace réservé du contenu 2"/>
          <p:cNvSpPr>
            <a:spLocks noGrp="1"/>
          </p:cNvSpPr>
          <p:nvPr>
            <p:ph idx="1"/>
          </p:nvPr>
        </p:nvSpPr>
        <p:spPr/>
        <p:txBody>
          <a:bodyPr>
            <a:normAutofit fontScale="70000" lnSpcReduction="20000"/>
          </a:bodyPr>
          <a:lstStyle/>
          <a:p>
            <a:pPr marL="0" indent="0">
              <a:buNone/>
            </a:pPr>
            <a:r>
              <a:rPr lang="fr-FR" sz="1400" dirty="0"/>
              <a:t>Les principaux entêtes d’une requête HTTP sont :</a:t>
            </a:r>
          </a:p>
          <a:p>
            <a:pPr marL="0" indent="0">
              <a:buNone/>
            </a:pPr>
            <a:r>
              <a:rPr lang="fr-FR" sz="1400" b="1" dirty="0" err="1"/>
              <a:t>Accept</a:t>
            </a:r>
            <a:r>
              <a:rPr lang="fr-FR" sz="1400" b="1" dirty="0"/>
              <a:t> :</a:t>
            </a:r>
            <a:r>
              <a:rPr lang="fr-FR" sz="1400" dirty="0"/>
              <a:t> Type de contenu accepté par le client (par exemple </a:t>
            </a:r>
            <a:r>
              <a:rPr lang="fr-FR" sz="1400" dirty="0" err="1"/>
              <a:t>text</a:t>
            </a:r>
            <a:r>
              <a:rPr lang="fr-FR" sz="1400" dirty="0"/>
              <a:t>/html)</a:t>
            </a:r>
            <a:endParaRPr lang="fr-FR" sz="1400" b="1" dirty="0"/>
          </a:p>
          <a:p>
            <a:pPr marL="0" indent="0">
              <a:buNone/>
            </a:pPr>
            <a:r>
              <a:rPr lang="fr-FR" sz="1400" b="1" dirty="0" err="1"/>
              <a:t>Accept-Charset</a:t>
            </a:r>
            <a:r>
              <a:rPr lang="fr-FR" sz="1400" b="1" dirty="0"/>
              <a:t> : </a:t>
            </a:r>
            <a:r>
              <a:rPr lang="fr-FR" sz="1400" dirty="0"/>
              <a:t>Jeu de caractères attendu par le client</a:t>
            </a:r>
          </a:p>
          <a:p>
            <a:pPr marL="0" indent="0">
              <a:buNone/>
            </a:pPr>
            <a:r>
              <a:rPr lang="fr-FR" sz="1400" b="1" dirty="0" err="1"/>
              <a:t>Accept-Encoding</a:t>
            </a:r>
            <a:r>
              <a:rPr lang="fr-FR" sz="1400" b="1" dirty="0"/>
              <a:t> : </a:t>
            </a:r>
            <a:r>
              <a:rPr lang="fr-FR" sz="1400" dirty="0"/>
              <a:t>Codage de données accepté par le client</a:t>
            </a:r>
          </a:p>
          <a:p>
            <a:pPr marL="0" indent="0">
              <a:buNone/>
            </a:pPr>
            <a:r>
              <a:rPr lang="fr-FR" sz="1400" b="1" dirty="0" err="1"/>
              <a:t>Accept-Language</a:t>
            </a:r>
            <a:r>
              <a:rPr lang="fr-FR" sz="1400" b="1" dirty="0"/>
              <a:t> :</a:t>
            </a:r>
            <a:r>
              <a:rPr lang="fr-FR" sz="1400" dirty="0"/>
              <a:t> Langage attendu par le client</a:t>
            </a:r>
          </a:p>
          <a:p>
            <a:pPr marL="0" indent="0">
              <a:buNone/>
            </a:pPr>
            <a:r>
              <a:rPr lang="fr-FR" sz="1400" b="1" dirty="0" err="1"/>
              <a:t>Authorization</a:t>
            </a:r>
            <a:r>
              <a:rPr lang="fr-FR" sz="1400" b="1" dirty="0"/>
              <a:t> : </a:t>
            </a:r>
            <a:r>
              <a:rPr lang="fr-FR" sz="1400" dirty="0"/>
              <a:t>Identification du client auprès du serveur</a:t>
            </a:r>
          </a:p>
          <a:p>
            <a:pPr marL="0" indent="0">
              <a:buNone/>
            </a:pPr>
            <a:r>
              <a:rPr lang="fr-FR" sz="1400" b="1" dirty="0"/>
              <a:t>Content-</a:t>
            </a:r>
            <a:r>
              <a:rPr lang="fr-FR" sz="1400" b="1" dirty="0" err="1"/>
              <a:t>Encoding</a:t>
            </a:r>
            <a:r>
              <a:rPr lang="fr-FR" sz="1400" b="1" dirty="0"/>
              <a:t> :</a:t>
            </a:r>
            <a:r>
              <a:rPr lang="fr-FR" sz="1400" dirty="0"/>
              <a:t> Type de codage du corps de la requête</a:t>
            </a:r>
          </a:p>
          <a:p>
            <a:pPr marL="0" indent="0">
              <a:buNone/>
            </a:pPr>
            <a:r>
              <a:rPr lang="fr-FR" sz="1400" b="1" dirty="0"/>
              <a:t>Content-</a:t>
            </a:r>
            <a:r>
              <a:rPr lang="fr-FR" sz="1400" b="1" dirty="0" err="1"/>
              <a:t>Language</a:t>
            </a:r>
            <a:r>
              <a:rPr lang="fr-FR" sz="1400" b="1" dirty="0"/>
              <a:t> :</a:t>
            </a:r>
            <a:r>
              <a:rPr lang="fr-FR" sz="1400" dirty="0"/>
              <a:t> Type de langage du corps de la requête</a:t>
            </a:r>
          </a:p>
          <a:p>
            <a:pPr marL="0" indent="0">
              <a:buNone/>
            </a:pPr>
            <a:r>
              <a:rPr lang="fr-FR" sz="1400" b="1" dirty="0"/>
              <a:t>Content-</a:t>
            </a:r>
            <a:r>
              <a:rPr lang="fr-FR" sz="1400" b="1" dirty="0" err="1"/>
              <a:t>Length</a:t>
            </a:r>
            <a:r>
              <a:rPr lang="fr-FR" sz="1400" b="1" dirty="0"/>
              <a:t> :</a:t>
            </a:r>
            <a:r>
              <a:rPr lang="fr-FR" sz="1400" dirty="0"/>
              <a:t> Longueur du corps de la requête</a:t>
            </a:r>
          </a:p>
          <a:p>
            <a:pPr marL="0" indent="0">
              <a:buNone/>
            </a:pPr>
            <a:r>
              <a:rPr lang="fr-FR" sz="1400" b="1" dirty="0"/>
              <a:t>Content-Type :</a:t>
            </a:r>
            <a:r>
              <a:rPr lang="fr-FR" sz="1400" dirty="0"/>
              <a:t> Type de contenu du corps de la requête (par exemple </a:t>
            </a:r>
            <a:r>
              <a:rPr lang="fr-FR" sz="1400" dirty="0" err="1"/>
              <a:t>text</a:t>
            </a:r>
            <a:r>
              <a:rPr lang="fr-FR" sz="1400" dirty="0"/>
              <a:t>/html)</a:t>
            </a:r>
          </a:p>
          <a:p>
            <a:pPr marL="0" indent="0">
              <a:buNone/>
            </a:pPr>
            <a:r>
              <a:rPr lang="fr-FR" sz="1400" b="1" dirty="0"/>
              <a:t>Date : </a:t>
            </a:r>
            <a:r>
              <a:rPr lang="fr-FR" sz="1400" dirty="0"/>
              <a:t>Date de début de transfert des données</a:t>
            </a:r>
          </a:p>
          <a:p>
            <a:pPr marL="0" indent="0">
              <a:buNone/>
            </a:pPr>
            <a:r>
              <a:rPr lang="fr-FR" sz="1400" b="1" dirty="0" err="1"/>
              <a:t>Forwarded</a:t>
            </a:r>
            <a:r>
              <a:rPr lang="fr-FR" sz="1400" b="1" dirty="0"/>
              <a:t> : </a:t>
            </a:r>
            <a:r>
              <a:rPr lang="fr-FR" sz="1400" dirty="0"/>
              <a:t>Utilisé par les machines intermédiaires entre le client et le serveur</a:t>
            </a:r>
          </a:p>
          <a:p>
            <a:pPr marL="0" indent="0">
              <a:buNone/>
            </a:pPr>
            <a:r>
              <a:rPr lang="fr-FR" sz="1400" b="1" dirty="0" err="1"/>
              <a:t>From</a:t>
            </a:r>
            <a:r>
              <a:rPr lang="fr-FR" sz="1400" b="1" dirty="0"/>
              <a:t> : </a:t>
            </a:r>
            <a:r>
              <a:rPr lang="fr-FR" sz="1400" dirty="0"/>
              <a:t>Permet de spécifier l'adresse e-mail du client</a:t>
            </a:r>
          </a:p>
          <a:p>
            <a:pPr marL="0" indent="0">
              <a:buNone/>
            </a:pPr>
            <a:r>
              <a:rPr lang="fr-FR" sz="1400" b="1" dirty="0"/>
              <a:t>If-</a:t>
            </a:r>
            <a:r>
              <a:rPr lang="fr-FR" sz="1400" b="1" dirty="0" err="1"/>
              <a:t>Modified</a:t>
            </a:r>
            <a:r>
              <a:rPr lang="fr-FR" sz="1400" b="1" dirty="0"/>
              <a:t>-</a:t>
            </a:r>
            <a:r>
              <a:rPr lang="fr-FR" sz="1400" b="1" dirty="0" err="1"/>
              <a:t>Since</a:t>
            </a:r>
            <a:r>
              <a:rPr lang="fr-FR" sz="1400" b="1" dirty="0"/>
              <a:t> : </a:t>
            </a:r>
            <a:r>
              <a:rPr lang="fr-FR" sz="1400" dirty="0"/>
              <a:t>Permet de spécifier que le document doit être envoyé s'il a été modifié depuis une certaine date</a:t>
            </a:r>
          </a:p>
          <a:p>
            <a:pPr marL="0" indent="0">
              <a:buNone/>
            </a:pPr>
            <a:r>
              <a:rPr lang="fr-FR" sz="1400" b="1" dirty="0"/>
              <a:t>Link : </a:t>
            </a:r>
            <a:r>
              <a:rPr lang="fr-FR" sz="1400" dirty="0"/>
              <a:t>Relation entre deux URL</a:t>
            </a:r>
          </a:p>
          <a:p>
            <a:pPr marL="0" indent="0">
              <a:buNone/>
            </a:pPr>
            <a:r>
              <a:rPr lang="fr-FR" sz="1400" b="1" dirty="0" err="1"/>
              <a:t>Orig</a:t>
            </a:r>
            <a:r>
              <a:rPr lang="fr-FR" sz="1400" b="1" dirty="0"/>
              <a:t>-URL : </a:t>
            </a:r>
            <a:r>
              <a:rPr lang="fr-FR" sz="1400" dirty="0"/>
              <a:t>URL d'origine de la requête</a:t>
            </a:r>
          </a:p>
          <a:p>
            <a:pPr marL="0" indent="0">
              <a:buNone/>
            </a:pPr>
            <a:r>
              <a:rPr lang="fr-FR" sz="1400" b="1" dirty="0" err="1"/>
              <a:t>Referer</a:t>
            </a:r>
            <a:r>
              <a:rPr lang="fr-FR" sz="1400" b="1" dirty="0"/>
              <a:t> : </a:t>
            </a:r>
            <a:r>
              <a:rPr lang="fr-FR" sz="1400" dirty="0"/>
              <a:t>URL du lien à partir duquel la requête a été effectuée</a:t>
            </a:r>
          </a:p>
          <a:p>
            <a:pPr marL="0" indent="0">
              <a:buNone/>
            </a:pPr>
            <a:r>
              <a:rPr lang="fr-FR" sz="1400" b="1" dirty="0"/>
              <a:t>User-Agent : </a:t>
            </a:r>
            <a:r>
              <a:rPr lang="fr-FR" sz="1400" dirty="0"/>
              <a:t>Chaîne donnant des informations sur le client (nom et version du navigateur, système d'exploitation)</a:t>
            </a:r>
          </a:p>
          <a:p>
            <a:pPr marL="0" indent="0">
              <a:buNone/>
            </a:pPr>
            <a:endParaRPr lang="fr-FR" sz="1400" dirty="0"/>
          </a:p>
        </p:txBody>
      </p:sp>
    </p:spTree>
    <p:extLst>
      <p:ext uri="{BB962C8B-B14F-4D97-AF65-F5344CB8AC3E}">
        <p14:creationId xmlns:p14="http://schemas.microsoft.com/office/powerpoint/2010/main" val="1562629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réponse HTTP</a:t>
            </a:r>
          </a:p>
        </p:txBody>
      </p:sp>
      <p:sp>
        <p:nvSpPr>
          <p:cNvPr id="3" name="Espace réservé du contenu 2"/>
          <p:cNvSpPr>
            <a:spLocks noGrp="1"/>
          </p:cNvSpPr>
          <p:nvPr>
            <p:ph idx="1"/>
          </p:nvPr>
        </p:nvSpPr>
        <p:spPr/>
        <p:txBody>
          <a:bodyPr>
            <a:normAutofit lnSpcReduction="10000"/>
          </a:bodyPr>
          <a:lstStyle/>
          <a:p>
            <a:pPr marL="0" lvl="1" indent="0">
              <a:spcBef>
                <a:spcPts val="731"/>
              </a:spcBef>
              <a:buNone/>
            </a:pPr>
            <a:r>
              <a:rPr lang="fr-FR" sz="1400" dirty="0"/>
              <a:t>Une réponse HTTP correspond à l’ ensemble des lignes envoyés par le serveur au client. Elle comprend :</a:t>
            </a:r>
          </a:p>
          <a:p>
            <a:pPr marL="0" lvl="1" indent="0">
              <a:spcBef>
                <a:spcPts val="731"/>
              </a:spcBef>
              <a:buNone/>
            </a:pPr>
            <a:r>
              <a:rPr lang="fr-FR" sz="1400" b="1" dirty="0"/>
              <a:t>Une ligne de statut</a:t>
            </a:r>
            <a:r>
              <a:rPr lang="fr-FR" sz="1400" dirty="0"/>
              <a:t> = Précise la version du protocole utilisé et l'état du traitement de la requête à l'aide d'un code et d'un texte explicatif chacun séparé par un espace.</a:t>
            </a:r>
          </a:p>
          <a:p>
            <a:pPr marL="0" lvl="1" indent="0">
              <a:spcBef>
                <a:spcPts val="731"/>
              </a:spcBef>
              <a:buNone/>
            </a:pPr>
            <a:r>
              <a:rPr lang="fr-FR" sz="1400" dirty="0">
                <a:solidFill>
                  <a:schemeClr val="accent6">
                    <a:lumMod val="50000"/>
                  </a:schemeClr>
                </a:solidFill>
              </a:rPr>
              <a:t>Exemple  : HTTP/1.0 200 OK</a:t>
            </a:r>
          </a:p>
          <a:p>
            <a:pPr marL="0" lvl="1" indent="0">
              <a:spcBef>
                <a:spcPts val="731"/>
              </a:spcBef>
              <a:buNone/>
            </a:pPr>
            <a:endParaRPr lang="fr-FR" sz="1400" dirty="0"/>
          </a:p>
          <a:p>
            <a:pPr marL="0" lvl="1" indent="0">
              <a:spcBef>
                <a:spcPts val="731"/>
              </a:spcBef>
              <a:buNone/>
            </a:pPr>
            <a:r>
              <a:rPr lang="fr-FR" sz="1400" b="1" dirty="0"/>
              <a:t>L'en-tête de la réponse </a:t>
            </a:r>
            <a:r>
              <a:rPr lang="fr-FR" sz="1400" dirty="0"/>
              <a:t>=</a:t>
            </a:r>
            <a:r>
              <a:rPr lang="fr-FR" sz="1400" b="1" dirty="0"/>
              <a:t> </a:t>
            </a:r>
            <a:r>
              <a:rPr lang="fr-FR" sz="1400" dirty="0"/>
              <a:t>Ensemble de lignes permettant de donner des informations supplémentaires sur le serveur et la réponse. Chaque ligne contient un nom précisant le type d'en-tête suivi de deux points (:) et de la valeur de l'en-tête</a:t>
            </a:r>
          </a:p>
          <a:p>
            <a:pPr marL="0" lvl="1" indent="0">
              <a:spcBef>
                <a:spcPts val="731"/>
              </a:spcBef>
              <a:buNone/>
            </a:pPr>
            <a:r>
              <a:rPr lang="fr-FR" sz="1400" dirty="0"/>
              <a:t>Exemple : </a:t>
            </a:r>
          </a:p>
          <a:p>
            <a:pPr marL="0" lvl="1" indent="0">
              <a:spcBef>
                <a:spcPts val="731"/>
              </a:spcBef>
              <a:buNone/>
            </a:pPr>
            <a:r>
              <a:rPr lang="nn-NO" sz="1400" dirty="0">
                <a:solidFill>
                  <a:schemeClr val="accent6">
                    <a:lumMod val="50000"/>
                  </a:schemeClr>
                </a:solidFill>
              </a:rPr>
              <a:t>Date : Sat, 12 Mar 2018 15:47:00 GMT</a:t>
            </a:r>
          </a:p>
          <a:p>
            <a:pPr marL="0" lvl="1" indent="0">
              <a:spcBef>
                <a:spcPts val="731"/>
              </a:spcBef>
              <a:buNone/>
            </a:pPr>
            <a:r>
              <a:rPr lang="nn-NO" sz="1400" dirty="0">
                <a:solidFill>
                  <a:schemeClr val="accent6">
                    <a:lumMod val="50000"/>
                  </a:schemeClr>
                </a:solidFill>
              </a:rPr>
              <a:t>Server : Microsoft-IIS/2.0</a:t>
            </a:r>
          </a:p>
          <a:p>
            <a:pPr marL="0" lvl="1" indent="0">
              <a:spcBef>
                <a:spcPts val="731"/>
              </a:spcBef>
              <a:buNone/>
            </a:pPr>
            <a:endParaRPr lang="fr-FR" sz="1400" b="1" dirty="0"/>
          </a:p>
          <a:p>
            <a:pPr marL="0" lvl="1" indent="0">
              <a:spcBef>
                <a:spcPts val="731"/>
              </a:spcBef>
              <a:buNone/>
            </a:pPr>
            <a:r>
              <a:rPr lang="fr-FR" sz="1400" b="1" dirty="0"/>
              <a:t>Le corps de la réponse </a:t>
            </a:r>
            <a:r>
              <a:rPr lang="fr-FR" sz="1400" dirty="0"/>
              <a:t>= Contient le contenu demandé par la requête. Par exemple, le fichier HTML.</a:t>
            </a:r>
          </a:p>
          <a:p>
            <a:pPr marL="0" lvl="1" indent="0">
              <a:spcBef>
                <a:spcPts val="731"/>
              </a:spcBef>
              <a:buNone/>
            </a:pPr>
            <a:endParaRPr lang="fr-FR" sz="1400" dirty="0"/>
          </a:p>
        </p:txBody>
      </p:sp>
    </p:spTree>
    <p:extLst>
      <p:ext uri="{BB962C8B-B14F-4D97-AF65-F5344CB8AC3E}">
        <p14:creationId xmlns:p14="http://schemas.microsoft.com/office/powerpoint/2010/main" val="792949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réponse HTTP</a:t>
            </a:r>
          </a:p>
        </p:txBody>
      </p:sp>
      <p:sp>
        <p:nvSpPr>
          <p:cNvPr id="3" name="Espace réservé du contenu 2"/>
          <p:cNvSpPr>
            <a:spLocks noGrp="1"/>
          </p:cNvSpPr>
          <p:nvPr>
            <p:ph idx="1"/>
          </p:nvPr>
        </p:nvSpPr>
        <p:spPr/>
        <p:txBody>
          <a:bodyPr>
            <a:normAutofit/>
          </a:bodyPr>
          <a:lstStyle/>
          <a:p>
            <a:pPr marL="0" indent="0">
              <a:buNone/>
            </a:pPr>
            <a:r>
              <a:rPr lang="fr-FR" sz="1400" dirty="0"/>
              <a:t>Les statuts de réponse HTTP se regroupent par le premier chiffre du code :</a:t>
            </a:r>
          </a:p>
          <a:p>
            <a:pPr marL="0" indent="0">
              <a:buNone/>
            </a:pPr>
            <a:endParaRPr lang="fr-FR" sz="1400" dirty="0"/>
          </a:p>
          <a:p>
            <a:pPr marL="0" indent="0">
              <a:buNone/>
            </a:pPr>
            <a:r>
              <a:rPr lang="fr-FR" sz="1400" b="1" dirty="0"/>
              <a:t>1xx : </a:t>
            </a:r>
            <a:r>
              <a:rPr lang="fr-FR" sz="1400" dirty="0"/>
              <a:t>Message d'information</a:t>
            </a:r>
          </a:p>
          <a:p>
            <a:pPr marL="0" indent="0">
              <a:buNone/>
            </a:pPr>
            <a:r>
              <a:rPr lang="fr-FR" sz="1400" b="1" dirty="0"/>
              <a:t>2xx : </a:t>
            </a:r>
            <a:r>
              <a:rPr lang="fr-FR" sz="1400" dirty="0"/>
              <a:t>Réussite (indiquent le bon déroulement de la transaction)</a:t>
            </a:r>
          </a:p>
          <a:p>
            <a:pPr marL="0" indent="0">
              <a:buNone/>
            </a:pPr>
            <a:r>
              <a:rPr lang="fr-FR" sz="1400" b="1" dirty="0"/>
              <a:t>3xx : </a:t>
            </a:r>
            <a:r>
              <a:rPr lang="fr-FR" sz="1400" dirty="0"/>
              <a:t>Redirection (indiquent que la ressource n'est plus à l'emplacement indiqué)</a:t>
            </a:r>
          </a:p>
          <a:p>
            <a:pPr marL="0" indent="0">
              <a:buNone/>
            </a:pPr>
            <a:r>
              <a:rPr lang="fr-FR" sz="1400" b="1" dirty="0"/>
              <a:t>4xx : </a:t>
            </a:r>
            <a:r>
              <a:rPr lang="fr-FR" sz="1400" dirty="0"/>
              <a:t>Erreur due au client (indiquent que la requête est incorrecte)</a:t>
            </a:r>
          </a:p>
          <a:p>
            <a:pPr marL="0" indent="0">
              <a:buNone/>
            </a:pPr>
            <a:r>
              <a:rPr lang="fr-FR" sz="1400" b="1" dirty="0"/>
              <a:t>5xx : </a:t>
            </a:r>
            <a:r>
              <a:rPr lang="fr-FR" sz="1400" dirty="0"/>
              <a:t>Erreur due au serveur (indiquent qu'il y a eu une erreur interne du serveur)</a:t>
            </a:r>
          </a:p>
          <a:p>
            <a:pPr marL="0" indent="0">
              <a:buNone/>
            </a:pPr>
            <a:endParaRPr lang="fr-FR" sz="1400" dirty="0"/>
          </a:p>
        </p:txBody>
      </p:sp>
    </p:spTree>
    <p:extLst>
      <p:ext uri="{BB962C8B-B14F-4D97-AF65-F5344CB8AC3E}">
        <p14:creationId xmlns:p14="http://schemas.microsoft.com/office/powerpoint/2010/main" val="4223571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réponse HTTP</a:t>
            </a:r>
          </a:p>
        </p:txBody>
      </p:sp>
      <p:sp>
        <p:nvSpPr>
          <p:cNvPr id="3" name="Espace réservé du contenu 2"/>
          <p:cNvSpPr>
            <a:spLocks noGrp="1"/>
          </p:cNvSpPr>
          <p:nvPr>
            <p:ph idx="1"/>
          </p:nvPr>
        </p:nvSpPr>
        <p:spPr/>
        <p:txBody>
          <a:bodyPr>
            <a:normAutofit fontScale="62500" lnSpcReduction="20000"/>
          </a:bodyPr>
          <a:lstStyle/>
          <a:p>
            <a:pPr marL="0" indent="0">
              <a:lnSpc>
                <a:spcPct val="120000"/>
              </a:lnSpc>
              <a:buNone/>
            </a:pPr>
            <a:r>
              <a:rPr lang="fr-FR" sz="1400" dirty="0"/>
              <a:t>Les principaux statuts de réponse HTTP sont :</a:t>
            </a:r>
          </a:p>
          <a:p>
            <a:pPr marL="0" indent="0">
              <a:lnSpc>
                <a:spcPct val="120000"/>
              </a:lnSpc>
              <a:buNone/>
            </a:pPr>
            <a:r>
              <a:rPr lang="fr-FR" sz="1400" b="1" dirty="0"/>
              <a:t>200 OK : </a:t>
            </a:r>
            <a:r>
              <a:rPr lang="fr-FR" sz="1400" dirty="0"/>
              <a:t>La requête a été accomplie correctement</a:t>
            </a:r>
          </a:p>
          <a:p>
            <a:pPr marL="0" indent="0">
              <a:lnSpc>
                <a:spcPct val="120000"/>
              </a:lnSpc>
              <a:buNone/>
            </a:pPr>
            <a:r>
              <a:rPr lang="fr-FR" sz="1400" b="1" dirty="0"/>
              <a:t>201 CREATED : </a:t>
            </a:r>
            <a:r>
              <a:rPr lang="fr-FR" sz="1400" dirty="0"/>
              <a:t>Elle suit une commande POST, elle indique la réussite, le corps du reste du document est sensé indiquer l'URL à laquelle le document nouvellement créé devrait se trouver.</a:t>
            </a:r>
          </a:p>
          <a:p>
            <a:pPr marL="0" indent="0">
              <a:lnSpc>
                <a:spcPct val="120000"/>
              </a:lnSpc>
              <a:buNone/>
            </a:pPr>
            <a:r>
              <a:rPr lang="fr-FR" sz="1400" b="1" dirty="0"/>
              <a:t>202 ACCEPTED : </a:t>
            </a:r>
            <a:r>
              <a:rPr lang="fr-FR" sz="1400" dirty="0"/>
              <a:t>La requête a été acceptée, mais la procédure qui suit n'a pas été accomplie</a:t>
            </a:r>
          </a:p>
          <a:p>
            <a:pPr marL="0" indent="0">
              <a:lnSpc>
                <a:spcPct val="120000"/>
              </a:lnSpc>
              <a:buNone/>
            </a:pPr>
            <a:r>
              <a:rPr lang="fr-FR" sz="1400" b="1" dirty="0"/>
              <a:t>203 PARTIAL INFORMATION : </a:t>
            </a:r>
            <a:r>
              <a:rPr lang="fr-FR" sz="1400" dirty="0"/>
              <a:t>Lorsque ce code est reçu en réponse à une commande GET, cela indique que la réponse n'est pas complète.</a:t>
            </a:r>
          </a:p>
          <a:p>
            <a:pPr marL="0" indent="0">
              <a:lnSpc>
                <a:spcPct val="120000"/>
              </a:lnSpc>
              <a:buNone/>
            </a:pPr>
            <a:r>
              <a:rPr lang="fr-FR" sz="1400" b="1" dirty="0"/>
              <a:t>204 NO RESPONSE : </a:t>
            </a:r>
            <a:r>
              <a:rPr lang="fr-FR" sz="1400" dirty="0"/>
              <a:t>Le serveur a reçu la requête mais il n'y a pas d'information à renvoyer</a:t>
            </a:r>
          </a:p>
          <a:p>
            <a:pPr marL="0" indent="0">
              <a:lnSpc>
                <a:spcPct val="120000"/>
              </a:lnSpc>
              <a:buNone/>
            </a:pPr>
            <a:r>
              <a:rPr lang="fr-FR" sz="1400" b="1" dirty="0"/>
              <a:t>205 RESET CONTENT :</a:t>
            </a:r>
            <a:r>
              <a:rPr lang="fr-FR" sz="1400" dirty="0"/>
              <a:t> Le serveur indique au navigateur de supprimer le contenu des champs d'un formulaire</a:t>
            </a:r>
          </a:p>
          <a:p>
            <a:pPr marL="0" indent="0">
              <a:lnSpc>
                <a:spcPct val="120000"/>
              </a:lnSpc>
              <a:buNone/>
            </a:pPr>
            <a:r>
              <a:rPr lang="fr-FR" sz="1400" b="1" dirty="0"/>
              <a:t>206 PARTIAL CONTENT : </a:t>
            </a:r>
            <a:r>
              <a:rPr lang="fr-FR" sz="1400" dirty="0"/>
              <a:t>Il s'agit d'une réponse à une requête comportant l'en-tête range. Le serveur doit indiquer l'en-tête content-Range</a:t>
            </a:r>
          </a:p>
          <a:p>
            <a:pPr marL="0" indent="0">
              <a:lnSpc>
                <a:spcPct val="120000"/>
              </a:lnSpc>
              <a:buNone/>
            </a:pPr>
            <a:endParaRPr lang="fr-FR" sz="1400" dirty="0"/>
          </a:p>
          <a:p>
            <a:pPr marL="0" indent="0">
              <a:lnSpc>
                <a:spcPct val="120000"/>
              </a:lnSpc>
              <a:buNone/>
            </a:pPr>
            <a:r>
              <a:rPr lang="fr-FR" sz="1400" b="1" dirty="0"/>
              <a:t>301 MOVED : </a:t>
            </a:r>
            <a:r>
              <a:rPr lang="fr-FR" sz="1400" dirty="0"/>
              <a:t>Les données demandées ont été transférées à une nouvelle adresse</a:t>
            </a:r>
          </a:p>
          <a:p>
            <a:pPr marL="0" indent="0">
              <a:lnSpc>
                <a:spcPct val="120000"/>
              </a:lnSpc>
              <a:buNone/>
            </a:pPr>
            <a:r>
              <a:rPr lang="fr-FR" sz="1400" b="1" dirty="0"/>
              <a:t>302 FOUND : </a:t>
            </a:r>
            <a:r>
              <a:rPr lang="fr-FR" sz="1400" dirty="0"/>
              <a:t>Les données demandées sont à une nouvelle URL, mais ont cependant peut-être été déplacées depuis...</a:t>
            </a:r>
          </a:p>
          <a:p>
            <a:pPr marL="0" indent="0">
              <a:lnSpc>
                <a:spcPct val="120000"/>
              </a:lnSpc>
              <a:buNone/>
            </a:pPr>
            <a:r>
              <a:rPr lang="fr-FR" sz="1400" b="1" dirty="0"/>
              <a:t>303 METHOD :</a:t>
            </a:r>
            <a:r>
              <a:rPr lang="fr-FR" sz="1400" dirty="0"/>
              <a:t> Cela implique que le client doit essayer une nouvelle adresse, en essayant de préférence une autre méthode que GET</a:t>
            </a:r>
          </a:p>
          <a:p>
            <a:pPr marL="0" indent="0">
              <a:lnSpc>
                <a:spcPct val="120000"/>
              </a:lnSpc>
              <a:buNone/>
            </a:pPr>
            <a:r>
              <a:rPr lang="fr-FR" sz="1400" b="1" dirty="0"/>
              <a:t>304 NOT MODIFIED : </a:t>
            </a:r>
            <a:r>
              <a:rPr lang="fr-FR" sz="1400" dirty="0"/>
              <a:t>Si le client a effectué une commande GET conditionnelle (en demandant si le document a été modifié depuis la dernière fois) et que le document n'a pas été modifié il renvoie ce code.</a:t>
            </a:r>
          </a:p>
        </p:txBody>
      </p:sp>
    </p:spTree>
    <p:extLst>
      <p:ext uri="{BB962C8B-B14F-4D97-AF65-F5344CB8AC3E}">
        <p14:creationId xmlns:p14="http://schemas.microsoft.com/office/powerpoint/2010/main" val="2118802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réponse HTTP</a:t>
            </a:r>
          </a:p>
        </p:txBody>
      </p:sp>
      <p:sp>
        <p:nvSpPr>
          <p:cNvPr id="3" name="Espace réservé du contenu 2"/>
          <p:cNvSpPr>
            <a:spLocks noGrp="1"/>
          </p:cNvSpPr>
          <p:nvPr>
            <p:ph idx="1"/>
          </p:nvPr>
        </p:nvSpPr>
        <p:spPr>
          <a:xfrm>
            <a:off x="507492" y="915566"/>
            <a:ext cx="8065294" cy="3464334"/>
          </a:xfrm>
        </p:spPr>
        <p:txBody>
          <a:bodyPr>
            <a:normAutofit fontScale="77500" lnSpcReduction="20000"/>
          </a:bodyPr>
          <a:lstStyle/>
          <a:p>
            <a:pPr marL="0" indent="0">
              <a:lnSpc>
                <a:spcPct val="110000"/>
              </a:lnSpc>
              <a:buNone/>
            </a:pPr>
            <a:r>
              <a:rPr lang="fr-FR" sz="1400" dirty="0"/>
              <a:t>Les principaux statuts de réponse HTTP sont :</a:t>
            </a:r>
          </a:p>
          <a:p>
            <a:pPr marL="0" indent="0">
              <a:lnSpc>
                <a:spcPct val="110000"/>
              </a:lnSpc>
              <a:buNone/>
            </a:pPr>
            <a:r>
              <a:rPr lang="fr-FR" sz="1400" b="1" dirty="0"/>
              <a:t>400 BAD REQUEST : </a:t>
            </a:r>
            <a:r>
              <a:rPr lang="fr-FR" sz="1400" dirty="0"/>
              <a:t>La syntaxe de la requête est mal formulée ou est impossible à satisfaire</a:t>
            </a:r>
          </a:p>
          <a:p>
            <a:pPr marL="0" indent="0">
              <a:lnSpc>
                <a:spcPct val="110000"/>
              </a:lnSpc>
              <a:buNone/>
            </a:pPr>
            <a:r>
              <a:rPr lang="fr-FR" sz="1400" b="1" dirty="0"/>
              <a:t>401 UNAUTHORIZED :</a:t>
            </a:r>
            <a:r>
              <a:rPr lang="fr-FR" sz="1400" dirty="0"/>
              <a:t> Le paramètre du message donne les spécifications des formes d'autorisation acceptables. Le client doit reformuler sa requête avec les bonnes données d'autorisation</a:t>
            </a:r>
          </a:p>
          <a:p>
            <a:pPr marL="0" indent="0">
              <a:lnSpc>
                <a:spcPct val="110000"/>
              </a:lnSpc>
              <a:buNone/>
            </a:pPr>
            <a:r>
              <a:rPr lang="fr-FR" sz="1400" b="1" dirty="0"/>
              <a:t>402 PAYMENT REQUIRED : </a:t>
            </a:r>
            <a:r>
              <a:rPr lang="fr-FR" sz="1400" dirty="0"/>
              <a:t>Le client doit reformuler sa demande avec les bonnes données de paiement</a:t>
            </a:r>
          </a:p>
          <a:p>
            <a:pPr marL="0" indent="0">
              <a:lnSpc>
                <a:spcPct val="110000"/>
              </a:lnSpc>
              <a:buNone/>
            </a:pPr>
            <a:r>
              <a:rPr lang="fr-FR" sz="1400" b="1" dirty="0"/>
              <a:t>403 FORBIDDEN : </a:t>
            </a:r>
            <a:r>
              <a:rPr lang="fr-FR" sz="1400" dirty="0"/>
              <a:t>L'accès à la ressource est tout simplement interdit</a:t>
            </a:r>
          </a:p>
          <a:p>
            <a:pPr marL="0" indent="0">
              <a:lnSpc>
                <a:spcPct val="110000"/>
              </a:lnSpc>
              <a:buNone/>
            </a:pPr>
            <a:r>
              <a:rPr lang="fr-FR" sz="1400" b="1" dirty="0"/>
              <a:t>404 NOT FOUND : </a:t>
            </a:r>
            <a:r>
              <a:rPr lang="fr-FR" sz="1400" dirty="0"/>
              <a:t>Le serveur n'a rien trouvé à l'adresse spécifiée</a:t>
            </a:r>
          </a:p>
          <a:p>
            <a:pPr marL="0" indent="0">
              <a:lnSpc>
                <a:spcPct val="110000"/>
              </a:lnSpc>
              <a:buNone/>
            </a:pPr>
            <a:endParaRPr lang="fr-FR" sz="1400" dirty="0"/>
          </a:p>
          <a:p>
            <a:pPr marL="0" indent="0">
              <a:lnSpc>
                <a:spcPct val="110000"/>
              </a:lnSpc>
              <a:buNone/>
            </a:pPr>
            <a:r>
              <a:rPr lang="fr-FR" sz="1400" b="1" dirty="0"/>
              <a:t>500 INTERNAL ERROR : </a:t>
            </a:r>
            <a:r>
              <a:rPr lang="fr-FR" sz="1400" dirty="0"/>
              <a:t>Le serveur a rencontré une condition inattendue qui l'a empêché de donner suite à la demande</a:t>
            </a:r>
            <a:endParaRPr lang="fr-FR" sz="1400" b="1" dirty="0"/>
          </a:p>
          <a:p>
            <a:pPr marL="0" indent="0">
              <a:lnSpc>
                <a:spcPct val="110000"/>
              </a:lnSpc>
              <a:buNone/>
            </a:pPr>
            <a:r>
              <a:rPr lang="fr-FR" sz="1400" b="1" dirty="0"/>
              <a:t>501 NOT IMPLEMENTED : </a:t>
            </a:r>
            <a:r>
              <a:rPr lang="fr-FR" sz="1400" dirty="0"/>
              <a:t>Le serveur ne supporte pas le service demandé</a:t>
            </a:r>
          </a:p>
          <a:p>
            <a:pPr marL="0" indent="0">
              <a:lnSpc>
                <a:spcPct val="110000"/>
              </a:lnSpc>
              <a:buNone/>
            </a:pPr>
            <a:r>
              <a:rPr lang="fr-FR" sz="1400" b="1" dirty="0"/>
              <a:t>502 BAD GATEWAY : </a:t>
            </a:r>
            <a:r>
              <a:rPr lang="fr-FR" sz="1400" dirty="0"/>
              <a:t>Le serveur a reçu une réponse invalide de la part du serveur auquel il essayait d'accéder en agissant comme une passerelle ou un proxy</a:t>
            </a:r>
          </a:p>
          <a:p>
            <a:pPr marL="0" indent="0">
              <a:lnSpc>
                <a:spcPct val="110000"/>
              </a:lnSpc>
              <a:buNone/>
            </a:pPr>
            <a:r>
              <a:rPr lang="fr-FR" sz="1400" b="1" dirty="0"/>
              <a:t>503 SERVICE UNAVAILABLE : </a:t>
            </a:r>
            <a:r>
              <a:rPr lang="fr-FR" sz="1400" dirty="0"/>
              <a:t>Le serveur ne peut pas vous répondre à l'instant présent</a:t>
            </a:r>
          </a:p>
          <a:p>
            <a:pPr marL="0" indent="0">
              <a:lnSpc>
                <a:spcPct val="110000"/>
              </a:lnSpc>
              <a:buNone/>
            </a:pPr>
            <a:r>
              <a:rPr lang="fr-FR" sz="1400" b="1" dirty="0"/>
              <a:t>504 GATEWAY TIMEOUT : </a:t>
            </a:r>
            <a:r>
              <a:rPr lang="fr-FR" sz="1400" dirty="0"/>
              <a:t>La réponse du serveur a été trop longue vis-à-vis du temps pendant lequel la passerelle était préparée à l'attendre</a:t>
            </a:r>
          </a:p>
        </p:txBody>
      </p:sp>
    </p:spTree>
    <p:extLst>
      <p:ext uri="{BB962C8B-B14F-4D97-AF65-F5344CB8AC3E}">
        <p14:creationId xmlns:p14="http://schemas.microsoft.com/office/powerpoint/2010/main" val="2372396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réponse HTTP</a:t>
            </a:r>
          </a:p>
        </p:txBody>
      </p:sp>
      <p:sp>
        <p:nvSpPr>
          <p:cNvPr id="3" name="Espace réservé du contenu 2"/>
          <p:cNvSpPr>
            <a:spLocks noGrp="1"/>
          </p:cNvSpPr>
          <p:nvPr>
            <p:ph idx="1"/>
          </p:nvPr>
        </p:nvSpPr>
        <p:spPr/>
        <p:txBody>
          <a:bodyPr>
            <a:normAutofit/>
          </a:bodyPr>
          <a:lstStyle/>
          <a:p>
            <a:pPr marL="0" indent="0">
              <a:buNone/>
            </a:pPr>
            <a:r>
              <a:rPr lang="fr-FR" sz="1400" dirty="0"/>
              <a:t>Les principaux entêtes d’une réponse HTTP sont :</a:t>
            </a:r>
          </a:p>
          <a:p>
            <a:pPr marL="0" indent="0">
              <a:buNone/>
            </a:pPr>
            <a:r>
              <a:rPr lang="fr-FR" sz="1400" b="1" dirty="0"/>
              <a:t>Content-</a:t>
            </a:r>
            <a:r>
              <a:rPr lang="fr-FR" sz="1400" b="1" dirty="0" err="1"/>
              <a:t>Encoding</a:t>
            </a:r>
            <a:r>
              <a:rPr lang="fr-FR" sz="1400" b="1" dirty="0"/>
              <a:t> : </a:t>
            </a:r>
            <a:r>
              <a:rPr lang="fr-FR" sz="1400" dirty="0"/>
              <a:t>Type de codage du corps de la réponse</a:t>
            </a:r>
          </a:p>
          <a:p>
            <a:pPr marL="0" indent="0">
              <a:buNone/>
            </a:pPr>
            <a:r>
              <a:rPr lang="fr-FR" sz="1400" b="1" dirty="0"/>
              <a:t>Content-</a:t>
            </a:r>
            <a:r>
              <a:rPr lang="fr-FR" sz="1400" b="1" dirty="0" err="1"/>
              <a:t>Language</a:t>
            </a:r>
            <a:r>
              <a:rPr lang="fr-FR" sz="1400" b="1" dirty="0"/>
              <a:t> : </a:t>
            </a:r>
            <a:r>
              <a:rPr lang="fr-FR" sz="1400" dirty="0"/>
              <a:t>Type de langage du corps de la réponse</a:t>
            </a:r>
          </a:p>
          <a:p>
            <a:pPr marL="0" indent="0">
              <a:buNone/>
            </a:pPr>
            <a:r>
              <a:rPr lang="fr-FR" sz="1400" b="1" dirty="0"/>
              <a:t>Content-</a:t>
            </a:r>
            <a:r>
              <a:rPr lang="fr-FR" sz="1400" b="1" dirty="0" err="1"/>
              <a:t>Length</a:t>
            </a:r>
            <a:r>
              <a:rPr lang="fr-FR" sz="1400" b="1" dirty="0"/>
              <a:t> : </a:t>
            </a:r>
            <a:r>
              <a:rPr lang="fr-FR" sz="1400" dirty="0"/>
              <a:t>Longueur du corps de la réponse</a:t>
            </a:r>
          </a:p>
          <a:p>
            <a:pPr marL="0" indent="0">
              <a:buNone/>
            </a:pPr>
            <a:r>
              <a:rPr lang="fr-FR" sz="1400" b="1" dirty="0"/>
              <a:t>Content-Type : </a:t>
            </a:r>
            <a:r>
              <a:rPr lang="fr-FR" sz="1400" dirty="0"/>
              <a:t>Type de contenu du corps de la réponse (par exemple </a:t>
            </a:r>
            <a:r>
              <a:rPr lang="fr-FR" sz="1400" dirty="0" err="1"/>
              <a:t>text</a:t>
            </a:r>
            <a:r>
              <a:rPr lang="fr-FR" sz="1400" dirty="0"/>
              <a:t>/html)</a:t>
            </a:r>
          </a:p>
          <a:p>
            <a:pPr marL="0" indent="0">
              <a:buNone/>
            </a:pPr>
            <a:r>
              <a:rPr lang="fr-FR" sz="1400" b="1" dirty="0"/>
              <a:t>Date : </a:t>
            </a:r>
            <a:r>
              <a:rPr lang="fr-FR" sz="1400" dirty="0"/>
              <a:t>Date de début de transfert des données</a:t>
            </a:r>
          </a:p>
          <a:p>
            <a:pPr marL="0" indent="0">
              <a:buNone/>
            </a:pPr>
            <a:r>
              <a:rPr lang="fr-FR" sz="1400" b="1" dirty="0"/>
              <a:t>Expires : </a:t>
            </a:r>
            <a:r>
              <a:rPr lang="fr-FR" sz="1400" dirty="0"/>
              <a:t>Date limite de consommation des données</a:t>
            </a:r>
          </a:p>
          <a:p>
            <a:pPr marL="0" indent="0">
              <a:buNone/>
            </a:pPr>
            <a:r>
              <a:rPr lang="fr-FR" sz="1400" b="1" dirty="0" err="1"/>
              <a:t>Forwarded</a:t>
            </a:r>
            <a:r>
              <a:rPr lang="fr-FR" sz="1400" b="1" dirty="0"/>
              <a:t> : </a:t>
            </a:r>
            <a:r>
              <a:rPr lang="fr-FR" sz="1400" dirty="0"/>
              <a:t>Utilisé par les machines intermédiaires entre le client et le serveur</a:t>
            </a:r>
          </a:p>
          <a:p>
            <a:pPr marL="0" indent="0">
              <a:buNone/>
            </a:pPr>
            <a:r>
              <a:rPr lang="fr-FR" sz="1400" b="1" dirty="0"/>
              <a:t>Location : </a:t>
            </a:r>
            <a:r>
              <a:rPr lang="fr-FR" sz="1400" dirty="0"/>
              <a:t>Redirection vers une nouvelle URL associée au document</a:t>
            </a:r>
          </a:p>
          <a:p>
            <a:pPr marL="0" indent="0">
              <a:buNone/>
            </a:pPr>
            <a:r>
              <a:rPr lang="fr-FR" sz="1400" b="1" dirty="0"/>
              <a:t>Server : </a:t>
            </a:r>
            <a:r>
              <a:rPr lang="fr-FR" sz="1400" dirty="0"/>
              <a:t>Caractéristiques du serveur ayant envoyé la réponse</a:t>
            </a:r>
          </a:p>
        </p:txBody>
      </p:sp>
      <p:pic>
        <p:nvPicPr>
          <p:cNvPr id="4" name="Graphique 3" descr="Ordinateur">
            <a:extLst>
              <a:ext uri="{FF2B5EF4-FFF2-40B4-BE49-F238E27FC236}">
                <a16:creationId xmlns:a16="http://schemas.microsoft.com/office/drawing/2014/main" id="{8B0FA1AF-6A37-40B8-BD47-06E50B101B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4186" y="221600"/>
            <a:ext cx="457200" cy="457200"/>
          </a:xfrm>
          <a:prstGeom prst="rect">
            <a:avLst/>
          </a:prstGeom>
        </p:spPr>
      </p:pic>
    </p:spTree>
    <p:extLst>
      <p:ext uri="{BB962C8B-B14F-4D97-AF65-F5344CB8AC3E}">
        <p14:creationId xmlns:p14="http://schemas.microsoft.com/office/powerpoint/2010/main" val="1500670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REST</a:t>
            </a:r>
          </a:p>
        </p:txBody>
      </p:sp>
      <p:sp>
        <p:nvSpPr>
          <p:cNvPr id="3" name="Espace réservé du contenu 2"/>
          <p:cNvSpPr>
            <a:spLocks noGrp="1"/>
          </p:cNvSpPr>
          <p:nvPr>
            <p:ph idx="1"/>
          </p:nvPr>
        </p:nvSpPr>
        <p:spPr>
          <a:xfrm>
            <a:off x="507492" y="915566"/>
            <a:ext cx="8065294" cy="3464334"/>
          </a:xfrm>
        </p:spPr>
        <p:txBody>
          <a:bodyPr>
            <a:normAutofit/>
          </a:bodyPr>
          <a:lstStyle/>
          <a:p>
            <a:pPr marL="0" indent="0">
              <a:lnSpc>
                <a:spcPct val="100000"/>
              </a:lnSpc>
              <a:buNone/>
            </a:pPr>
            <a:r>
              <a:rPr lang="fr-FR" sz="1400" dirty="0"/>
              <a:t>REST (</a:t>
            </a:r>
            <a:r>
              <a:rPr lang="fr-FR" sz="1400" dirty="0" err="1"/>
              <a:t>Representational</a:t>
            </a:r>
            <a:r>
              <a:rPr lang="fr-FR" sz="1400" dirty="0"/>
              <a:t> State Transfer) est une architecture basée sur le protocole HTTP. </a:t>
            </a:r>
          </a:p>
          <a:p>
            <a:pPr marL="0" indent="0">
              <a:lnSpc>
                <a:spcPct val="100000"/>
              </a:lnSpc>
              <a:buNone/>
            </a:pPr>
            <a:r>
              <a:rPr lang="fr-FR" sz="1400" dirty="0"/>
              <a:t>Elle permet de manipuler des entités d’une application et est principalement utilisée pour fournir des services sous forme d’API.</a:t>
            </a:r>
          </a:p>
          <a:p>
            <a:pPr marL="0" indent="0">
              <a:lnSpc>
                <a:spcPct val="100000"/>
              </a:lnSpc>
              <a:buNone/>
            </a:pPr>
            <a:br>
              <a:rPr lang="fr-FR" sz="1400" dirty="0"/>
            </a:br>
            <a:r>
              <a:rPr lang="fr-FR" sz="1400" dirty="0"/>
              <a:t>Chaque méthode HTTP </a:t>
            </a:r>
            <a:r>
              <a:rPr lang="fr-FR" sz="1400" b="1" dirty="0"/>
              <a:t>représente une action sur une ou plusieurs ressources </a:t>
            </a:r>
            <a:r>
              <a:rPr lang="fr-FR" sz="1400" dirty="0"/>
              <a:t>:</a:t>
            </a:r>
          </a:p>
          <a:p>
            <a:pPr lvl="1">
              <a:lnSpc>
                <a:spcPct val="100000"/>
              </a:lnSpc>
              <a:buFont typeface="Arial" panose="020B0604020202020204" pitchFamily="34" charset="0"/>
              <a:buChar char="•"/>
            </a:pPr>
            <a:r>
              <a:rPr lang="fr-FR" sz="1400" b="1" dirty="0"/>
              <a:t>GET </a:t>
            </a:r>
            <a:r>
              <a:rPr lang="fr-FR" sz="1400" dirty="0"/>
              <a:t>pour récupérer une entité ou une liste d’entités</a:t>
            </a:r>
          </a:p>
          <a:p>
            <a:pPr lvl="1">
              <a:lnSpc>
                <a:spcPct val="100000"/>
              </a:lnSpc>
              <a:buFont typeface="Arial" panose="020B0604020202020204" pitchFamily="34" charset="0"/>
              <a:buChar char="•"/>
            </a:pPr>
            <a:r>
              <a:rPr lang="fr-FR" sz="1400" b="1" dirty="0"/>
              <a:t>POST</a:t>
            </a:r>
            <a:r>
              <a:rPr lang="fr-FR" sz="1400" dirty="0"/>
              <a:t> pour ajouter une entité</a:t>
            </a:r>
          </a:p>
          <a:p>
            <a:pPr lvl="1">
              <a:lnSpc>
                <a:spcPct val="100000"/>
              </a:lnSpc>
              <a:buFont typeface="Arial" panose="020B0604020202020204" pitchFamily="34" charset="0"/>
              <a:buChar char="•"/>
            </a:pPr>
            <a:r>
              <a:rPr lang="fr-FR" sz="1400" b="1" dirty="0"/>
              <a:t>PUT </a:t>
            </a:r>
            <a:r>
              <a:rPr lang="fr-FR" sz="1400" dirty="0"/>
              <a:t>pour modifier une entité</a:t>
            </a:r>
          </a:p>
          <a:p>
            <a:pPr lvl="1">
              <a:lnSpc>
                <a:spcPct val="100000"/>
              </a:lnSpc>
              <a:buFont typeface="Arial" panose="020B0604020202020204" pitchFamily="34" charset="0"/>
              <a:buChar char="•"/>
            </a:pPr>
            <a:r>
              <a:rPr lang="fr-FR" sz="1400" b="1" dirty="0"/>
              <a:t>DELETE </a:t>
            </a:r>
            <a:r>
              <a:rPr lang="fr-FR" sz="1400" dirty="0"/>
              <a:t>pour supprimer une entité</a:t>
            </a:r>
          </a:p>
          <a:p>
            <a:pPr marL="0" indent="0">
              <a:lnSpc>
                <a:spcPct val="100000"/>
              </a:lnSpc>
              <a:buNone/>
            </a:pPr>
            <a:endParaRPr lang="fr-FR" sz="1400" dirty="0"/>
          </a:p>
          <a:p>
            <a:pPr marL="0" indent="0">
              <a:lnSpc>
                <a:spcPct val="100000"/>
              </a:lnSpc>
              <a:buNone/>
            </a:pPr>
            <a:r>
              <a:rPr lang="fr-FR" sz="1400" dirty="0"/>
              <a:t>Les entités sont représentées dans un format connu du client et du serveur comme JSON ou XML</a:t>
            </a:r>
          </a:p>
        </p:txBody>
      </p:sp>
    </p:spTree>
    <p:extLst>
      <p:ext uri="{BB962C8B-B14F-4D97-AF65-F5344CB8AC3E}">
        <p14:creationId xmlns:p14="http://schemas.microsoft.com/office/powerpoint/2010/main" val="41978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Votre formateur</a:t>
            </a:r>
          </a:p>
        </p:txBody>
      </p:sp>
      <p:sp>
        <p:nvSpPr>
          <p:cNvPr id="3" name="Espace réservé du contenu 2"/>
          <p:cNvSpPr>
            <a:spLocks noGrp="1"/>
          </p:cNvSpPr>
          <p:nvPr>
            <p:ph idx="1"/>
          </p:nvPr>
        </p:nvSpPr>
        <p:spPr/>
        <p:txBody>
          <a:bodyPr/>
          <a:lstStyle/>
          <a:p>
            <a:pPr>
              <a:lnSpc>
                <a:spcPct val="100000"/>
              </a:lnSpc>
              <a:buFont typeface="Courier New" panose="02070309020205020404" pitchFamily="49" charset="0"/>
              <a:buChar char="o"/>
            </a:pPr>
            <a:r>
              <a:rPr lang="fr-FR" dirty="0"/>
              <a:t> Création d’IOcean en 2001</a:t>
            </a:r>
          </a:p>
          <a:p>
            <a:pPr>
              <a:lnSpc>
                <a:spcPct val="100000"/>
              </a:lnSpc>
              <a:buFont typeface="Courier New" panose="02070309020205020404" pitchFamily="49" charset="0"/>
              <a:buChar char="o"/>
            </a:pPr>
            <a:r>
              <a:rPr lang="fr-FR" dirty="0"/>
              <a:t> 2 Implantations :</a:t>
            </a:r>
          </a:p>
          <a:p>
            <a:pPr lvl="1">
              <a:lnSpc>
                <a:spcPct val="100000"/>
              </a:lnSpc>
              <a:buFont typeface="Arial" panose="020B0604020202020204" pitchFamily="34" charset="0"/>
              <a:buChar char="•"/>
            </a:pPr>
            <a:r>
              <a:rPr lang="fr-FR" dirty="0"/>
              <a:t>Siège à Montpellier</a:t>
            </a:r>
          </a:p>
          <a:p>
            <a:pPr lvl="1">
              <a:lnSpc>
                <a:spcPct val="100000"/>
              </a:lnSpc>
              <a:buFont typeface="Arial" panose="020B0604020202020204" pitchFamily="34" charset="0"/>
              <a:buChar char="•"/>
            </a:pPr>
            <a:r>
              <a:rPr lang="fr-FR" dirty="0"/>
              <a:t>Agence Paris</a:t>
            </a:r>
          </a:p>
          <a:p>
            <a:pPr>
              <a:lnSpc>
                <a:spcPct val="100000"/>
              </a:lnSpc>
              <a:buFont typeface="Courier New" panose="02070309020205020404" pitchFamily="49" charset="0"/>
              <a:buChar char="o"/>
            </a:pPr>
            <a:r>
              <a:rPr lang="fr-FR" dirty="0"/>
              <a:t> 2 Activités :</a:t>
            </a:r>
          </a:p>
          <a:p>
            <a:pPr lvl="1">
              <a:lnSpc>
                <a:spcPct val="100000"/>
              </a:lnSpc>
              <a:buFont typeface="Arial" panose="020B0604020202020204" pitchFamily="34" charset="0"/>
              <a:buChar char="•"/>
            </a:pPr>
            <a:r>
              <a:rPr lang="fr-FR" dirty="0"/>
              <a:t>ESN (SSII)</a:t>
            </a:r>
          </a:p>
          <a:p>
            <a:pPr lvl="1">
              <a:lnSpc>
                <a:spcPct val="100000"/>
              </a:lnSpc>
              <a:buFont typeface="Arial" panose="020B0604020202020204" pitchFamily="34" charset="0"/>
              <a:buChar char="•"/>
            </a:pPr>
            <a:r>
              <a:rPr lang="fr-FR" dirty="0"/>
              <a:t>Editeur</a:t>
            </a:r>
          </a:p>
          <a:p>
            <a:pPr>
              <a:lnSpc>
                <a:spcPct val="100000"/>
              </a:lnSpc>
              <a:buFont typeface="Courier New" panose="02070309020205020404" pitchFamily="49" charset="0"/>
              <a:buChar char="o"/>
            </a:pPr>
            <a:r>
              <a:rPr lang="fr-FR" dirty="0"/>
              <a:t> En 2016, 30 personnes pour 2,2 M€</a:t>
            </a:r>
          </a:p>
        </p:txBody>
      </p:sp>
      <p:sp>
        <p:nvSpPr>
          <p:cNvPr id="5" name="Espace réservé du texte 4"/>
          <p:cNvSpPr>
            <a:spLocks noGrp="1"/>
          </p:cNvSpPr>
          <p:nvPr>
            <p:ph type="body" sz="half" idx="2"/>
          </p:nvPr>
        </p:nvSpPr>
        <p:spPr/>
        <p:txBody>
          <a:bodyPr/>
          <a:lstStyle/>
          <a:p>
            <a:endParaRPr lang="fr-FR" dirty="0"/>
          </a:p>
        </p:txBody>
      </p:sp>
      <p:pic>
        <p:nvPicPr>
          <p:cNvPr id="1027" name="Picture 3" descr="https://lh3.googleusercontent.com/7FbF3wwLkAV5AsTUCrgnTOhPeuwlD75pCbBNIRcTUqYuoc4qnn18y29xq_GfQ8JOhCkB5YD73TKeYBkniNtwD6XSbKEjMQ4hoSwjUhNd8_LR9fvz4f2GK-kCMEgJSMYP1jFxEoE-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37875"/>
            <a:ext cx="602381" cy="6023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MBAi8B_vG9FLHtKM7fGKT0FXBA7YUGlfYJPhbqiBmRuDlKb6EpEMzM1BqLMP1vf4Dgel-c_tsoOzQmO_N-5e_tn-EU0Xa1qeipb-CF42lfCq11JP1MhTne3C8ryV2IVZfDJry2gj1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4049291"/>
            <a:ext cx="576262" cy="37954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s://lh6.googleusercontent.com/Id5G9nnS2krKJnV8Lq2-1yCwPoYgLYejpJXoaFnn13_QIOzpz2tSdVT6FQQ5lcXQ2qOulPcRe6sQhqCT43nr5wLAqiLqsKi7fqjl2Kf3NslFMPfrW--ii6JpPO1LDuCPmBtHs56V0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401" y="4012933"/>
            <a:ext cx="940503" cy="4522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6.googleusercontent.com/cJ6nql_hE-KzHq4uUz-4l5TtuMBqY-zrJAThF99jHXm0fOTeyRiNnSX4nvvgNrJhKaIftQhIGUtm8mzjSKXZNBIjVaLGo-EGrW1mAKRYEw3ZoGF2Ec0mCYgXEm103hCTTHCC-RH14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3291830"/>
            <a:ext cx="572623" cy="57683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lh5.googleusercontent.com/YPrFQdY6v26DzY5-mD_OeBradnhKAmEJridZavzvbDAm1TaB8JvUiDP51ynr7bJ7yJLZTCrCEEgwcDXOEdbWnvEHbtRc_kb31FkAPJmd5AHerX9jFT31KyvKYfGxYvwfYL9ZsiiXD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7813" y="3420495"/>
            <a:ext cx="1040051" cy="2906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6.googleusercontent.com/VIF3nXyf2RLYUk5dLozTXHK_XbMul6FMPtKivNrKjIY8Zyved8nbucglpsabBk5JKiqpsatjZBKHPPsSN8XbYoa5jCCsHATmw1PhzgNCBS88_nov3TS1W17ec6GAY3_DBN5ISLvNy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5579" y="3454041"/>
            <a:ext cx="1152525" cy="252413"/>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lh5.googleusercontent.com/GbDacHR99Qr0bUefN9ItYsdyMZuLCHy1Re-qfuEjRif9vrSSURxZkhz6TqiTU4f3zP-hUEtJYMBiR3VRSAHrak5qxITXkgbur40xO3EQ04uEoRJ5KQOZhQteaqfYoKVy3TPf34k9E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262" y="3341957"/>
            <a:ext cx="948705" cy="4765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6.googleusercontent.com/rrOdGKvxE9IWtlqtftO76xRmrcdKqRj0nVy9yWElWUht71ie_Z8ee1MTQza_u1ZN7omXZ5nO1lGddFm9Ks7pMP3L67Wsh5JMHlK3ez8HznaFxTxkzbvqPtYCNUciJveL_imfw1JGf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2191" y="3341957"/>
            <a:ext cx="871537"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3.googleusercontent.com/eQyU_YpnH3U8A0VK0mIGkjwdv7ozRQvubMxqGHqg2YBvJGIlcsIPEZxKELprQqkwVIwKpLm-xGn3JCpUtBqUFetrEbHNUCAxSKIiYJkn6ns0GwMUog0xscokiygFDjb2cHappoOyjQ"/>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1743" y="3890155"/>
            <a:ext cx="670017" cy="6978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DocumentsModeles\Images\IOcean\Logo IOcean_Normal.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4168" y="2067694"/>
            <a:ext cx="2725725" cy="997108"/>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DocumentsModeles\Images\IOcean\Signature_IOcean.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08267" y="2941365"/>
            <a:ext cx="2808312" cy="59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14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REST</a:t>
            </a:r>
          </a:p>
        </p:txBody>
      </p:sp>
      <p:sp>
        <p:nvSpPr>
          <p:cNvPr id="3" name="Espace réservé du contenu 2"/>
          <p:cNvSpPr>
            <a:spLocks noGrp="1"/>
          </p:cNvSpPr>
          <p:nvPr>
            <p:ph idx="1"/>
          </p:nvPr>
        </p:nvSpPr>
        <p:spPr>
          <a:xfrm>
            <a:off x="507492" y="915566"/>
            <a:ext cx="8065294" cy="3816424"/>
          </a:xfrm>
        </p:spPr>
        <p:txBody>
          <a:bodyPr>
            <a:normAutofit/>
          </a:bodyPr>
          <a:lstStyle/>
          <a:p>
            <a:pPr marL="0" indent="0">
              <a:lnSpc>
                <a:spcPct val="100000"/>
              </a:lnSpc>
              <a:buNone/>
            </a:pPr>
            <a:r>
              <a:rPr lang="fr-FR" sz="1400" dirty="0"/>
              <a:t>Quelques exemples d’une API REST</a:t>
            </a:r>
          </a:p>
        </p:txBody>
      </p:sp>
      <p:graphicFrame>
        <p:nvGraphicFramePr>
          <p:cNvPr id="6" name="Tableau 5">
            <a:extLst>
              <a:ext uri="{FF2B5EF4-FFF2-40B4-BE49-F238E27FC236}">
                <a16:creationId xmlns:a16="http://schemas.microsoft.com/office/drawing/2014/main" id="{4F9A331E-C775-4D56-B34B-DF7B4D7CD2AE}"/>
              </a:ext>
            </a:extLst>
          </p:cNvPr>
          <p:cNvGraphicFramePr>
            <a:graphicFrameLocks noGrp="1"/>
          </p:cNvGraphicFramePr>
          <p:nvPr>
            <p:extLst>
              <p:ext uri="{D42A27DB-BD31-4B8C-83A1-F6EECF244321}">
                <p14:modId xmlns:p14="http://schemas.microsoft.com/office/powerpoint/2010/main" val="4171427319"/>
              </p:ext>
            </p:extLst>
          </p:nvPr>
        </p:nvGraphicFramePr>
        <p:xfrm>
          <a:off x="507492" y="1269298"/>
          <a:ext cx="8024948" cy="3200400"/>
        </p:xfrm>
        <a:graphic>
          <a:graphicData uri="http://schemas.openxmlformats.org/drawingml/2006/table">
            <a:tbl>
              <a:tblPr/>
              <a:tblGrid>
                <a:gridCol w="1004273">
                  <a:extLst>
                    <a:ext uri="{9D8B030D-6E8A-4147-A177-3AD203B41FA5}">
                      <a16:colId xmlns:a16="http://schemas.microsoft.com/office/drawing/2014/main" val="231178205"/>
                    </a:ext>
                  </a:extLst>
                </a:gridCol>
                <a:gridCol w="3132243">
                  <a:extLst>
                    <a:ext uri="{9D8B030D-6E8A-4147-A177-3AD203B41FA5}">
                      <a16:colId xmlns:a16="http://schemas.microsoft.com/office/drawing/2014/main" val="4191356283"/>
                    </a:ext>
                  </a:extLst>
                </a:gridCol>
                <a:gridCol w="3888432">
                  <a:extLst>
                    <a:ext uri="{9D8B030D-6E8A-4147-A177-3AD203B41FA5}">
                      <a16:colId xmlns:a16="http://schemas.microsoft.com/office/drawing/2014/main" val="396402502"/>
                    </a:ext>
                  </a:extLst>
                </a:gridCol>
              </a:tblGrid>
              <a:tr h="0">
                <a:tc>
                  <a:txBody>
                    <a:bodyPr/>
                    <a:lstStyle/>
                    <a:p>
                      <a:r>
                        <a:rPr lang="fr-FR" sz="1200" b="1" kern="1200" dirty="0">
                          <a:solidFill>
                            <a:srgbClr val="003350"/>
                          </a:solidFill>
                          <a:latin typeface="+mn-lt"/>
                          <a:ea typeface="+mn-ea"/>
                          <a:cs typeface="+mn-cs"/>
                        </a:rPr>
                        <a:t>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b="1" kern="1200" dirty="0">
                          <a:solidFill>
                            <a:srgbClr val="003350"/>
                          </a:solidFill>
                          <a:latin typeface="+mn-lt"/>
                          <a:ea typeface="+mn-ea"/>
                          <a:cs typeface="+mn-cs"/>
                        </a:rPr>
                        <a:t>URI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b="1" kern="1200" dirty="0">
                          <a:solidFill>
                            <a:srgbClr val="003350"/>
                          </a:solidFill>
                          <a:latin typeface="+mn-lt"/>
                          <a:ea typeface="+mn-ea"/>
                          <a:cs typeface="+mn-cs"/>
                        </a:rPr>
                        <a:t>Résultat attendu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202215"/>
                  </a:ext>
                </a:extLst>
              </a:tr>
              <a:tr h="0">
                <a:tc>
                  <a:txBody>
                    <a:bodyPr/>
                    <a:lstStyle/>
                    <a:p>
                      <a:r>
                        <a:rPr lang="fr-FR" sz="1200" kern="1200" dirty="0">
                          <a:solidFill>
                            <a:srgbClr val="003350"/>
                          </a:solidFill>
                          <a:latin typeface="+mn-lt"/>
                          <a:ea typeface="+mn-ea"/>
                          <a:cs typeface="+mn-cs"/>
                        </a:rPr>
                        <a:t>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a:t>
                      </a:r>
                      <a:r>
                        <a:rPr lang="fr-FR" sz="1200" kern="1200" dirty="0" err="1">
                          <a:solidFill>
                            <a:srgbClr val="003350"/>
                          </a:solidFill>
                          <a:latin typeface="+mn-lt"/>
                          <a:ea typeface="+mn-ea"/>
                          <a:cs typeface="+mn-cs"/>
                        </a:rPr>
                        <a:t>posts</a:t>
                      </a:r>
                      <a:r>
                        <a:rPr lang="fr-FR" sz="1200" kern="1200" dirty="0">
                          <a:solidFill>
                            <a:srgbClr val="003350"/>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Tous les </a:t>
                      </a:r>
                      <a:r>
                        <a:rPr lang="fr-FR" sz="1200" kern="1200" dirty="0" err="1">
                          <a:solidFill>
                            <a:srgbClr val="003350"/>
                          </a:solidFill>
                          <a:latin typeface="+mn-lt"/>
                          <a:ea typeface="+mn-ea"/>
                          <a:cs typeface="+mn-cs"/>
                        </a:rPr>
                        <a:t>posts</a:t>
                      </a:r>
                      <a:endParaRPr lang="fr-FR" sz="1200" kern="1200" dirty="0">
                        <a:solidFill>
                          <a:srgbClr val="00335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089314"/>
                  </a:ext>
                </a:extLst>
              </a:tr>
              <a:tr h="0">
                <a:tc>
                  <a:txBody>
                    <a:bodyPr/>
                    <a:lstStyle/>
                    <a:p>
                      <a:r>
                        <a:rPr lang="fr-FR" sz="1200" kern="1200" dirty="0">
                          <a:solidFill>
                            <a:srgbClr val="003350"/>
                          </a:solidFill>
                          <a:latin typeface="+mn-lt"/>
                          <a:ea typeface="+mn-ea"/>
                          <a:cs typeface="+mn-cs"/>
                        </a:rPr>
                        <a:t>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a:t>
                      </a:r>
                      <a:r>
                        <a:rPr lang="fr-FR" sz="1200" kern="1200" dirty="0" err="1">
                          <a:solidFill>
                            <a:srgbClr val="003350"/>
                          </a:solidFill>
                          <a:latin typeface="+mn-lt"/>
                          <a:ea typeface="+mn-ea"/>
                          <a:cs typeface="+mn-cs"/>
                        </a:rPr>
                        <a:t>posts</a:t>
                      </a:r>
                      <a:r>
                        <a:rPr lang="fr-FR" sz="1200" kern="1200" dirty="0">
                          <a:solidFill>
                            <a:srgbClr val="003350"/>
                          </a:solidFill>
                          <a:latin typeface="+mn-lt"/>
                          <a:ea typeface="+mn-ea"/>
                          <a:cs typeface="+mn-cs"/>
                        </a:rPr>
                        <a:t>/1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Le post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938305"/>
                  </a:ext>
                </a:extLst>
              </a:tr>
              <a:tr h="0">
                <a:tc>
                  <a:txBody>
                    <a:bodyPr/>
                    <a:lstStyle/>
                    <a:p>
                      <a:r>
                        <a:rPr lang="fr-FR" sz="1200" kern="1200" dirty="0">
                          <a:solidFill>
                            <a:srgbClr val="003350"/>
                          </a:solidFill>
                          <a:latin typeface="+mn-lt"/>
                          <a:ea typeface="+mn-ea"/>
                          <a:cs typeface="+mn-cs"/>
                        </a:rPr>
                        <a:t>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a:t>
                      </a:r>
                      <a:r>
                        <a:rPr lang="fr-FR" sz="1200" kern="1200" dirty="0" err="1">
                          <a:solidFill>
                            <a:srgbClr val="003350"/>
                          </a:solidFill>
                          <a:latin typeface="+mn-lt"/>
                          <a:ea typeface="+mn-ea"/>
                          <a:cs typeface="+mn-cs"/>
                        </a:rPr>
                        <a:t>posts</a:t>
                      </a:r>
                      <a:r>
                        <a:rPr lang="fr-FR" sz="1200" kern="1200" dirty="0">
                          <a:solidFill>
                            <a:srgbClr val="003350"/>
                          </a:solidFill>
                          <a:latin typeface="+mn-lt"/>
                          <a:ea typeface="+mn-ea"/>
                          <a:cs typeface="+mn-cs"/>
                        </a:rPr>
                        <a:t>/1/</a:t>
                      </a:r>
                      <a:r>
                        <a:rPr lang="fr-FR" sz="1200" kern="1200" dirty="0" err="1">
                          <a:solidFill>
                            <a:srgbClr val="003350"/>
                          </a:solidFill>
                          <a:latin typeface="+mn-lt"/>
                          <a:ea typeface="+mn-ea"/>
                          <a:cs typeface="+mn-cs"/>
                        </a:rPr>
                        <a:t>comments</a:t>
                      </a:r>
                      <a:r>
                        <a:rPr lang="fr-FR" sz="1200" kern="1200" dirty="0">
                          <a:solidFill>
                            <a:srgbClr val="003350"/>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Tous les commentaires du post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2936395"/>
                  </a:ext>
                </a:extLst>
              </a:tr>
              <a:tr h="0">
                <a:tc>
                  <a:txBody>
                    <a:bodyPr/>
                    <a:lstStyle/>
                    <a:p>
                      <a:r>
                        <a:rPr lang="fr-FR" sz="1200" kern="1200" dirty="0">
                          <a:solidFill>
                            <a:srgbClr val="003350"/>
                          </a:solidFill>
                          <a:latin typeface="+mn-lt"/>
                          <a:ea typeface="+mn-ea"/>
                          <a:cs typeface="+mn-cs"/>
                        </a:rPr>
                        <a:t>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a:t>
                      </a:r>
                      <a:r>
                        <a:rPr lang="fr-FR" sz="1200" kern="1200" dirty="0" err="1">
                          <a:solidFill>
                            <a:srgbClr val="003350"/>
                          </a:solidFill>
                          <a:latin typeface="+mn-lt"/>
                          <a:ea typeface="+mn-ea"/>
                          <a:cs typeface="+mn-cs"/>
                        </a:rPr>
                        <a:t>posts</a:t>
                      </a:r>
                      <a:r>
                        <a:rPr lang="fr-FR" sz="1200" kern="1200" dirty="0">
                          <a:solidFill>
                            <a:srgbClr val="003350"/>
                          </a:solidFill>
                          <a:latin typeface="+mn-lt"/>
                          <a:ea typeface="+mn-ea"/>
                          <a:cs typeface="+mn-cs"/>
                        </a:rPr>
                        <a:t>/1/</a:t>
                      </a:r>
                      <a:r>
                        <a:rPr lang="fr-FR" sz="1200" kern="1200" dirty="0" err="1">
                          <a:solidFill>
                            <a:srgbClr val="003350"/>
                          </a:solidFill>
                          <a:latin typeface="+mn-lt"/>
                          <a:ea typeface="+mn-ea"/>
                          <a:cs typeface="+mn-cs"/>
                        </a:rPr>
                        <a:t>comments</a:t>
                      </a:r>
                      <a:r>
                        <a:rPr lang="fr-FR" sz="1200" kern="1200" dirty="0" err="1">
                          <a:solidFill>
                            <a:schemeClr val="accent1">
                              <a:lumMod val="50000"/>
                            </a:schemeClr>
                          </a:solidFill>
                          <a:latin typeface="+mn-lt"/>
                          <a:ea typeface="+mn-ea"/>
                          <a:cs typeface="+mn-cs"/>
                        </a:rPr>
                        <a:t>?sort</a:t>
                      </a:r>
                      <a:r>
                        <a:rPr lang="fr-FR" sz="1200" kern="1200" dirty="0">
                          <a:solidFill>
                            <a:schemeClr val="accent1">
                              <a:lumMod val="50000"/>
                            </a:schemeClr>
                          </a:solidFill>
                          <a:latin typeface="+mn-lt"/>
                          <a:ea typeface="+mn-ea"/>
                          <a:cs typeface="+mn-cs"/>
                        </a:rPr>
                        <a:t>=</a:t>
                      </a:r>
                      <a:r>
                        <a:rPr lang="fr-FR" sz="1200" kern="1200" dirty="0" err="1">
                          <a:solidFill>
                            <a:schemeClr val="accent1">
                              <a:lumMod val="50000"/>
                            </a:schemeClr>
                          </a:solidFill>
                          <a:latin typeface="+mn-lt"/>
                          <a:ea typeface="+mn-ea"/>
                          <a:cs typeface="+mn-cs"/>
                        </a:rPr>
                        <a:t>date&amp;order</a:t>
                      </a:r>
                      <a:r>
                        <a:rPr lang="fr-FR" sz="1200" kern="1200" dirty="0">
                          <a:solidFill>
                            <a:schemeClr val="accent1">
                              <a:lumMod val="50000"/>
                            </a:schemeClr>
                          </a:solidFill>
                          <a:latin typeface="+mn-lt"/>
                          <a:ea typeface="+mn-ea"/>
                          <a:cs typeface="+mn-cs"/>
                        </a:rPr>
                        <a:t>=</a:t>
                      </a:r>
                      <a:r>
                        <a:rPr lang="fr-FR" sz="1200" kern="1200" dirty="0" err="1">
                          <a:solidFill>
                            <a:schemeClr val="accent1">
                              <a:lumMod val="50000"/>
                            </a:schemeClr>
                          </a:solidFill>
                          <a:latin typeface="+mn-lt"/>
                          <a:ea typeface="+mn-ea"/>
                          <a:cs typeface="+mn-cs"/>
                        </a:rPr>
                        <a:t>desc</a:t>
                      </a:r>
                      <a:r>
                        <a:rPr lang="fr-FR" sz="1200" kern="1200" dirty="0">
                          <a:solidFill>
                            <a:srgbClr val="003350"/>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Tous les commentaires du post 1 triés par date antéchronologique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4559841"/>
                  </a:ext>
                </a:extLst>
              </a:tr>
              <a:tr h="0">
                <a:tc>
                  <a:txBody>
                    <a:bodyPr/>
                    <a:lstStyle/>
                    <a:p>
                      <a:r>
                        <a:rPr lang="fr-FR" sz="1200" kern="1200" dirty="0">
                          <a:solidFill>
                            <a:srgbClr val="003350"/>
                          </a:solidFill>
                          <a:latin typeface="+mn-lt"/>
                          <a:ea typeface="+mn-ea"/>
                          <a:cs typeface="+mn-cs"/>
                        </a:rPr>
                        <a:t>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a:t>
                      </a:r>
                      <a:r>
                        <a:rPr lang="fr-FR" sz="1200" kern="1200" dirty="0" err="1">
                          <a:solidFill>
                            <a:srgbClr val="003350"/>
                          </a:solidFill>
                          <a:latin typeface="+mn-lt"/>
                          <a:ea typeface="+mn-ea"/>
                          <a:cs typeface="+mn-cs"/>
                        </a:rPr>
                        <a:t>posts</a:t>
                      </a:r>
                      <a:r>
                        <a:rPr lang="fr-FR" sz="1200" kern="1200" dirty="0">
                          <a:solidFill>
                            <a:srgbClr val="003350"/>
                          </a:solidFill>
                          <a:latin typeface="+mn-lt"/>
                          <a:ea typeface="+mn-ea"/>
                          <a:cs typeface="+mn-cs"/>
                        </a:rPr>
                        <a:t>/1/</a:t>
                      </a:r>
                      <a:r>
                        <a:rPr lang="fr-FR" sz="1200" kern="1200" dirty="0" err="1">
                          <a:solidFill>
                            <a:srgbClr val="003350"/>
                          </a:solidFill>
                          <a:latin typeface="+mn-lt"/>
                          <a:ea typeface="+mn-ea"/>
                          <a:cs typeface="+mn-cs"/>
                        </a:rPr>
                        <a:t>comments</a:t>
                      </a:r>
                      <a:r>
                        <a:rPr lang="fr-FR" sz="1200" kern="1200" dirty="0" err="1">
                          <a:solidFill>
                            <a:schemeClr val="accent1">
                              <a:lumMod val="50000"/>
                            </a:schemeClr>
                          </a:solidFill>
                          <a:latin typeface="+mn-lt"/>
                          <a:ea typeface="+mn-ea"/>
                          <a:cs typeface="+mn-cs"/>
                        </a:rPr>
                        <a:t>?userId</a:t>
                      </a:r>
                      <a:r>
                        <a:rPr lang="fr-FR" sz="1200" kern="1200" dirty="0">
                          <a:solidFill>
                            <a:schemeClr val="accent1">
                              <a:lumMod val="50000"/>
                            </a:schemeClr>
                          </a:solidFill>
                          <a:latin typeface="+mn-lt"/>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Tous les commentaires de l’utilisateur 5 du post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068050"/>
                  </a:ext>
                </a:extLst>
              </a:tr>
              <a:tr h="0">
                <a:tc>
                  <a:txBody>
                    <a:bodyPr/>
                    <a:lstStyle/>
                    <a:p>
                      <a:r>
                        <a:rPr lang="fr-FR" sz="1200" kern="1200" dirty="0">
                          <a:solidFill>
                            <a:srgbClr val="003350"/>
                          </a:solidFill>
                          <a:latin typeface="+mn-lt"/>
                          <a:ea typeface="+mn-ea"/>
                          <a:cs typeface="+mn-cs"/>
                        </a:rPr>
                        <a:t>POST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a:t>
                      </a:r>
                      <a:r>
                        <a:rPr lang="fr-FR" sz="1200" kern="1200" dirty="0" err="1">
                          <a:solidFill>
                            <a:srgbClr val="003350"/>
                          </a:solidFill>
                          <a:latin typeface="+mn-lt"/>
                          <a:ea typeface="+mn-ea"/>
                          <a:cs typeface="+mn-cs"/>
                        </a:rPr>
                        <a:t>posts</a:t>
                      </a:r>
                      <a:endParaRPr lang="fr-FR" sz="1200" kern="1200" dirty="0">
                        <a:solidFill>
                          <a:srgbClr val="00335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Créer un post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6888312"/>
                  </a:ext>
                </a:extLst>
              </a:tr>
              <a:tr h="0">
                <a:tc>
                  <a:txBody>
                    <a:bodyPr/>
                    <a:lstStyle/>
                    <a:p>
                      <a:r>
                        <a:rPr lang="fr-FR" sz="1200" kern="1200" dirty="0">
                          <a:solidFill>
                            <a:srgbClr val="003350"/>
                          </a:solidFill>
                          <a:latin typeface="+mn-lt"/>
                          <a:ea typeface="+mn-ea"/>
                          <a:cs typeface="+mn-cs"/>
                        </a:rPr>
                        <a:t>PUT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a:t>
                      </a:r>
                      <a:r>
                        <a:rPr lang="fr-FR" sz="1200" kern="1200" dirty="0" err="1">
                          <a:solidFill>
                            <a:srgbClr val="003350"/>
                          </a:solidFill>
                          <a:latin typeface="+mn-lt"/>
                          <a:ea typeface="+mn-ea"/>
                          <a:cs typeface="+mn-cs"/>
                        </a:rPr>
                        <a:t>posts</a:t>
                      </a:r>
                      <a:r>
                        <a:rPr lang="fr-FR" sz="1200" kern="1200" dirty="0">
                          <a:solidFill>
                            <a:srgbClr val="003350"/>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Modifier le post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5936649"/>
                  </a:ext>
                </a:extLst>
              </a:tr>
              <a:tr h="0">
                <a:tc>
                  <a:txBody>
                    <a:bodyPr/>
                    <a:lstStyle/>
                    <a:p>
                      <a:r>
                        <a:rPr lang="fr-FR" sz="1200" kern="1200" dirty="0">
                          <a:solidFill>
                            <a:srgbClr val="003350"/>
                          </a:solidFill>
                          <a:latin typeface="+mn-lt"/>
                          <a:ea typeface="+mn-ea"/>
                          <a:cs typeface="+mn-cs"/>
                        </a:rPr>
                        <a:t>DELETE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a:t>
                      </a:r>
                      <a:r>
                        <a:rPr lang="fr-FR" sz="1200" kern="1200" dirty="0" err="1">
                          <a:solidFill>
                            <a:srgbClr val="003350"/>
                          </a:solidFill>
                          <a:latin typeface="+mn-lt"/>
                          <a:ea typeface="+mn-ea"/>
                          <a:cs typeface="+mn-cs"/>
                        </a:rPr>
                        <a:t>posts</a:t>
                      </a:r>
                      <a:r>
                        <a:rPr lang="fr-FR" sz="1200" kern="1200" dirty="0">
                          <a:solidFill>
                            <a:srgbClr val="003350"/>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Supprimer le post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4392491"/>
                  </a:ext>
                </a:extLst>
              </a:tr>
              <a:tr h="0">
                <a:tc>
                  <a:txBody>
                    <a:bodyPr/>
                    <a:lstStyle/>
                    <a:p>
                      <a:r>
                        <a:rPr lang="fr-FR" sz="1200" kern="1200" dirty="0">
                          <a:solidFill>
                            <a:srgbClr val="003350"/>
                          </a:solidFill>
                          <a:latin typeface="+mn-lt"/>
                          <a:ea typeface="+mn-ea"/>
                          <a:cs typeface="+mn-cs"/>
                        </a:rPr>
                        <a:t>POST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/login</a:t>
                      </a:r>
                      <a:endParaRPr lang="fr-FR" sz="1200" kern="1200" dirty="0">
                        <a:solidFill>
                          <a:schemeClr val="accent1">
                            <a:lumMod val="50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Obtention d’un </a:t>
                      </a:r>
                      <a:r>
                        <a:rPr lang="fr-FR" sz="1200" kern="1200" dirty="0" err="1">
                          <a:solidFill>
                            <a:srgbClr val="003350"/>
                          </a:solidFill>
                          <a:latin typeface="+mn-lt"/>
                          <a:ea typeface="+mn-ea"/>
                          <a:cs typeface="+mn-cs"/>
                        </a:rPr>
                        <a:t>token</a:t>
                      </a:r>
                      <a:r>
                        <a:rPr lang="fr-FR" sz="1200" kern="1200" dirty="0">
                          <a:solidFill>
                            <a:srgbClr val="003350"/>
                          </a:solidFill>
                          <a:latin typeface="+mn-lt"/>
                          <a:ea typeface="+mn-ea"/>
                          <a:cs typeface="+mn-cs"/>
                        </a:rPr>
                        <a:t> d’authentification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8723833"/>
                  </a:ext>
                </a:extLst>
              </a:tr>
              <a:tr h="0">
                <a:tc>
                  <a:txBody>
                    <a:bodyPr/>
                    <a:lstStyle/>
                    <a:p>
                      <a:r>
                        <a:rPr lang="fr-FR" sz="1200" kern="1200" dirty="0">
                          <a:solidFill>
                            <a:srgbClr val="003350"/>
                          </a:solidFill>
                          <a:latin typeface="+mn-lt"/>
                          <a:ea typeface="+mn-ea"/>
                          <a:cs typeface="+mn-cs"/>
                        </a:rPr>
                        <a:t>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a:t>
                      </a:r>
                      <a:r>
                        <a:rPr lang="fr-FR" sz="1200" kern="1200" dirty="0" err="1">
                          <a:solidFill>
                            <a:srgbClr val="003350"/>
                          </a:solidFill>
                          <a:latin typeface="+mn-lt"/>
                          <a:ea typeface="+mn-ea"/>
                          <a:cs typeface="+mn-cs"/>
                        </a:rPr>
                        <a:t>posts</a:t>
                      </a:r>
                      <a:r>
                        <a:rPr lang="fr-FR" sz="1200" kern="1200" dirty="0" err="1">
                          <a:solidFill>
                            <a:schemeClr val="accent1">
                              <a:lumMod val="50000"/>
                            </a:schemeClr>
                          </a:solidFill>
                          <a:latin typeface="+mn-lt"/>
                          <a:ea typeface="+mn-ea"/>
                          <a:cs typeface="+mn-cs"/>
                        </a:rPr>
                        <a:t>?token</a:t>
                      </a:r>
                      <a:r>
                        <a:rPr lang="fr-FR" sz="1200" kern="1200" dirty="0">
                          <a:solidFill>
                            <a:schemeClr val="accent1">
                              <a:lumMod val="50000"/>
                            </a:schemeClr>
                          </a:solidFill>
                          <a:latin typeface="+mn-lt"/>
                          <a:ea typeface="+mn-ea"/>
                          <a:cs typeface="+mn-cs"/>
                        </a:rPr>
                        <a:t>=fhGssD78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514400" rtl="0" eaLnBrk="1" latinLnBrk="0" hangingPunct="1"/>
                      <a:r>
                        <a:rPr lang="fr-FR" sz="1200" kern="1200" dirty="0">
                          <a:solidFill>
                            <a:srgbClr val="003350"/>
                          </a:solidFill>
                          <a:latin typeface="+mn-lt"/>
                          <a:ea typeface="+mn-ea"/>
                          <a:cs typeface="+mn-cs"/>
                        </a:rPr>
                        <a:t>Tous les </a:t>
                      </a:r>
                      <a:r>
                        <a:rPr lang="fr-FR" sz="1200" kern="1200" dirty="0" err="1">
                          <a:solidFill>
                            <a:srgbClr val="003350"/>
                          </a:solidFill>
                          <a:latin typeface="+mn-lt"/>
                          <a:ea typeface="+mn-ea"/>
                          <a:cs typeface="+mn-cs"/>
                        </a:rPr>
                        <a:t>posts</a:t>
                      </a:r>
                      <a:r>
                        <a:rPr lang="fr-FR" sz="1200" kern="1200" dirty="0">
                          <a:solidFill>
                            <a:srgbClr val="003350"/>
                          </a:solidFill>
                          <a:latin typeface="+mn-lt"/>
                          <a:ea typeface="+mn-ea"/>
                          <a:cs typeface="+mn-cs"/>
                        </a:rPr>
                        <a:t> (accès sécurisé)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1857398"/>
                  </a:ext>
                </a:extLst>
              </a:tr>
            </a:tbl>
          </a:graphicData>
        </a:graphic>
      </p:graphicFrame>
    </p:spTree>
    <p:extLst>
      <p:ext uri="{BB962C8B-B14F-4D97-AF65-F5344CB8AC3E}">
        <p14:creationId xmlns:p14="http://schemas.microsoft.com/office/powerpoint/2010/main" val="1718140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fr" sz="5400" dirty="0"/>
              <a:t>HTML5</a:t>
            </a:r>
            <a:endParaRPr sz="5400" dirty="0"/>
          </a:p>
        </p:txBody>
      </p:sp>
      <p:sp>
        <p:nvSpPr>
          <p:cNvPr id="4" name="Espace réservé du texte 3"/>
          <p:cNvSpPr>
            <a:spLocks noGrp="1"/>
          </p:cNvSpPr>
          <p:nvPr>
            <p:ph type="body" idx="1"/>
          </p:nvPr>
        </p:nvSpPr>
        <p:spPr/>
        <p:txBody>
          <a:bodyPr/>
          <a:lstStyle/>
          <a:p>
            <a:endParaRPr lang="fr-FR"/>
          </a:p>
        </p:txBody>
      </p:sp>
    </p:spTree>
    <p:extLst>
      <p:ext uri="{BB962C8B-B14F-4D97-AF65-F5344CB8AC3E}">
        <p14:creationId xmlns:p14="http://schemas.microsoft.com/office/powerpoint/2010/main" val="2693215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p:txBody>
          <a:bodyPr/>
          <a:lstStyle/>
          <a:p>
            <a:pPr lvl="0"/>
            <a:r>
              <a:rPr lang="fr-FR"/>
              <a:t>  Histoire</a:t>
            </a:r>
            <a:endParaRPr lang="fr-FR" dirty="0"/>
          </a:p>
        </p:txBody>
      </p:sp>
      <p:sp>
        <p:nvSpPr>
          <p:cNvPr id="2" name="Espace réservé du contenu 1"/>
          <p:cNvSpPr>
            <a:spLocks noGrp="1"/>
          </p:cNvSpPr>
          <p:nvPr>
            <p:ph idx="1"/>
          </p:nvPr>
        </p:nvSpPr>
        <p:spPr/>
        <p:txBody>
          <a:bodyPr/>
          <a:lstStyle/>
          <a:p>
            <a:pPr marL="0" indent="0">
              <a:buNone/>
            </a:pPr>
            <a:r>
              <a:rPr lang="fr-FR" dirty="0"/>
              <a:t>Le langage HTML (</a:t>
            </a:r>
            <a:r>
              <a:rPr lang="fr-FR" b="1" dirty="0"/>
              <a:t>HyperText Markup </a:t>
            </a:r>
            <a:r>
              <a:rPr lang="fr-FR" b="1" dirty="0" err="1"/>
              <a:t>Language</a:t>
            </a:r>
            <a:r>
              <a:rPr lang="fr-FR" dirty="0"/>
              <a:t>) permet de décrire un document de présentation à l’aide de balises structurées. Les versions sont :</a:t>
            </a:r>
          </a:p>
          <a:p>
            <a:pPr marL="0" indent="0">
              <a:buNone/>
            </a:pPr>
            <a:r>
              <a:rPr lang="fr-FR" dirty="0"/>
              <a:t>En 1991, création du HTML par Tim Berners-Lee</a:t>
            </a:r>
          </a:p>
          <a:p>
            <a:pPr marL="0" indent="0">
              <a:buNone/>
            </a:pPr>
            <a:r>
              <a:rPr lang="fr-FR" dirty="0"/>
              <a:t>En 1993, version « initiale », version stable dite « 1.0 »</a:t>
            </a:r>
          </a:p>
          <a:p>
            <a:pPr marL="0" indent="0">
              <a:buNone/>
            </a:pPr>
            <a:r>
              <a:rPr lang="fr-FR" dirty="0"/>
              <a:t>En 1995, 1ère version « officielle », HTML 2.0</a:t>
            </a:r>
          </a:p>
          <a:p>
            <a:pPr marL="0" indent="0">
              <a:buNone/>
            </a:pPr>
            <a:r>
              <a:rPr lang="fr-FR" dirty="0"/>
              <a:t>En Janvier 1997, Version 3.2 (pas de version 3.0 officielle)</a:t>
            </a:r>
          </a:p>
          <a:p>
            <a:pPr marL="0" indent="0">
              <a:buNone/>
            </a:pPr>
            <a:r>
              <a:rPr lang="fr-FR" dirty="0"/>
              <a:t>En Décembre 1997, Version 4.0 puis en Décembre 1999 une Version 4.01</a:t>
            </a:r>
          </a:p>
          <a:p>
            <a:pPr marL="0" indent="0">
              <a:buNone/>
            </a:pPr>
            <a:r>
              <a:rPr lang="fr-FR" dirty="0"/>
              <a:t>En 2000, Naissance de XHMTL 1.0 (pour Extensible HyperText Markup </a:t>
            </a:r>
            <a:r>
              <a:rPr lang="fr-FR" dirty="0" err="1"/>
              <a:t>Language</a:t>
            </a:r>
            <a:r>
              <a:rPr lang="fr-FR" dirty="0"/>
              <a:t>) puis en 2001, Version 1.1</a:t>
            </a:r>
          </a:p>
          <a:p>
            <a:pPr marL="0" indent="0">
              <a:buNone/>
            </a:pPr>
            <a:r>
              <a:rPr lang="fr-FR" dirty="0"/>
              <a:t>Le 28 Octobre 2014, HTML 5.0 finalisé, compatible HTML et XHTML (Abandon en 2009 du XHTML 2.0)</a:t>
            </a:r>
          </a:p>
        </p:txBody>
      </p:sp>
    </p:spTree>
    <p:extLst>
      <p:ext uri="{BB962C8B-B14F-4D97-AF65-F5344CB8AC3E}">
        <p14:creationId xmlns:p14="http://schemas.microsoft.com/office/powerpoint/2010/main" val="558234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p:txBody>
          <a:bodyPr/>
          <a:lstStyle/>
          <a:p>
            <a:r>
              <a:rPr lang="fr-FR"/>
              <a:t>Définition</a:t>
            </a:r>
            <a:endParaRPr lang="fr-FR" dirty="0"/>
          </a:p>
        </p:txBody>
      </p:sp>
      <p:sp>
        <p:nvSpPr>
          <p:cNvPr id="169" name="Shape 169"/>
          <p:cNvSpPr txBox="1">
            <a:spLocks noGrp="1"/>
          </p:cNvSpPr>
          <p:nvPr>
            <p:ph idx="1"/>
          </p:nvPr>
        </p:nvSpPr>
        <p:spPr/>
        <p:txBody>
          <a:bodyPr>
            <a:normAutofit lnSpcReduction="10000"/>
          </a:bodyPr>
          <a:lstStyle/>
          <a:p>
            <a:pPr marL="0" lvl="0" indent="0">
              <a:buNone/>
            </a:pPr>
            <a:r>
              <a:rPr lang="fr" dirty="0"/>
              <a:t>Un document HTML contient des </a:t>
            </a:r>
            <a:r>
              <a:rPr lang="fr-FR" dirty="0"/>
              <a:t>balises qui indiquent la nature du texte qu'elles encadrent. Une balise est un mot entouré des caractères ‘</a:t>
            </a:r>
            <a:r>
              <a:rPr lang="fr-FR" b="1" dirty="0"/>
              <a:t>&lt;</a:t>
            </a:r>
            <a:r>
              <a:rPr lang="fr-FR" dirty="0"/>
              <a:t>‘ et ‘</a:t>
            </a:r>
            <a:r>
              <a:rPr lang="fr-FR" b="1" dirty="0"/>
              <a:t>&gt;</a:t>
            </a:r>
            <a:r>
              <a:rPr lang="fr-FR" dirty="0"/>
              <a:t>’.</a:t>
            </a:r>
          </a:p>
          <a:p>
            <a:pPr marL="0" lvl="0" indent="0">
              <a:buNone/>
            </a:pPr>
            <a:endParaRPr lang="fr-FR" dirty="0"/>
          </a:p>
          <a:p>
            <a:pPr marL="0" lvl="0" indent="0">
              <a:buNone/>
            </a:pPr>
            <a:r>
              <a:rPr lang="fr-FR" dirty="0"/>
              <a:t>On distingue deux types de balises : les balises en paires et les balises orphelines.</a:t>
            </a:r>
          </a:p>
          <a:p>
            <a:pPr marL="0" indent="0">
              <a:buNone/>
            </a:pPr>
            <a:r>
              <a:rPr lang="fr-FR" b="1" dirty="0"/>
              <a:t>Les balises en paires</a:t>
            </a:r>
          </a:p>
          <a:p>
            <a:pPr marL="2572" lvl="1" indent="0">
              <a:buNone/>
            </a:pPr>
            <a:r>
              <a:rPr lang="fr-FR" dirty="0"/>
              <a:t>Elles s'ouvrent, contiennent du texte, et se ferment plus loin. </a:t>
            </a:r>
          </a:p>
          <a:p>
            <a:pPr marL="0" lvl="1" indent="0" algn="ctr">
              <a:lnSpc>
                <a:spcPct val="110000"/>
              </a:lnSpc>
              <a:spcBef>
                <a:spcPts val="600"/>
              </a:spcBef>
              <a:spcAft>
                <a:spcPts val="600"/>
              </a:spcAft>
              <a:buNone/>
            </a:pPr>
            <a:r>
              <a:rPr lang="fr-FR" sz="1600" b="1" i="1" dirty="0">
                <a:solidFill>
                  <a:schemeClr val="accent1">
                    <a:lumMod val="50000"/>
                  </a:schemeClr>
                </a:solidFill>
              </a:rPr>
              <a:t>&lt;h1&gt;</a:t>
            </a:r>
            <a:r>
              <a:rPr lang="fr-FR" sz="1600" i="1" dirty="0">
                <a:solidFill>
                  <a:schemeClr val="accent1">
                    <a:lumMod val="50000"/>
                  </a:schemeClr>
                </a:solidFill>
              </a:rPr>
              <a:t>Ceci est un titre</a:t>
            </a:r>
            <a:r>
              <a:rPr lang="fr-FR" sz="1600" b="1" i="1" dirty="0">
                <a:solidFill>
                  <a:schemeClr val="accent1">
                    <a:lumMod val="50000"/>
                  </a:schemeClr>
                </a:solidFill>
              </a:rPr>
              <a:t>&lt;/h1&gt;</a:t>
            </a:r>
          </a:p>
          <a:p>
            <a:pPr marL="2572" lvl="1" indent="0">
              <a:buNone/>
            </a:pPr>
            <a:r>
              <a:rPr lang="fr-FR" dirty="0"/>
              <a:t>On distingue une balise ouvrante </a:t>
            </a:r>
            <a:r>
              <a:rPr lang="fr-FR" b="1" dirty="0"/>
              <a:t>&lt;h1&gt;</a:t>
            </a:r>
            <a:r>
              <a:rPr lang="fr-FR" dirty="0"/>
              <a:t> et une balise fermante </a:t>
            </a:r>
            <a:r>
              <a:rPr lang="fr-FR" b="1" dirty="0"/>
              <a:t>&lt;/h1&gt;</a:t>
            </a:r>
            <a:r>
              <a:rPr lang="fr-FR" dirty="0"/>
              <a:t> qui indique que le titre se termine. La balise fermante porte toujours le même nom que la balise ouvrante avec un ‘</a:t>
            </a:r>
            <a:r>
              <a:rPr lang="fr-FR" b="1" dirty="0"/>
              <a:t>/</a:t>
            </a:r>
            <a:r>
              <a:rPr lang="fr-FR" dirty="0"/>
              <a:t>’ devant</a:t>
            </a:r>
          </a:p>
          <a:p>
            <a:pPr marL="0" indent="0">
              <a:buNone/>
            </a:pPr>
            <a:r>
              <a:rPr lang="fr-FR" b="1" dirty="0"/>
              <a:t>Les balises orphelines</a:t>
            </a:r>
          </a:p>
          <a:p>
            <a:pPr marL="2572" lvl="1" indent="0">
              <a:buNone/>
            </a:pPr>
            <a:r>
              <a:rPr lang="fr-FR" dirty="0"/>
              <a:t>Ce sont des balises qui servent le plus souvent à insérer un élément à un endroit précis,</a:t>
            </a:r>
          </a:p>
          <a:p>
            <a:pPr marL="0" lvl="1" indent="0" algn="ctr">
              <a:lnSpc>
                <a:spcPct val="100000"/>
              </a:lnSpc>
              <a:spcBef>
                <a:spcPts val="600"/>
              </a:spcBef>
              <a:spcAft>
                <a:spcPts val="600"/>
              </a:spcAft>
              <a:buNone/>
            </a:pPr>
            <a:r>
              <a:rPr lang="fr-FR" sz="1600" b="1" i="1" dirty="0">
                <a:solidFill>
                  <a:schemeClr val="accent1">
                    <a:lumMod val="50000"/>
                  </a:schemeClr>
                </a:solidFill>
              </a:rPr>
              <a:t>&lt;</a:t>
            </a:r>
            <a:r>
              <a:rPr lang="fr-FR" sz="1600" b="1" i="1" dirty="0" err="1">
                <a:solidFill>
                  <a:schemeClr val="accent1">
                    <a:lumMod val="50000"/>
                  </a:schemeClr>
                </a:solidFill>
              </a:rPr>
              <a:t>br</a:t>
            </a:r>
            <a:r>
              <a:rPr lang="fr-FR" sz="1600" b="1" i="1" dirty="0">
                <a:solidFill>
                  <a:schemeClr val="accent1">
                    <a:lumMod val="50000"/>
                  </a:schemeClr>
                </a:solidFill>
              </a:rPr>
              <a:t> /&gt;</a:t>
            </a:r>
          </a:p>
          <a:p>
            <a:pPr marL="2572" lvl="1" indent="0">
              <a:buNone/>
            </a:pPr>
            <a:r>
              <a:rPr lang="fr-FR" dirty="0"/>
              <a:t>le ‘</a:t>
            </a:r>
            <a:r>
              <a:rPr lang="fr-FR" b="1" dirty="0"/>
              <a:t>/</a:t>
            </a:r>
            <a:r>
              <a:rPr lang="fr-FR" dirty="0"/>
              <a:t>’ de fin n'est pas obligatoire. On pourrait écrire seulement </a:t>
            </a:r>
            <a:r>
              <a:rPr lang="fr-FR" b="1" dirty="0"/>
              <a:t>&lt;</a:t>
            </a:r>
            <a:r>
              <a:rPr lang="fr-FR" b="1" dirty="0" err="1"/>
              <a:t>br</a:t>
            </a:r>
            <a:r>
              <a:rPr lang="fr-FR" b="1" dirty="0"/>
              <a:t>&gt;</a:t>
            </a:r>
            <a:r>
              <a:rPr lang="fr-FR" dirty="0"/>
              <a:t>. Néanmoins, il est recommandé de le rajouter pour une question de lisibilité.</a:t>
            </a:r>
          </a:p>
        </p:txBody>
      </p:sp>
    </p:spTree>
    <p:extLst>
      <p:ext uri="{BB962C8B-B14F-4D97-AF65-F5344CB8AC3E}">
        <p14:creationId xmlns:p14="http://schemas.microsoft.com/office/powerpoint/2010/main" val="2678914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p:txBody>
          <a:bodyPr/>
          <a:lstStyle/>
          <a:p>
            <a:r>
              <a:rPr lang="fr-FR"/>
              <a:t>Définition</a:t>
            </a:r>
            <a:endParaRPr lang="fr-FR" dirty="0"/>
          </a:p>
        </p:txBody>
      </p:sp>
      <p:sp>
        <p:nvSpPr>
          <p:cNvPr id="169" name="Shape 169"/>
          <p:cNvSpPr txBox="1">
            <a:spLocks noGrp="1"/>
          </p:cNvSpPr>
          <p:nvPr>
            <p:ph idx="1"/>
          </p:nvPr>
        </p:nvSpPr>
        <p:spPr/>
        <p:txBody>
          <a:bodyPr>
            <a:normAutofit lnSpcReduction="10000"/>
          </a:bodyPr>
          <a:lstStyle/>
          <a:p>
            <a:pPr marL="0" indent="0">
              <a:buNone/>
            </a:pPr>
            <a:r>
              <a:rPr lang="fr" dirty="0"/>
              <a:t>Une balise peut contenir des attributs</a:t>
            </a:r>
            <a:r>
              <a:rPr lang="fr-FR" dirty="0"/>
              <a:t> qui peuvent être vus comme des options qui les complètent la balise.</a:t>
            </a:r>
          </a:p>
          <a:p>
            <a:pPr marL="0" indent="0">
              <a:buNone/>
            </a:pPr>
            <a:r>
              <a:rPr lang="fr-FR" dirty="0"/>
              <a:t>Les attributs se placent après le nom de la balise ouvrante (et seulement dans la balise ouvrante) et ont souvent une valeur.</a:t>
            </a:r>
          </a:p>
          <a:p>
            <a:pPr marL="0" indent="0">
              <a:buNone/>
            </a:pPr>
            <a:r>
              <a:rPr lang="fr-FR" dirty="0"/>
              <a:t>Exemples :</a:t>
            </a:r>
          </a:p>
          <a:p>
            <a:pPr marL="0" indent="0">
              <a:buNone/>
            </a:pPr>
            <a:r>
              <a:rPr lang="fr-FR" b="1" i="1" dirty="0"/>
              <a:t>&lt;</a:t>
            </a:r>
            <a:r>
              <a:rPr lang="fr-FR" b="1" i="1" dirty="0" err="1"/>
              <a:t>img</a:t>
            </a:r>
            <a:r>
              <a:rPr lang="fr-FR" b="1" i="1" dirty="0"/>
              <a:t> </a:t>
            </a:r>
            <a:r>
              <a:rPr lang="fr-FR" b="1" i="1" dirty="0" err="1"/>
              <a:t>src</a:t>
            </a:r>
            <a:r>
              <a:rPr lang="fr-FR" b="1" i="1" dirty="0"/>
              <a:t>=</a:t>
            </a:r>
            <a:r>
              <a:rPr lang="fr-FR" i="1" dirty="0"/>
              <a:t>"logo.png" </a:t>
            </a:r>
            <a:r>
              <a:rPr lang="fr-FR" b="1" i="1" dirty="0"/>
              <a:t>/&gt;</a:t>
            </a:r>
          </a:p>
          <a:p>
            <a:pPr marL="0" indent="0">
              <a:buNone/>
            </a:pPr>
            <a:r>
              <a:rPr lang="fr-FR" b="1" i="1" dirty="0"/>
              <a:t>&lt;p id=</a:t>
            </a:r>
            <a:r>
              <a:rPr lang="fr-FR" i="1" dirty="0"/>
              <a:t>"parag1" </a:t>
            </a:r>
            <a:r>
              <a:rPr lang="fr-FR" b="1" i="1" dirty="0"/>
              <a:t>class=</a:t>
            </a:r>
            <a:r>
              <a:rPr lang="fr-FR" i="1" dirty="0"/>
              <a:t>"moyen"</a:t>
            </a:r>
            <a:r>
              <a:rPr lang="fr-FR" b="1" i="1" dirty="0"/>
              <a:t>&gt;</a:t>
            </a:r>
            <a:r>
              <a:rPr lang="fr-FR" i="1" dirty="0"/>
              <a:t>Ceci est un paragraphe</a:t>
            </a:r>
            <a:r>
              <a:rPr lang="fr-FR" b="1" i="1" dirty="0"/>
              <a:t>&lt;/p&gt;</a:t>
            </a:r>
          </a:p>
          <a:p>
            <a:pPr marL="0" lvl="0" indent="0">
              <a:buNone/>
            </a:pPr>
            <a:endParaRPr lang="fr-FR" dirty="0"/>
          </a:p>
          <a:p>
            <a:pPr marL="0" indent="0">
              <a:buNone/>
            </a:pPr>
            <a:r>
              <a:rPr lang="fr-FR" dirty="0"/>
              <a:t>Les balises en paire peuvent contenir d’autres balises mais elles doivent être fermées dans le sens inverses de leur ouverture.</a:t>
            </a:r>
          </a:p>
          <a:p>
            <a:pPr marL="0" indent="0">
              <a:buNone/>
            </a:pPr>
            <a:r>
              <a:rPr lang="fr-FR" dirty="0"/>
              <a:t>Exemples :</a:t>
            </a:r>
          </a:p>
          <a:p>
            <a:pPr marL="0" indent="0">
              <a:buNone/>
            </a:pPr>
            <a:r>
              <a:rPr lang="fr-FR" b="1" i="1" dirty="0"/>
              <a:t>&lt;div&gt;							 	&lt;div&gt;</a:t>
            </a:r>
            <a:br>
              <a:rPr lang="fr-FR" b="1" i="1" dirty="0"/>
            </a:br>
            <a:r>
              <a:rPr lang="fr-FR" b="1" i="1" dirty="0"/>
              <a:t>	&lt;p id=</a:t>
            </a:r>
            <a:r>
              <a:rPr lang="fr-FR" i="1" dirty="0"/>
              <a:t>"parag1"</a:t>
            </a:r>
            <a:r>
              <a:rPr lang="fr-FR" b="1" i="1" dirty="0"/>
              <a:t>&gt;						&lt;p id=</a:t>
            </a:r>
            <a:r>
              <a:rPr lang="fr-FR" i="1" dirty="0"/>
              <a:t>"parag1"</a:t>
            </a:r>
            <a:r>
              <a:rPr lang="fr-FR" b="1" i="1" dirty="0"/>
              <a:t>&gt;</a:t>
            </a:r>
            <a:br>
              <a:rPr lang="fr-FR" i="1" dirty="0"/>
            </a:br>
            <a:r>
              <a:rPr lang="fr-FR" i="1" dirty="0"/>
              <a:t>		Ceci est correct						 Ceci n’est pas correct</a:t>
            </a:r>
            <a:br>
              <a:rPr lang="fr-FR" i="1" dirty="0"/>
            </a:br>
            <a:r>
              <a:rPr lang="fr-FR" b="1" i="1" dirty="0"/>
              <a:t>	</a:t>
            </a:r>
            <a:r>
              <a:rPr lang="fr-FR" b="1" i="1" dirty="0">
                <a:solidFill>
                  <a:schemeClr val="accent2"/>
                </a:solidFill>
              </a:rPr>
              <a:t>&lt;/p&gt;</a:t>
            </a:r>
            <a:r>
              <a:rPr lang="fr-FR" b="1" i="1" dirty="0"/>
              <a:t>							 	</a:t>
            </a:r>
            <a:r>
              <a:rPr lang="fr-FR" b="1" i="1" dirty="0">
                <a:solidFill>
                  <a:schemeClr val="accent4"/>
                </a:solidFill>
              </a:rPr>
              <a:t>&lt;/div&gt;</a:t>
            </a:r>
            <a:r>
              <a:rPr lang="fr-FR" b="1" i="1" dirty="0"/>
              <a:t>	</a:t>
            </a:r>
            <a:br>
              <a:rPr lang="fr-FR" b="1" i="1" dirty="0"/>
            </a:br>
            <a:r>
              <a:rPr lang="fr-FR" b="1" i="1" dirty="0">
                <a:solidFill>
                  <a:schemeClr val="accent2"/>
                </a:solidFill>
              </a:rPr>
              <a:t>&lt;/div&gt;</a:t>
            </a:r>
            <a:r>
              <a:rPr lang="fr-FR" b="1" i="1" dirty="0"/>
              <a:t>							           </a:t>
            </a:r>
            <a:r>
              <a:rPr lang="fr-FR" b="1" i="1" dirty="0">
                <a:solidFill>
                  <a:schemeClr val="accent4"/>
                </a:solidFill>
              </a:rPr>
              <a:t>&lt;/p&gt;</a:t>
            </a:r>
          </a:p>
          <a:p>
            <a:endParaRPr lang="fr-FR" dirty="0"/>
          </a:p>
        </p:txBody>
      </p:sp>
    </p:spTree>
    <p:extLst>
      <p:ext uri="{BB962C8B-B14F-4D97-AF65-F5344CB8AC3E}">
        <p14:creationId xmlns:p14="http://schemas.microsoft.com/office/powerpoint/2010/main" val="1990661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p:txBody>
          <a:bodyPr/>
          <a:lstStyle/>
          <a:p>
            <a:r>
              <a:rPr lang="fr-FR"/>
              <a:t>Définition</a:t>
            </a:r>
            <a:endParaRPr lang="fr-FR" dirty="0"/>
          </a:p>
        </p:txBody>
      </p:sp>
      <p:sp>
        <p:nvSpPr>
          <p:cNvPr id="169" name="Shape 169"/>
          <p:cNvSpPr txBox="1">
            <a:spLocks noGrp="1"/>
          </p:cNvSpPr>
          <p:nvPr>
            <p:ph idx="1"/>
          </p:nvPr>
        </p:nvSpPr>
        <p:spPr/>
        <p:txBody>
          <a:bodyPr>
            <a:normAutofit lnSpcReduction="10000"/>
          </a:bodyPr>
          <a:lstStyle/>
          <a:p>
            <a:pPr marL="0" indent="0">
              <a:buNone/>
            </a:pPr>
            <a:r>
              <a:rPr lang="fr" dirty="0"/>
              <a:t>Une balise peut </a:t>
            </a:r>
            <a:r>
              <a:rPr lang="fr-FR" dirty="0"/>
              <a:t>également servir à afficher des commentaires. </a:t>
            </a:r>
          </a:p>
          <a:p>
            <a:pPr marL="0" indent="0">
              <a:buNone/>
            </a:pPr>
            <a:r>
              <a:rPr lang="fr-FR" dirty="0"/>
              <a:t>Il commence par les caractères ‘</a:t>
            </a:r>
            <a:r>
              <a:rPr lang="fr-FR" b="1" dirty="0"/>
              <a:t>&lt;!--</a:t>
            </a:r>
            <a:r>
              <a:rPr lang="fr-FR" dirty="0"/>
              <a:t>’  et se termine par les caractères ‘</a:t>
            </a:r>
            <a:r>
              <a:rPr lang="fr-FR" b="1" dirty="0"/>
              <a:t>--&gt;</a:t>
            </a:r>
            <a:r>
              <a:rPr lang="fr-FR" dirty="0"/>
              <a:t>‘.</a:t>
            </a:r>
          </a:p>
          <a:p>
            <a:pPr marL="0" indent="0">
              <a:buNone/>
            </a:pPr>
            <a:r>
              <a:rPr lang="fr-FR" dirty="0"/>
              <a:t>Exemples :</a:t>
            </a:r>
          </a:p>
          <a:p>
            <a:pPr marL="0" indent="0">
              <a:buNone/>
            </a:pPr>
            <a:r>
              <a:rPr lang="fr-FR" b="1" i="1" dirty="0"/>
              <a:t>&lt;!--</a:t>
            </a:r>
            <a:r>
              <a:rPr lang="fr-FR" i="1" dirty="0"/>
              <a:t>      …commentaire…    </a:t>
            </a:r>
            <a:r>
              <a:rPr lang="fr-FR" b="1" i="1" dirty="0"/>
              <a:t>--&gt; </a:t>
            </a:r>
          </a:p>
          <a:p>
            <a:pPr marL="0" indent="0">
              <a:buNone/>
            </a:pPr>
            <a:r>
              <a:rPr lang="fr-FR" b="1" i="1" dirty="0"/>
              <a:t>&lt;!--</a:t>
            </a:r>
          </a:p>
          <a:p>
            <a:pPr marL="2572" lvl="1" indent="0">
              <a:buNone/>
            </a:pPr>
            <a:r>
              <a:rPr lang="fr-FR" i="1" dirty="0"/>
              <a:t>commentaire sur</a:t>
            </a:r>
          </a:p>
          <a:p>
            <a:pPr marL="2572" lvl="1" indent="0">
              <a:buNone/>
            </a:pPr>
            <a:r>
              <a:rPr lang="fr-FR" i="1" dirty="0"/>
              <a:t>plusieurs lignes</a:t>
            </a:r>
          </a:p>
          <a:p>
            <a:pPr marL="0" indent="0">
              <a:buNone/>
            </a:pPr>
            <a:r>
              <a:rPr lang="fr-FR" b="1" i="1" dirty="0"/>
              <a:t>--&gt;</a:t>
            </a:r>
          </a:p>
          <a:p>
            <a:pPr marL="0" indent="0">
              <a:buNone/>
            </a:pPr>
            <a:endParaRPr lang="fr-FR" dirty="0"/>
          </a:p>
          <a:p>
            <a:pPr marL="0" indent="0">
              <a:buNone/>
            </a:pPr>
            <a:r>
              <a:rPr lang="fr-FR" dirty="0"/>
              <a:t>Les commentaires ne sont pas affichés par le navigateur et peuvent vous servir à vous repérer dans votre code.</a:t>
            </a:r>
          </a:p>
          <a:p>
            <a:pPr marL="0" indent="0">
              <a:buNone/>
            </a:pPr>
            <a:endParaRPr lang="fr-FR" dirty="0"/>
          </a:p>
          <a:p>
            <a:pPr marL="0" indent="0">
              <a:buNone/>
            </a:pPr>
            <a:r>
              <a:rPr lang="fr-FR" b="1" dirty="0"/>
              <a:t>ATTENTION !!! Il faut bien garder à l’esprit que tout le code HTML est envoyé au navigateur et peut donc être consulté par l’utilisateur en faisant « Afficher le code source de la page ». Il est donc fortement conseillé de ne pas mettre n’importe quoi dans le code HTML ou les commentaires</a:t>
            </a:r>
          </a:p>
        </p:txBody>
      </p:sp>
    </p:spTree>
    <p:extLst>
      <p:ext uri="{BB962C8B-B14F-4D97-AF65-F5344CB8AC3E}">
        <p14:creationId xmlns:p14="http://schemas.microsoft.com/office/powerpoint/2010/main" val="3500605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p:txBody>
          <a:bodyPr/>
          <a:lstStyle/>
          <a:p>
            <a:r>
              <a:rPr lang="fr-FR"/>
              <a:t>Le document</a:t>
            </a:r>
            <a:endParaRPr lang="fr-FR" dirty="0"/>
          </a:p>
        </p:txBody>
      </p:sp>
      <p:sp>
        <p:nvSpPr>
          <p:cNvPr id="169" name="Shape 169"/>
          <p:cNvSpPr txBox="1">
            <a:spLocks noGrp="1"/>
          </p:cNvSpPr>
          <p:nvPr>
            <p:ph idx="1"/>
          </p:nvPr>
        </p:nvSpPr>
        <p:spPr/>
        <p:txBody>
          <a:bodyPr/>
          <a:lstStyle/>
          <a:p>
            <a:pPr marL="0" indent="0">
              <a:buNone/>
            </a:pPr>
            <a:r>
              <a:rPr lang="fr-FR" dirty="0"/>
              <a:t>Certaines balises sont obligatoires pour un document HTML. Ce sont :</a:t>
            </a:r>
          </a:p>
          <a:p>
            <a:pPr marL="0" indent="0">
              <a:buNone/>
            </a:pPr>
            <a:r>
              <a:rPr lang="fr-FR" b="1" dirty="0"/>
              <a:t>&lt;!DOCTYPE&gt;</a:t>
            </a:r>
          </a:p>
          <a:p>
            <a:pPr marL="2572" lvl="1" indent="0">
              <a:buNone/>
            </a:pPr>
            <a:r>
              <a:rPr lang="fr-FR" dirty="0"/>
              <a:t>Cette balise indique que le document est une page HTML. Elle est positionnée à toute première ligne et commence par un ‘!’. Pour HTML5, le doctype est « html ».</a:t>
            </a:r>
          </a:p>
          <a:p>
            <a:pPr marL="2572" lvl="1" indent="0">
              <a:buNone/>
            </a:pPr>
            <a:r>
              <a:rPr lang="fr-FR" b="1" dirty="0"/>
              <a:t>&lt;!DOCTYPE html&gt;</a:t>
            </a:r>
          </a:p>
          <a:p>
            <a:pPr marL="0" indent="0">
              <a:buNone/>
            </a:pPr>
            <a:r>
              <a:rPr lang="fr-FR" b="1" dirty="0"/>
              <a:t>&lt;html&gt;</a:t>
            </a:r>
          </a:p>
          <a:p>
            <a:pPr marL="2572" lvl="1" indent="0">
              <a:buNone/>
            </a:pPr>
            <a:r>
              <a:rPr lang="fr-FR" dirty="0"/>
              <a:t>C'est la balise principale du code. Elle englobe tout le contenu de la page. Une page html est constituée de deux parties : L'en-tête </a:t>
            </a:r>
            <a:r>
              <a:rPr lang="fr-FR" b="1" dirty="0"/>
              <a:t>&lt;</a:t>
            </a:r>
            <a:r>
              <a:rPr lang="fr-FR" b="1" dirty="0" err="1"/>
              <a:t>head</a:t>
            </a:r>
            <a:r>
              <a:rPr lang="fr-FR" b="1" dirty="0"/>
              <a:t>&gt;</a:t>
            </a:r>
            <a:r>
              <a:rPr lang="fr-FR" dirty="0"/>
              <a:t> et le corps </a:t>
            </a:r>
            <a:r>
              <a:rPr lang="fr-FR" b="1" dirty="0"/>
              <a:t>&lt;body&gt;</a:t>
            </a:r>
            <a:r>
              <a:rPr lang="fr-FR" dirty="0"/>
              <a:t>.</a:t>
            </a:r>
          </a:p>
          <a:p>
            <a:pPr marL="0" indent="0">
              <a:buNone/>
            </a:pPr>
            <a:r>
              <a:rPr lang="fr-FR" b="1" dirty="0"/>
              <a:t>&lt;</a:t>
            </a:r>
            <a:r>
              <a:rPr lang="fr-FR" b="1" dirty="0" err="1"/>
              <a:t>head</a:t>
            </a:r>
            <a:r>
              <a:rPr lang="fr-FR" b="1" dirty="0"/>
              <a:t>&gt;</a:t>
            </a:r>
          </a:p>
          <a:p>
            <a:pPr marL="2572" lvl="1" indent="0">
              <a:buNone/>
            </a:pPr>
            <a:r>
              <a:rPr lang="fr-FR" dirty="0"/>
              <a:t>C’est la balise de l'en-tête de la page. Elle donne des informations générales sur la page comme son titre, les fichiers </a:t>
            </a:r>
            <a:r>
              <a:rPr lang="fr-FR" dirty="0" err="1"/>
              <a:t>css</a:t>
            </a:r>
            <a:r>
              <a:rPr lang="fr-FR" dirty="0"/>
              <a:t> et </a:t>
            </a:r>
            <a:r>
              <a:rPr lang="fr-FR" dirty="0" err="1"/>
              <a:t>javascript</a:t>
            </a:r>
            <a:r>
              <a:rPr lang="fr-FR" dirty="0"/>
              <a:t> à charger, etc... Les informations que contient l'en-tête ne sont en général pas affichées directement sur la page. Elle contient au minimum une balise </a:t>
            </a:r>
            <a:r>
              <a:rPr lang="fr-FR" b="1" dirty="0"/>
              <a:t>&lt;</a:t>
            </a:r>
            <a:r>
              <a:rPr lang="fr-FR" b="1" dirty="0" err="1"/>
              <a:t>title</a:t>
            </a:r>
            <a:r>
              <a:rPr lang="fr-FR" b="1" dirty="0"/>
              <a:t>&gt; </a:t>
            </a:r>
            <a:r>
              <a:rPr lang="fr-FR" dirty="0"/>
              <a:t>pour préciser le titre de la page et normalement une balise </a:t>
            </a:r>
            <a:r>
              <a:rPr lang="fr-FR" b="1" dirty="0"/>
              <a:t>&lt;</a:t>
            </a:r>
            <a:r>
              <a:rPr lang="fr-FR" b="1" dirty="0" err="1"/>
              <a:t>meta</a:t>
            </a:r>
            <a:r>
              <a:rPr lang="fr-FR" b="1" dirty="0"/>
              <a:t>&gt; </a:t>
            </a:r>
            <a:r>
              <a:rPr lang="fr-FR" dirty="0"/>
              <a:t>pour préciser le jeu de caractère de la page (en général « utf-8 »).</a:t>
            </a:r>
          </a:p>
          <a:p>
            <a:pPr marL="0" indent="0">
              <a:buNone/>
            </a:pPr>
            <a:r>
              <a:rPr lang="fr-FR" b="1" dirty="0"/>
              <a:t>&lt;body&gt; </a:t>
            </a:r>
          </a:p>
          <a:p>
            <a:pPr marL="2572" lvl="1" indent="0">
              <a:buNone/>
            </a:pPr>
            <a:r>
              <a:rPr lang="fr-FR" dirty="0"/>
              <a:t>C’est la balise du corps de la page, c’est-à-dire le contenu qui sera affiché.</a:t>
            </a:r>
          </a:p>
        </p:txBody>
      </p:sp>
    </p:spTree>
    <p:extLst>
      <p:ext uri="{BB962C8B-B14F-4D97-AF65-F5344CB8AC3E}">
        <p14:creationId xmlns:p14="http://schemas.microsoft.com/office/powerpoint/2010/main" val="476386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 document</a:t>
            </a:r>
            <a:endParaRPr lang="fr-FR" dirty="0"/>
          </a:p>
        </p:txBody>
      </p:sp>
      <p:sp>
        <p:nvSpPr>
          <p:cNvPr id="3" name="Espace réservé du contenu 2"/>
          <p:cNvSpPr>
            <a:spLocks noGrp="1"/>
          </p:cNvSpPr>
          <p:nvPr>
            <p:ph idx="1"/>
          </p:nvPr>
        </p:nvSpPr>
        <p:spPr/>
        <p:txBody>
          <a:bodyPr>
            <a:normAutofit fontScale="92500"/>
          </a:bodyPr>
          <a:lstStyle/>
          <a:p>
            <a:pPr marL="0" indent="0">
              <a:buNone/>
            </a:pPr>
            <a:r>
              <a:rPr lang="en-US" dirty="0"/>
              <a:t>Un </a:t>
            </a:r>
            <a:r>
              <a:rPr lang="fr-FR" dirty="0"/>
              <a:t>exemple</a:t>
            </a:r>
            <a:r>
              <a:rPr lang="en-US" dirty="0"/>
              <a:t> de document HTML vide </a:t>
            </a:r>
            <a:r>
              <a:rPr lang="fr-FR" dirty="0"/>
              <a:t>est</a:t>
            </a:r>
            <a:r>
              <a:rPr lang="en-US" dirty="0"/>
              <a:t> </a:t>
            </a:r>
            <a:r>
              <a:rPr lang="fr-FR" dirty="0"/>
              <a:t>donc</a:t>
            </a:r>
            <a:r>
              <a:rPr lang="en-US" dirty="0"/>
              <a:t> :</a:t>
            </a:r>
          </a:p>
          <a:p>
            <a:pPr marL="0" indent="0">
              <a:buNone/>
            </a:pPr>
            <a:r>
              <a:rPr lang="en-US" b="1" i="1" dirty="0"/>
              <a:t>&lt;!DOCTYPE html&gt;</a:t>
            </a:r>
          </a:p>
          <a:p>
            <a:pPr marL="0" indent="0">
              <a:buNone/>
            </a:pPr>
            <a:r>
              <a:rPr lang="en-US" b="1" i="1" dirty="0"/>
              <a:t>&lt;html&gt;</a:t>
            </a:r>
          </a:p>
          <a:p>
            <a:pPr marL="0" indent="0">
              <a:buNone/>
            </a:pPr>
            <a:r>
              <a:rPr lang="en-US" b="1" i="1" dirty="0"/>
              <a:t>	&lt;head&gt;</a:t>
            </a:r>
          </a:p>
          <a:p>
            <a:pPr marL="0" indent="0">
              <a:buNone/>
            </a:pPr>
            <a:r>
              <a:rPr lang="en-US" b="1" i="1" dirty="0"/>
              <a:t>		&lt;meta charset="utf-8"&gt;</a:t>
            </a:r>
          </a:p>
          <a:p>
            <a:pPr marL="0" indent="0">
              <a:buNone/>
            </a:pPr>
            <a:r>
              <a:rPr lang="en-US" b="1" i="1" dirty="0"/>
              <a:t>		&lt;title&gt;</a:t>
            </a:r>
            <a:r>
              <a:rPr lang="fr-FR" i="1" dirty="0"/>
              <a:t>Titre</a:t>
            </a:r>
            <a:r>
              <a:rPr lang="en-US" b="1" i="1" dirty="0"/>
              <a:t>&lt;/title&gt;</a:t>
            </a:r>
          </a:p>
          <a:p>
            <a:pPr marL="0" indent="0">
              <a:buNone/>
            </a:pPr>
            <a:r>
              <a:rPr lang="en-US" b="1" i="1" dirty="0"/>
              <a:t>	&lt;/head&gt;</a:t>
            </a:r>
          </a:p>
          <a:p>
            <a:pPr marL="0" indent="0">
              <a:buNone/>
            </a:pPr>
            <a:r>
              <a:rPr lang="en-US" b="1" i="1" dirty="0"/>
              <a:t>	&lt;body&gt;</a:t>
            </a:r>
          </a:p>
          <a:p>
            <a:pPr marL="0" indent="0">
              <a:buNone/>
            </a:pPr>
            <a:endParaRPr lang="en-US" b="1" i="1" dirty="0"/>
          </a:p>
          <a:p>
            <a:pPr marL="0" indent="0">
              <a:buNone/>
            </a:pPr>
            <a:r>
              <a:rPr lang="en-US" b="1" i="1" dirty="0"/>
              <a:t>	&lt;/body&gt;</a:t>
            </a:r>
          </a:p>
          <a:p>
            <a:pPr marL="0" indent="0">
              <a:buNone/>
            </a:pPr>
            <a:r>
              <a:rPr lang="en-US" b="1" i="1" dirty="0"/>
              <a:t>&lt;/html&gt;</a:t>
            </a:r>
          </a:p>
          <a:p>
            <a:pPr marL="0" indent="0">
              <a:buNone/>
            </a:pPr>
            <a:endParaRPr lang="en-US" b="1" i="1" dirty="0"/>
          </a:p>
          <a:p>
            <a:pPr marL="0" indent="0">
              <a:buNone/>
            </a:pPr>
            <a:r>
              <a:rPr lang="fr-FR" dirty="0"/>
              <a:t>Vous remarquerez que les balises sont indentées. Ceci n’est pas du tout nécessaire pour que le code HTML s’affiche correctement dans le navigateur mais totalement indispensable pour qu’il soit lisible par un développeur. </a:t>
            </a:r>
          </a:p>
        </p:txBody>
      </p:sp>
    </p:spTree>
    <p:extLst>
      <p:ext uri="{BB962C8B-B14F-4D97-AF65-F5344CB8AC3E}">
        <p14:creationId xmlns:p14="http://schemas.microsoft.com/office/powerpoint/2010/main" val="1919734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document</a:t>
            </a:r>
          </a:p>
        </p:txBody>
      </p:sp>
      <p:sp>
        <p:nvSpPr>
          <p:cNvPr id="3" name="Espace réservé du contenu 2"/>
          <p:cNvSpPr>
            <a:spLocks noGrp="1"/>
          </p:cNvSpPr>
          <p:nvPr>
            <p:ph idx="1"/>
          </p:nvPr>
        </p:nvSpPr>
        <p:spPr/>
        <p:txBody>
          <a:bodyPr/>
          <a:lstStyle/>
          <a:p>
            <a:pPr marL="0" indent="0">
              <a:buNone/>
            </a:pPr>
            <a:r>
              <a:rPr lang="fr-FR" b="1" dirty="0"/>
              <a:t>Balises d'en-tête</a:t>
            </a:r>
          </a:p>
          <a:p>
            <a:pPr marL="0" indent="0">
              <a:buNone/>
            </a:pPr>
            <a:r>
              <a:rPr lang="fr-FR" dirty="0"/>
              <a:t>Ces balises sont toutes situées dans l'en-tête de la page web entre </a:t>
            </a:r>
            <a:r>
              <a:rPr lang="fr-FR" b="1" dirty="0"/>
              <a:t>&lt;</a:t>
            </a:r>
            <a:r>
              <a:rPr lang="fr-FR" b="1" dirty="0" err="1"/>
              <a:t>head</a:t>
            </a:r>
            <a:r>
              <a:rPr lang="fr-FR" b="1" dirty="0"/>
              <a:t>&gt; </a:t>
            </a:r>
            <a:r>
              <a:rPr lang="fr-FR" dirty="0"/>
              <a:t>et </a:t>
            </a:r>
            <a:r>
              <a:rPr lang="fr-FR" b="1" dirty="0"/>
              <a:t>&lt;/</a:t>
            </a:r>
            <a:r>
              <a:rPr lang="fr-FR" b="1" dirty="0" err="1"/>
              <a:t>head</a:t>
            </a:r>
            <a:r>
              <a:rPr lang="fr-FR" b="1" dirty="0"/>
              <a:t>&gt;</a:t>
            </a:r>
            <a:r>
              <a:rPr lang="fr-FR" dirty="0"/>
              <a:t> :</a:t>
            </a:r>
          </a:p>
          <a:p>
            <a:endParaRPr lang="fr-FR" b="1" i="1" dirty="0"/>
          </a:p>
        </p:txBody>
      </p:sp>
      <p:graphicFrame>
        <p:nvGraphicFramePr>
          <p:cNvPr id="6" name="Tableau 5"/>
          <p:cNvGraphicFramePr>
            <a:graphicFrameLocks noGrp="1"/>
          </p:cNvGraphicFramePr>
          <p:nvPr>
            <p:extLst>
              <p:ext uri="{D42A27DB-BD31-4B8C-83A1-F6EECF244321}">
                <p14:modId xmlns:p14="http://schemas.microsoft.com/office/powerpoint/2010/main" val="3970750653"/>
              </p:ext>
            </p:extLst>
          </p:nvPr>
        </p:nvGraphicFramePr>
        <p:xfrm>
          <a:off x="508000" y="1563638"/>
          <a:ext cx="6800304" cy="1839852"/>
        </p:xfrm>
        <a:graphic>
          <a:graphicData uri="http://schemas.openxmlformats.org/drawingml/2006/table">
            <a:tbl>
              <a:tblPr firstRow="1" bandRow="1">
                <a:tableStyleId>{B301B821-A1FF-4177-AEE7-76D212191A09}</a:tableStyleId>
              </a:tblPr>
              <a:tblGrid>
                <a:gridCol w="1737053">
                  <a:extLst>
                    <a:ext uri="{9D8B030D-6E8A-4147-A177-3AD203B41FA5}">
                      <a16:colId xmlns:a16="http://schemas.microsoft.com/office/drawing/2014/main" val="20000"/>
                    </a:ext>
                  </a:extLst>
                </a:gridCol>
                <a:gridCol w="5063251">
                  <a:extLst>
                    <a:ext uri="{9D8B030D-6E8A-4147-A177-3AD203B41FA5}">
                      <a16:colId xmlns:a16="http://schemas.microsoft.com/office/drawing/2014/main" val="20001"/>
                    </a:ext>
                  </a:extLst>
                </a:gridCol>
              </a:tblGrid>
              <a:tr h="0">
                <a:tc>
                  <a:txBody>
                    <a:bodyPr/>
                    <a:lstStyle/>
                    <a:p>
                      <a:r>
                        <a:rPr lang="fr-FR" dirty="0">
                          <a:effectLst/>
                        </a:rPr>
                        <a:t>Balise</a:t>
                      </a:r>
                      <a:endParaRPr lang="fr-FR" dirty="0">
                        <a:solidFill>
                          <a:srgbClr val="FFFFFF"/>
                        </a:solidFill>
                        <a:effectLst/>
                      </a:endParaRPr>
                    </a:p>
                  </a:txBody>
                  <a:tcPr marL="76200" marR="76200" marT="76200" marB="76200" anchor="ctr"/>
                </a:tc>
                <a:tc>
                  <a:txBody>
                    <a:bodyPr/>
                    <a:lstStyle/>
                    <a:p>
                      <a:r>
                        <a:rPr lang="fr-FR" dirty="0">
                          <a:effectLst/>
                        </a:rPr>
                        <a:t>Description</a:t>
                      </a:r>
                      <a:endParaRPr lang="fr-FR" dirty="0">
                        <a:solidFill>
                          <a:srgbClr val="FFFFFF"/>
                        </a:solidFill>
                        <a:effectLst/>
                      </a:endParaRPr>
                    </a:p>
                  </a:txBody>
                  <a:tcPr marL="76200" marR="76200" marT="76200" marB="76200" anchor="ctr"/>
                </a:tc>
                <a:extLst>
                  <a:ext uri="{0D108BD9-81ED-4DB2-BD59-A6C34878D82A}">
                    <a16:rowId xmlns:a16="http://schemas.microsoft.com/office/drawing/2014/main" val="10000"/>
                  </a:ext>
                </a:extLst>
              </a:tr>
              <a:tr h="0">
                <a:tc>
                  <a:txBody>
                    <a:bodyPr/>
                    <a:lstStyle/>
                    <a:p>
                      <a:pPr fontAlgn="t"/>
                      <a:r>
                        <a:rPr lang="fr-FR" dirty="0">
                          <a:effectLst/>
                        </a:rPr>
                        <a:t>&lt;</a:t>
                      </a:r>
                      <a:r>
                        <a:rPr lang="fr-FR" dirty="0" err="1">
                          <a:effectLst/>
                        </a:rPr>
                        <a:t>link</a:t>
                      </a:r>
                      <a:r>
                        <a:rPr lang="fr-FR" dirty="0">
                          <a:effectLst/>
                        </a:rPr>
                        <a:t> /&gt;</a:t>
                      </a:r>
                    </a:p>
                  </a:txBody>
                  <a:tcPr marL="76200" marR="76200" marT="76200" marB="76200"/>
                </a:tc>
                <a:tc>
                  <a:txBody>
                    <a:bodyPr/>
                    <a:lstStyle/>
                    <a:p>
                      <a:pPr fontAlgn="t"/>
                      <a:r>
                        <a:rPr lang="fr-FR">
                          <a:effectLst/>
                        </a:rPr>
                        <a:t>Liaison avec une feuille de style</a:t>
                      </a:r>
                    </a:p>
                  </a:txBody>
                  <a:tcPr marL="76200" marR="76200" marT="76200" marB="76200"/>
                </a:tc>
                <a:extLst>
                  <a:ext uri="{0D108BD9-81ED-4DB2-BD59-A6C34878D82A}">
                    <a16:rowId xmlns:a16="http://schemas.microsoft.com/office/drawing/2014/main" val="10001"/>
                  </a:ext>
                </a:extLst>
              </a:tr>
              <a:tr h="0">
                <a:tc>
                  <a:txBody>
                    <a:bodyPr/>
                    <a:lstStyle/>
                    <a:p>
                      <a:pPr fontAlgn="t"/>
                      <a:r>
                        <a:rPr lang="fr-FR">
                          <a:effectLst/>
                        </a:rPr>
                        <a:t>&lt;meta /&gt;</a:t>
                      </a:r>
                    </a:p>
                  </a:txBody>
                  <a:tcPr marL="76200" marR="76200" marT="76200" marB="76200"/>
                </a:tc>
                <a:tc>
                  <a:txBody>
                    <a:bodyPr/>
                    <a:lstStyle/>
                    <a:p>
                      <a:pPr fontAlgn="t"/>
                      <a:r>
                        <a:rPr lang="fr-FR" dirty="0">
                          <a:effectLst/>
                        </a:rPr>
                        <a:t>Métadonnées de la page web (</a:t>
                      </a:r>
                      <a:r>
                        <a:rPr lang="fr-FR" dirty="0" err="1">
                          <a:effectLst/>
                        </a:rPr>
                        <a:t>charset</a:t>
                      </a:r>
                      <a:r>
                        <a:rPr lang="fr-FR" dirty="0">
                          <a:effectLst/>
                        </a:rPr>
                        <a:t>, mots-clés, etc.)</a:t>
                      </a:r>
                    </a:p>
                  </a:txBody>
                  <a:tcPr marL="76200" marR="76200" marT="76200" marB="76200"/>
                </a:tc>
                <a:extLst>
                  <a:ext uri="{0D108BD9-81ED-4DB2-BD59-A6C34878D82A}">
                    <a16:rowId xmlns:a16="http://schemas.microsoft.com/office/drawing/2014/main" val="10002"/>
                  </a:ext>
                </a:extLst>
              </a:tr>
              <a:tr h="0">
                <a:tc>
                  <a:txBody>
                    <a:bodyPr/>
                    <a:lstStyle/>
                    <a:p>
                      <a:pPr fontAlgn="t"/>
                      <a:r>
                        <a:rPr lang="fr-FR">
                          <a:effectLst/>
                        </a:rPr>
                        <a:t>&lt;script&gt;</a:t>
                      </a:r>
                    </a:p>
                  </a:txBody>
                  <a:tcPr marL="76200" marR="76200" marT="76200" marB="76200"/>
                </a:tc>
                <a:tc>
                  <a:txBody>
                    <a:bodyPr/>
                    <a:lstStyle/>
                    <a:p>
                      <a:pPr fontAlgn="t"/>
                      <a:r>
                        <a:rPr lang="fr-FR">
                          <a:effectLst/>
                        </a:rPr>
                        <a:t>Code JavaScript</a:t>
                      </a:r>
                    </a:p>
                  </a:txBody>
                  <a:tcPr marL="76200" marR="76200" marT="76200" marB="76200"/>
                </a:tc>
                <a:extLst>
                  <a:ext uri="{0D108BD9-81ED-4DB2-BD59-A6C34878D82A}">
                    <a16:rowId xmlns:a16="http://schemas.microsoft.com/office/drawing/2014/main" val="10003"/>
                  </a:ext>
                </a:extLst>
              </a:tr>
              <a:tr h="0">
                <a:tc>
                  <a:txBody>
                    <a:bodyPr/>
                    <a:lstStyle/>
                    <a:p>
                      <a:pPr fontAlgn="t"/>
                      <a:r>
                        <a:rPr lang="fr-FR">
                          <a:effectLst/>
                        </a:rPr>
                        <a:t>&lt;style&gt;</a:t>
                      </a:r>
                    </a:p>
                  </a:txBody>
                  <a:tcPr marL="76200" marR="76200" marT="76200" marB="76200"/>
                </a:tc>
                <a:tc>
                  <a:txBody>
                    <a:bodyPr/>
                    <a:lstStyle/>
                    <a:p>
                      <a:pPr fontAlgn="t"/>
                      <a:r>
                        <a:rPr lang="fr-FR">
                          <a:effectLst/>
                        </a:rPr>
                        <a:t>Code CSS</a:t>
                      </a:r>
                    </a:p>
                  </a:txBody>
                  <a:tcPr marL="76200" marR="76200" marT="76200" marB="76200"/>
                </a:tc>
                <a:extLst>
                  <a:ext uri="{0D108BD9-81ED-4DB2-BD59-A6C34878D82A}">
                    <a16:rowId xmlns:a16="http://schemas.microsoft.com/office/drawing/2014/main" val="10004"/>
                  </a:ext>
                </a:extLst>
              </a:tr>
              <a:tr h="0">
                <a:tc>
                  <a:txBody>
                    <a:bodyPr/>
                    <a:lstStyle/>
                    <a:p>
                      <a:pPr fontAlgn="t"/>
                      <a:r>
                        <a:rPr lang="fr-FR">
                          <a:effectLst/>
                        </a:rPr>
                        <a:t>&lt;title&gt;</a:t>
                      </a:r>
                    </a:p>
                  </a:txBody>
                  <a:tcPr marL="76200" marR="76200" marT="76200" marB="76200"/>
                </a:tc>
                <a:tc>
                  <a:txBody>
                    <a:bodyPr/>
                    <a:lstStyle/>
                    <a:p>
                      <a:pPr fontAlgn="t"/>
                      <a:r>
                        <a:rPr lang="fr-FR" dirty="0">
                          <a:effectLst/>
                        </a:rPr>
                        <a:t>Titre de la page</a:t>
                      </a:r>
                    </a:p>
                  </a:txBody>
                  <a:tcPr marL="76200" marR="76200" marT="76200" marB="762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30069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document</a:t>
            </a:r>
          </a:p>
        </p:txBody>
      </p:sp>
      <p:sp>
        <p:nvSpPr>
          <p:cNvPr id="3" name="Espace réservé du contenu 2"/>
          <p:cNvSpPr>
            <a:spLocks noGrp="1"/>
          </p:cNvSpPr>
          <p:nvPr>
            <p:ph idx="1"/>
          </p:nvPr>
        </p:nvSpPr>
        <p:spPr/>
        <p:txBody>
          <a:bodyPr/>
          <a:lstStyle/>
          <a:p>
            <a:pPr marL="0" indent="0">
              <a:buNone/>
            </a:pPr>
            <a:r>
              <a:rPr lang="fr-FR" b="1" dirty="0"/>
              <a:t>Balises structurelles</a:t>
            </a:r>
          </a:p>
          <a:p>
            <a:pPr marL="0" indent="0">
              <a:buNone/>
            </a:pPr>
            <a:r>
              <a:rPr lang="fr-FR" dirty="0"/>
              <a:t>Ces balises permettent de construire le squelette de notre site web :</a:t>
            </a:r>
          </a:p>
        </p:txBody>
      </p:sp>
      <p:graphicFrame>
        <p:nvGraphicFramePr>
          <p:cNvPr id="6" name="Tableau 5"/>
          <p:cNvGraphicFramePr>
            <a:graphicFrameLocks noGrp="1"/>
          </p:cNvGraphicFramePr>
          <p:nvPr>
            <p:extLst>
              <p:ext uri="{D42A27DB-BD31-4B8C-83A1-F6EECF244321}">
                <p14:modId xmlns:p14="http://schemas.microsoft.com/office/powerpoint/2010/main" val="905232535"/>
              </p:ext>
            </p:extLst>
          </p:nvPr>
        </p:nvGraphicFramePr>
        <p:xfrm>
          <a:off x="508000" y="1563638"/>
          <a:ext cx="6800304" cy="2146494"/>
        </p:xfrm>
        <a:graphic>
          <a:graphicData uri="http://schemas.openxmlformats.org/drawingml/2006/table">
            <a:tbl>
              <a:tblPr firstRow="1" bandRow="1">
                <a:tableStyleId>{B301B821-A1FF-4177-AEE7-76D212191A09}</a:tableStyleId>
              </a:tblPr>
              <a:tblGrid>
                <a:gridCol w="1737053">
                  <a:extLst>
                    <a:ext uri="{9D8B030D-6E8A-4147-A177-3AD203B41FA5}">
                      <a16:colId xmlns:a16="http://schemas.microsoft.com/office/drawing/2014/main" val="20000"/>
                    </a:ext>
                  </a:extLst>
                </a:gridCol>
                <a:gridCol w="5063251">
                  <a:extLst>
                    <a:ext uri="{9D8B030D-6E8A-4147-A177-3AD203B41FA5}">
                      <a16:colId xmlns:a16="http://schemas.microsoft.com/office/drawing/2014/main" val="20001"/>
                    </a:ext>
                  </a:extLst>
                </a:gridCol>
              </a:tblGrid>
              <a:tr h="0">
                <a:tc>
                  <a:txBody>
                    <a:bodyPr/>
                    <a:lstStyle/>
                    <a:p>
                      <a:r>
                        <a:rPr lang="fr-FR" dirty="0">
                          <a:effectLst/>
                        </a:rPr>
                        <a:t>Balise</a:t>
                      </a:r>
                      <a:endParaRPr lang="fr-FR" dirty="0">
                        <a:solidFill>
                          <a:srgbClr val="FFFFFF"/>
                        </a:solidFill>
                        <a:effectLst/>
                      </a:endParaRPr>
                    </a:p>
                  </a:txBody>
                  <a:tcPr marL="76200" marR="76200" marT="76200" marB="76200" anchor="ctr"/>
                </a:tc>
                <a:tc>
                  <a:txBody>
                    <a:bodyPr/>
                    <a:lstStyle/>
                    <a:p>
                      <a:r>
                        <a:rPr lang="fr-FR" dirty="0">
                          <a:effectLst/>
                        </a:rPr>
                        <a:t>Description</a:t>
                      </a:r>
                      <a:endParaRPr lang="fr-FR" dirty="0">
                        <a:solidFill>
                          <a:srgbClr val="FFFFFF"/>
                        </a:solidFill>
                        <a:effectLst/>
                      </a:endParaRPr>
                    </a:p>
                  </a:txBody>
                  <a:tcPr marL="76200" marR="76200" marT="76200" marB="76200" anchor="ctr"/>
                </a:tc>
                <a:extLst>
                  <a:ext uri="{0D108BD9-81ED-4DB2-BD59-A6C34878D82A}">
                    <a16:rowId xmlns:a16="http://schemas.microsoft.com/office/drawing/2014/main" val="10000"/>
                  </a:ext>
                </a:extLst>
              </a:tr>
              <a:tr h="0">
                <a:tc>
                  <a:txBody>
                    <a:bodyPr/>
                    <a:lstStyle/>
                    <a:p>
                      <a:pPr fontAlgn="t"/>
                      <a:r>
                        <a:rPr lang="fr-FR">
                          <a:effectLst/>
                        </a:rPr>
                        <a:t>&lt;header&gt;</a:t>
                      </a:r>
                    </a:p>
                  </a:txBody>
                  <a:tcPr marL="76200" marR="76200" marT="76200" marB="76200"/>
                </a:tc>
                <a:tc>
                  <a:txBody>
                    <a:bodyPr/>
                    <a:lstStyle/>
                    <a:p>
                      <a:pPr fontAlgn="t"/>
                      <a:r>
                        <a:rPr lang="fr-FR">
                          <a:effectLst/>
                        </a:rPr>
                        <a:t>En-tête</a:t>
                      </a:r>
                    </a:p>
                  </a:txBody>
                  <a:tcPr marL="76200" marR="76200" marT="76200" marB="76200"/>
                </a:tc>
                <a:extLst>
                  <a:ext uri="{0D108BD9-81ED-4DB2-BD59-A6C34878D82A}">
                    <a16:rowId xmlns:a16="http://schemas.microsoft.com/office/drawing/2014/main" val="10001"/>
                  </a:ext>
                </a:extLst>
              </a:tr>
              <a:tr h="0">
                <a:tc>
                  <a:txBody>
                    <a:bodyPr/>
                    <a:lstStyle/>
                    <a:p>
                      <a:pPr fontAlgn="t"/>
                      <a:r>
                        <a:rPr lang="fr-FR">
                          <a:effectLst/>
                        </a:rPr>
                        <a:t>&lt;nav&gt;</a:t>
                      </a:r>
                    </a:p>
                  </a:txBody>
                  <a:tcPr marL="76200" marR="76200" marT="76200" marB="76200"/>
                </a:tc>
                <a:tc>
                  <a:txBody>
                    <a:bodyPr/>
                    <a:lstStyle/>
                    <a:p>
                      <a:pPr fontAlgn="t"/>
                      <a:r>
                        <a:rPr lang="fr-FR">
                          <a:effectLst/>
                        </a:rPr>
                        <a:t>Liens principaux de navigation</a:t>
                      </a:r>
                    </a:p>
                  </a:txBody>
                  <a:tcPr marL="76200" marR="76200" marT="76200" marB="76200"/>
                </a:tc>
                <a:extLst>
                  <a:ext uri="{0D108BD9-81ED-4DB2-BD59-A6C34878D82A}">
                    <a16:rowId xmlns:a16="http://schemas.microsoft.com/office/drawing/2014/main" val="10002"/>
                  </a:ext>
                </a:extLst>
              </a:tr>
              <a:tr h="0">
                <a:tc>
                  <a:txBody>
                    <a:bodyPr/>
                    <a:lstStyle/>
                    <a:p>
                      <a:pPr fontAlgn="t"/>
                      <a:r>
                        <a:rPr lang="fr-FR">
                          <a:effectLst/>
                        </a:rPr>
                        <a:t>&lt;footer&gt;</a:t>
                      </a:r>
                    </a:p>
                  </a:txBody>
                  <a:tcPr marL="76200" marR="76200" marT="76200" marB="76200"/>
                </a:tc>
                <a:tc>
                  <a:txBody>
                    <a:bodyPr/>
                    <a:lstStyle/>
                    <a:p>
                      <a:pPr fontAlgn="t"/>
                      <a:r>
                        <a:rPr lang="fr-FR">
                          <a:effectLst/>
                        </a:rPr>
                        <a:t>Pied de page</a:t>
                      </a:r>
                    </a:p>
                  </a:txBody>
                  <a:tcPr marL="76200" marR="76200" marT="76200" marB="76200"/>
                </a:tc>
                <a:extLst>
                  <a:ext uri="{0D108BD9-81ED-4DB2-BD59-A6C34878D82A}">
                    <a16:rowId xmlns:a16="http://schemas.microsoft.com/office/drawing/2014/main" val="10003"/>
                  </a:ext>
                </a:extLst>
              </a:tr>
              <a:tr h="0">
                <a:tc>
                  <a:txBody>
                    <a:bodyPr/>
                    <a:lstStyle/>
                    <a:p>
                      <a:pPr fontAlgn="t"/>
                      <a:r>
                        <a:rPr lang="fr-FR">
                          <a:effectLst/>
                        </a:rPr>
                        <a:t>&lt;section&gt;</a:t>
                      </a:r>
                    </a:p>
                  </a:txBody>
                  <a:tcPr marL="76200" marR="76200" marT="76200" marB="76200"/>
                </a:tc>
                <a:tc>
                  <a:txBody>
                    <a:bodyPr/>
                    <a:lstStyle/>
                    <a:p>
                      <a:pPr fontAlgn="t"/>
                      <a:r>
                        <a:rPr lang="fr-FR">
                          <a:effectLst/>
                        </a:rPr>
                        <a:t>Section de page</a:t>
                      </a:r>
                    </a:p>
                  </a:txBody>
                  <a:tcPr marL="76200" marR="76200" marT="76200" marB="76200"/>
                </a:tc>
                <a:extLst>
                  <a:ext uri="{0D108BD9-81ED-4DB2-BD59-A6C34878D82A}">
                    <a16:rowId xmlns:a16="http://schemas.microsoft.com/office/drawing/2014/main" val="10004"/>
                  </a:ext>
                </a:extLst>
              </a:tr>
              <a:tr h="0">
                <a:tc>
                  <a:txBody>
                    <a:bodyPr/>
                    <a:lstStyle/>
                    <a:p>
                      <a:pPr fontAlgn="t"/>
                      <a:r>
                        <a:rPr lang="fr-FR">
                          <a:effectLst/>
                        </a:rPr>
                        <a:t>&lt;article&gt;</a:t>
                      </a:r>
                    </a:p>
                  </a:txBody>
                  <a:tcPr marL="76200" marR="76200" marT="76200" marB="76200"/>
                </a:tc>
                <a:tc>
                  <a:txBody>
                    <a:bodyPr/>
                    <a:lstStyle/>
                    <a:p>
                      <a:pPr fontAlgn="t"/>
                      <a:r>
                        <a:rPr lang="fr-FR">
                          <a:effectLst/>
                        </a:rPr>
                        <a:t>Article (contenu autonome)</a:t>
                      </a:r>
                    </a:p>
                  </a:txBody>
                  <a:tcPr marL="76200" marR="76200" marT="76200" marB="76200"/>
                </a:tc>
                <a:extLst>
                  <a:ext uri="{0D108BD9-81ED-4DB2-BD59-A6C34878D82A}">
                    <a16:rowId xmlns:a16="http://schemas.microsoft.com/office/drawing/2014/main" val="10005"/>
                  </a:ext>
                </a:extLst>
              </a:tr>
              <a:tr h="0">
                <a:tc>
                  <a:txBody>
                    <a:bodyPr/>
                    <a:lstStyle/>
                    <a:p>
                      <a:pPr fontAlgn="t"/>
                      <a:r>
                        <a:rPr lang="fr-FR">
                          <a:effectLst/>
                        </a:rPr>
                        <a:t>&lt;aside&gt;</a:t>
                      </a:r>
                    </a:p>
                  </a:txBody>
                  <a:tcPr marL="76200" marR="76200" marT="76200" marB="76200"/>
                </a:tc>
                <a:tc>
                  <a:txBody>
                    <a:bodyPr/>
                    <a:lstStyle/>
                    <a:p>
                      <a:pPr fontAlgn="t"/>
                      <a:r>
                        <a:rPr lang="fr-FR" dirty="0">
                          <a:effectLst/>
                        </a:rPr>
                        <a:t>Informations complémentaires</a:t>
                      </a: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5475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fr"/>
              <a:t>Sommaire</a:t>
            </a:r>
            <a:endParaRPr dirty="0"/>
          </a:p>
        </p:txBody>
      </p:sp>
      <p:sp>
        <p:nvSpPr>
          <p:cNvPr id="98" name="Shape 98"/>
          <p:cNvSpPr txBox="1">
            <a:spLocks noGrp="1"/>
          </p:cNvSpPr>
          <p:nvPr>
            <p:ph idx="1"/>
          </p:nvPr>
        </p:nvSpPr>
        <p:spPr>
          <a:prstGeom prst="rect">
            <a:avLst/>
          </a:prstGeom>
        </p:spPr>
        <p:txBody>
          <a:bodyPr spcFirstLastPara="1" wrap="square" lIns="91425" tIns="91425" rIns="91425" bIns="91425" anchor="t" anchorCtr="0">
            <a:noAutofit/>
          </a:bodyPr>
          <a:lstStyle/>
          <a:p>
            <a:pPr marL="457200" indent="-342900">
              <a:spcBef>
                <a:spcPts val="0"/>
              </a:spcBef>
              <a:buSzPts val="1800"/>
              <a:buFont typeface="Arial" pitchFamily="34" charset="0"/>
              <a:buChar char="●"/>
            </a:pPr>
            <a:r>
              <a:rPr lang="fr-FR" sz="1800" dirty="0"/>
              <a:t>HTTP</a:t>
            </a:r>
          </a:p>
          <a:p>
            <a:pPr marL="601232" lvl="1" indent="-342900">
              <a:spcBef>
                <a:spcPts val="0"/>
              </a:spcBef>
              <a:buSzPts val="1800"/>
              <a:buFont typeface="Courier New" panose="02070309020205020404" pitchFamily="49" charset="0"/>
              <a:buChar char="o"/>
            </a:pPr>
            <a:r>
              <a:rPr lang="fr-FR" sz="1800" dirty="0"/>
              <a:t>Histoire</a:t>
            </a:r>
          </a:p>
          <a:p>
            <a:pPr marL="601232" lvl="1" indent="-342900">
              <a:spcBef>
                <a:spcPts val="0"/>
              </a:spcBef>
              <a:buSzPts val="1800"/>
              <a:buFont typeface="Courier New" panose="02070309020205020404" pitchFamily="49" charset="0"/>
              <a:buChar char="o"/>
            </a:pPr>
            <a:r>
              <a:rPr lang="fr-FR" sz="1800" dirty="0"/>
              <a:t>Le protocole HTTP</a:t>
            </a:r>
          </a:p>
          <a:p>
            <a:pPr marL="601232" lvl="1" indent="-342900">
              <a:spcBef>
                <a:spcPts val="0"/>
              </a:spcBef>
              <a:buSzPts val="1800"/>
              <a:buFont typeface="Courier New" panose="02070309020205020404" pitchFamily="49" charset="0"/>
              <a:buChar char="o"/>
            </a:pPr>
            <a:r>
              <a:rPr lang="fr-FR" sz="1800" dirty="0"/>
              <a:t>L’URL</a:t>
            </a:r>
          </a:p>
          <a:p>
            <a:pPr marL="601232" lvl="1" indent="-342900">
              <a:spcBef>
                <a:spcPts val="0"/>
              </a:spcBef>
              <a:buSzPts val="1800"/>
              <a:buFont typeface="Courier New" panose="02070309020205020404" pitchFamily="49" charset="0"/>
              <a:buChar char="o"/>
            </a:pPr>
            <a:r>
              <a:rPr lang="fr-FR" sz="1800" dirty="0"/>
              <a:t>La requête HTTP</a:t>
            </a:r>
          </a:p>
          <a:p>
            <a:pPr marL="601232" lvl="1" indent="-342900">
              <a:spcBef>
                <a:spcPts val="0"/>
              </a:spcBef>
              <a:buSzPts val="1800"/>
              <a:buFont typeface="Courier New" panose="02070309020205020404" pitchFamily="49" charset="0"/>
              <a:buChar char="o"/>
            </a:pPr>
            <a:r>
              <a:rPr lang="fr-FR" sz="1800" dirty="0"/>
              <a:t>La réponse HTTP</a:t>
            </a:r>
          </a:p>
          <a:p>
            <a:pPr marL="601232" lvl="1" indent="-342900">
              <a:spcBef>
                <a:spcPts val="0"/>
              </a:spcBef>
              <a:buSzPts val="1800"/>
              <a:buFont typeface="Courier New" panose="02070309020205020404" pitchFamily="49" charset="0"/>
              <a:buChar char="o"/>
            </a:pPr>
            <a:r>
              <a:rPr lang="fr-FR" sz="1800" dirty="0"/>
              <a:t>REST</a:t>
            </a:r>
            <a:endParaRPr sz="1800" dirty="0"/>
          </a:p>
        </p:txBody>
      </p:sp>
      <p:sp>
        <p:nvSpPr>
          <p:cNvPr id="6" name="Shape 98"/>
          <p:cNvSpPr txBox="1">
            <a:spLocks/>
          </p:cNvSpPr>
          <p:nvPr/>
        </p:nvSpPr>
        <p:spPr>
          <a:xfrm>
            <a:off x="4211960" y="985371"/>
            <a:ext cx="4320480" cy="2666499"/>
          </a:xfrm>
          <a:prstGeom prst="rect">
            <a:avLst/>
          </a:prstGeom>
        </p:spPr>
        <p:txBody>
          <a:bodyPr spcFirstLastPara="1" vert="horz" wrap="square" lIns="91425" tIns="91425" rIns="91425" bIns="91425" rtlCol="0" anchor="t" anchorCtr="0">
            <a:noAutofit/>
          </a:bodyPr>
          <a:lstStyle>
            <a:lvl1pPr marL="51440" indent="-51440" algn="l" defTabSz="514400" rtl="0" eaLnBrk="1" latinLnBrk="0" hangingPunct="1">
              <a:lnSpc>
                <a:spcPct val="85000"/>
              </a:lnSpc>
              <a:spcBef>
                <a:spcPts val="731"/>
              </a:spcBef>
              <a:buFont typeface="Arial" pitchFamily="34" charset="0"/>
              <a:buChar char=" "/>
              <a:defRPr sz="1350" kern="1200">
                <a:solidFill>
                  <a:srgbClr val="003350"/>
                </a:solidFill>
                <a:latin typeface="+mn-lt"/>
                <a:ea typeface="+mn-ea"/>
                <a:cs typeface="+mn-cs"/>
              </a:defRPr>
            </a:lvl1pPr>
            <a:lvl2pPr marL="195472" indent="-192900" algn="l" defTabSz="514400" rtl="0" eaLnBrk="1" latinLnBrk="0" hangingPunct="1">
              <a:lnSpc>
                <a:spcPct val="85000"/>
              </a:lnSpc>
              <a:spcBef>
                <a:spcPts val="337"/>
              </a:spcBef>
              <a:buFont typeface="Arial" pitchFamily="34" charset="0"/>
              <a:buChar char=" "/>
              <a:defRPr sz="1350" kern="1200">
                <a:solidFill>
                  <a:srgbClr val="003350"/>
                </a:solidFill>
                <a:latin typeface="+mn-lt"/>
                <a:ea typeface="+mn-ea"/>
                <a:cs typeface="+mn-cs"/>
              </a:defRPr>
            </a:lvl2pPr>
            <a:lvl3pPr marL="308640" indent="-308640" algn="l" defTabSz="514400" rtl="0" eaLnBrk="1" latinLnBrk="0" hangingPunct="1">
              <a:lnSpc>
                <a:spcPct val="85000"/>
              </a:lnSpc>
              <a:spcBef>
                <a:spcPts val="337"/>
              </a:spcBef>
              <a:buFont typeface="Arial" pitchFamily="34" charset="0"/>
              <a:buChar char=" "/>
              <a:defRPr sz="1125" i="1" kern="1200">
                <a:solidFill>
                  <a:srgbClr val="003350"/>
                </a:solidFill>
                <a:latin typeface="+mn-lt"/>
                <a:ea typeface="+mn-ea"/>
                <a:cs typeface="+mn-cs"/>
              </a:defRPr>
            </a:lvl3pPr>
            <a:lvl4pPr marL="462960" indent="-462960" algn="l" defTabSz="514400" rtl="0" eaLnBrk="1" latinLnBrk="0" hangingPunct="1">
              <a:lnSpc>
                <a:spcPct val="85000"/>
              </a:lnSpc>
              <a:spcBef>
                <a:spcPts val="337"/>
              </a:spcBef>
              <a:buFont typeface="Arial" pitchFamily="34" charset="0"/>
              <a:buChar char=" "/>
              <a:defRPr sz="1012" kern="1200">
                <a:solidFill>
                  <a:srgbClr val="003350"/>
                </a:solidFill>
                <a:latin typeface="+mn-lt"/>
                <a:ea typeface="+mn-ea"/>
                <a:cs typeface="+mn-cs"/>
              </a:defRPr>
            </a:lvl4pPr>
            <a:lvl5pPr marL="617280" indent="-617280" algn="l" defTabSz="514400" rtl="0" eaLnBrk="1" latinLnBrk="0" hangingPunct="1">
              <a:lnSpc>
                <a:spcPct val="85000"/>
              </a:lnSpc>
              <a:spcBef>
                <a:spcPts val="337"/>
              </a:spcBef>
              <a:buFont typeface="Arial" pitchFamily="34" charset="0"/>
              <a:buChar char=" "/>
              <a:defRPr sz="1012" kern="1200">
                <a:solidFill>
                  <a:srgbClr val="003350"/>
                </a:solidFill>
                <a:latin typeface="+mn-lt"/>
                <a:ea typeface="+mn-ea"/>
                <a:cs typeface="+mn-cs"/>
              </a:defRPr>
            </a:lvl5pPr>
            <a:lvl6pPr marL="675066" indent="-128600" algn="l" defTabSz="514400" rtl="0" eaLnBrk="1" latinLnBrk="0" hangingPunct="1">
              <a:lnSpc>
                <a:spcPct val="85000"/>
              </a:lnSpc>
              <a:spcBef>
                <a:spcPts val="337"/>
              </a:spcBef>
              <a:buFont typeface="Arial" pitchFamily="34" charset="0"/>
              <a:buChar char=" "/>
              <a:defRPr sz="1012" kern="1200">
                <a:solidFill>
                  <a:schemeClr val="tx1">
                    <a:lumMod val="85000"/>
                    <a:lumOff val="15000"/>
                  </a:schemeClr>
                </a:solidFill>
                <a:latin typeface="+mn-lt"/>
                <a:ea typeface="+mn-ea"/>
                <a:cs typeface="+mn-cs"/>
              </a:defRPr>
            </a:lvl6pPr>
            <a:lvl7pPr marL="787577" indent="-128600" algn="l" defTabSz="514400" rtl="0" eaLnBrk="1" latinLnBrk="0" hangingPunct="1">
              <a:lnSpc>
                <a:spcPct val="85000"/>
              </a:lnSpc>
              <a:spcBef>
                <a:spcPts val="337"/>
              </a:spcBef>
              <a:buFont typeface="Arial" pitchFamily="34" charset="0"/>
              <a:buChar char=" "/>
              <a:defRPr sz="1012" kern="1200">
                <a:solidFill>
                  <a:schemeClr val="tx1">
                    <a:lumMod val="85000"/>
                    <a:lumOff val="15000"/>
                  </a:schemeClr>
                </a:solidFill>
                <a:latin typeface="+mn-lt"/>
                <a:ea typeface="+mn-ea"/>
                <a:cs typeface="+mn-cs"/>
              </a:defRPr>
            </a:lvl7pPr>
            <a:lvl8pPr marL="900088" indent="-128600" algn="l" defTabSz="514400" rtl="0" eaLnBrk="1" latinLnBrk="0" hangingPunct="1">
              <a:lnSpc>
                <a:spcPct val="85000"/>
              </a:lnSpc>
              <a:spcBef>
                <a:spcPts val="337"/>
              </a:spcBef>
              <a:buFont typeface="Arial" pitchFamily="34" charset="0"/>
              <a:buChar char=" "/>
              <a:defRPr sz="1012" kern="1200">
                <a:solidFill>
                  <a:schemeClr val="tx1">
                    <a:lumMod val="85000"/>
                    <a:lumOff val="15000"/>
                  </a:schemeClr>
                </a:solidFill>
                <a:latin typeface="+mn-lt"/>
                <a:ea typeface="+mn-ea"/>
                <a:cs typeface="+mn-cs"/>
              </a:defRPr>
            </a:lvl8pPr>
            <a:lvl9pPr marL="1012598" indent="-128600" algn="l" defTabSz="514400" rtl="0" eaLnBrk="1" latinLnBrk="0" hangingPunct="1">
              <a:lnSpc>
                <a:spcPct val="85000"/>
              </a:lnSpc>
              <a:spcBef>
                <a:spcPts val="337"/>
              </a:spcBef>
              <a:buFont typeface="Arial" pitchFamily="34" charset="0"/>
              <a:buChar char=" "/>
              <a:defRPr sz="1012" kern="1200">
                <a:solidFill>
                  <a:schemeClr val="tx1">
                    <a:lumMod val="85000"/>
                    <a:lumOff val="15000"/>
                  </a:schemeClr>
                </a:solidFill>
                <a:latin typeface="+mn-lt"/>
                <a:ea typeface="+mn-ea"/>
                <a:cs typeface="+mn-cs"/>
              </a:defRPr>
            </a:lvl9pPr>
          </a:lstStyle>
          <a:p>
            <a:pPr marL="457200" indent="-342900">
              <a:spcBef>
                <a:spcPts val="0"/>
              </a:spcBef>
              <a:buClrTx/>
              <a:buSzPts val="1800"/>
              <a:buFont typeface="Arial" pitchFamily="34" charset="0"/>
              <a:buChar char="●"/>
            </a:pPr>
            <a:r>
              <a:rPr lang="fr-FR" sz="1800" dirty="0"/>
              <a:t>HTML5</a:t>
            </a:r>
          </a:p>
          <a:p>
            <a:pPr marL="601232" lvl="1" indent="-342900">
              <a:spcBef>
                <a:spcPts val="0"/>
              </a:spcBef>
              <a:buClrTx/>
              <a:buSzPts val="1800"/>
              <a:buFont typeface="Courier New" panose="02070309020205020404" pitchFamily="49" charset="0"/>
              <a:buChar char="o"/>
            </a:pPr>
            <a:r>
              <a:rPr lang="fr-FR" sz="1800" dirty="0"/>
              <a:t>Histoire</a:t>
            </a:r>
          </a:p>
          <a:p>
            <a:pPr marL="601232" lvl="1" indent="-342900">
              <a:spcBef>
                <a:spcPts val="0"/>
              </a:spcBef>
              <a:buClrTx/>
              <a:buSzPts val="1800"/>
              <a:buFont typeface="Courier New" panose="02070309020205020404" pitchFamily="49" charset="0"/>
              <a:buChar char="o"/>
            </a:pPr>
            <a:r>
              <a:rPr lang="fr-FR" sz="1800" dirty="0"/>
              <a:t>Définition</a:t>
            </a:r>
          </a:p>
          <a:p>
            <a:pPr marL="601232" lvl="1" indent="-342900">
              <a:spcBef>
                <a:spcPts val="0"/>
              </a:spcBef>
              <a:buClrTx/>
              <a:buSzPts val="1800"/>
              <a:buFont typeface="Courier New" panose="02070309020205020404" pitchFamily="49" charset="0"/>
              <a:buChar char="o"/>
            </a:pPr>
            <a:r>
              <a:rPr lang="fr-FR" sz="1800" dirty="0"/>
              <a:t>Le document</a:t>
            </a:r>
          </a:p>
          <a:p>
            <a:pPr marL="601232" lvl="1" indent="-342900">
              <a:spcBef>
                <a:spcPts val="0"/>
              </a:spcBef>
              <a:buClrTx/>
              <a:buSzPts val="1800"/>
              <a:buFont typeface="Courier New" panose="02070309020205020404" pitchFamily="49" charset="0"/>
              <a:buChar char="o"/>
            </a:pPr>
            <a:r>
              <a:rPr lang="fr-FR" sz="1800" dirty="0"/>
              <a:t>Le contenu texte</a:t>
            </a:r>
          </a:p>
          <a:p>
            <a:pPr marL="601232" lvl="1" indent="-342900">
              <a:spcBef>
                <a:spcPts val="0"/>
              </a:spcBef>
              <a:buClrTx/>
              <a:buSzPts val="1800"/>
              <a:buFont typeface="Courier New" panose="02070309020205020404" pitchFamily="49" charset="0"/>
              <a:buChar char="o"/>
            </a:pPr>
            <a:r>
              <a:rPr lang="fr-FR" sz="1800" dirty="0"/>
              <a:t>Les liens</a:t>
            </a:r>
          </a:p>
          <a:p>
            <a:pPr marL="601232" lvl="1" indent="-342900">
              <a:spcBef>
                <a:spcPts val="0"/>
              </a:spcBef>
              <a:buClrTx/>
              <a:buSzPts val="1800"/>
              <a:buFont typeface="Courier New" panose="02070309020205020404" pitchFamily="49" charset="0"/>
              <a:buChar char="o"/>
            </a:pPr>
            <a:r>
              <a:rPr lang="fr-FR" sz="1800" dirty="0"/>
              <a:t>Les tableaux</a:t>
            </a:r>
          </a:p>
          <a:p>
            <a:pPr marL="601232" lvl="1" indent="-342900">
              <a:spcBef>
                <a:spcPts val="0"/>
              </a:spcBef>
              <a:buClrTx/>
              <a:buSzPts val="1800"/>
              <a:buFont typeface="Courier New" panose="02070309020205020404" pitchFamily="49" charset="0"/>
              <a:buChar char="o"/>
            </a:pPr>
            <a:r>
              <a:rPr lang="fr-FR" sz="1800" dirty="0"/>
              <a:t>Les listes</a:t>
            </a:r>
          </a:p>
          <a:p>
            <a:pPr marL="601232" lvl="1" indent="-342900">
              <a:spcBef>
                <a:spcPts val="0"/>
              </a:spcBef>
              <a:buClrTx/>
              <a:buSzPts val="1800"/>
              <a:buFont typeface="Courier New" panose="02070309020205020404" pitchFamily="49" charset="0"/>
              <a:buChar char="o"/>
            </a:pPr>
            <a:r>
              <a:rPr lang="fr-FR" sz="1800" dirty="0"/>
              <a:t>Les formulaires</a:t>
            </a:r>
          </a:p>
          <a:p>
            <a:pPr marL="601232" lvl="1" indent="-342900">
              <a:spcBef>
                <a:spcPts val="0"/>
              </a:spcBef>
              <a:buClrTx/>
              <a:buSzPts val="1800"/>
              <a:buFont typeface="Courier New" panose="02070309020205020404" pitchFamily="49" charset="0"/>
              <a:buChar char="o"/>
            </a:pPr>
            <a:r>
              <a:rPr lang="fr-FR" sz="1800" dirty="0"/>
              <a:t>Le multimédia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document</a:t>
            </a:r>
          </a:p>
        </p:txBody>
      </p:sp>
      <p:sp>
        <p:nvSpPr>
          <p:cNvPr id="3" name="Espace réservé du contenu 2"/>
          <p:cNvSpPr>
            <a:spLocks noGrp="1"/>
          </p:cNvSpPr>
          <p:nvPr>
            <p:ph idx="1"/>
          </p:nvPr>
        </p:nvSpPr>
        <p:spPr/>
        <p:txBody>
          <a:bodyPr/>
          <a:lstStyle/>
          <a:p>
            <a:pPr marL="0" indent="0">
              <a:buNone/>
            </a:pPr>
            <a:r>
              <a:rPr lang="fr-FR" dirty="0"/>
              <a:t>Avec les balises structurelles, un affichage de notre site pourrait être celui-là :</a:t>
            </a:r>
          </a:p>
        </p:txBody>
      </p:sp>
      <p:pic>
        <p:nvPicPr>
          <p:cNvPr id="2050" name="Picture 2" descr="html5_sematic_layo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491630"/>
            <a:ext cx="2722273" cy="315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320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document</a:t>
            </a:r>
          </a:p>
        </p:txBody>
      </p:sp>
      <p:sp>
        <p:nvSpPr>
          <p:cNvPr id="3" name="Espace réservé du contenu 2"/>
          <p:cNvSpPr>
            <a:spLocks noGrp="1"/>
          </p:cNvSpPr>
          <p:nvPr>
            <p:ph idx="1"/>
          </p:nvPr>
        </p:nvSpPr>
        <p:spPr/>
        <p:txBody>
          <a:bodyPr/>
          <a:lstStyle/>
          <a:p>
            <a:pPr marL="0" indent="0">
              <a:buNone/>
            </a:pPr>
            <a:r>
              <a:rPr lang="fr-FR" b="1" dirty="0"/>
              <a:t>Balises génériques ou balises universelles</a:t>
            </a:r>
          </a:p>
          <a:p>
            <a:pPr marL="0" indent="0">
              <a:buNone/>
            </a:pPr>
            <a:r>
              <a:rPr lang="fr-FR" dirty="0"/>
              <a:t>Les balises génériques sont des balises qui n'ont pas de sens sémantique particulier :</a:t>
            </a:r>
          </a:p>
          <a:p>
            <a:endParaRPr lang="fr-FR" dirty="0"/>
          </a:p>
          <a:p>
            <a:endParaRPr lang="fr-FR" dirty="0"/>
          </a:p>
          <a:p>
            <a:endParaRPr lang="fr-FR" dirty="0"/>
          </a:p>
          <a:p>
            <a:endParaRPr lang="fr-FR" dirty="0"/>
          </a:p>
          <a:p>
            <a:pPr marL="0" indent="0">
              <a:buNone/>
            </a:pPr>
            <a:endParaRPr lang="fr-FR" dirty="0"/>
          </a:p>
          <a:p>
            <a:pPr marL="0" indent="0">
              <a:buNone/>
            </a:pPr>
            <a:r>
              <a:rPr lang="fr-FR" dirty="0"/>
              <a:t>La plupart du temps, ces balises sont utilisées pour définir le design du site</a:t>
            </a:r>
          </a:p>
        </p:txBody>
      </p:sp>
      <p:graphicFrame>
        <p:nvGraphicFramePr>
          <p:cNvPr id="6" name="Tableau 5"/>
          <p:cNvGraphicFramePr>
            <a:graphicFrameLocks noGrp="1"/>
          </p:cNvGraphicFramePr>
          <p:nvPr>
            <p:extLst>
              <p:ext uri="{D42A27DB-BD31-4B8C-83A1-F6EECF244321}">
                <p14:modId xmlns:p14="http://schemas.microsoft.com/office/powerpoint/2010/main" val="4265310585"/>
              </p:ext>
            </p:extLst>
          </p:nvPr>
        </p:nvGraphicFramePr>
        <p:xfrm>
          <a:off x="508000" y="1563638"/>
          <a:ext cx="6800304" cy="919926"/>
        </p:xfrm>
        <a:graphic>
          <a:graphicData uri="http://schemas.openxmlformats.org/drawingml/2006/table">
            <a:tbl>
              <a:tblPr firstRow="1" bandRow="1">
                <a:tableStyleId>{B301B821-A1FF-4177-AEE7-76D212191A09}</a:tableStyleId>
              </a:tblPr>
              <a:tblGrid>
                <a:gridCol w="1737053">
                  <a:extLst>
                    <a:ext uri="{9D8B030D-6E8A-4147-A177-3AD203B41FA5}">
                      <a16:colId xmlns:a16="http://schemas.microsoft.com/office/drawing/2014/main" val="20000"/>
                    </a:ext>
                  </a:extLst>
                </a:gridCol>
                <a:gridCol w="5063251">
                  <a:extLst>
                    <a:ext uri="{9D8B030D-6E8A-4147-A177-3AD203B41FA5}">
                      <a16:colId xmlns:a16="http://schemas.microsoft.com/office/drawing/2014/main" val="20001"/>
                    </a:ext>
                  </a:extLst>
                </a:gridCol>
              </a:tblGrid>
              <a:tr h="0">
                <a:tc>
                  <a:txBody>
                    <a:bodyPr/>
                    <a:lstStyle/>
                    <a:p>
                      <a:r>
                        <a:rPr lang="fr-FR" dirty="0">
                          <a:effectLst/>
                        </a:rPr>
                        <a:t>Balise</a:t>
                      </a:r>
                      <a:endParaRPr lang="fr-FR" dirty="0">
                        <a:solidFill>
                          <a:srgbClr val="FFFFFF"/>
                        </a:solidFill>
                        <a:effectLst/>
                      </a:endParaRPr>
                    </a:p>
                  </a:txBody>
                  <a:tcPr marL="76200" marR="76200" marT="76200" marB="76200" anchor="ctr"/>
                </a:tc>
                <a:tc>
                  <a:txBody>
                    <a:bodyPr/>
                    <a:lstStyle/>
                    <a:p>
                      <a:r>
                        <a:rPr lang="fr-FR" dirty="0">
                          <a:effectLst/>
                        </a:rPr>
                        <a:t>Description</a:t>
                      </a:r>
                      <a:endParaRPr lang="fr-FR" dirty="0">
                        <a:solidFill>
                          <a:srgbClr val="FFFFFF"/>
                        </a:solidFill>
                        <a:effectLst/>
                      </a:endParaRPr>
                    </a:p>
                  </a:txBody>
                  <a:tcPr marL="76200" marR="76200" marT="76200" marB="76200" anchor="ctr"/>
                </a:tc>
                <a:extLst>
                  <a:ext uri="{0D108BD9-81ED-4DB2-BD59-A6C34878D82A}">
                    <a16:rowId xmlns:a16="http://schemas.microsoft.com/office/drawing/2014/main" val="10000"/>
                  </a:ext>
                </a:extLst>
              </a:tr>
              <a:tr h="0">
                <a:tc>
                  <a:txBody>
                    <a:bodyPr/>
                    <a:lstStyle/>
                    <a:p>
                      <a:pPr fontAlgn="t"/>
                      <a:r>
                        <a:rPr lang="fr-FR">
                          <a:effectLst/>
                        </a:rPr>
                        <a:t>&lt;span&gt;</a:t>
                      </a:r>
                    </a:p>
                  </a:txBody>
                  <a:tcPr marL="76200" marR="76200" marT="76200" marB="76200"/>
                </a:tc>
                <a:tc>
                  <a:txBody>
                    <a:bodyPr/>
                    <a:lstStyle/>
                    <a:p>
                      <a:pPr fontAlgn="t"/>
                      <a:r>
                        <a:rPr lang="fr-FR">
                          <a:effectLst/>
                        </a:rPr>
                        <a:t>Balise générique de type inline</a:t>
                      </a:r>
                    </a:p>
                  </a:txBody>
                  <a:tcPr marL="76200" marR="76200" marT="76200" marB="76200"/>
                </a:tc>
                <a:extLst>
                  <a:ext uri="{0D108BD9-81ED-4DB2-BD59-A6C34878D82A}">
                    <a16:rowId xmlns:a16="http://schemas.microsoft.com/office/drawing/2014/main" val="10001"/>
                  </a:ext>
                </a:extLst>
              </a:tr>
              <a:tr h="0">
                <a:tc>
                  <a:txBody>
                    <a:bodyPr/>
                    <a:lstStyle/>
                    <a:p>
                      <a:pPr fontAlgn="t"/>
                      <a:r>
                        <a:rPr lang="fr-FR">
                          <a:effectLst/>
                        </a:rPr>
                        <a:t>&lt;div&gt;</a:t>
                      </a:r>
                    </a:p>
                  </a:txBody>
                  <a:tcPr marL="76200" marR="76200" marT="76200" marB="76200"/>
                </a:tc>
                <a:tc>
                  <a:txBody>
                    <a:bodyPr/>
                    <a:lstStyle/>
                    <a:p>
                      <a:pPr fontAlgn="t"/>
                      <a:r>
                        <a:rPr lang="fr-FR" dirty="0">
                          <a:effectLst/>
                        </a:rPr>
                        <a:t>Balise générique de type block</a:t>
                      </a:r>
                    </a:p>
                  </a:txBody>
                  <a:tcPr marL="76200" marR="76200" marT="76200" marB="7620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44821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contenu texte</a:t>
            </a:r>
          </a:p>
        </p:txBody>
      </p:sp>
      <p:sp>
        <p:nvSpPr>
          <p:cNvPr id="3" name="Espace réservé du contenu 2"/>
          <p:cNvSpPr>
            <a:spLocks noGrp="1"/>
          </p:cNvSpPr>
          <p:nvPr>
            <p:ph idx="1"/>
          </p:nvPr>
        </p:nvSpPr>
        <p:spPr/>
        <p:txBody>
          <a:bodyPr>
            <a:normAutofit fontScale="77500" lnSpcReduction="20000"/>
          </a:bodyPr>
          <a:lstStyle/>
          <a:p>
            <a:pPr marL="0" indent="0">
              <a:lnSpc>
                <a:spcPct val="120000"/>
              </a:lnSpc>
              <a:buNone/>
            </a:pPr>
            <a:r>
              <a:rPr lang="fr-FR" dirty="0"/>
              <a:t>Dans une page HTML, le contenu texte est affiché sans prendre en compte le formatage du texte, c’est-à-dire les retours chariot, les tabulations ou les espaces surnuméraires.</a:t>
            </a:r>
          </a:p>
          <a:p>
            <a:pPr marL="0" indent="0">
              <a:buNone/>
            </a:pPr>
            <a:r>
              <a:rPr lang="fr-FR" dirty="0"/>
              <a:t>Exemples :</a:t>
            </a:r>
          </a:p>
          <a:p>
            <a:pPr marL="0" indent="0">
              <a:buNone/>
            </a:pPr>
            <a:r>
              <a:rPr lang="fr-FR" b="1" i="1" dirty="0"/>
              <a:t>&lt;!DOCTYPE html&gt;</a:t>
            </a:r>
          </a:p>
          <a:p>
            <a:pPr marL="0" indent="0">
              <a:buNone/>
            </a:pPr>
            <a:r>
              <a:rPr lang="fr-FR" b="1" i="1" dirty="0"/>
              <a:t>&lt;html&gt;</a:t>
            </a:r>
          </a:p>
          <a:p>
            <a:pPr marL="0" indent="0">
              <a:buNone/>
            </a:pPr>
            <a:r>
              <a:rPr lang="fr-FR" b="1" i="1" dirty="0"/>
              <a:t>&lt;</a:t>
            </a:r>
            <a:r>
              <a:rPr lang="fr-FR" b="1" i="1" dirty="0" err="1"/>
              <a:t>head</a:t>
            </a:r>
            <a:r>
              <a:rPr lang="fr-FR" b="1" i="1" dirty="0"/>
              <a:t>&gt;</a:t>
            </a:r>
          </a:p>
          <a:p>
            <a:pPr marL="0" indent="0">
              <a:buNone/>
            </a:pPr>
            <a:r>
              <a:rPr lang="fr-FR" b="1" i="1" dirty="0"/>
              <a:t>	&lt;</a:t>
            </a:r>
            <a:r>
              <a:rPr lang="fr-FR" b="1" i="1" dirty="0" err="1"/>
              <a:t>meta</a:t>
            </a:r>
            <a:r>
              <a:rPr lang="fr-FR" b="1" i="1" dirty="0"/>
              <a:t> </a:t>
            </a:r>
            <a:r>
              <a:rPr lang="fr-FR" b="1" i="1" dirty="0" err="1"/>
              <a:t>charset</a:t>
            </a:r>
            <a:r>
              <a:rPr lang="fr-FR" b="1" i="1" dirty="0"/>
              <a:t>="utf-8"&gt;</a:t>
            </a:r>
          </a:p>
          <a:p>
            <a:pPr marL="0" indent="0">
              <a:buNone/>
            </a:pPr>
            <a:r>
              <a:rPr lang="fr-FR" b="1" i="1" dirty="0"/>
              <a:t>	&lt;</a:t>
            </a:r>
            <a:r>
              <a:rPr lang="fr-FR" b="1" i="1" dirty="0" err="1"/>
              <a:t>title</a:t>
            </a:r>
            <a:r>
              <a:rPr lang="fr-FR" b="1" i="1" dirty="0"/>
              <a:t>&gt;</a:t>
            </a:r>
            <a:r>
              <a:rPr lang="fr-FR" i="1" dirty="0"/>
              <a:t>Titre</a:t>
            </a:r>
            <a:r>
              <a:rPr lang="fr-FR" b="1" i="1" dirty="0"/>
              <a:t>&lt;/</a:t>
            </a:r>
            <a:r>
              <a:rPr lang="fr-FR" b="1" i="1" dirty="0" err="1"/>
              <a:t>title</a:t>
            </a:r>
            <a:r>
              <a:rPr lang="fr-FR" b="1" i="1" dirty="0"/>
              <a:t>&gt;</a:t>
            </a:r>
          </a:p>
          <a:p>
            <a:pPr marL="0" indent="0">
              <a:buNone/>
            </a:pPr>
            <a:r>
              <a:rPr lang="fr-FR" b="1" i="1" dirty="0"/>
              <a:t>&lt;/</a:t>
            </a:r>
            <a:r>
              <a:rPr lang="fr-FR" b="1" i="1" dirty="0" err="1"/>
              <a:t>head</a:t>
            </a:r>
            <a:r>
              <a:rPr lang="fr-FR" b="1" i="1" dirty="0"/>
              <a:t>&gt;</a:t>
            </a:r>
          </a:p>
          <a:p>
            <a:pPr marL="0" indent="0">
              <a:buNone/>
            </a:pPr>
            <a:r>
              <a:rPr lang="fr-FR" b="1" i="1" dirty="0"/>
              <a:t>&lt;body&gt;</a:t>
            </a:r>
          </a:p>
          <a:p>
            <a:pPr marL="0" indent="0">
              <a:buNone/>
            </a:pPr>
            <a:r>
              <a:rPr lang="fr-FR" i="1" dirty="0"/>
              <a:t>	Test de texte :</a:t>
            </a:r>
          </a:p>
          <a:p>
            <a:pPr marL="0" indent="0">
              <a:buNone/>
            </a:pPr>
            <a:r>
              <a:rPr lang="fr-FR" i="1" dirty="0"/>
              <a:t>		+ Tabulation</a:t>
            </a:r>
          </a:p>
          <a:p>
            <a:pPr marL="0" indent="0">
              <a:buNone/>
            </a:pPr>
            <a:r>
              <a:rPr lang="fr-FR" i="1" dirty="0"/>
              <a:t>		+ Espace</a:t>
            </a:r>
          </a:p>
          <a:p>
            <a:pPr marL="0" indent="0">
              <a:buNone/>
            </a:pPr>
            <a:r>
              <a:rPr lang="fr-FR" b="1" i="1" dirty="0"/>
              <a:t>&lt;/body&gt;</a:t>
            </a:r>
          </a:p>
          <a:p>
            <a:pPr marL="0" indent="0">
              <a:buNone/>
            </a:pPr>
            <a:r>
              <a:rPr lang="fr-FR" b="1" i="1" dirty="0"/>
              <a:t>&lt;/html&gt;</a:t>
            </a:r>
          </a:p>
          <a:p>
            <a:pPr marL="0" indent="0">
              <a:buNone/>
            </a:pPr>
            <a:endParaRPr lang="fr-FR" b="1" i="1" dirty="0"/>
          </a:p>
          <a:p>
            <a:pPr marL="0" indent="0">
              <a:lnSpc>
                <a:spcPct val="120000"/>
              </a:lnSpc>
              <a:buNone/>
            </a:pPr>
            <a:r>
              <a:rPr lang="fr-FR" dirty="0"/>
              <a:t>Il est donc nécessaire d’utiliser des balises pour préciser le sens de l’on souhaite donner à une partie du texte. Ce sens pourra ensuite être « converti » en effet visuel par défaut ou en appliquant des feuilles de styles.</a:t>
            </a:r>
          </a:p>
        </p:txBody>
      </p:sp>
      <p:sp>
        <p:nvSpPr>
          <p:cNvPr id="5" name="Flèche droite 4"/>
          <p:cNvSpPr/>
          <p:nvPr/>
        </p:nvSpPr>
        <p:spPr>
          <a:xfrm>
            <a:off x="3764596" y="2427734"/>
            <a:ext cx="115212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5148064" y="2541553"/>
            <a:ext cx="3168352" cy="246221"/>
          </a:xfrm>
          <a:prstGeom prst="rect">
            <a:avLst/>
          </a:prstGeom>
        </p:spPr>
        <p:txBody>
          <a:bodyPr wrap="square">
            <a:spAutoFit/>
          </a:bodyPr>
          <a:lstStyle/>
          <a:p>
            <a:r>
              <a:rPr lang="fr-FR" sz="1000" dirty="0"/>
              <a:t>Test de texte : + Tabulation + Espace</a:t>
            </a:r>
          </a:p>
        </p:txBody>
      </p:sp>
    </p:spTree>
    <p:extLst>
      <p:ext uri="{BB962C8B-B14F-4D97-AF65-F5344CB8AC3E}">
        <p14:creationId xmlns:p14="http://schemas.microsoft.com/office/powerpoint/2010/main" val="4221893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contenu texte</a:t>
            </a:r>
          </a:p>
        </p:txBody>
      </p:sp>
      <p:sp>
        <p:nvSpPr>
          <p:cNvPr id="3" name="Espace réservé du contenu 2"/>
          <p:cNvSpPr>
            <a:spLocks noGrp="1"/>
          </p:cNvSpPr>
          <p:nvPr>
            <p:ph idx="1"/>
          </p:nvPr>
        </p:nvSpPr>
        <p:spPr/>
        <p:txBody>
          <a:bodyPr/>
          <a:lstStyle/>
          <a:p>
            <a:pPr marL="0" indent="0">
              <a:buNone/>
            </a:pPr>
            <a:r>
              <a:rPr lang="fr-FR" b="1" dirty="0"/>
              <a:t>Balises de structuration du texte</a:t>
            </a:r>
          </a:p>
          <a:p>
            <a:pPr marL="0" indent="0">
              <a:buNone/>
            </a:pPr>
            <a:r>
              <a:rPr lang="fr-FR" dirty="0"/>
              <a:t>Ces balises permettent de donner un sens au contenu que l’on souhaite afficher :</a:t>
            </a:r>
          </a:p>
          <a:p>
            <a:endParaRPr lang="fr-FR" b="1" i="1" dirty="0"/>
          </a:p>
        </p:txBody>
      </p:sp>
      <p:graphicFrame>
        <p:nvGraphicFramePr>
          <p:cNvPr id="6" name="Tableau 5"/>
          <p:cNvGraphicFramePr>
            <a:graphicFrameLocks noGrp="1"/>
          </p:cNvGraphicFramePr>
          <p:nvPr>
            <p:extLst>
              <p:ext uri="{D42A27DB-BD31-4B8C-83A1-F6EECF244321}">
                <p14:modId xmlns:p14="http://schemas.microsoft.com/office/powerpoint/2010/main" val="4260811365"/>
              </p:ext>
            </p:extLst>
          </p:nvPr>
        </p:nvGraphicFramePr>
        <p:xfrm>
          <a:off x="508000" y="1491630"/>
          <a:ext cx="6800304" cy="3352800"/>
        </p:xfrm>
        <a:graphic>
          <a:graphicData uri="http://schemas.openxmlformats.org/drawingml/2006/table">
            <a:tbl>
              <a:tblPr firstRow="1" bandRow="1">
                <a:tableStyleId>{B301B821-A1FF-4177-AEE7-76D212191A09}</a:tableStyleId>
              </a:tblPr>
              <a:tblGrid>
                <a:gridCol w="1737053">
                  <a:extLst>
                    <a:ext uri="{9D8B030D-6E8A-4147-A177-3AD203B41FA5}">
                      <a16:colId xmlns:a16="http://schemas.microsoft.com/office/drawing/2014/main" val="20000"/>
                    </a:ext>
                  </a:extLst>
                </a:gridCol>
                <a:gridCol w="5063251">
                  <a:extLst>
                    <a:ext uri="{9D8B030D-6E8A-4147-A177-3AD203B41FA5}">
                      <a16:colId xmlns:a16="http://schemas.microsoft.com/office/drawing/2014/main" val="20001"/>
                    </a:ext>
                  </a:extLst>
                </a:gridCol>
              </a:tblGrid>
              <a:tr h="255301">
                <a:tc>
                  <a:txBody>
                    <a:bodyPr/>
                    <a:lstStyle/>
                    <a:p>
                      <a:pPr>
                        <a:lnSpc>
                          <a:spcPts val="1214"/>
                        </a:lnSpc>
                      </a:pPr>
                      <a:r>
                        <a:rPr lang="fr-FR" sz="1000" dirty="0">
                          <a:effectLst/>
                        </a:rPr>
                        <a:t>Balise</a:t>
                      </a:r>
                      <a:endParaRPr lang="fr-FR" sz="1000" dirty="0">
                        <a:solidFill>
                          <a:srgbClr val="FFFFFF"/>
                        </a:solidFill>
                        <a:effectLst/>
                      </a:endParaRPr>
                    </a:p>
                  </a:txBody>
                  <a:tcPr marL="76200" marR="76200" marT="76200" marB="76200" anchor="ctr"/>
                </a:tc>
                <a:tc>
                  <a:txBody>
                    <a:bodyPr/>
                    <a:lstStyle/>
                    <a:p>
                      <a:pPr>
                        <a:lnSpc>
                          <a:spcPts val="1214"/>
                        </a:lnSpc>
                      </a:pPr>
                      <a:r>
                        <a:rPr lang="fr-FR" sz="1000" dirty="0">
                          <a:effectLst/>
                        </a:rPr>
                        <a:t>Description</a:t>
                      </a:r>
                      <a:endParaRPr lang="fr-FR" sz="1000" dirty="0">
                        <a:solidFill>
                          <a:srgbClr val="FFFFFF"/>
                        </a:solidFill>
                        <a:effectLst/>
                      </a:endParaRPr>
                    </a:p>
                  </a:txBody>
                  <a:tcPr marL="76200" marR="76200" marT="76200" marB="76200" anchor="ctr"/>
                </a:tc>
                <a:extLst>
                  <a:ext uri="{0D108BD9-81ED-4DB2-BD59-A6C34878D82A}">
                    <a16:rowId xmlns:a16="http://schemas.microsoft.com/office/drawing/2014/main" val="10000"/>
                  </a:ext>
                </a:extLst>
              </a:tr>
              <a:tr h="255301">
                <a:tc>
                  <a:txBody>
                    <a:bodyPr/>
                    <a:lstStyle/>
                    <a:p>
                      <a:pPr fontAlgn="t">
                        <a:lnSpc>
                          <a:spcPts val="1214"/>
                        </a:lnSpc>
                      </a:pPr>
                      <a:r>
                        <a:rPr lang="fr-FR" sz="1000">
                          <a:effectLst/>
                        </a:rPr>
                        <a:t>&lt;abbr&gt;</a:t>
                      </a:r>
                    </a:p>
                  </a:txBody>
                  <a:tcPr marL="76200" marR="76200" marT="76200" marB="76200"/>
                </a:tc>
                <a:tc>
                  <a:txBody>
                    <a:bodyPr/>
                    <a:lstStyle/>
                    <a:p>
                      <a:pPr fontAlgn="t">
                        <a:lnSpc>
                          <a:spcPts val="1214"/>
                        </a:lnSpc>
                      </a:pPr>
                      <a:r>
                        <a:rPr lang="fr-FR" sz="1000">
                          <a:effectLst/>
                        </a:rPr>
                        <a:t>Abréviation</a:t>
                      </a:r>
                    </a:p>
                  </a:txBody>
                  <a:tcPr marL="76200" marR="76200" marT="76200" marB="76200"/>
                </a:tc>
                <a:extLst>
                  <a:ext uri="{0D108BD9-81ED-4DB2-BD59-A6C34878D82A}">
                    <a16:rowId xmlns:a16="http://schemas.microsoft.com/office/drawing/2014/main" val="10001"/>
                  </a:ext>
                </a:extLst>
              </a:tr>
              <a:tr h="255301">
                <a:tc>
                  <a:txBody>
                    <a:bodyPr/>
                    <a:lstStyle/>
                    <a:p>
                      <a:pPr fontAlgn="t">
                        <a:lnSpc>
                          <a:spcPts val="1214"/>
                        </a:lnSpc>
                      </a:pPr>
                      <a:r>
                        <a:rPr lang="fr-FR" sz="1000">
                          <a:effectLst/>
                        </a:rPr>
                        <a:t>&lt;blockquote&gt;</a:t>
                      </a:r>
                    </a:p>
                  </a:txBody>
                  <a:tcPr marL="76200" marR="76200" marT="76200" marB="76200"/>
                </a:tc>
                <a:tc>
                  <a:txBody>
                    <a:bodyPr/>
                    <a:lstStyle/>
                    <a:p>
                      <a:pPr fontAlgn="t">
                        <a:lnSpc>
                          <a:spcPts val="1214"/>
                        </a:lnSpc>
                      </a:pPr>
                      <a:r>
                        <a:rPr lang="fr-FR" sz="1000">
                          <a:effectLst/>
                        </a:rPr>
                        <a:t>Citation (longue)</a:t>
                      </a:r>
                    </a:p>
                  </a:txBody>
                  <a:tcPr marL="76200" marR="76200" marT="76200" marB="76200"/>
                </a:tc>
                <a:extLst>
                  <a:ext uri="{0D108BD9-81ED-4DB2-BD59-A6C34878D82A}">
                    <a16:rowId xmlns:a16="http://schemas.microsoft.com/office/drawing/2014/main" val="10002"/>
                  </a:ext>
                </a:extLst>
              </a:tr>
              <a:tr h="255301">
                <a:tc>
                  <a:txBody>
                    <a:bodyPr/>
                    <a:lstStyle/>
                    <a:p>
                      <a:pPr fontAlgn="t">
                        <a:lnSpc>
                          <a:spcPts val="1214"/>
                        </a:lnSpc>
                      </a:pPr>
                      <a:r>
                        <a:rPr lang="fr-FR" sz="1000">
                          <a:effectLst/>
                        </a:rPr>
                        <a:t>&lt;cite&gt;</a:t>
                      </a:r>
                    </a:p>
                  </a:txBody>
                  <a:tcPr marL="76200" marR="76200" marT="76200" marB="76200"/>
                </a:tc>
                <a:tc>
                  <a:txBody>
                    <a:bodyPr/>
                    <a:lstStyle/>
                    <a:p>
                      <a:pPr fontAlgn="t">
                        <a:lnSpc>
                          <a:spcPts val="1214"/>
                        </a:lnSpc>
                      </a:pPr>
                      <a:r>
                        <a:rPr lang="fr-FR" sz="1000">
                          <a:effectLst/>
                        </a:rPr>
                        <a:t>Citation du titre d'une œuvre ou d'un évènement</a:t>
                      </a:r>
                    </a:p>
                  </a:txBody>
                  <a:tcPr marL="76200" marR="76200" marT="76200" marB="76200"/>
                </a:tc>
                <a:extLst>
                  <a:ext uri="{0D108BD9-81ED-4DB2-BD59-A6C34878D82A}">
                    <a16:rowId xmlns:a16="http://schemas.microsoft.com/office/drawing/2014/main" val="10003"/>
                  </a:ext>
                </a:extLst>
              </a:tr>
              <a:tr h="255301">
                <a:tc>
                  <a:txBody>
                    <a:bodyPr/>
                    <a:lstStyle/>
                    <a:p>
                      <a:pPr fontAlgn="t">
                        <a:lnSpc>
                          <a:spcPts val="1214"/>
                        </a:lnSpc>
                      </a:pPr>
                      <a:r>
                        <a:rPr lang="fr-FR" sz="1000">
                          <a:effectLst/>
                        </a:rPr>
                        <a:t>&lt;q&gt;</a:t>
                      </a:r>
                    </a:p>
                  </a:txBody>
                  <a:tcPr marL="76200" marR="76200" marT="76200" marB="76200"/>
                </a:tc>
                <a:tc>
                  <a:txBody>
                    <a:bodyPr/>
                    <a:lstStyle/>
                    <a:p>
                      <a:pPr fontAlgn="t">
                        <a:lnSpc>
                          <a:spcPts val="1214"/>
                        </a:lnSpc>
                      </a:pPr>
                      <a:r>
                        <a:rPr lang="fr-FR" sz="1000">
                          <a:effectLst/>
                        </a:rPr>
                        <a:t>Citation (courte)</a:t>
                      </a:r>
                    </a:p>
                  </a:txBody>
                  <a:tcPr marL="76200" marR="76200" marT="76200" marB="76200"/>
                </a:tc>
                <a:extLst>
                  <a:ext uri="{0D108BD9-81ED-4DB2-BD59-A6C34878D82A}">
                    <a16:rowId xmlns:a16="http://schemas.microsoft.com/office/drawing/2014/main" val="10004"/>
                  </a:ext>
                </a:extLst>
              </a:tr>
              <a:tr h="255301">
                <a:tc>
                  <a:txBody>
                    <a:bodyPr/>
                    <a:lstStyle/>
                    <a:p>
                      <a:pPr fontAlgn="t">
                        <a:lnSpc>
                          <a:spcPts val="1214"/>
                        </a:lnSpc>
                      </a:pPr>
                      <a:r>
                        <a:rPr lang="fr-FR" sz="1000">
                          <a:effectLst/>
                        </a:rPr>
                        <a:t>&lt;sup&gt;</a:t>
                      </a:r>
                    </a:p>
                  </a:txBody>
                  <a:tcPr marL="76200" marR="76200" marT="76200" marB="76200"/>
                </a:tc>
                <a:tc>
                  <a:txBody>
                    <a:bodyPr/>
                    <a:lstStyle/>
                    <a:p>
                      <a:pPr fontAlgn="t">
                        <a:lnSpc>
                          <a:spcPts val="1214"/>
                        </a:lnSpc>
                      </a:pPr>
                      <a:r>
                        <a:rPr lang="fr-FR" sz="1000">
                          <a:effectLst/>
                        </a:rPr>
                        <a:t>Exposant</a:t>
                      </a:r>
                    </a:p>
                  </a:txBody>
                  <a:tcPr marL="76200" marR="76200" marT="76200" marB="76200"/>
                </a:tc>
                <a:extLst>
                  <a:ext uri="{0D108BD9-81ED-4DB2-BD59-A6C34878D82A}">
                    <a16:rowId xmlns:a16="http://schemas.microsoft.com/office/drawing/2014/main" val="10005"/>
                  </a:ext>
                </a:extLst>
              </a:tr>
              <a:tr h="255301">
                <a:tc>
                  <a:txBody>
                    <a:bodyPr/>
                    <a:lstStyle/>
                    <a:p>
                      <a:pPr fontAlgn="t">
                        <a:lnSpc>
                          <a:spcPts val="1214"/>
                        </a:lnSpc>
                      </a:pPr>
                      <a:r>
                        <a:rPr lang="fr-FR" sz="1000">
                          <a:effectLst/>
                        </a:rPr>
                        <a:t>&lt;sub&gt;</a:t>
                      </a:r>
                    </a:p>
                  </a:txBody>
                  <a:tcPr marL="76200" marR="76200" marT="76200" marB="76200"/>
                </a:tc>
                <a:tc>
                  <a:txBody>
                    <a:bodyPr/>
                    <a:lstStyle/>
                    <a:p>
                      <a:pPr fontAlgn="t">
                        <a:lnSpc>
                          <a:spcPts val="1214"/>
                        </a:lnSpc>
                      </a:pPr>
                      <a:r>
                        <a:rPr lang="fr-FR" sz="1000">
                          <a:effectLst/>
                        </a:rPr>
                        <a:t>Indice</a:t>
                      </a:r>
                    </a:p>
                  </a:txBody>
                  <a:tcPr marL="76200" marR="76200" marT="76200" marB="76200"/>
                </a:tc>
                <a:extLst>
                  <a:ext uri="{0D108BD9-81ED-4DB2-BD59-A6C34878D82A}">
                    <a16:rowId xmlns:a16="http://schemas.microsoft.com/office/drawing/2014/main" val="10006"/>
                  </a:ext>
                </a:extLst>
              </a:tr>
              <a:tr h="255301">
                <a:tc>
                  <a:txBody>
                    <a:bodyPr/>
                    <a:lstStyle/>
                    <a:p>
                      <a:pPr fontAlgn="t">
                        <a:lnSpc>
                          <a:spcPts val="1214"/>
                        </a:lnSpc>
                      </a:pPr>
                      <a:r>
                        <a:rPr lang="fr-FR" sz="1000">
                          <a:effectLst/>
                        </a:rPr>
                        <a:t>&lt;strong&gt;</a:t>
                      </a:r>
                    </a:p>
                  </a:txBody>
                  <a:tcPr marL="76200" marR="76200" marT="76200" marB="76200"/>
                </a:tc>
                <a:tc>
                  <a:txBody>
                    <a:bodyPr/>
                    <a:lstStyle/>
                    <a:p>
                      <a:pPr fontAlgn="t">
                        <a:lnSpc>
                          <a:spcPts val="1214"/>
                        </a:lnSpc>
                      </a:pPr>
                      <a:r>
                        <a:rPr lang="fr-FR" sz="1000">
                          <a:effectLst/>
                        </a:rPr>
                        <a:t>Mise en valeur forte</a:t>
                      </a:r>
                    </a:p>
                  </a:txBody>
                  <a:tcPr marL="76200" marR="76200" marT="76200" marB="76200"/>
                </a:tc>
                <a:extLst>
                  <a:ext uri="{0D108BD9-81ED-4DB2-BD59-A6C34878D82A}">
                    <a16:rowId xmlns:a16="http://schemas.microsoft.com/office/drawing/2014/main" val="10007"/>
                  </a:ext>
                </a:extLst>
              </a:tr>
              <a:tr h="0">
                <a:tc>
                  <a:txBody>
                    <a:bodyPr/>
                    <a:lstStyle/>
                    <a:p>
                      <a:pPr fontAlgn="t">
                        <a:lnSpc>
                          <a:spcPts val="1214"/>
                        </a:lnSpc>
                      </a:pPr>
                      <a:r>
                        <a:rPr lang="fr-FR" sz="1000">
                          <a:effectLst/>
                        </a:rPr>
                        <a:t>&lt;em&gt;</a:t>
                      </a:r>
                    </a:p>
                  </a:txBody>
                  <a:tcPr marL="76200" marR="76200" marT="76200" marB="76200"/>
                </a:tc>
                <a:tc>
                  <a:txBody>
                    <a:bodyPr/>
                    <a:lstStyle/>
                    <a:p>
                      <a:pPr fontAlgn="t">
                        <a:lnSpc>
                          <a:spcPts val="1214"/>
                        </a:lnSpc>
                      </a:pPr>
                      <a:r>
                        <a:rPr lang="fr-FR" sz="1000">
                          <a:effectLst/>
                        </a:rPr>
                        <a:t>Mise en valeur normale</a:t>
                      </a:r>
                    </a:p>
                  </a:txBody>
                  <a:tcPr marL="76200" marR="76200" marT="76200" marB="76200"/>
                </a:tc>
                <a:extLst>
                  <a:ext uri="{0D108BD9-81ED-4DB2-BD59-A6C34878D82A}">
                    <a16:rowId xmlns:a16="http://schemas.microsoft.com/office/drawing/2014/main" val="10008"/>
                  </a:ext>
                </a:extLst>
              </a:tr>
              <a:tr h="209128">
                <a:tc>
                  <a:txBody>
                    <a:bodyPr/>
                    <a:lstStyle/>
                    <a:p>
                      <a:pPr fontAlgn="t">
                        <a:lnSpc>
                          <a:spcPts val="1214"/>
                        </a:lnSpc>
                      </a:pPr>
                      <a:r>
                        <a:rPr lang="fr-FR" sz="1000">
                          <a:effectLst/>
                        </a:rPr>
                        <a:t>&lt;mark&gt;</a:t>
                      </a:r>
                    </a:p>
                  </a:txBody>
                  <a:tcPr marL="76200" marR="76200" marT="76200" marB="76200"/>
                </a:tc>
                <a:tc>
                  <a:txBody>
                    <a:bodyPr/>
                    <a:lstStyle/>
                    <a:p>
                      <a:pPr fontAlgn="t">
                        <a:lnSpc>
                          <a:spcPts val="1214"/>
                        </a:lnSpc>
                      </a:pPr>
                      <a:r>
                        <a:rPr lang="fr-FR" sz="1000" dirty="0">
                          <a:effectLst/>
                        </a:rPr>
                        <a:t>Mise en valeur visuelle</a:t>
                      </a:r>
                    </a:p>
                  </a:txBody>
                  <a:tcPr marL="76200" marR="76200" marT="76200" marB="76200"/>
                </a:tc>
                <a:extLst>
                  <a:ext uri="{0D108BD9-81ED-4DB2-BD59-A6C34878D82A}">
                    <a16:rowId xmlns:a16="http://schemas.microsoft.com/office/drawing/2014/main" val="10009"/>
                  </a:ext>
                </a:extLst>
              </a:tr>
              <a:tr h="255301">
                <a:tc>
                  <a:txBody>
                    <a:bodyPr/>
                    <a:lstStyle/>
                    <a:p>
                      <a:pPr fontAlgn="t">
                        <a:lnSpc>
                          <a:spcPts val="1214"/>
                        </a:lnSpc>
                      </a:pPr>
                      <a:r>
                        <a:rPr lang="fr-FR" sz="1000" dirty="0">
                          <a:effectLst/>
                        </a:rPr>
                        <a:t>&lt;h1&gt;</a:t>
                      </a:r>
                      <a:r>
                        <a:rPr lang="fr-FR" sz="1000" baseline="0" dirty="0">
                          <a:effectLst/>
                        </a:rPr>
                        <a:t> à &lt;h6&gt;</a:t>
                      </a:r>
                      <a:endParaRPr lang="fr-FR" sz="1000" dirty="0">
                        <a:effectLst/>
                      </a:endParaRPr>
                    </a:p>
                  </a:txBody>
                  <a:tcPr marL="76200" marR="76200" marT="76200" marB="76200"/>
                </a:tc>
                <a:tc>
                  <a:txBody>
                    <a:bodyPr/>
                    <a:lstStyle/>
                    <a:p>
                      <a:pPr fontAlgn="t">
                        <a:lnSpc>
                          <a:spcPts val="1214"/>
                        </a:lnSpc>
                      </a:pPr>
                      <a:r>
                        <a:rPr lang="fr-FR" sz="1000" b="0" i="0" kern="1200" dirty="0">
                          <a:solidFill>
                            <a:schemeClr val="dk1"/>
                          </a:solidFill>
                          <a:effectLst/>
                          <a:latin typeface="+mn-lt"/>
                          <a:ea typeface="+mn-ea"/>
                          <a:cs typeface="+mn-cs"/>
                        </a:rPr>
                        <a:t>Titre de niveau 1 à</a:t>
                      </a:r>
                      <a:r>
                        <a:rPr lang="fr-FR" sz="1000" b="0" i="0" kern="1200" baseline="0" dirty="0">
                          <a:solidFill>
                            <a:schemeClr val="dk1"/>
                          </a:solidFill>
                          <a:effectLst/>
                          <a:latin typeface="+mn-lt"/>
                          <a:ea typeface="+mn-ea"/>
                          <a:cs typeface="+mn-cs"/>
                        </a:rPr>
                        <a:t> 6</a:t>
                      </a:r>
                      <a:endParaRPr lang="fr-FR" sz="1000" dirty="0">
                        <a:effectLst/>
                      </a:endParaRPr>
                    </a:p>
                  </a:txBody>
                  <a:tcPr marL="76200" marR="76200" marT="76200" marB="7620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01317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contenu texte</a:t>
            </a:r>
          </a:p>
        </p:txBody>
      </p:sp>
      <p:sp>
        <p:nvSpPr>
          <p:cNvPr id="3" name="Espace réservé du contenu 2"/>
          <p:cNvSpPr>
            <a:spLocks noGrp="1"/>
          </p:cNvSpPr>
          <p:nvPr>
            <p:ph idx="1"/>
          </p:nvPr>
        </p:nvSpPr>
        <p:spPr/>
        <p:txBody>
          <a:bodyPr/>
          <a:lstStyle/>
          <a:p>
            <a:endParaRPr lang="fr-FR" b="1" i="1" dirty="0"/>
          </a:p>
        </p:txBody>
      </p:sp>
      <p:graphicFrame>
        <p:nvGraphicFramePr>
          <p:cNvPr id="6" name="Tableau 5"/>
          <p:cNvGraphicFramePr>
            <a:graphicFrameLocks noGrp="1"/>
          </p:cNvGraphicFramePr>
          <p:nvPr>
            <p:extLst>
              <p:ext uri="{D42A27DB-BD31-4B8C-83A1-F6EECF244321}">
                <p14:modId xmlns:p14="http://schemas.microsoft.com/office/powerpoint/2010/main" val="2463080881"/>
              </p:ext>
            </p:extLst>
          </p:nvPr>
        </p:nvGraphicFramePr>
        <p:xfrm>
          <a:off x="539552" y="843558"/>
          <a:ext cx="6800304" cy="3679704"/>
        </p:xfrm>
        <a:graphic>
          <a:graphicData uri="http://schemas.openxmlformats.org/drawingml/2006/table">
            <a:tbl>
              <a:tblPr firstRow="1" bandRow="1">
                <a:tableStyleId>{B301B821-A1FF-4177-AEE7-76D212191A09}</a:tableStyleId>
              </a:tblPr>
              <a:tblGrid>
                <a:gridCol w="1737053">
                  <a:extLst>
                    <a:ext uri="{9D8B030D-6E8A-4147-A177-3AD203B41FA5}">
                      <a16:colId xmlns:a16="http://schemas.microsoft.com/office/drawing/2014/main" val="20000"/>
                    </a:ext>
                  </a:extLst>
                </a:gridCol>
                <a:gridCol w="5063251">
                  <a:extLst>
                    <a:ext uri="{9D8B030D-6E8A-4147-A177-3AD203B41FA5}">
                      <a16:colId xmlns:a16="http://schemas.microsoft.com/office/drawing/2014/main" val="20001"/>
                    </a:ext>
                  </a:extLst>
                </a:gridCol>
              </a:tblGrid>
              <a:tr h="0">
                <a:tc>
                  <a:txBody>
                    <a:bodyPr/>
                    <a:lstStyle/>
                    <a:p>
                      <a:r>
                        <a:rPr lang="fr-FR" dirty="0">
                          <a:effectLst/>
                        </a:rPr>
                        <a:t>Balise</a:t>
                      </a:r>
                      <a:endParaRPr lang="fr-FR" dirty="0">
                        <a:solidFill>
                          <a:srgbClr val="FFFFFF"/>
                        </a:solidFill>
                        <a:effectLst/>
                      </a:endParaRPr>
                    </a:p>
                  </a:txBody>
                  <a:tcPr marL="76200" marR="76200" marT="76200" marB="76200" anchor="ctr"/>
                </a:tc>
                <a:tc>
                  <a:txBody>
                    <a:bodyPr/>
                    <a:lstStyle/>
                    <a:p>
                      <a:r>
                        <a:rPr lang="fr-FR" dirty="0">
                          <a:effectLst/>
                        </a:rPr>
                        <a:t>Description</a:t>
                      </a:r>
                      <a:endParaRPr lang="fr-FR" dirty="0">
                        <a:solidFill>
                          <a:srgbClr val="FFFFFF"/>
                        </a:solidFill>
                        <a:effectLst/>
                      </a:endParaRPr>
                    </a:p>
                  </a:txBody>
                  <a:tcPr marL="76200" marR="76200" marT="76200" marB="76200" anchor="ctr"/>
                </a:tc>
                <a:extLst>
                  <a:ext uri="{0D108BD9-81ED-4DB2-BD59-A6C34878D82A}">
                    <a16:rowId xmlns:a16="http://schemas.microsoft.com/office/drawing/2014/main" val="10000"/>
                  </a:ext>
                </a:extLst>
              </a:tr>
              <a:tr h="0">
                <a:tc>
                  <a:txBody>
                    <a:bodyPr/>
                    <a:lstStyle/>
                    <a:p>
                      <a:pPr fontAlgn="t"/>
                      <a:r>
                        <a:rPr lang="fr-FR" dirty="0">
                          <a:effectLst/>
                        </a:rPr>
                        <a:t>&lt;</a:t>
                      </a:r>
                      <a:r>
                        <a:rPr lang="fr-FR" dirty="0" err="1">
                          <a:effectLst/>
                        </a:rPr>
                        <a:t>br</a:t>
                      </a:r>
                      <a:r>
                        <a:rPr lang="fr-FR" dirty="0">
                          <a:effectLst/>
                        </a:rPr>
                        <a:t> /&gt;</a:t>
                      </a:r>
                    </a:p>
                  </a:txBody>
                  <a:tcPr marL="76200" marR="76200" marT="76200" marB="76200"/>
                </a:tc>
                <a:tc>
                  <a:txBody>
                    <a:bodyPr/>
                    <a:lstStyle/>
                    <a:p>
                      <a:pPr fontAlgn="t"/>
                      <a:r>
                        <a:rPr lang="fr-FR">
                          <a:effectLst/>
                        </a:rPr>
                        <a:t>Retour à la ligne</a:t>
                      </a:r>
                    </a:p>
                  </a:txBody>
                  <a:tcPr marL="76200" marR="76200" marT="76200" marB="76200"/>
                </a:tc>
                <a:extLst>
                  <a:ext uri="{0D108BD9-81ED-4DB2-BD59-A6C34878D82A}">
                    <a16:rowId xmlns:a16="http://schemas.microsoft.com/office/drawing/2014/main" val="10001"/>
                  </a:ext>
                </a:extLst>
              </a:tr>
              <a:tr h="0">
                <a:tc>
                  <a:txBody>
                    <a:bodyPr/>
                    <a:lstStyle/>
                    <a:p>
                      <a:pPr fontAlgn="t"/>
                      <a:r>
                        <a:rPr lang="fr-FR" dirty="0">
                          <a:effectLst/>
                        </a:rPr>
                        <a:t>&lt;p&gt;</a:t>
                      </a:r>
                    </a:p>
                  </a:txBody>
                  <a:tcPr marL="76200" marR="76200" marT="76200" marB="76200"/>
                </a:tc>
                <a:tc>
                  <a:txBody>
                    <a:bodyPr/>
                    <a:lstStyle/>
                    <a:p>
                      <a:pPr fontAlgn="t"/>
                      <a:r>
                        <a:rPr lang="fr-FR" dirty="0">
                          <a:effectLst/>
                        </a:rPr>
                        <a:t>Paragraphe</a:t>
                      </a:r>
                    </a:p>
                  </a:txBody>
                  <a:tcPr marL="76200" marR="76200" marT="76200" marB="76200"/>
                </a:tc>
                <a:extLst>
                  <a:ext uri="{0D108BD9-81ED-4DB2-BD59-A6C34878D82A}">
                    <a16:rowId xmlns:a16="http://schemas.microsoft.com/office/drawing/2014/main" val="10002"/>
                  </a:ext>
                </a:extLst>
              </a:tr>
              <a:tr h="0">
                <a:tc>
                  <a:txBody>
                    <a:bodyPr/>
                    <a:lstStyle/>
                    <a:p>
                      <a:pPr fontAlgn="t"/>
                      <a:r>
                        <a:rPr lang="fr-FR" dirty="0">
                          <a:effectLst/>
                        </a:rPr>
                        <a:t>&lt;</a:t>
                      </a:r>
                      <a:r>
                        <a:rPr lang="fr-FR" dirty="0" err="1">
                          <a:effectLst/>
                        </a:rPr>
                        <a:t>hr</a:t>
                      </a:r>
                      <a:r>
                        <a:rPr lang="fr-FR" dirty="0">
                          <a:effectLst/>
                        </a:rPr>
                        <a:t> /&gt;</a:t>
                      </a:r>
                    </a:p>
                  </a:txBody>
                  <a:tcPr marL="76200" marR="76200" marT="76200" marB="76200"/>
                </a:tc>
                <a:tc>
                  <a:txBody>
                    <a:bodyPr/>
                    <a:lstStyle/>
                    <a:p>
                      <a:pPr fontAlgn="t"/>
                      <a:r>
                        <a:rPr lang="fr-FR" dirty="0">
                          <a:effectLst/>
                        </a:rPr>
                        <a:t>Ligne de séparation horizontale</a:t>
                      </a:r>
                    </a:p>
                  </a:txBody>
                  <a:tcPr marL="76200" marR="76200" marT="76200" marB="76200"/>
                </a:tc>
                <a:extLst>
                  <a:ext uri="{0D108BD9-81ED-4DB2-BD59-A6C34878D82A}">
                    <a16:rowId xmlns:a16="http://schemas.microsoft.com/office/drawing/2014/main" val="10003"/>
                  </a:ext>
                </a:extLst>
              </a:tr>
              <a:tr h="0">
                <a:tc>
                  <a:txBody>
                    <a:bodyPr/>
                    <a:lstStyle/>
                    <a:p>
                      <a:pPr fontAlgn="t"/>
                      <a:r>
                        <a:rPr lang="fr-FR" dirty="0">
                          <a:effectLst/>
                        </a:rPr>
                        <a:t>&lt;</a:t>
                      </a:r>
                      <a:r>
                        <a:rPr lang="fr-FR" dirty="0" err="1">
                          <a:effectLst/>
                        </a:rPr>
                        <a:t>address</a:t>
                      </a:r>
                      <a:r>
                        <a:rPr lang="fr-FR" dirty="0">
                          <a:effectLst/>
                        </a:rPr>
                        <a:t>&gt;</a:t>
                      </a:r>
                    </a:p>
                  </a:txBody>
                  <a:tcPr marL="76200" marR="76200" marT="76200" marB="76200"/>
                </a:tc>
                <a:tc>
                  <a:txBody>
                    <a:bodyPr/>
                    <a:lstStyle/>
                    <a:p>
                      <a:pPr fontAlgn="t"/>
                      <a:r>
                        <a:rPr lang="fr-FR">
                          <a:effectLst/>
                        </a:rPr>
                        <a:t>Adresse de contact</a:t>
                      </a:r>
                    </a:p>
                  </a:txBody>
                  <a:tcPr marL="76200" marR="76200" marT="76200" marB="76200"/>
                </a:tc>
                <a:extLst>
                  <a:ext uri="{0D108BD9-81ED-4DB2-BD59-A6C34878D82A}">
                    <a16:rowId xmlns:a16="http://schemas.microsoft.com/office/drawing/2014/main" val="10004"/>
                  </a:ext>
                </a:extLst>
              </a:tr>
              <a:tr h="0">
                <a:tc>
                  <a:txBody>
                    <a:bodyPr/>
                    <a:lstStyle/>
                    <a:p>
                      <a:pPr fontAlgn="t"/>
                      <a:r>
                        <a:rPr lang="fr-FR">
                          <a:effectLst/>
                        </a:rPr>
                        <a:t>&lt;del&gt;</a:t>
                      </a:r>
                    </a:p>
                  </a:txBody>
                  <a:tcPr marL="76200" marR="76200" marT="76200" marB="76200"/>
                </a:tc>
                <a:tc>
                  <a:txBody>
                    <a:bodyPr/>
                    <a:lstStyle/>
                    <a:p>
                      <a:pPr fontAlgn="t"/>
                      <a:r>
                        <a:rPr lang="fr-FR">
                          <a:effectLst/>
                        </a:rPr>
                        <a:t>Texte supprimé</a:t>
                      </a:r>
                    </a:p>
                  </a:txBody>
                  <a:tcPr marL="76200" marR="76200" marT="76200" marB="76200"/>
                </a:tc>
                <a:extLst>
                  <a:ext uri="{0D108BD9-81ED-4DB2-BD59-A6C34878D82A}">
                    <a16:rowId xmlns:a16="http://schemas.microsoft.com/office/drawing/2014/main" val="10005"/>
                  </a:ext>
                </a:extLst>
              </a:tr>
              <a:tr h="0">
                <a:tc>
                  <a:txBody>
                    <a:bodyPr/>
                    <a:lstStyle/>
                    <a:p>
                      <a:pPr fontAlgn="t"/>
                      <a:r>
                        <a:rPr lang="fr-FR">
                          <a:effectLst/>
                        </a:rPr>
                        <a:t>&lt;ins&gt;</a:t>
                      </a:r>
                    </a:p>
                  </a:txBody>
                  <a:tcPr marL="76200" marR="76200" marT="76200" marB="76200"/>
                </a:tc>
                <a:tc>
                  <a:txBody>
                    <a:bodyPr/>
                    <a:lstStyle/>
                    <a:p>
                      <a:pPr fontAlgn="t"/>
                      <a:r>
                        <a:rPr lang="fr-FR">
                          <a:effectLst/>
                        </a:rPr>
                        <a:t>Texte inséré</a:t>
                      </a:r>
                    </a:p>
                  </a:txBody>
                  <a:tcPr marL="76200" marR="76200" marT="76200" marB="76200"/>
                </a:tc>
                <a:extLst>
                  <a:ext uri="{0D108BD9-81ED-4DB2-BD59-A6C34878D82A}">
                    <a16:rowId xmlns:a16="http://schemas.microsoft.com/office/drawing/2014/main" val="10006"/>
                  </a:ext>
                </a:extLst>
              </a:tr>
              <a:tr h="0">
                <a:tc>
                  <a:txBody>
                    <a:bodyPr/>
                    <a:lstStyle/>
                    <a:p>
                      <a:pPr fontAlgn="t"/>
                      <a:r>
                        <a:rPr lang="fr-FR">
                          <a:effectLst/>
                        </a:rPr>
                        <a:t>&lt;dfn&gt;</a:t>
                      </a:r>
                    </a:p>
                  </a:txBody>
                  <a:tcPr marL="76200" marR="76200" marT="76200" marB="76200"/>
                </a:tc>
                <a:tc>
                  <a:txBody>
                    <a:bodyPr/>
                    <a:lstStyle/>
                    <a:p>
                      <a:pPr fontAlgn="t"/>
                      <a:r>
                        <a:rPr lang="fr-FR">
                          <a:effectLst/>
                        </a:rPr>
                        <a:t>Définition</a:t>
                      </a:r>
                    </a:p>
                  </a:txBody>
                  <a:tcPr marL="76200" marR="76200" marT="76200" marB="76200"/>
                </a:tc>
                <a:extLst>
                  <a:ext uri="{0D108BD9-81ED-4DB2-BD59-A6C34878D82A}">
                    <a16:rowId xmlns:a16="http://schemas.microsoft.com/office/drawing/2014/main" val="10007"/>
                  </a:ext>
                </a:extLst>
              </a:tr>
              <a:tr h="0">
                <a:tc>
                  <a:txBody>
                    <a:bodyPr/>
                    <a:lstStyle/>
                    <a:p>
                      <a:pPr fontAlgn="t"/>
                      <a:r>
                        <a:rPr lang="fr-FR">
                          <a:effectLst/>
                        </a:rPr>
                        <a:t>&lt;kbd&gt;</a:t>
                      </a:r>
                    </a:p>
                  </a:txBody>
                  <a:tcPr marL="76200" marR="76200" marT="76200" marB="76200"/>
                </a:tc>
                <a:tc>
                  <a:txBody>
                    <a:bodyPr/>
                    <a:lstStyle/>
                    <a:p>
                      <a:pPr fontAlgn="t"/>
                      <a:r>
                        <a:rPr lang="fr-FR">
                          <a:effectLst/>
                        </a:rPr>
                        <a:t>Saisie clavier</a:t>
                      </a:r>
                    </a:p>
                  </a:txBody>
                  <a:tcPr marL="76200" marR="76200" marT="76200" marB="76200"/>
                </a:tc>
                <a:extLst>
                  <a:ext uri="{0D108BD9-81ED-4DB2-BD59-A6C34878D82A}">
                    <a16:rowId xmlns:a16="http://schemas.microsoft.com/office/drawing/2014/main" val="10008"/>
                  </a:ext>
                </a:extLst>
              </a:tr>
              <a:tr h="0">
                <a:tc>
                  <a:txBody>
                    <a:bodyPr/>
                    <a:lstStyle/>
                    <a:p>
                      <a:pPr fontAlgn="t"/>
                      <a:r>
                        <a:rPr lang="fr-FR">
                          <a:effectLst/>
                        </a:rPr>
                        <a:t>&lt;pre&gt;</a:t>
                      </a:r>
                    </a:p>
                  </a:txBody>
                  <a:tcPr marL="76200" marR="76200" marT="76200" marB="76200"/>
                </a:tc>
                <a:tc>
                  <a:txBody>
                    <a:bodyPr/>
                    <a:lstStyle/>
                    <a:p>
                      <a:pPr fontAlgn="t"/>
                      <a:r>
                        <a:rPr lang="fr-FR">
                          <a:effectLst/>
                        </a:rPr>
                        <a:t>Affichage formaté (pour les codes sources)</a:t>
                      </a:r>
                    </a:p>
                  </a:txBody>
                  <a:tcPr marL="76200" marR="76200" marT="76200" marB="76200"/>
                </a:tc>
                <a:extLst>
                  <a:ext uri="{0D108BD9-81ED-4DB2-BD59-A6C34878D82A}">
                    <a16:rowId xmlns:a16="http://schemas.microsoft.com/office/drawing/2014/main" val="10009"/>
                  </a:ext>
                </a:extLst>
              </a:tr>
              <a:tr h="0">
                <a:tc>
                  <a:txBody>
                    <a:bodyPr/>
                    <a:lstStyle/>
                    <a:p>
                      <a:pPr fontAlgn="t"/>
                      <a:r>
                        <a:rPr lang="fr-FR">
                          <a:effectLst/>
                        </a:rPr>
                        <a:t>&lt;progress&gt;</a:t>
                      </a:r>
                    </a:p>
                  </a:txBody>
                  <a:tcPr marL="76200" marR="76200" marT="76200" marB="76200"/>
                </a:tc>
                <a:tc>
                  <a:txBody>
                    <a:bodyPr/>
                    <a:lstStyle/>
                    <a:p>
                      <a:pPr fontAlgn="t"/>
                      <a:r>
                        <a:rPr lang="fr-FR">
                          <a:effectLst/>
                        </a:rPr>
                        <a:t>Barre de progression</a:t>
                      </a:r>
                    </a:p>
                  </a:txBody>
                  <a:tcPr marL="76200" marR="76200" marT="76200" marB="76200"/>
                </a:tc>
                <a:extLst>
                  <a:ext uri="{0D108BD9-81ED-4DB2-BD59-A6C34878D82A}">
                    <a16:rowId xmlns:a16="http://schemas.microsoft.com/office/drawing/2014/main" val="10010"/>
                  </a:ext>
                </a:extLst>
              </a:tr>
              <a:tr h="0">
                <a:tc>
                  <a:txBody>
                    <a:bodyPr/>
                    <a:lstStyle/>
                    <a:p>
                      <a:pPr fontAlgn="t"/>
                      <a:r>
                        <a:rPr lang="fr-FR" dirty="0">
                          <a:effectLst/>
                        </a:rPr>
                        <a:t>&lt;time&gt;</a:t>
                      </a:r>
                    </a:p>
                  </a:txBody>
                  <a:tcPr marL="76200" marR="76200" marT="76200" marB="76200"/>
                </a:tc>
                <a:tc>
                  <a:txBody>
                    <a:bodyPr/>
                    <a:lstStyle/>
                    <a:p>
                      <a:pPr fontAlgn="t"/>
                      <a:r>
                        <a:rPr lang="fr-FR" dirty="0">
                          <a:effectLst/>
                        </a:rPr>
                        <a:t>Date ou heure</a:t>
                      </a:r>
                    </a:p>
                  </a:txBody>
                  <a:tcPr marL="76200" marR="76200" marT="76200" marB="7620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68358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contenu texte</a:t>
            </a:r>
          </a:p>
        </p:txBody>
      </p:sp>
      <p:sp>
        <p:nvSpPr>
          <p:cNvPr id="3" name="Espace réservé du contenu 2"/>
          <p:cNvSpPr>
            <a:spLocks noGrp="1"/>
          </p:cNvSpPr>
          <p:nvPr>
            <p:ph idx="1"/>
          </p:nvPr>
        </p:nvSpPr>
        <p:spPr/>
        <p:txBody>
          <a:bodyPr>
            <a:normAutofit lnSpcReduction="10000"/>
          </a:bodyPr>
          <a:lstStyle/>
          <a:p>
            <a:pPr marL="0" indent="0">
              <a:buNone/>
            </a:pPr>
            <a:r>
              <a:rPr lang="fr-FR" dirty="0"/>
              <a:t>Exemples :</a:t>
            </a:r>
          </a:p>
          <a:p>
            <a:pPr marL="0" indent="0">
              <a:buNone/>
            </a:pPr>
            <a:r>
              <a:rPr lang="fr-FR" b="1" i="1" dirty="0"/>
              <a:t>&lt;!DOCTYPE html&gt;</a:t>
            </a:r>
          </a:p>
          <a:p>
            <a:pPr marL="0" indent="0">
              <a:buNone/>
            </a:pPr>
            <a:r>
              <a:rPr lang="fr-FR" b="1" i="1" dirty="0"/>
              <a:t>&lt;html&gt;</a:t>
            </a:r>
          </a:p>
          <a:p>
            <a:pPr marL="0" indent="0">
              <a:buNone/>
            </a:pPr>
            <a:r>
              <a:rPr lang="fr-FR" b="1" i="1" dirty="0"/>
              <a:t>&lt;</a:t>
            </a:r>
            <a:r>
              <a:rPr lang="fr-FR" b="1" i="1" dirty="0" err="1"/>
              <a:t>head</a:t>
            </a:r>
            <a:r>
              <a:rPr lang="fr-FR" b="1" i="1" dirty="0"/>
              <a:t>&gt;</a:t>
            </a:r>
          </a:p>
          <a:p>
            <a:pPr marL="0" indent="0">
              <a:buNone/>
            </a:pPr>
            <a:r>
              <a:rPr lang="fr-FR" b="1" i="1" dirty="0"/>
              <a:t>	&lt;</a:t>
            </a:r>
            <a:r>
              <a:rPr lang="fr-FR" b="1" i="1" dirty="0" err="1"/>
              <a:t>meta</a:t>
            </a:r>
            <a:r>
              <a:rPr lang="fr-FR" b="1" i="1" dirty="0"/>
              <a:t> </a:t>
            </a:r>
            <a:r>
              <a:rPr lang="fr-FR" b="1" i="1" dirty="0" err="1"/>
              <a:t>charset</a:t>
            </a:r>
            <a:r>
              <a:rPr lang="fr-FR" b="1" i="1" dirty="0"/>
              <a:t>="utf-8"&gt;</a:t>
            </a:r>
          </a:p>
          <a:p>
            <a:pPr marL="0" indent="0">
              <a:buNone/>
            </a:pPr>
            <a:r>
              <a:rPr lang="fr-FR" b="1" i="1" dirty="0"/>
              <a:t>	&lt;</a:t>
            </a:r>
            <a:r>
              <a:rPr lang="fr-FR" b="1" i="1" dirty="0" err="1"/>
              <a:t>title</a:t>
            </a:r>
            <a:r>
              <a:rPr lang="fr-FR" b="1" i="1" dirty="0"/>
              <a:t>&gt;</a:t>
            </a:r>
            <a:r>
              <a:rPr lang="fr-FR" i="1" dirty="0"/>
              <a:t>Titre</a:t>
            </a:r>
            <a:r>
              <a:rPr lang="fr-FR" b="1" i="1" dirty="0"/>
              <a:t>&lt;/</a:t>
            </a:r>
            <a:r>
              <a:rPr lang="fr-FR" b="1" i="1" dirty="0" err="1"/>
              <a:t>title</a:t>
            </a:r>
            <a:r>
              <a:rPr lang="fr-FR" b="1" i="1" dirty="0"/>
              <a:t>&gt;</a:t>
            </a:r>
          </a:p>
          <a:p>
            <a:pPr marL="0" indent="0">
              <a:buNone/>
            </a:pPr>
            <a:r>
              <a:rPr lang="fr-FR" b="1" i="1" dirty="0"/>
              <a:t>&lt;/</a:t>
            </a:r>
            <a:r>
              <a:rPr lang="fr-FR" b="1" i="1" dirty="0" err="1"/>
              <a:t>head</a:t>
            </a:r>
            <a:r>
              <a:rPr lang="fr-FR" b="1" i="1" dirty="0"/>
              <a:t>&gt;</a:t>
            </a:r>
          </a:p>
          <a:p>
            <a:pPr marL="0" indent="0">
              <a:buNone/>
            </a:pPr>
            <a:r>
              <a:rPr lang="fr-FR" b="1" i="1" dirty="0"/>
              <a:t>&lt;body&gt;</a:t>
            </a:r>
          </a:p>
          <a:p>
            <a:pPr marL="0" indent="0">
              <a:buNone/>
            </a:pPr>
            <a:r>
              <a:rPr lang="fr-FR" b="1" i="1" dirty="0"/>
              <a:t>	&lt;p&gt;</a:t>
            </a:r>
            <a:r>
              <a:rPr lang="fr-FR" i="1" dirty="0"/>
              <a:t>Test de texte :</a:t>
            </a:r>
            <a:r>
              <a:rPr lang="fr-FR" b="1" i="1" dirty="0"/>
              <a:t>&lt;/p&gt;</a:t>
            </a:r>
          </a:p>
          <a:p>
            <a:pPr marL="0" indent="0">
              <a:buNone/>
            </a:pPr>
            <a:r>
              <a:rPr lang="fr-FR" b="1" i="1" dirty="0"/>
              <a:t>	</a:t>
            </a:r>
            <a:r>
              <a:rPr lang="fr-FR" i="1" dirty="0"/>
              <a:t>+ Tabulation</a:t>
            </a:r>
            <a:r>
              <a:rPr lang="fr-FR" b="1" i="1" dirty="0"/>
              <a:t>&lt;</a:t>
            </a:r>
            <a:r>
              <a:rPr lang="fr-FR" b="1" i="1" dirty="0" err="1"/>
              <a:t>br</a:t>
            </a:r>
            <a:r>
              <a:rPr lang="fr-FR" b="1" i="1" dirty="0"/>
              <a:t> /&gt;</a:t>
            </a:r>
          </a:p>
          <a:p>
            <a:pPr marL="0" indent="0">
              <a:buNone/>
            </a:pPr>
            <a:r>
              <a:rPr lang="fr-FR" b="1" i="1" dirty="0"/>
              <a:t>	</a:t>
            </a:r>
            <a:r>
              <a:rPr lang="fr-FR" i="1" dirty="0"/>
              <a:t>+ Espace</a:t>
            </a:r>
            <a:r>
              <a:rPr lang="fr-FR" b="1" i="1" dirty="0"/>
              <a:t>&lt;</a:t>
            </a:r>
            <a:r>
              <a:rPr lang="fr-FR" b="1" i="1" dirty="0" err="1"/>
              <a:t>br</a:t>
            </a:r>
            <a:r>
              <a:rPr lang="fr-FR" b="1" i="1" dirty="0"/>
              <a:t> /&gt;</a:t>
            </a:r>
          </a:p>
          <a:p>
            <a:pPr marL="0" indent="0">
              <a:buNone/>
            </a:pPr>
            <a:r>
              <a:rPr lang="fr-FR" b="1" i="1" dirty="0"/>
              <a:t>	&lt;</a:t>
            </a:r>
            <a:r>
              <a:rPr lang="fr-FR" b="1" i="1" dirty="0" err="1"/>
              <a:t>del</a:t>
            </a:r>
            <a:r>
              <a:rPr lang="fr-FR" b="1" i="1" dirty="0"/>
              <a:t>&gt;</a:t>
            </a:r>
            <a:r>
              <a:rPr lang="fr-FR" i="1" dirty="0"/>
              <a:t>+ Autre</a:t>
            </a:r>
            <a:r>
              <a:rPr lang="fr-FR" b="1" i="1" dirty="0"/>
              <a:t>&lt;/</a:t>
            </a:r>
            <a:r>
              <a:rPr lang="fr-FR" b="1" i="1" dirty="0" err="1"/>
              <a:t>del</a:t>
            </a:r>
            <a:r>
              <a:rPr lang="fr-FR" b="1" i="1" dirty="0"/>
              <a:t>&gt;</a:t>
            </a:r>
          </a:p>
          <a:p>
            <a:pPr marL="0" indent="0">
              <a:buNone/>
            </a:pPr>
            <a:r>
              <a:rPr lang="fr-FR" b="1" i="1" dirty="0"/>
              <a:t>&lt;/body&gt;</a:t>
            </a:r>
          </a:p>
          <a:p>
            <a:pPr marL="0" indent="0">
              <a:buNone/>
            </a:pPr>
            <a:r>
              <a:rPr lang="fr-FR" b="1" i="1" dirty="0"/>
              <a:t>&lt;/html&gt;</a:t>
            </a:r>
            <a:endParaRPr lang="fr-FR" dirty="0"/>
          </a:p>
        </p:txBody>
      </p:sp>
      <p:sp>
        <p:nvSpPr>
          <p:cNvPr id="5" name="Flèche droite 4"/>
          <p:cNvSpPr/>
          <p:nvPr/>
        </p:nvSpPr>
        <p:spPr>
          <a:xfrm>
            <a:off x="3764596" y="2427734"/>
            <a:ext cx="115212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5148064" y="2283718"/>
            <a:ext cx="3168352" cy="861774"/>
          </a:xfrm>
          <a:prstGeom prst="rect">
            <a:avLst/>
          </a:prstGeom>
        </p:spPr>
        <p:txBody>
          <a:bodyPr wrap="square">
            <a:spAutoFit/>
          </a:bodyPr>
          <a:lstStyle/>
          <a:p>
            <a:r>
              <a:rPr lang="fr-FR" sz="1000" dirty="0"/>
              <a:t>Test de texte :</a:t>
            </a:r>
          </a:p>
          <a:p>
            <a:endParaRPr lang="fr-FR" sz="1000" dirty="0"/>
          </a:p>
          <a:p>
            <a:r>
              <a:rPr lang="fr-FR" sz="1000" dirty="0"/>
              <a:t>+ Tabulation</a:t>
            </a:r>
            <a:br>
              <a:rPr lang="fr-FR" sz="1000" dirty="0"/>
            </a:br>
            <a:r>
              <a:rPr lang="fr-FR" sz="1000" dirty="0"/>
              <a:t>+ Espace</a:t>
            </a:r>
            <a:br>
              <a:rPr lang="fr-FR" sz="1000" dirty="0"/>
            </a:br>
            <a:r>
              <a:rPr lang="fr-FR" sz="1000" strike="sngStrike" dirty="0"/>
              <a:t>+ Autre</a:t>
            </a:r>
          </a:p>
        </p:txBody>
      </p:sp>
      <p:pic>
        <p:nvPicPr>
          <p:cNvPr id="9" name="Graphique 8" descr="Ordinateur">
            <a:extLst>
              <a:ext uri="{FF2B5EF4-FFF2-40B4-BE49-F238E27FC236}">
                <a16:creationId xmlns:a16="http://schemas.microsoft.com/office/drawing/2014/main" id="{1793B43E-0269-4ABF-BB25-88B14DD4B4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4186" y="221600"/>
            <a:ext cx="457200" cy="457200"/>
          </a:xfrm>
          <a:prstGeom prst="rect">
            <a:avLst/>
          </a:prstGeom>
        </p:spPr>
      </p:pic>
    </p:spTree>
    <p:extLst>
      <p:ext uri="{BB962C8B-B14F-4D97-AF65-F5344CB8AC3E}">
        <p14:creationId xmlns:p14="http://schemas.microsoft.com/office/powerpoint/2010/main" val="264339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liens</a:t>
            </a:r>
          </a:p>
        </p:txBody>
      </p:sp>
      <p:sp>
        <p:nvSpPr>
          <p:cNvPr id="3" name="Espace réservé du contenu 2"/>
          <p:cNvSpPr>
            <a:spLocks noGrp="1"/>
          </p:cNvSpPr>
          <p:nvPr>
            <p:ph idx="1"/>
          </p:nvPr>
        </p:nvSpPr>
        <p:spPr/>
        <p:txBody>
          <a:bodyPr/>
          <a:lstStyle/>
          <a:p>
            <a:pPr marL="0" indent="0">
              <a:buNone/>
            </a:pPr>
            <a:r>
              <a:rPr lang="fr-FR" dirty="0"/>
              <a:t>Les liens permettent de changer de page ou de se repositionner dans une page. Ils servent également pour envoyer un mail ou télécharger un fichier :</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L'attribut </a:t>
            </a:r>
            <a:r>
              <a:rPr lang="fr-FR" b="1" dirty="0" err="1"/>
              <a:t>href</a:t>
            </a:r>
            <a:r>
              <a:rPr lang="fr-FR" dirty="0"/>
              <a:t>  permet d’indiquer l'adresse du lien (autre page, lien interne, fichier…).</a:t>
            </a:r>
          </a:p>
          <a:p>
            <a:pPr marL="0" indent="0">
              <a:buNone/>
            </a:pPr>
            <a:r>
              <a:rPr lang="fr-FR" dirty="0"/>
              <a:t>L’attribut </a:t>
            </a:r>
            <a:r>
              <a:rPr lang="fr-FR" b="1" dirty="0" err="1"/>
              <a:t>target</a:t>
            </a:r>
            <a:r>
              <a:rPr lang="fr-FR" dirty="0"/>
              <a:t> permet de préciser que l’on souhaite que le lien s’ouvre dans une autre fenêtre du navigateur.</a:t>
            </a:r>
          </a:p>
          <a:p>
            <a:pPr marL="0" indent="0">
              <a:buNone/>
            </a:pPr>
            <a:r>
              <a:rPr lang="fr-FR" dirty="0"/>
              <a:t>L’attribut </a:t>
            </a:r>
            <a:r>
              <a:rPr lang="fr-FR" b="1" dirty="0" err="1"/>
              <a:t>title</a:t>
            </a:r>
            <a:r>
              <a:rPr lang="fr-FR" dirty="0"/>
              <a:t> permet de préciser le texte que l’on souhaite afficher lorsque la souris vient sur le lien dans le navigateur.</a:t>
            </a:r>
          </a:p>
          <a:p>
            <a:pPr marL="0" indent="0">
              <a:buNone/>
            </a:pPr>
            <a:r>
              <a:rPr lang="fr-FR" dirty="0"/>
              <a:t>Les liens permettent aussi d'amener vers d'autres endroits sur la même page. Il faut créer une ancre avec l'attribut id d’une balise quelconque pour « marquer » un endroit dans la page, puis faire un lien vers l'ancre comme ceci :&lt;a </a:t>
            </a:r>
            <a:r>
              <a:rPr lang="fr-FR" dirty="0" err="1"/>
              <a:t>href</a:t>
            </a:r>
            <a:r>
              <a:rPr lang="fr-FR" dirty="0"/>
              <a:t>="#ancre"&gt;.</a:t>
            </a:r>
          </a:p>
        </p:txBody>
      </p:sp>
      <p:graphicFrame>
        <p:nvGraphicFramePr>
          <p:cNvPr id="4" name="Tableau 3"/>
          <p:cNvGraphicFramePr>
            <a:graphicFrameLocks noGrp="1"/>
          </p:cNvGraphicFramePr>
          <p:nvPr>
            <p:extLst>
              <p:ext uri="{D42A27DB-BD31-4B8C-83A1-F6EECF244321}">
                <p14:modId xmlns:p14="http://schemas.microsoft.com/office/powerpoint/2010/main" val="3212420172"/>
              </p:ext>
            </p:extLst>
          </p:nvPr>
        </p:nvGraphicFramePr>
        <p:xfrm>
          <a:off x="899592" y="1526418"/>
          <a:ext cx="6800304" cy="613284"/>
        </p:xfrm>
        <a:graphic>
          <a:graphicData uri="http://schemas.openxmlformats.org/drawingml/2006/table">
            <a:tbl>
              <a:tblPr firstRow="1" bandRow="1">
                <a:tableStyleId>{B301B821-A1FF-4177-AEE7-76D212191A09}</a:tableStyleId>
              </a:tblPr>
              <a:tblGrid>
                <a:gridCol w="1737053">
                  <a:extLst>
                    <a:ext uri="{9D8B030D-6E8A-4147-A177-3AD203B41FA5}">
                      <a16:colId xmlns:a16="http://schemas.microsoft.com/office/drawing/2014/main" val="20000"/>
                    </a:ext>
                  </a:extLst>
                </a:gridCol>
                <a:gridCol w="5063251">
                  <a:extLst>
                    <a:ext uri="{9D8B030D-6E8A-4147-A177-3AD203B41FA5}">
                      <a16:colId xmlns:a16="http://schemas.microsoft.com/office/drawing/2014/main" val="20001"/>
                    </a:ext>
                  </a:extLst>
                </a:gridCol>
              </a:tblGrid>
              <a:tr h="0">
                <a:tc>
                  <a:txBody>
                    <a:bodyPr/>
                    <a:lstStyle/>
                    <a:p>
                      <a:r>
                        <a:rPr lang="fr-FR" dirty="0">
                          <a:effectLst/>
                        </a:rPr>
                        <a:t>Balise</a:t>
                      </a:r>
                      <a:endParaRPr lang="fr-FR" dirty="0">
                        <a:solidFill>
                          <a:srgbClr val="FFFFFF"/>
                        </a:solidFill>
                        <a:effectLst/>
                      </a:endParaRPr>
                    </a:p>
                  </a:txBody>
                  <a:tcPr marL="76200" marR="76200" marT="76200" marB="76200" anchor="ctr"/>
                </a:tc>
                <a:tc>
                  <a:txBody>
                    <a:bodyPr/>
                    <a:lstStyle/>
                    <a:p>
                      <a:r>
                        <a:rPr lang="fr-FR" dirty="0">
                          <a:effectLst/>
                        </a:rPr>
                        <a:t>Description</a:t>
                      </a:r>
                      <a:endParaRPr lang="fr-FR" dirty="0">
                        <a:solidFill>
                          <a:srgbClr val="FFFFFF"/>
                        </a:solidFill>
                        <a:effectLst/>
                      </a:endParaRPr>
                    </a:p>
                  </a:txBody>
                  <a:tcPr marL="76200" marR="76200" marT="76200" marB="76200" anchor="ctr"/>
                </a:tc>
                <a:extLst>
                  <a:ext uri="{0D108BD9-81ED-4DB2-BD59-A6C34878D82A}">
                    <a16:rowId xmlns:a16="http://schemas.microsoft.com/office/drawing/2014/main" val="10000"/>
                  </a:ext>
                </a:extLst>
              </a:tr>
              <a:tr h="0">
                <a:tc>
                  <a:txBody>
                    <a:bodyPr/>
                    <a:lstStyle/>
                    <a:p>
                      <a:pPr fontAlgn="t"/>
                      <a:r>
                        <a:rPr lang="fr-FR" dirty="0">
                          <a:effectLst/>
                        </a:rPr>
                        <a:t>&lt;a&gt;</a:t>
                      </a:r>
                    </a:p>
                  </a:txBody>
                  <a:tcPr marL="76200" marR="76200" marT="76200" marB="76200"/>
                </a:tc>
                <a:tc>
                  <a:txBody>
                    <a:bodyPr/>
                    <a:lstStyle/>
                    <a:p>
                      <a:pPr fontAlgn="t"/>
                      <a:r>
                        <a:rPr lang="fr-FR" dirty="0">
                          <a:effectLst/>
                        </a:rPr>
                        <a:t>Lien hypertexte</a:t>
                      </a:r>
                    </a:p>
                  </a:txBody>
                  <a:tcPr marL="76200" marR="76200" marT="76200" marB="762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40363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liens</a:t>
            </a:r>
          </a:p>
        </p:txBody>
      </p:sp>
      <p:sp>
        <p:nvSpPr>
          <p:cNvPr id="3" name="Espace réservé du contenu 2"/>
          <p:cNvSpPr>
            <a:spLocks noGrp="1"/>
          </p:cNvSpPr>
          <p:nvPr>
            <p:ph idx="1"/>
          </p:nvPr>
        </p:nvSpPr>
        <p:spPr/>
        <p:txBody>
          <a:bodyPr>
            <a:normAutofit/>
          </a:bodyPr>
          <a:lstStyle/>
          <a:p>
            <a:pPr marL="0" indent="0">
              <a:buNone/>
            </a:pPr>
            <a:r>
              <a:rPr lang="fr-FR" dirty="0"/>
              <a:t>Exemples de liens :</a:t>
            </a:r>
          </a:p>
          <a:p>
            <a:pPr marL="0" indent="0">
              <a:buNone/>
            </a:pPr>
            <a:r>
              <a:rPr lang="fr-FR" b="1" i="1" dirty="0"/>
              <a:t>&lt;a </a:t>
            </a:r>
            <a:r>
              <a:rPr lang="fr-FR" b="1" i="1" dirty="0" err="1"/>
              <a:t>href</a:t>
            </a:r>
            <a:r>
              <a:rPr lang="fr-FR" b="1" i="1" dirty="0"/>
              <a:t>="</a:t>
            </a:r>
            <a:r>
              <a:rPr lang="fr-FR" i="1" dirty="0"/>
              <a:t>http://www.iocean.fr</a:t>
            </a:r>
            <a:r>
              <a:rPr lang="fr-FR" b="1" i="1" dirty="0"/>
              <a:t>"&gt; </a:t>
            </a:r>
            <a:r>
              <a:rPr lang="fr-FR" b="1" dirty="0"/>
              <a:t>: </a:t>
            </a:r>
            <a:r>
              <a:rPr lang="fr-FR" dirty="0"/>
              <a:t>Lien vers un autre site (www.iocean.fr)</a:t>
            </a:r>
            <a:endParaRPr lang="fr-FR" b="1" dirty="0"/>
          </a:p>
          <a:p>
            <a:pPr marL="0" indent="0">
              <a:buNone/>
            </a:pPr>
            <a:r>
              <a:rPr lang="fr-FR" b="1" i="1" dirty="0"/>
              <a:t>&lt;a </a:t>
            </a:r>
            <a:r>
              <a:rPr lang="fr-FR" b="1" i="1" dirty="0" err="1"/>
              <a:t>href</a:t>
            </a:r>
            <a:r>
              <a:rPr lang="fr-FR" b="1" i="1" dirty="0"/>
              <a:t>="</a:t>
            </a:r>
            <a:r>
              <a:rPr lang="fr-FR" i="1" dirty="0"/>
              <a:t>page2.html</a:t>
            </a:r>
            <a:r>
              <a:rPr lang="fr-FR" b="1" i="1" dirty="0"/>
              <a:t>"&gt;</a:t>
            </a:r>
            <a:r>
              <a:rPr lang="fr-FR" dirty="0"/>
              <a:t>  : Lien vers une page (page2.html) dans le même répertoire que la page actuelle</a:t>
            </a:r>
            <a:endParaRPr lang="fr-FR" b="1" i="1" dirty="0"/>
          </a:p>
          <a:p>
            <a:pPr marL="0" indent="0">
              <a:buNone/>
            </a:pPr>
            <a:r>
              <a:rPr lang="fr-FR" b="1" i="1" dirty="0"/>
              <a:t>&lt;a </a:t>
            </a:r>
            <a:r>
              <a:rPr lang="fr-FR" b="1" i="1" dirty="0" err="1"/>
              <a:t>href</a:t>
            </a:r>
            <a:r>
              <a:rPr lang="fr-FR" b="1" i="1" dirty="0"/>
              <a:t>="</a:t>
            </a:r>
            <a:r>
              <a:rPr lang="fr-FR" i="1" dirty="0" err="1"/>
              <a:t>dir</a:t>
            </a:r>
            <a:r>
              <a:rPr lang="fr-FR" i="1" dirty="0"/>
              <a:t>/page3.html</a:t>
            </a:r>
            <a:r>
              <a:rPr lang="fr-FR" b="1" i="1" dirty="0"/>
              <a:t>"&gt;</a:t>
            </a:r>
            <a:r>
              <a:rPr lang="fr-FR" dirty="0"/>
              <a:t>  : Lien vers une page (page3.html) dans un sous-répertoire (</a:t>
            </a:r>
            <a:r>
              <a:rPr lang="fr-FR" dirty="0" err="1"/>
              <a:t>dir</a:t>
            </a:r>
            <a:r>
              <a:rPr lang="fr-FR" dirty="0"/>
              <a:t>)</a:t>
            </a:r>
          </a:p>
          <a:p>
            <a:pPr marL="0" indent="0">
              <a:buNone/>
            </a:pPr>
            <a:r>
              <a:rPr lang="fr-FR" b="1" i="1" dirty="0"/>
              <a:t>&lt;a </a:t>
            </a:r>
            <a:r>
              <a:rPr lang="fr-FR" b="1" i="1" dirty="0" err="1"/>
              <a:t>href</a:t>
            </a:r>
            <a:r>
              <a:rPr lang="fr-FR" b="1" i="1" dirty="0"/>
              <a:t>="</a:t>
            </a:r>
            <a:r>
              <a:rPr lang="fr-FR" i="1" dirty="0"/>
              <a:t>../</a:t>
            </a:r>
            <a:r>
              <a:rPr lang="fr-FR" i="1" dirty="0" err="1"/>
              <a:t>parent_dir</a:t>
            </a:r>
            <a:r>
              <a:rPr lang="fr-FR" i="1" dirty="0"/>
              <a:t>/page4.html</a:t>
            </a:r>
            <a:r>
              <a:rPr lang="fr-FR" b="1" i="1" dirty="0"/>
              <a:t>"&gt;</a:t>
            </a:r>
            <a:r>
              <a:rPr lang="fr-FR" dirty="0"/>
              <a:t>  : Lien vers une page (page4.html) dans un répertoire parent (</a:t>
            </a:r>
            <a:r>
              <a:rPr lang="fr-FR" dirty="0" err="1"/>
              <a:t>parent_dir</a:t>
            </a:r>
            <a:r>
              <a:rPr lang="fr-FR" dirty="0"/>
              <a:t>)</a:t>
            </a:r>
            <a:endParaRPr lang="fr-FR" b="1" dirty="0"/>
          </a:p>
          <a:p>
            <a:pPr marL="0" indent="0">
              <a:buNone/>
            </a:pPr>
            <a:r>
              <a:rPr lang="fr-FR" b="1" i="1" dirty="0"/>
              <a:t>&lt;a </a:t>
            </a:r>
            <a:r>
              <a:rPr lang="fr-FR" b="1" i="1" dirty="0" err="1"/>
              <a:t>href</a:t>
            </a:r>
            <a:r>
              <a:rPr lang="fr-FR" b="1" i="1" dirty="0"/>
              <a:t>="</a:t>
            </a:r>
            <a:r>
              <a:rPr lang="fr-FR" i="1" dirty="0"/>
              <a:t>#ancre1</a:t>
            </a:r>
            <a:r>
              <a:rPr lang="fr-FR" b="1" i="1" dirty="0"/>
              <a:t>"&gt;</a:t>
            </a:r>
            <a:r>
              <a:rPr lang="fr-FR" dirty="0"/>
              <a:t>  : Se positionne dans la même page sur la balise dont l’attribut id</a:t>
            </a:r>
            <a:r>
              <a:rPr lang="fr-FR" i="1" dirty="0"/>
              <a:t>="#ancre1"</a:t>
            </a:r>
          </a:p>
          <a:p>
            <a:pPr marL="0" indent="0">
              <a:buNone/>
            </a:pPr>
            <a:r>
              <a:rPr lang="fr-FR" b="1" i="1" dirty="0"/>
              <a:t>&lt;a </a:t>
            </a:r>
            <a:r>
              <a:rPr lang="fr-FR" b="1" i="1" dirty="0" err="1"/>
              <a:t>href</a:t>
            </a:r>
            <a:r>
              <a:rPr lang="fr-FR" b="1" i="1" dirty="0"/>
              <a:t>="</a:t>
            </a:r>
            <a:r>
              <a:rPr lang="fr-FR" i="1" dirty="0"/>
              <a:t>page5.html#ancre2</a:t>
            </a:r>
            <a:r>
              <a:rPr lang="fr-FR" b="1" i="1" dirty="0"/>
              <a:t>"&gt;</a:t>
            </a:r>
            <a:r>
              <a:rPr lang="fr-FR" dirty="0"/>
              <a:t>  : Lien vers une page (page5.html) et positionnement sur la balise dont l’attribut id</a:t>
            </a:r>
            <a:r>
              <a:rPr lang="fr-FR" i="1" dirty="0"/>
              <a:t>="#ancre2"</a:t>
            </a:r>
          </a:p>
          <a:p>
            <a:pPr marL="0" indent="0">
              <a:buNone/>
            </a:pPr>
            <a:r>
              <a:rPr lang="fr-FR" b="1" i="1" dirty="0"/>
              <a:t>&lt;a </a:t>
            </a:r>
            <a:r>
              <a:rPr lang="fr-FR" b="1" i="1" dirty="0" err="1"/>
              <a:t>href</a:t>
            </a:r>
            <a:r>
              <a:rPr lang="fr-FR" b="1" i="1" dirty="0"/>
              <a:t>="</a:t>
            </a:r>
            <a:r>
              <a:rPr lang="fr-FR" i="1" dirty="0"/>
              <a:t>mailto:cchampion@iocean.fr</a:t>
            </a:r>
            <a:r>
              <a:rPr lang="fr-FR" b="1" i="1" dirty="0"/>
              <a:t>"&gt;</a:t>
            </a:r>
            <a:r>
              <a:rPr lang="fr-FR" dirty="0"/>
              <a:t>  : Lien pour ouvrir l’outil de messagerie pour écrire un mail à cchampion@iocean.fr</a:t>
            </a:r>
            <a:endParaRPr lang="fr-FR" i="1" dirty="0"/>
          </a:p>
          <a:p>
            <a:pPr marL="0" indent="0">
              <a:buNone/>
            </a:pPr>
            <a:r>
              <a:rPr lang="fr-FR" b="1" i="1" dirty="0"/>
              <a:t>&lt;a href="</a:t>
            </a:r>
            <a:r>
              <a:rPr lang="fr-FR" i="1" dirty="0"/>
              <a:t>rapport.zip</a:t>
            </a:r>
            <a:r>
              <a:rPr lang="fr-FR" b="1" i="1" dirty="0"/>
              <a:t>"&gt;</a:t>
            </a:r>
            <a:r>
              <a:rPr lang="fr-FR" dirty="0"/>
              <a:t>  : Lien pour télécharger un fichier (rapport.zip)</a:t>
            </a:r>
          </a:p>
        </p:txBody>
      </p:sp>
      <p:pic>
        <p:nvPicPr>
          <p:cNvPr id="4" name="Graphique 3" descr="Ordinateur">
            <a:extLst>
              <a:ext uri="{FF2B5EF4-FFF2-40B4-BE49-F238E27FC236}">
                <a16:creationId xmlns:a16="http://schemas.microsoft.com/office/drawing/2014/main" id="{7C778156-168A-416B-9DE2-2D3617B3EC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4186" y="221600"/>
            <a:ext cx="457200" cy="457200"/>
          </a:xfrm>
          <a:prstGeom prst="rect">
            <a:avLst/>
          </a:prstGeom>
        </p:spPr>
      </p:pic>
    </p:spTree>
    <p:extLst>
      <p:ext uri="{BB962C8B-B14F-4D97-AF65-F5344CB8AC3E}">
        <p14:creationId xmlns:p14="http://schemas.microsoft.com/office/powerpoint/2010/main" val="291661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tableaux</a:t>
            </a:r>
          </a:p>
        </p:txBody>
      </p:sp>
      <p:sp>
        <p:nvSpPr>
          <p:cNvPr id="3" name="Espace réservé du contenu 2"/>
          <p:cNvSpPr>
            <a:spLocks noGrp="1"/>
          </p:cNvSpPr>
          <p:nvPr>
            <p:ph idx="1"/>
          </p:nvPr>
        </p:nvSpPr>
        <p:spPr/>
        <p:txBody>
          <a:bodyPr/>
          <a:lstStyle/>
          <a:p>
            <a:pPr marL="0" indent="0">
              <a:buNone/>
            </a:pPr>
            <a:r>
              <a:rPr lang="fr-FR" b="1" dirty="0"/>
              <a:t>Balises de tableau</a:t>
            </a:r>
          </a:p>
          <a:p>
            <a:pPr marL="0" indent="0">
              <a:buNone/>
            </a:pPr>
            <a:r>
              <a:rPr lang="fr-FR" dirty="0"/>
              <a:t>Ces balises permettent de définir un vrai tableau que l’on souhaite afficher comme tel avec des lignes et des colonnes :</a:t>
            </a:r>
          </a:p>
        </p:txBody>
      </p:sp>
      <p:graphicFrame>
        <p:nvGraphicFramePr>
          <p:cNvPr id="6" name="Tableau 5"/>
          <p:cNvGraphicFramePr>
            <a:graphicFrameLocks noGrp="1"/>
          </p:cNvGraphicFramePr>
          <p:nvPr>
            <p:extLst>
              <p:ext uri="{D42A27DB-BD31-4B8C-83A1-F6EECF244321}">
                <p14:modId xmlns:p14="http://schemas.microsoft.com/office/powerpoint/2010/main" val="327533428"/>
              </p:ext>
            </p:extLst>
          </p:nvPr>
        </p:nvGraphicFramePr>
        <p:xfrm>
          <a:off x="508000" y="1779662"/>
          <a:ext cx="6800304" cy="2759778"/>
        </p:xfrm>
        <a:graphic>
          <a:graphicData uri="http://schemas.openxmlformats.org/drawingml/2006/table">
            <a:tbl>
              <a:tblPr firstRow="1" bandRow="1">
                <a:tableStyleId>{B301B821-A1FF-4177-AEE7-76D212191A09}</a:tableStyleId>
              </a:tblPr>
              <a:tblGrid>
                <a:gridCol w="1737053">
                  <a:extLst>
                    <a:ext uri="{9D8B030D-6E8A-4147-A177-3AD203B41FA5}">
                      <a16:colId xmlns:a16="http://schemas.microsoft.com/office/drawing/2014/main" val="20000"/>
                    </a:ext>
                  </a:extLst>
                </a:gridCol>
                <a:gridCol w="5063251">
                  <a:extLst>
                    <a:ext uri="{9D8B030D-6E8A-4147-A177-3AD203B41FA5}">
                      <a16:colId xmlns:a16="http://schemas.microsoft.com/office/drawing/2014/main" val="20001"/>
                    </a:ext>
                  </a:extLst>
                </a:gridCol>
              </a:tblGrid>
              <a:tr h="0">
                <a:tc>
                  <a:txBody>
                    <a:bodyPr/>
                    <a:lstStyle/>
                    <a:p>
                      <a:r>
                        <a:rPr lang="fr-FR" dirty="0">
                          <a:effectLst/>
                        </a:rPr>
                        <a:t>Balise</a:t>
                      </a:r>
                      <a:endParaRPr lang="fr-FR" dirty="0">
                        <a:solidFill>
                          <a:srgbClr val="FFFFFF"/>
                        </a:solidFill>
                        <a:effectLst/>
                      </a:endParaRPr>
                    </a:p>
                  </a:txBody>
                  <a:tcPr marL="76200" marR="76200" marT="76200" marB="76200" anchor="ctr"/>
                </a:tc>
                <a:tc>
                  <a:txBody>
                    <a:bodyPr/>
                    <a:lstStyle/>
                    <a:p>
                      <a:r>
                        <a:rPr lang="fr-FR" dirty="0">
                          <a:effectLst/>
                        </a:rPr>
                        <a:t>Description</a:t>
                      </a:r>
                      <a:endParaRPr lang="fr-FR" dirty="0">
                        <a:solidFill>
                          <a:srgbClr val="FFFFFF"/>
                        </a:solidFill>
                        <a:effectLst/>
                      </a:endParaRPr>
                    </a:p>
                  </a:txBody>
                  <a:tcPr marL="76200" marR="76200" marT="76200" marB="76200" anchor="ctr"/>
                </a:tc>
                <a:extLst>
                  <a:ext uri="{0D108BD9-81ED-4DB2-BD59-A6C34878D82A}">
                    <a16:rowId xmlns:a16="http://schemas.microsoft.com/office/drawing/2014/main" val="10000"/>
                  </a:ext>
                </a:extLst>
              </a:tr>
              <a:tr h="0">
                <a:tc>
                  <a:txBody>
                    <a:bodyPr/>
                    <a:lstStyle/>
                    <a:p>
                      <a:pPr fontAlgn="t"/>
                      <a:r>
                        <a:rPr lang="fr-FR">
                          <a:effectLst/>
                        </a:rPr>
                        <a:t>&lt;table&gt;</a:t>
                      </a:r>
                    </a:p>
                  </a:txBody>
                  <a:tcPr marL="76200" marR="76200" marT="76200" marB="76200"/>
                </a:tc>
                <a:tc>
                  <a:txBody>
                    <a:bodyPr/>
                    <a:lstStyle/>
                    <a:p>
                      <a:pPr fontAlgn="t"/>
                      <a:r>
                        <a:rPr lang="fr-FR">
                          <a:effectLst/>
                        </a:rPr>
                        <a:t>Tableau</a:t>
                      </a:r>
                    </a:p>
                  </a:txBody>
                  <a:tcPr marL="76200" marR="76200" marT="76200" marB="76200"/>
                </a:tc>
                <a:extLst>
                  <a:ext uri="{0D108BD9-81ED-4DB2-BD59-A6C34878D82A}">
                    <a16:rowId xmlns:a16="http://schemas.microsoft.com/office/drawing/2014/main" val="10001"/>
                  </a:ext>
                </a:extLst>
              </a:tr>
              <a:tr h="0">
                <a:tc>
                  <a:txBody>
                    <a:bodyPr/>
                    <a:lstStyle/>
                    <a:p>
                      <a:pPr fontAlgn="t"/>
                      <a:r>
                        <a:rPr lang="fr-FR">
                          <a:effectLst/>
                        </a:rPr>
                        <a:t>&lt;caption&gt;</a:t>
                      </a:r>
                    </a:p>
                  </a:txBody>
                  <a:tcPr marL="76200" marR="76200" marT="76200" marB="76200"/>
                </a:tc>
                <a:tc>
                  <a:txBody>
                    <a:bodyPr/>
                    <a:lstStyle/>
                    <a:p>
                      <a:pPr fontAlgn="t"/>
                      <a:r>
                        <a:rPr lang="fr-FR">
                          <a:effectLst/>
                        </a:rPr>
                        <a:t>Titre du tableau</a:t>
                      </a:r>
                    </a:p>
                  </a:txBody>
                  <a:tcPr marL="76200" marR="76200" marT="76200" marB="76200"/>
                </a:tc>
                <a:extLst>
                  <a:ext uri="{0D108BD9-81ED-4DB2-BD59-A6C34878D82A}">
                    <a16:rowId xmlns:a16="http://schemas.microsoft.com/office/drawing/2014/main" val="10002"/>
                  </a:ext>
                </a:extLst>
              </a:tr>
              <a:tr h="0">
                <a:tc>
                  <a:txBody>
                    <a:bodyPr/>
                    <a:lstStyle/>
                    <a:p>
                      <a:pPr fontAlgn="t"/>
                      <a:r>
                        <a:rPr lang="fr-FR">
                          <a:effectLst/>
                        </a:rPr>
                        <a:t>&lt;tr&gt;</a:t>
                      </a:r>
                    </a:p>
                  </a:txBody>
                  <a:tcPr marL="76200" marR="76200" marT="76200" marB="76200"/>
                </a:tc>
                <a:tc>
                  <a:txBody>
                    <a:bodyPr/>
                    <a:lstStyle/>
                    <a:p>
                      <a:pPr fontAlgn="t"/>
                      <a:r>
                        <a:rPr lang="fr-FR">
                          <a:effectLst/>
                        </a:rPr>
                        <a:t>Ligne de tableau</a:t>
                      </a:r>
                    </a:p>
                  </a:txBody>
                  <a:tcPr marL="76200" marR="76200" marT="76200" marB="76200"/>
                </a:tc>
                <a:extLst>
                  <a:ext uri="{0D108BD9-81ED-4DB2-BD59-A6C34878D82A}">
                    <a16:rowId xmlns:a16="http://schemas.microsoft.com/office/drawing/2014/main" val="10003"/>
                  </a:ext>
                </a:extLst>
              </a:tr>
              <a:tr h="0">
                <a:tc>
                  <a:txBody>
                    <a:bodyPr/>
                    <a:lstStyle/>
                    <a:p>
                      <a:pPr fontAlgn="t"/>
                      <a:r>
                        <a:rPr lang="fr-FR">
                          <a:effectLst/>
                        </a:rPr>
                        <a:t>&lt;th&gt;</a:t>
                      </a:r>
                    </a:p>
                  </a:txBody>
                  <a:tcPr marL="76200" marR="76200" marT="76200" marB="76200"/>
                </a:tc>
                <a:tc>
                  <a:txBody>
                    <a:bodyPr/>
                    <a:lstStyle/>
                    <a:p>
                      <a:pPr fontAlgn="t"/>
                      <a:r>
                        <a:rPr lang="fr-FR">
                          <a:effectLst/>
                        </a:rPr>
                        <a:t>Cellule d'en-tête</a:t>
                      </a:r>
                    </a:p>
                  </a:txBody>
                  <a:tcPr marL="76200" marR="76200" marT="76200" marB="76200"/>
                </a:tc>
                <a:extLst>
                  <a:ext uri="{0D108BD9-81ED-4DB2-BD59-A6C34878D82A}">
                    <a16:rowId xmlns:a16="http://schemas.microsoft.com/office/drawing/2014/main" val="10004"/>
                  </a:ext>
                </a:extLst>
              </a:tr>
              <a:tr h="0">
                <a:tc>
                  <a:txBody>
                    <a:bodyPr/>
                    <a:lstStyle/>
                    <a:p>
                      <a:pPr fontAlgn="t"/>
                      <a:r>
                        <a:rPr lang="fr-FR">
                          <a:effectLst/>
                        </a:rPr>
                        <a:t>&lt;td&gt;</a:t>
                      </a:r>
                    </a:p>
                  </a:txBody>
                  <a:tcPr marL="76200" marR="76200" marT="76200" marB="76200"/>
                </a:tc>
                <a:tc>
                  <a:txBody>
                    <a:bodyPr/>
                    <a:lstStyle/>
                    <a:p>
                      <a:pPr fontAlgn="t"/>
                      <a:r>
                        <a:rPr lang="fr-FR">
                          <a:effectLst/>
                        </a:rPr>
                        <a:t>Cellule</a:t>
                      </a:r>
                    </a:p>
                  </a:txBody>
                  <a:tcPr marL="76200" marR="76200" marT="76200" marB="76200"/>
                </a:tc>
                <a:extLst>
                  <a:ext uri="{0D108BD9-81ED-4DB2-BD59-A6C34878D82A}">
                    <a16:rowId xmlns:a16="http://schemas.microsoft.com/office/drawing/2014/main" val="10005"/>
                  </a:ext>
                </a:extLst>
              </a:tr>
              <a:tr h="0">
                <a:tc>
                  <a:txBody>
                    <a:bodyPr/>
                    <a:lstStyle/>
                    <a:p>
                      <a:pPr fontAlgn="t"/>
                      <a:r>
                        <a:rPr lang="fr-FR">
                          <a:effectLst/>
                        </a:rPr>
                        <a:t>&lt;thead&gt;</a:t>
                      </a:r>
                    </a:p>
                  </a:txBody>
                  <a:tcPr marL="76200" marR="76200" marT="76200" marB="76200"/>
                </a:tc>
                <a:tc>
                  <a:txBody>
                    <a:bodyPr/>
                    <a:lstStyle/>
                    <a:p>
                      <a:pPr fontAlgn="t"/>
                      <a:r>
                        <a:rPr lang="fr-FR">
                          <a:effectLst/>
                        </a:rPr>
                        <a:t>Section de l'en-tête du tableau</a:t>
                      </a:r>
                    </a:p>
                  </a:txBody>
                  <a:tcPr marL="76200" marR="76200" marT="76200" marB="76200"/>
                </a:tc>
                <a:extLst>
                  <a:ext uri="{0D108BD9-81ED-4DB2-BD59-A6C34878D82A}">
                    <a16:rowId xmlns:a16="http://schemas.microsoft.com/office/drawing/2014/main" val="10006"/>
                  </a:ext>
                </a:extLst>
              </a:tr>
              <a:tr h="0">
                <a:tc>
                  <a:txBody>
                    <a:bodyPr/>
                    <a:lstStyle/>
                    <a:p>
                      <a:pPr fontAlgn="t"/>
                      <a:r>
                        <a:rPr lang="fr-FR">
                          <a:effectLst/>
                        </a:rPr>
                        <a:t>&lt;tbody&gt;</a:t>
                      </a:r>
                    </a:p>
                  </a:txBody>
                  <a:tcPr marL="76200" marR="76200" marT="76200" marB="76200"/>
                </a:tc>
                <a:tc>
                  <a:txBody>
                    <a:bodyPr/>
                    <a:lstStyle/>
                    <a:p>
                      <a:pPr fontAlgn="t"/>
                      <a:r>
                        <a:rPr lang="fr-FR">
                          <a:effectLst/>
                        </a:rPr>
                        <a:t>Section du corps du tableau</a:t>
                      </a:r>
                    </a:p>
                  </a:txBody>
                  <a:tcPr marL="76200" marR="76200" marT="76200" marB="76200"/>
                </a:tc>
                <a:extLst>
                  <a:ext uri="{0D108BD9-81ED-4DB2-BD59-A6C34878D82A}">
                    <a16:rowId xmlns:a16="http://schemas.microsoft.com/office/drawing/2014/main" val="10007"/>
                  </a:ext>
                </a:extLst>
              </a:tr>
              <a:tr h="0">
                <a:tc>
                  <a:txBody>
                    <a:bodyPr/>
                    <a:lstStyle/>
                    <a:p>
                      <a:pPr fontAlgn="t"/>
                      <a:r>
                        <a:rPr lang="fr-FR">
                          <a:effectLst/>
                        </a:rPr>
                        <a:t>&lt;tfoot&gt;</a:t>
                      </a:r>
                    </a:p>
                  </a:txBody>
                  <a:tcPr marL="76200" marR="76200" marT="76200" marB="76200"/>
                </a:tc>
                <a:tc>
                  <a:txBody>
                    <a:bodyPr/>
                    <a:lstStyle/>
                    <a:p>
                      <a:pPr fontAlgn="t"/>
                      <a:r>
                        <a:rPr lang="fr-FR" dirty="0">
                          <a:effectLst/>
                        </a:rPr>
                        <a:t>Section du pied du tableau</a:t>
                      </a:r>
                    </a:p>
                  </a:txBody>
                  <a:tcPr marL="76200" marR="76200" marT="76200" marB="7620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01150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tableaux</a:t>
            </a:r>
          </a:p>
        </p:txBody>
      </p:sp>
      <p:sp>
        <p:nvSpPr>
          <p:cNvPr id="3" name="Espace réservé du contenu 2"/>
          <p:cNvSpPr>
            <a:spLocks noGrp="1"/>
          </p:cNvSpPr>
          <p:nvPr>
            <p:ph idx="1"/>
          </p:nvPr>
        </p:nvSpPr>
        <p:spPr/>
        <p:txBody>
          <a:bodyPr>
            <a:normAutofit/>
          </a:bodyPr>
          <a:lstStyle/>
          <a:p>
            <a:pPr marL="2572" lvl="1" indent="0">
              <a:buNone/>
            </a:pPr>
            <a:r>
              <a:rPr lang="fr-FR" dirty="0"/>
              <a:t>Historiquement, les tableaux en HTML servait à designer les pages web. Aujourd’hui, il est très fortement déconseillé de se service des tableaux dans ce sens.</a:t>
            </a:r>
          </a:p>
          <a:p>
            <a:pPr marL="2572" lvl="1" indent="0">
              <a:buNone/>
            </a:pPr>
            <a:r>
              <a:rPr lang="fr-FR" dirty="0"/>
              <a:t>Les tableaux ne doivent servir qu’à afficher des informations sous forme de tableaux de données.</a:t>
            </a:r>
          </a:p>
          <a:p>
            <a:pPr marL="2572" lvl="1" indent="0">
              <a:buNone/>
            </a:pPr>
            <a:endParaRPr lang="fr-FR" dirty="0"/>
          </a:p>
          <a:p>
            <a:pPr marL="2572" lvl="1" indent="0">
              <a:buNone/>
            </a:pPr>
            <a:r>
              <a:rPr lang="fr-FR" dirty="0"/>
              <a:t>Les balises minimum à la construction d’un tableau sont :</a:t>
            </a:r>
          </a:p>
          <a:p>
            <a:pPr marL="2572" lvl="1" indent="0">
              <a:buNone/>
            </a:pPr>
            <a:r>
              <a:rPr lang="fr-FR" b="1" i="1" dirty="0"/>
              <a:t>&lt;table&gt; &lt;/table&gt;</a:t>
            </a:r>
            <a:r>
              <a:rPr lang="fr-FR" dirty="0"/>
              <a:t> : indique le début et la fin d'un tableau (balise de type bloc).</a:t>
            </a:r>
          </a:p>
          <a:p>
            <a:pPr marL="2572" lvl="1" indent="0">
              <a:buNone/>
            </a:pPr>
            <a:r>
              <a:rPr lang="fr-FR" b="1" i="1" dirty="0"/>
              <a:t>&lt;tr&gt; &lt;/tr&gt;</a:t>
            </a:r>
            <a:r>
              <a:rPr lang="fr-FR" dirty="0"/>
              <a:t> : indique le début et la fin d'une ligne du tableau.</a:t>
            </a:r>
          </a:p>
          <a:p>
            <a:pPr marL="2572" lvl="1" indent="0">
              <a:buNone/>
            </a:pPr>
            <a:r>
              <a:rPr lang="fr-FR" b="1" i="1" dirty="0"/>
              <a:t>&lt;td&gt; &lt;/td&gt;</a:t>
            </a:r>
            <a:r>
              <a:rPr lang="fr-FR" dirty="0"/>
              <a:t> : indique le début et la fin du contenu d'une cellule.</a:t>
            </a:r>
          </a:p>
          <a:p>
            <a:pPr marL="2572" lvl="1" indent="0">
              <a:buNone/>
            </a:pPr>
            <a:endParaRPr lang="fr-FR" dirty="0"/>
          </a:p>
          <a:p>
            <a:pPr marL="2572" lvl="1" indent="0">
              <a:buNone/>
            </a:pPr>
            <a:r>
              <a:rPr lang="fr-FR" dirty="0"/>
              <a:t>Un tableau se construit ligne par ligne. Dans chaque ligne (&lt;tr&gt;), on indique le contenu des différentes cellules (&lt;td&gt;).</a:t>
            </a:r>
          </a:p>
          <a:p>
            <a:pPr marL="2572" lvl="1" indent="0">
              <a:buNone/>
            </a:pPr>
            <a:endParaRPr lang="fr-FR" dirty="0"/>
          </a:p>
          <a:p>
            <a:pPr marL="2572" lvl="1" indent="0">
              <a:buNone/>
            </a:pPr>
            <a:r>
              <a:rPr lang="fr-FR" dirty="0"/>
              <a:t>Il est également possible d’identifier une ligne d’entête en utilisant la balise </a:t>
            </a:r>
            <a:r>
              <a:rPr lang="fr-FR" b="1" i="1" dirty="0"/>
              <a:t>&lt;th&gt; </a:t>
            </a:r>
            <a:r>
              <a:rPr lang="fr-FR" dirty="0"/>
              <a:t>à la place de </a:t>
            </a:r>
            <a:r>
              <a:rPr lang="fr-FR" b="1" i="1" dirty="0"/>
              <a:t>&lt;td&gt; </a:t>
            </a:r>
            <a:r>
              <a:rPr lang="fr-FR" dirty="0"/>
              <a:t>:</a:t>
            </a:r>
          </a:p>
          <a:p>
            <a:pPr marL="2572" lvl="1" indent="0">
              <a:buNone/>
            </a:pPr>
            <a:r>
              <a:rPr lang="fr-FR" b="1" i="1" dirty="0"/>
              <a:t>&lt;th&gt; &lt;/th&gt;</a:t>
            </a:r>
            <a:r>
              <a:rPr lang="fr-FR" dirty="0"/>
              <a:t> : indique le début et la fin du contenu d'une cellule d’entête</a:t>
            </a:r>
          </a:p>
          <a:p>
            <a:pPr lvl="1"/>
            <a:endParaRPr lang="fr-FR" b="1" i="1" dirty="0"/>
          </a:p>
        </p:txBody>
      </p:sp>
    </p:spTree>
    <p:extLst>
      <p:ext uri="{BB962C8B-B14F-4D97-AF65-F5344CB8AC3E}">
        <p14:creationId xmlns:p14="http://schemas.microsoft.com/office/powerpoint/2010/main" val="1649853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fr" sz="5400" dirty="0"/>
              <a:t>HTTP</a:t>
            </a:r>
            <a:endParaRPr sz="5400" dirty="0"/>
          </a:p>
        </p:txBody>
      </p:sp>
      <p:sp>
        <p:nvSpPr>
          <p:cNvPr id="4" name="Espace réservé du texte 3"/>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39452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tableaux</a:t>
            </a:r>
            <a:endParaRPr lang="fr-FR" dirty="0"/>
          </a:p>
        </p:txBody>
      </p:sp>
      <p:sp>
        <p:nvSpPr>
          <p:cNvPr id="3" name="Espace réservé du contenu 2"/>
          <p:cNvSpPr>
            <a:spLocks noGrp="1"/>
          </p:cNvSpPr>
          <p:nvPr>
            <p:ph idx="1"/>
          </p:nvPr>
        </p:nvSpPr>
        <p:spPr/>
        <p:txBody>
          <a:bodyPr>
            <a:normAutofit fontScale="70000" lnSpcReduction="20000"/>
          </a:bodyPr>
          <a:lstStyle/>
          <a:p>
            <a:pPr marL="2572" lvl="1" indent="0">
              <a:buNone/>
            </a:pPr>
            <a:r>
              <a:rPr lang="en-US" b="1" i="1" dirty="0"/>
              <a:t>&lt;table&gt;</a:t>
            </a:r>
          </a:p>
          <a:p>
            <a:pPr marL="2572" lvl="1" indent="0">
              <a:buNone/>
            </a:pPr>
            <a:r>
              <a:rPr lang="en-US" b="1" i="1" dirty="0"/>
              <a:t>	&lt;</a:t>
            </a:r>
            <a:r>
              <a:rPr lang="en-US" b="1" i="1" dirty="0" err="1"/>
              <a:t>tr</a:t>
            </a:r>
            <a:r>
              <a:rPr lang="en-US" b="1" i="1" dirty="0"/>
              <a:t>&gt;</a:t>
            </a:r>
          </a:p>
          <a:p>
            <a:pPr marL="2572" lvl="1" indent="0">
              <a:buNone/>
            </a:pPr>
            <a:r>
              <a:rPr lang="en-US" b="1" i="1" dirty="0"/>
              <a:t>		&lt;td&gt;</a:t>
            </a:r>
            <a:r>
              <a:rPr lang="en-US" i="1" dirty="0"/>
              <a:t>Cell 1</a:t>
            </a:r>
            <a:r>
              <a:rPr lang="en-US" b="1" i="1" dirty="0"/>
              <a:t>&lt;/td&gt;</a:t>
            </a:r>
          </a:p>
          <a:p>
            <a:pPr marL="2572" lvl="1" indent="0">
              <a:buNone/>
            </a:pPr>
            <a:r>
              <a:rPr lang="en-US" b="1" i="1" dirty="0"/>
              <a:t>		&lt;td&gt;</a:t>
            </a:r>
            <a:r>
              <a:rPr lang="en-US" i="1" dirty="0"/>
              <a:t>Cell 2</a:t>
            </a:r>
            <a:r>
              <a:rPr lang="en-US" b="1" i="1" dirty="0"/>
              <a:t>&lt;/td&gt;					</a:t>
            </a:r>
          </a:p>
          <a:p>
            <a:pPr marL="2572" lvl="1" indent="0">
              <a:buNone/>
            </a:pPr>
            <a:r>
              <a:rPr lang="en-US" b="1" i="1" dirty="0"/>
              <a:t>	&lt;/</a:t>
            </a:r>
            <a:r>
              <a:rPr lang="en-US" b="1" i="1" dirty="0" err="1"/>
              <a:t>tr</a:t>
            </a:r>
            <a:r>
              <a:rPr lang="en-US" b="1" i="1" dirty="0"/>
              <a:t>&gt;</a:t>
            </a:r>
          </a:p>
          <a:p>
            <a:pPr marL="2572" lvl="1" indent="0">
              <a:buNone/>
            </a:pPr>
            <a:r>
              <a:rPr lang="en-US" b="1" i="1" dirty="0"/>
              <a:t>	&lt;</a:t>
            </a:r>
            <a:r>
              <a:rPr lang="en-US" b="1" i="1" dirty="0" err="1"/>
              <a:t>tr</a:t>
            </a:r>
            <a:r>
              <a:rPr lang="en-US" b="1" i="1" dirty="0"/>
              <a:t>&gt;</a:t>
            </a:r>
          </a:p>
          <a:p>
            <a:pPr marL="2572" lvl="1" indent="0">
              <a:buNone/>
            </a:pPr>
            <a:r>
              <a:rPr lang="en-US" b="1" i="1" dirty="0"/>
              <a:t>		&lt;td&gt;</a:t>
            </a:r>
            <a:r>
              <a:rPr lang="en-US" i="1" dirty="0"/>
              <a:t>Cell 3</a:t>
            </a:r>
            <a:r>
              <a:rPr lang="en-US" b="1" i="1" dirty="0"/>
              <a:t>&lt;/td&gt;</a:t>
            </a:r>
          </a:p>
          <a:p>
            <a:pPr marL="2572" lvl="1" indent="0">
              <a:buNone/>
            </a:pPr>
            <a:r>
              <a:rPr lang="en-US" b="1" i="1" dirty="0"/>
              <a:t>		&lt;td&gt;</a:t>
            </a:r>
            <a:r>
              <a:rPr lang="en-US" i="1" dirty="0"/>
              <a:t>Cell 4&lt;</a:t>
            </a:r>
            <a:r>
              <a:rPr lang="en-US" b="1" i="1" dirty="0"/>
              <a:t>/td&gt;</a:t>
            </a:r>
          </a:p>
          <a:p>
            <a:pPr marL="2572" lvl="1" indent="0">
              <a:buNone/>
            </a:pPr>
            <a:r>
              <a:rPr lang="en-US" b="1" i="1" dirty="0"/>
              <a:t>	&lt;/</a:t>
            </a:r>
            <a:r>
              <a:rPr lang="en-US" b="1" i="1" dirty="0" err="1"/>
              <a:t>tr</a:t>
            </a:r>
            <a:r>
              <a:rPr lang="en-US" b="1" i="1" dirty="0"/>
              <a:t>&gt;</a:t>
            </a:r>
          </a:p>
          <a:p>
            <a:pPr marL="2572" lvl="1" indent="0">
              <a:buNone/>
            </a:pPr>
            <a:r>
              <a:rPr lang="en-US" b="1" i="1" dirty="0"/>
              <a:t>&lt;/table&gt;</a:t>
            </a:r>
          </a:p>
          <a:p>
            <a:pPr marL="2572" lvl="1" indent="0">
              <a:buNone/>
            </a:pPr>
            <a:endParaRPr lang="fr-FR" dirty="0"/>
          </a:p>
          <a:p>
            <a:pPr marL="2572" lvl="1" indent="0">
              <a:buNone/>
            </a:pPr>
            <a:r>
              <a:rPr lang="en-US" b="1" i="1" dirty="0"/>
              <a:t>&lt;table&gt;</a:t>
            </a:r>
          </a:p>
          <a:p>
            <a:pPr marL="2572" lvl="1" indent="0">
              <a:buNone/>
            </a:pPr>
            <a:r>
              <a:rPr lang="en-US" b="1" i="1" dirty="0"/>
              <a:t>	&lt;</a:t>
            </a:r>
            <a:r>
              <a:rPr lang="en-US" b="1" i="1" dirty="0" err="1"/>
              <a:t>tr</a:t>
            </a:r>
            <a:r>
              <a:rPr lang="en-US" b="1" i="1" dirty="0"/>
              <a:t>&gt;</a:t>
            </a:r>
          </a:p>
          <a:p>
            <a:pPr marL="2572" lvl="1" indent="0">
              <a:buNone/>
            </a:pPr>
            <a:r>
              <a:rPr lang="en-US" b="1" i="1" dirty="0"/>
              <a:t>		&lt;</a:t>
            </a:r>
            <a:r>
              <a:rPr lang="en-US" b="1" i="1" dirty="0" err="1"/>
              <a:t>th</a:t>
            </a:r>
            <a:r>
              <a:rPr lang="en-US" b="1" i="1" dirty="0"/>
              <a:t>&gt;</a:t>
            </a:r>
            <a:r>
              <a:rPr lang="en-US" i="1" dirty="0" err="1"/>
              <a:t>Entête</a:t>
            </a:r>
            <a:r>
              <a:rPr lang="en-US" i="1" dirty="0"/>
              <a:t> 1</a:t>
            </a:r>
            <a:r>
              <a:rPr lang="en-US" b="1" i="1" dirty="0"/>
              <a:t>&lt;/</a:t>
            </a:r>
            <a:r>
              <a:rPr lang="en-US" b="1" i="1" dirty="0" err="1"/>
              <a:t>th</a:t>
            </a:r>
            <a:r>
              <a:rPr lang="en-US" b="1" i="1" dirty="0"/>
              <a:t>&gt;</a:t>
            </a:r>
          </a:p>
          <a:p>
            <a:pPr marL="2572" lvl="1" indent="0">
              <a:buNone/>
            </a:pPr>
            <a:r>
              <a:rPr lang="en-US" b="1" i="1" dirty="0"/>
              <a:t>		&lt;</a:t>
            </a:r>
            <a:r>
              <a:rPr lang="en-US" b="1" i="1" dirty="0" err="1"/>
              <a:t>th</a:t>
            </a:r>
            <a:r>
              <a:rPr lang="en-US" b="1" i="1" dirty="0"/>
              <a:t>&gt;</a:t>
            </a:r>
            <a:r>
              <a:rPr lang="en-US" i="1" dirty="0" err="1"/>
              <a:t>Entête</a:t>
            </a:r>
            <a:r>
              <a:rPr lang="en-US" i="1" dirty="0"/>
              <a:t> 2</a:t>
            </a:r>
            <a:r>
              <a:rPr lang="en-US" b="1" i="1" dirty="0"/>
              <a:t>&lt;/</a:t>
            </a:r>
            <a:r>
              <a:rPr lang="en-US" b="1" i="1" dirty="0" err="1"/>
              <a:t>th</a:t>
            </a:r>
            <a:r>
              <a:rPr lang="en-US" b="1" i="1" dirty="0"/>
              <a:t>&gt;</a:t>
            </a:r>
          </a:p>
          <a:p>
            <a:pPr marL="2572" lvl="1" indent="0">
              <a:buNone/>
            </a:pPr>
            <a:r>
              <a:rPr lang="en-US" b="1" i="1" dirty="0"/>
              <a:t>	&lt;/</a:t>
            </a:r>
            <a:r>
              <a:rPr lang="en-US" b="1" i="1" dirty="0" err="1"/>
              <a:t>tr</a:t>
            </a:r>
            <a:r>
              <a:rPr lang="en-US" b="1" i="1" dirty="0"/>
              <a:t>&gt;</a:t>
            </a:r>
          </a:p>
          <a:p>
            <a:pPr marL="2572" lvl="1" indent="0">
              <a:buNone/>
            </a:pPr>
            <a:r>
              <a:rPr lang="en-US" b="1" i="1" dirty="0"/>
              <a:t>	&lt;</a:t>
            </a:r>
            <a:r>
              <a:rPr lang="en-US" b="1" i="1" dirty="0" err="1"/>
              <a:t>tr</a:t>
            </a:r>
            <a:r>
              <a:rPr lang="en-US" b="1" i="1" dirty="0"/>
              <a:t>&gt;</a:t>
            </a:r>
          </a:p>
          <a:p>
            <a:pPr marL="2572" lvl="1" indent="0">
              <a:buNone/>
            </a:pPr>
            <a:r>
              <a:rPr lang="en-US" b="1" i="1" dirty="0"/>
              <a:t>		&lt;td&gt;</a:t>
            </a:r>
            <a:r>
              <a:rPr lang="en-US" i="1" dirty="0"/>
              <a:t>Cell 1</a:t>
            </a:r>
            <a:r>
              <a:rPr lang="en-US" b="1" i="1" dirty="0"/>
              <a:t>&lt;/td&gt;</a:t>
            </a:r>
          </a:p>
          <a:p>
            <a:pPr marL="2572" lvl="1" indent="0">
              <a:buNone/>
            </a:pPr>
            <a:r>
              <a:rPr lang="en-US" b="1" i="1" dirty="0"/>
              <a:t>		&lt;td&gt;</a:t>
            </a:r>
            <a:r>
              <a:rPr lang="en-US" i="1" dirty="0"/>
              <a:t>Cell 2</a:t>
            </a:r>
            <a:r>
              <a:rPr lang="en-US" b="1" i="1" dirty="0"/>
              <a:t>&lt;/td&gt;					</a:t>
            </a:r>
          </a:p>
          <a:p>
            <a:pPr marL="2572" lvl="1" indent="0">
              <a:buNone/>
            </a:pPr>
            <a:r>
              <a:rPr lang="en-US" b="1" i="1" dirty="0"/>
              <a:t>	&lt;/</a:t>
            </a:r>
            <a:r>
              <a:rPr lang="en-US" b="1" i="1" dirty="0" err="1"/>
              <a:t>tr</a:t>
            </a:r>
            <a:r>
              <a:rPr lang="en-US" b="1" i="1" dirty="0"/>
              <a:t>&gt;</a:t>
            </a:r>
          </a:p>
          <a:p>
            <a:pPr marL="2572" lvl="1" indent="0">
              <a:buNone/>
            </a:pPr>
            <a:r>
              <a:rPr lang="en-US" b="1" i="1" dirty="0"/>
              <a:t>	&lt;</a:t>
            </a:r>
            <a:r>
              <a:rPr lang="en-US" b="1" i="1" dirty="0" err="1"/>
              <a:t>tr</a:t>
            </a:r>
            <a:r>
              <a:rPr lang="en-US" b="1" i="1" dirty="0"/>
              <a:t>&gt;</a:t>
            </a:r>
          </a:p>
          <a:p>
            <a:pPr marL="2572" lvl="1" indent="0">
              <a:buNone/>
            </a:pPr>
            <a:r>
              <a:rPr lang="en-US" b="1" i="1" dirty="0"/>
              <a:t>		&lt;td&gt;</a:t>
            </a:r>
            <a:r>
              <a:rPr lang="en-US" i="1" dirty="0"/>
              <a:t>Cell 3</a:t>
            </a:r>
            <a:r>
              <a:rPr lang="en-US" b="1" i="1" dirty="0"/>
              <a:t>&lt;/td&gt;</a:t>
            </a:r>
          </a:p>
          <a:p>
            <a:pPr marL="2572" lvl="1" indent="0">
              <a:buNone/>
            </a:pPr>
            <a:r>
              <a:rPr lang="en-US" b="1" i="1" dirty="0"/>
              <a:t>		&lt;td&gt;</a:t>
            </a:r>
            <a:r>
              <a:rPr lang="en-US" i="1" dirty="0"/>
              <a:t>Cell 4&lt;</a:t>
            </a:r>
            <a:r>
              <a:rPr lang="en-US" b="1" i="1" dirty="0"/>
              <a:t>/td&gt;</a:t>
            </a:r>
          </a:p>
          <a:p>
            <a:pPr marL="2572" lvl="1" indent="0">
              <a:buNone/>
            </a:pPr>
            <a:r>
              <a:rPr lang="en-US" b="1" i="1" dirty="0"/>
              <a:t>	&lt;/</a:t>
            </a:r>
            <a:r>
              <a:rPr lang="en-US" b="1" i="1" dirty="0" err="1"/>
              <a:t>tr</a:t>
            </a:r>
            <a:r>
              <a:rPr lang="en-US" b="1" i="1" dirty="0"/>
              <a:t>&gt;</a:t>
            </a:r>
          </a:p>
          <a:p>
            <a:pPr marL="2572" lvl="1" indent="0">
              <a:buNone/>
            </a:pPr>
            <a:r>
              <a:rPr lang="en-US" b="1" i="1" dirty="0"/>
              <a:t>&lt;/table&gt;</a:t>
            </a:r>
          </a:p>
          <a:p>
            <a:pPr lvl="1"/>
            <a:endParaRPr lang="fr-FR" dirty="0"/>
          </a:p>
        </p:txBody>
      </p:sp>
      <p:graphicFrame>
        <p:nvGraphicFramePr>
          <p:cNvPr id="8" name="Tableau 7"/>
          <p:cNvGraphicFramePr>
            <a:graphicFrameLocks noGrp="1"/>
          </p:cNvGraphicFramePr>
          <p:nvPr>
            <p:extLst>
              <p:ext uri="{D42A27DB-BD31-4B8C-83A1-F6EECF244321}">
                <p14:modId xmlns:p14="http://schemas.microsoft.com/office/powerpoint/2010/main" val="718883071"/>
              </p:ext>
            </p:extLst>
          </p:nvPr>
        </p:nvGraphicFramePr>
        <p:xfrm>
          <a:off x="5508104" y="1563638"/>
          <a:ext cx="1543720" cy="491364"/>
        </p:xfrm>
        <a:graphic>
          <a:graphicData uri="http://schemas.openxmlformats.org/drawingml/2006/table">
            <a:tbl>
              <a:tblPr/>
              <a:tblGrid>
                <a:gridCol w="771860">
                  <a:extLst>
                    <a:ext uri="{9D8B030D-6E8A-4147-A177-3AD203B41FA5}">
                      <a16:colId xmlns:a16="http://schemas.microsoft.com/office/drawing/2014/main" val="20000"/>
                    </a:ext>
                  </a:extLst>
                </a:gridCol>
                <a:gridCol w="771860">
                  <a:extLst>
                    <a:ext uri="{9D8B030D-6E8A-4147-A177-3AD203B41FA5}">
                      <a16:colId xmlns:a16="http://schemas.microsoft.com/office/drawing/2014/main" val="20001"/>
                    </a:ext>
                  </a:extLst>
                </a:gridCol>
              </a:tblGrid>
              <a:tr h="0">
                <a:tc>
                  <a:txBody>
                    <a:bodyPr/>
                    <a:lstStyle/>
                    <a:p>
                      <a:r>
                        <a:rPr lang="fr-FR" dirty="0" err="1"/>
                        <a:t>Cell</a:t>
                      </a:r>
                      <a:r>
                        <a:rPr lang="fr-FR" dirty="0"/>
                        <a:t> 1</a:t>
                      </a:r>
                    </a:p>
                  </a:txBody>
                  <a:tcPr anchor="ctr">
                    <a:lnL>
                      <a:noFill/>
                    </a:lnL>
                    <a:lnR>
                      <a:noFill/>
                    </a:lnR>
                    <a:lnT>
                      <a:noFill/>
                    </a:lnT>
                    <a:lnB>
                      <a:noFill/>
                    </a:lnB>
                  </a:tcPr>
                </a:tc>
                <a:tc>
                  <a:txBody>
                    <a:bodyPr/>
                    <a:lstStyle/>
                    <a:p>
                      <a:r>
                        <a:rPr lang="fr-FR"/>
                        <a:t>Cell 2</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fr-FR"/>
                        <a:t>Cell 3</a:t>
                      </a:r>
                    </a:p>
                  </a:txBody>
                  <a:tcPr anchor="ctr">
                    <a:lnL>
                      <a:noFill/>
                    </a:lnL>
                    <a:lnR>
                      <a:noFill/>
                    </a:lnR>
                    <a:lnT>
                      <a:noFill/>
                    </a:lnT>
                    <a:lnB>
                      <a:noFill/>
                    </a:lnB>
                  </a:tcPr>
                </a:tc>
                <a:tc>
                  <a:txBody>
                    <a:bodyPr/>
                    <a:lstStyle/>
                    <a:p>
                      <a:r>
                        <a:rPr lang="fr-FR" dirty="0" err="1"/>
                        <a:t>Cell</a:t>
                      </a:r>
                      <a:r>
                        <a:rPr lang="fr-FR" dirty="0"/>
                        <a:t> 4</a:t>
                      </a:r>
                    </a:p>
                  </a:txBody>
                  <a:tcPr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9" name="Flèche droite 8"/>
          <p:cNvSpPr/>
          <p:nvPr/>
        </p:nvSpPr>
        <p:spPr>
          <a:xfrm>
            <a:off x="3779912" y="1635646"/>
            <a:ext cx="115212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3779912" y="3075806"/>
            <a:ext cx="115212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764595353"/>
              </p:ext>
            </p:extLst>
          </p:nvPr>
        </p:nvGraphicFramePr>
        <p:xfrm>
          <a:off x="5436096" y="2923307"/>
          <a:ext cx="2160240" cy="737046"/>
        </p:xfrm>
        <a:graphic>
          <a:graphicData uri="http://schemas.openxmlformats.org/drawingml/2006/table">
            <a:tbl>
              <a:tblPr/>
              <a:tblGrid>
                <a:gridCol w="1080120">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0">
                <a:tc>
                  <a:txBody>
                    <a:bodyPr/>
                    <a:lstStyle/>
                    <a:p>
                      <a:r>
                        <a:rPr lang="fr-FR" b="1" dirty="0"/>
                        <a:t>Entête 1</a:t>
                      </a:r>
                    </a:p>
                  </a:txBody>
                  <a:tcPr anchor="ctr">
                    <a:lnL>
                      <a:noFill/>
                    </a:lnL>
                    <a:lnR>
                      <a:noFill/>
                    </a:lnR>
                    <a:lnT>
                      <a:noFill/>
                    </a:lnT>
                    <a:lnB>
                      <a:noFill/>
                    </a:lnB>
                  </a:tcPr>
                </a:tc>
                <a:tc>
                  <a:txBody>
                    <a:bodyPr/>
                    <a:lstStyle/>
                    <a:p>
                      <a:r>
                        <a:rPr lang="fr-FR" b="1" dirty="0"/>
                        <a:t>Entête 2</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fr-FR"/>
                        <a:t>Cell 1</a:t>
                      </a:r>
                    </a:p>
                  </a:txBody>
                  <a:tcPr anchor="ctr">
                    <a:lnL>
                      <a:noFill/>
                    </a:lnL>
                    <a:lnR>
                      <a:noFill/>
                    </a:lnR>
                    <a:lnT>
                      <a:noFill/>
                    </a:lnT>
                    <a:lnB>
                      <a:noFill/>
                    </a:lnB>
                  </a:tcPr>
                </a:tc>
                <a:tc>
                  <a:txBody>
                    <a:bodyPr/>
                    <a:lstStyle/>
                    <a:p>
                      <a:r>
                        <a:rPr lang="fr-FR"/>
                        <a:t>Cell 2</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fr-FR"/>
                        <a:t>Cell 3</a:t>
                      </a:r>
                    </a:p>
                  </a:txBody>
                  <a:tcPr anchor="ctr">
                    <a:lnL>
                      <a:noFill/>
                    </a:lnL>
                    <a:lnR>
                      <a:noFill/>
                    </a:lnR>
                    <a:lnT>
                      <a:noFill/>
                    </a:lnT>
                    <a:lnB>
                      <a:noFill/>
                    </a:lnB>
                  </a:tcPr>
                </a:tc>
                <a:tc>
                  <a:txBody>
                    <a:bodyPr/>
                    <a:lstStyle/>
                    <a:p>
                      <a:r>
                        <a:rPr lang="fr-FR" dirty="0" err="1"/>
                        <a:t>Cell</a:t>
                      </a:r>
                      <a:r>
                        <a:rPr lang="fr-FR" dirty="0"/>
                        <a:t> 4</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4881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tableaux</a:t>
            </a:r>
            <a:endParaRPr lang="fr-FR" dirty="0"/>
          </a:p>
        </p:txBody>
      </p:sp>
      <p:sp>
        <p:nvSpPr>
          <p:cNvPr id="3" name="Espace réservé du contenu 2"/>
          <p:cNvSpPr>
            <a:spLocks noGrp="1"/>
          </p:cNvSpPr>
          <p:nvPr>
            <p:ph idx="1"/>
          </p:nvPr>
        </p:nvSpPr>
        <p:spPr/>
        <p:txBody>
          <a:bodyPr>
            <a:normAutofit/>
          </a:bodyPr>
          <a:lstStyle/>
          <a:p>
            <a:pPr marL="2572" lvl="1" indent="0">
              <a:buNone/>
            </a:pPr>
            <a:r>
              <a:rPr lang="fr-FR" dirty="0"/>
              <a:t>Pour des tableaux conséquents, il est possible d’utiliser des balises permettant de structurer un tableau :</a:t>
            </a:r>
          </a:p>
          <a:p>
            <a:pPr marL="2572" lvl="1" indent="0">
              <a:buNone/>
            </a:pPr>
            <a:r>
              <a:rPr lang="fr-FR" b="1" i="1" dirty="0"/>
              <a:t>&lt;</a:t>
            </a:r>
            <a:r>
              <a:rPr lang="fr-FR" b="1" i="1" dirty="0" err="1"/>
              <a:t>caption</a:t>
            </a:r>
            <a:r>
              <a:rPr lang="fr-FR" b="1" i="1" dirty="0"/>
              <a:t>&gt; &lt;/</a:t>
            </a:r>
            <a:r>
              <a:rPr lang="fr-FR" b="1" i="1" dirty="0" err="1"/>
              <a:t>caption</a:t>
            </a:r>
            <a:r>
              <a:rPr lang="fr-FR" b="1" i="1" dirty="0"/>
              <a:t>&gt;</a:t>
            </a:r>
            <a:r>
              <a:rPr lang="fr-FR" dirty="0"/>
              <a:t> : indique le titre du tableau.</a:t>
            </a:r>
          </a:p>
          <a:p>
            <a:pPr marL="2572" lvl="1" indent="0">
              <a:buNone/>
            </a:pPr>
            <a:r>
              <a:rPr lang="fr-FR" b="1" i="1" dirty="0"/>
              <a:t>&lt;</a:t>
            </a:r>
            <a:r>
              <a:rPr lang="fr-FR" b="1" i="1" dirty="0" err="1"/>
              <a:t>thead</a:t>
            </a:r>
            <a:r>
              <a:rPr lang="fr-FR" b="1" i="1" dirty="0"/>
              <a:t>&gt; &lt;/</a:t>
            </a:r>
            <a:r>
              <a:rPr lang="fr-FR" b="1" i="1" dirty="0" err="1"/>
              <a:t>thead</a:t>
            </a:r>
            <a:r>
              <a:rPr lang="fr-FR" b="1" i="1" dirty="0"/>
              <a:t>&gt;</a:t>
            </a:r>
            <a:r>
              <a:rPr lang="fr-FR" dirty="0"/>
              <a:t> : indique l'en-tête du tableau (en haut).</a:t>
            </a:r>
          </a:p>
          <a:p>
            <a:pPr marL="2572" lvl="1" indent="0">
              <a:buNone/>
            </a:pPr>
            <a:r>
              <a:rPr lang="fr-FR" b="1" i="1" dirty="0"/>
              <a:t>&lt;</a:t>
            </a:r>
            <a:r>
              <a:rPr lang="fr-FR" b="1" i="1" dirty="0" err="1"/>
              <a:t>tfoot</a:t>
            </a:r>
            <a:r>
              <a:rPr lang="fr-FR" b="1" i="1" dirty="0"/>
              <a:t>&gt; &lt;/</a:t>
            </a:r>
            <a:r>
              <a:rPr lang="fr-FR" b="1" i="1" dirty="0" err="1"/>
              <a:t>tfoot</a:t>
            </a:r>
            <a:r>
              <a:rPr lang="fr-FR" b="1" i="1" dirty="0"/>
              <a:t>&gt;</a:t>
            </a:r>
            <a:r>
              <a:rPr lang="fr-FR" dirty="0"/>
              <a:t> : indique le pied du tableau (en bas).</a:t>
            </a:r>
          </a:p>
          <a:p>
            <a:pPr marL="2572" lvl="1" indent="0">
              <a:buNone/>
            </a:pPr>
            <a:r>
              <a:rPr lang="fr-FR" b="1" i="1" dirty="0"/>
              <a:t>&lt;</a:t>
            </a:r>
            <a:r>
              <a:rPr lang="fr-FR" b="1" i="1" dirty="0" err="1"/>
              <a:t>tbody</a:t>
            </a:r>
            <a:r>
              <a:rPr lang="fr-FR" b="1" i="1" dirty="0"/>
              <a:t>&gt; &lt;/</a:t>
            </a:r>
            <a:r>
              <a:rPr lang="fr-FR" b="1" i="1" dirty="0" err="1"/>
              <a:t>tbody</a:t>
            </a:r>
            <a:r>
              <a:rPr lang="fr-FR" b="1" i="1" dirty="0"/>
              <a:t>&gt;</a:t>
            </a:r>
            <a:r>
              <a:rPr lang="fr-FR" dirty="0"/>
              <a:t> : indique le corps du tableau (au centre)</a:t>
            </a:r>
          </a:p>
          <a:p>
            <a:pPr marL="2572" lvl="1" indent="0">
              <a:buNone/>
            </a:pPr>
            <a:endParaRPr lang="fr-FR" dirty="0"/>
          </a:p>
          <a:p>
            <a:pPr marL="2572" lvl="1" indent="0">
              <a:buNone/>
            </a:pPr>
            <a:r>
              <a:rPr lang="fr-FR" dirty="0"/>
              <a:t>Il est conseillé d’écrire les blocs du tableau dans cet ordre : </a:t>
            </a:r>
            <a:r>
              <a:rPr lang="fr-FR" b="1" i="1" dirty="0"/>
              <a:t>&lt;</a:t>
            </a:r>
            <a:r>
              <a:rPr lang="fr-FR" b="1" i="1" dirty="0" err="1"/>
              <a:t>thead</a:t>
            </a:r>
            <a:r>
              <a:rPr lang="fr-FR" b="1" i="1" dirty="0"/>
              <a:t>&gt; , &lt;</a:t>
            </a:r>
            <a:r>
              <a:rPr lang="fr-FR" b="1" i="1" dirty="0" err="1"/>
              <a:t>tfoot</a:t>
            </a:r>
            <a:r>
              <a:rPr lang="fr-FR" b="1" i="1" dirty="0"/>
              <a:t>&gt;  </a:t>
            </a:r>
            <a:r>
              <a:rPr lang="fr-FR" dirty="0"/>
              <a:t>et </a:t>
            </a:r>
            <a:r>
              <a:rPr lang="fr-FR" b="1" i="1" dirty="0"/>
              <a:t>&lt;</a:t>
            </a:r>
            <a:r>
              <a:rPr lang="fr-FR" b="1" i="1" dirty="0" err="1"/>
              <a:t>tbody</a:t>
            </a:r>
            <a:r>
              <a:rPr lang="fr-FR" b="1" i="1" dirty="0"/>
              <a:t>&gt;</a:t>
            </a:r>
            <a:endParaRPr lang="fr-FR" dirty="0"/>
          </a:p>
          <a:p>
            <a:pPr marL="2572" lvl="1" indent="0">
              <a:buNone/>
            </a:pPr>
            <a:endParaRPr lang="fr-FR" dirty="0"/>
          </a:p>
          <a:p>
            <a:pPr marL="2572" lvl="1" indent="0">
              <a:buNone/>
            </a:pPr>
            <a:r>
              <a:rPr lang="fr-FR" dirty="0"/>
              <a:t>Ces balises ne sont pas obligatoires et sont plutôt conseillées pour les gros tableaux.</a:t>
            </a:r>
          </a:p>
        </p:txBody>
      </p:sp>
    </p:spTree>
    <p:extLst>
      <p:ext uri="{BB962C8B-B14F-4D97-AF65-F5344CB8AC3E}">
        <p14:creationId xmlns:p14="http://schemas.microsoft.com/office/powerpoint/2010/main" val="1159682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tableaux</a:t>
            </a:r>
            <a:endParaRPr lang="fr-FR" dirty="0"/>
          </a:p>
        </p:txBody>
      </p:sp>
      <p:sp>
        <p:nvSpPr>
          <p:cNvPr id="3" name="Espace réservé du contenu 2"/>
          <p:cNvSpPr>
            <a:spLocks noGrp="1"/>
          </p:cNvSpPr>
          <p:nvPr>
            <p:ph idx="1"/>
          </p:nvPr>
        </p:nvSpPr>
        <p:spPr/>
        <p:txBody>
          <a:bodyPr>
            <a:normAutofit fontScale="70000" lnSpcReduction="20000"/>
          </a:bodyPr>
          <a:lstStyle/>
          <a:p>
            <a:pPr marL="2572" lvl="1" indent="0">
              <a:buNone/>
            </a:pPr>
            <a:r>
              <a:rPr lang="en-US" b="1" i="1" dirty="0"/>
              <a:t>&lt;table&gt;</a:t>
            </a:r>
          </a:p>
          <a:p>
            <a:pPr marL="2572" lvl="1" indent="0">
              <a:buNone/>
            </a:pPr>
            <a:r>
              <a:rPr lang="en-US" b="1" i="1" dirty="0"/>
              <a:t>	&lt;caption&gt;</a:t>
            </a:r>
            <a:r>
              <a:rPr lang="en-US" b="1" i="1" dirty="0" err="1"/>
              <a:t>Titre</a:t>
            </a:r>
            <a:r>
              <a:rPr lang="en-US" b="1" i="1" dirty="0"/>
              <a:t>&lt;/caption&gt;</a:t>
            </a:r>
          </a:p>
          <a:p>
            <a:pPr marL="2572" lvl="1" indent="0">
              <a:buNone/>
            </a:pPr>
            <a:r>
              <a:rPr lang="en-US" b="1" i="1" dirty="0"/>
              <a:t>	&lt;</a:t>
            </a:r>
            <a:r>
              <a:rPr lang="en-US" b="1" i="1" dirty="0" err="1"/>
              <a:t>thead</a:t>
            </a:r>
            <a:r>
              <a:rPr lang="en-US" b="1" i="1" dirty="0"/>
              <a:t>&gt;</a:t>
            </a:r>
          </a:p>
          <a:p>
            <a:pPr marL="2572" lvl="1" indent="0">
              <a:buNone/>
            </a:pPr>
            <a:r>
              <a:rPr lang="en-US" b="1" i="1" dirty="0"/>
              <a:t>		&lt;</a:t>
            </a:r>
            <a:r>
              <a:rPr lang="en-US" b="1" i="1" dirty="0" err="1"/>
              <a:t>tr</a:t>
            </a:r>
            <a:r>
              <a:rPr lang="en-US" b="1" i="1" dirty="0"/>
              <a:t>&gt;</a:t>
            </a:r>
          </a:p>
          <a:p>
            <a:pPr marL="2572" lvl="1" indent="0">
              <a:buNone/>
            </a:pPr>
            <a:r>
              <a:rPr lang="en-US" b="1" i="1" dirty="0"/>
              <a:t>			&lt;</a:t>
            </a:r>
            <a:r>
              <a:rPr lang="en-US" b="1" i="1" dirty="0" err="1"/>
              <a:t>th</a:t>
            </a:r>
            <a:r>
              <a:rPr lang="en-US" b="1" i="1" dirty="0"/>
              <a:t>&gt;</a:t>
            </a:r>
            <a:r>
              <a:rPr lang="en-US" b="1" i="1" dirty="0" err="1"/>
              <a:t>Entête</a:t>
            </a:r>
            <a:r>
              <a:rPr lang="en-US" b="1" i="1" dirty="0"/>
              <a:t> 1&lt;/</a:t>
            </a:r>
            <a:r>
              <a:rPr lang="en-US" b="1" i="1" dirty="0" err="1"/>
              <a:t>th</a:t>
            </a:r>
            <a:r>
              <a:rPr lang="en-US" b="1" i="1" dirty="0"/>
              <a:t>&gt;</a:t>
            </a:r>
          </a:p>
          <a:p>
            <a:pPr marL="2572" lvl="1" indent="0">
              <a:buNone/>
            </a:pPr>
            <a:r>
              <a:rPr lang="en-US" b="1" i="1" dirty="0"/>
              <a:t>			&lt;</a:t>
            </a:r>
            <a:r>
              <a:rPr lang="en-US" b="1" i="1" dirty="0" err="1"/>
              <a:t>th</a:t>
            </a:r>
            <a:r>
              <a:rPr lang="en-US" b="1" i="1" dirty="0"/>
              <a:t>&gt;</a:t>
            </a:r>
            <a:r>
              <a:rPr lang="en-US" b="1" i="1" dirty="0" err="1"/>
              <a:t>Entête</a:t>
            </a:r>
            <a:r>
              <a:rPr lang="en-US" b="1" i="1" dirty="0"/>
              <a:t> 2&lt;/</a:t>
            </a:r>
            <a:r>
              <a:rPr lang="en-US" b="1" i="1" dirty="0" err="1"/>
              <a:t>th</a:t>
            </a:r>
            <a:r>
              <a:rPr lang="en-US" b="1" i="1" dirty="0"/>
              <a:t>&gt;</a:t>
            </a:r>
          </a:p>
          <a:p>
            <a:pPr marL="2572" lvl="1" indent="0">
              <a:buNone/>
            </a:pPr>
            <a:r>
              <a:rPr lang="en-US" b="1" i="1" dirty="0"/>
              <a:t>		&lt;/</a:t>
            </a:r>
            <a:r>
              <a:rPr lang="en-US" b="1" i="1" dirty="0" err="1"/>
              <a:t>tr</a:t>
            </a:r>
            <a:r>
              <a:rPr lang="en-US" b="1" i="1" dirty="0"/>
              <a:t>&gt;</a:t>
            </a:r>
          </a:p>
          <a:p>
            <a:pPr marL="2572" lvl="1" indent="0">
              <a:buNone/>
            </a:pPr>
            <a:r>
              <a:rPr lang="en-US" b="1" i="1" dirty="0"/>
              <a:t>	&lt;/</a:t>
            </a:r>
            <a:r>
              <a:rPr lang="en-US" b="1" i="1" dirty="0" err="1"/>
              <a:t>thead</a:t>
            </a:r>
            <a:r>
              <a:rPr lang="en-US" b="1" i="1" dirty="0"/>
              <a:t>&gt;</a:t>
            </a:r>
          </a:p>
          <a:p>
            <a:pPr marL="2572" lvl="1" indent="0">
              <a:buNone/>
            </a:pPr>
            <a:r>
              <a:rPr lang="en-US" b="1" i="1" dirty="0"/>
              <a:t>	&lt;</a:t>
            </a:r>
            <a:r>
              <a:rPr lang="en-US" b="1" i="1" dirty="0" err="1"/>
              <a:t>tfoot</a:t>
            </a:r>
            <a:r>
              <a:rPr lang="en-US" b="1" i="1" dirty="0"/>
              <a:t>&gt;</a:t>
            </a:r>
          </a:p>
          <a:p>
            <a:pPr marL="2572" lvl="1" indent="0">
              <a:buNone/>
            </a:pPr>
            <a:r>
              <a:rPr lang="en-US" b="1" i="1" dirty="0"/>
              <a:t>		&lt;</a:t>
            </a:r>
            <a:r>
              <a:rPr lang="en-US" b="1" i="1" dirty="0" err="1"/>
              <a:t>tr</a:t>
            </a:r>
            <a:r>
              <a:rPr lang="en-US" b="1" i="1" dirty="0"/>
              <a:t>&gt;</a:t>
            </a:r>
          </a:p>
          <a:p>
            <a:pPr marL="2572" lvl="1" indent="0">
              <a:buNone/>
            </a:pPr>
            <a:r>
              <a:rPr lang="en-US" b="1" i="1" dirty="0"/>
              <a:t>			&lt;</a:t>
            </a:r>
            <a:r>
              <a:rPr lang="en-US" b="1" i="1" dirty="0" err="1"/>
              <a:t>th</a:t>
            </a:r>
            <a:r>
              <a:rPr lang="en-US" b="1" i="1" dirty="0"/>
              <a:t>&gt;Pied 1&lt;/</a:t>
            </a:r>
            <a:r>
              <a:rPr lang="en-US" b="1" i="1" dirty="0" err="1"/>
              <a:t>th</a:t>
            </a:r>
            <a:r>
              <a:rPr lang="en-US" b="1" i="1" dirty="0"/>
              <a:t>&gt;</a:t>
            </a:r>
          </a:p>
          <a:p>
            <a:pPr marL="2572" lvl="1" indent="0">
              <a:buNone/>
            </a:pPr>
            <a:r>
              <a:rPr lang="en-US" b="1" i="1" dirty="0"/>
              <a:t>			&lt;</a:t>
            </a:r>
            <a:r>
              <a:rPr lang="en-US" b="1" i="1" dirty="0" err="1"/>
              <a:t>th</a:t>
            </a:r>
            <a:r>
              <a:rPr lang="en-US" b="1" i="1" dirty="0"/>
              <a:t>&gt;Pied 2&lt;/</a:t>
            </a:r>
            <a:r>
              <a:rPr lang="en-US" b="1" i="1" dirty="0" err="1"/>
              <a:t>th</a:t>
            </a:r>
            <a:r>
              <a:rPr lang="en-US" b="1" i="1" dirty="0"/>
              <a:t>&gt;</a:t>
            </a:r>
          </a:p>
          <a:p>
            <a:pPr marL="2572" lvl="1" indent="0">
              <a:buNone/>
            </a:pPr>
            <a:r>
              <a:rPr lang="en-US" b="1" i="1" dirty="0"/>
              <a:t>		&lt;/</a:t>
            </a:r>
            <a:r>
              <a:rPr lang="en-US" b="1" i="1" dirty="0" err="1"/>
              <a:t>tr</a:t>
            </a:r>
            <a:r>
              <a:rPr lang="en-US" b="1" i="1" dirty="0"/>
              <a:t>&gt;</a:t>
            </a:r>
          </a:p>
          <a:p>
            <a:pPr marL="2572" lvl="1" indent="0">
              <a:buNone/>
            </a:pPr>
            <a:r>
              <a:rPr lang="en-US" b="1" i="1" dirty="0"/>
              <a:t>	&lt;/</a:t>
            </a:r>
            <a:r>
              <a:rPr lang="en-US" b="1" i="1" dirty="0" err="1"/>
              <a:t>tfoot</a:t>
            </a:r>
            <a:r>
              <a:rPr lang="en-US" b="1" i="1" dirty="0"/>
              <a:t>&gt;</a:t>
            </a:r>
          </a:p>
          <a:p>
            <a:pPr marL="2572" lvl="1" indent="0">
              <a:buNone/>
            </a:pPr>
            <a:r>
              <a:rPr lang="en-US" b="1" i="1" dirty="0"/>
              <a:t>	&lt;</a:t>
            </a:r>
            <a:r>
              <a:rPr lang="en-US" b="1" i="1" dirty="0" err="1"/>
              <a:t>tbody</a:t>
            </a:r>
            <a:r>
              <a:rPr lang="en-US" b="1" i="1" dirty="0"/>
              <a:t>&gt;</a:t>
            </a:r>
          </a:p>
          <a:p>
            <a:pPr marL="2572" lvl="1" indent="0">
              <a:buNone/>
            </a:pPr>
            <a:r>
              <a:rPr lang="en-US" b="1" i="1" dirty="0"/>
              <a:t>		&lt;</a:t>
            </a:r>
            <a:r>
              <a:rPr lang="en-US" b="1" i="1" dirty="0" err="1"/>
              <a:t>tr</a:t>
            </a:r>
            <a:r>
              <a:rPr lang="en-US" b="1" i="1" dirty="0"/>
              <a:t>&gt;</a:t>
            </a:r>
          </a:p>
          <a:p>
            <a:pPr marL="2572" lvl="1" indent="0">
              <a:buNone/>
            </a:pPr>
            <a:r>
              <a:rPr lang="en-US" b="1" i="1" dirty="0"/>
              <a:t>			&lt;td&gt;Cell 1&lt;/td&gt;</a:t>
            </a:r>
          </a:p>
          <a:p>
            <a:pPr marL="2572" lvl="1" indent="0">
              <a:buNone/>
            </a:pPr>
            <a:r>
              <a:rPr lang="en-US" b="1" i="1" dirty="0"/>
              <a:t>			&lt;td&gt;Cell 2&lt;/td&gt;</a:t>
            </a:r>
          </a:p>
          <a:p>
            <a:pPr marL="2572" lvl="1" indent="0">
              <a:buNone/>
            </a:pPr>
            <a:r>
              <a:rPr lang="en-US" b="1" i="1" dirty="0"/>
              <a:t>		&lt;/</a:t>
            </a:r>
            <a:r>
              <a:rPr lang="en-US" b="1" i="1" dirty="0" err="1"/>
              <a:t>tr</a:t>
            </a:r>
            <a:r>
              <a:rPr lang="en-US" b="1" i="1" dirty="0"/>
              <a:t>&gt;</a:t>
            </a:r>
          </a:p>
          <a:p>
            <a:pPr marL="2572" lvl="1" indent="0">
              <a:buNone/>
            </a:pPr>
            <a:r>
              <a:rPr lang="en-US" b="1" i="1" dirty="0"/>
              <a:t>		&lt;</a:t>
            </a:r>
            <a:r>
              <a:rPr lang="en-US" b="1" i="1" dirty="0" err="1"/>
              <a:t>tr</a:t>
            </a:r>
            <a:r>
              <a:rPr lang="en-US" b="1" i="1" dirty="0"/>
              <a:t>&gt;</a:t>
            </a:r>
          </a:p>
          <a:p>
            <a:pPr marL="2572" lvl="1" indent="0">
              <a:buNone/>
            </a:pPr>
            <a:r>
              <a:rPr lang="en-US" b="1" i="1" dirty="0"/>
              <a:t>			&lt;td&gt;Cell 3&lt;/td&gt;</a:t>
            </a:r>
          </a:p>
          <a:p>
            <a:pPr marL="2572" lvl="1" indent="0">
              <a:buNone/>
            </a:pPr>
            <a:r>
              <a:rPr lang="en-US" b="1" i="1" dirty="0"/>
              <a:t>			&lt;td&gt;Cell 4&lt;/td&gt;</a:t>
            </a:r>
          </a:p>
          <a:p>
            <a:pPr marL="2572" lvl="1" indent="0">
              <a:buNone/>
            </a:pPr>
            <a:r>
              <a:rPr lang="en-US" b="1" i="1" dirty="0"/>
              <a:t>		&lt;/</a:t>
            </a:r>
            <a:r>
              <a:rPr lang="en-US" b="1" i="1" dirty="0" err="1"/>
              <a:t>tr</a:t>
            </a:r>
            <a:r>
              <a:rPr lang="en-US" b="1" i="1" dirty="0"/>
              <a:t>&gt;</a:t>
            </a:r>
          </a:p>
          <a:p>
            <a:pPr marL="2572" lvl="1" indent="0">
              <a:buNone/>
            </a:pPr>
            <a:r>
              <a:rPr lang="en-US" b="1" i="1" dirty="0"/>
              <a:t>	&lt;/</a:t>
            </a:r>
            <a:r>
              <a:rPr lang="en-US" b="1" i="1" dirty="0" err="1"/>
              <a:t>tbody</a:t>
            </a:r>
            <a:r>
              <a:rPr lang="en-US" b="1" i="1" dirty="0"/>
              <a:t>&gt;</a:t>
            </a:r>
          </a:p>
          <a:p>
            <a:pPr marL="2572" lvl="1" indent="0">
              <a:buNone/>
            </a:pPr>
            <a:r>
              <a:rPr lang="en-US" b="1" i="1" dirty="0"/>
              <a:t>&lt;/table&gt;</a:t>
            </a:r>
          </a:p>
        </p:txBody>
      </p:sp>
      <p:sp>
        <p:nvSpPr>
          <p:cNvPr id="9" name="Flèche droite 8"/>
          <p:cNvSpPr/>
          <p:nvPr/>
        </p:nvSpPr>
        <p:spPr>
          <a:xfrm>
            <a:off x="3779912" y="2355726"/>
            <a:ext cx="115212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3386430559"/>
              </p:ext>
            </p:extLst>
          </p:nvPr>
        </p:nvGraphicFramePr>
        <p:xfrm>
          <a:off x="5252020" y="1919404"/>
          <a:ext cx="3496444" cy="1228410"/>
        </p:xfrm>
        <a:graphic>
          <a:graphicData uri="http://schemas.openxmlformats.org/drawingml/2006/table">
            <a:tbl>
              <a:tblPr/>
              <a:tblGrid>
                <a:gridCol w="1748222">
                  <a:extLst>
                    <a:ext uri="{9D8B030D-6E8A-4147-A177-3AD203B41FA5}">
                      <a16:colId xmlns:a16="http://schemas.microsoft.com/office/drawing/2014/main" val="20000"/>
                    </a:ext>
                  </a:extLst>
                </a:gridCol>
                <a:gridCol w="1748222">
                  <a:extLst>
                    <a:ext uri="{9D8B030D-6E8A-4147-A177-3AD203B41FA5}">
                      <a16:colId xmlns:a16="http://schemas.microsoft.com/office/drawing/2014/main" val="20001"/>
                    </a:ext>
                  </a:extLst>
                </a:gridCol>
              </a:tblGrid>
              <a:tr h="0">
                <a:tc gridSpan="2">
                  <a:txBody>
                    <a:bodyPr/>
                    <a:lstStyle/>
                    <a:p>
                      <a:pPr algn="ctr"/>
                      <a:r>
                        <a:rPr lang="fr-FR" dirty="0"/>
                        <a:t>Titre</a:t>
                      </a:r>
                    </a:p>
                  </a:txBody>
                  <a:tcPr anchor="ct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tcPr>
                </a:tc>
                <a:tc hMerge="1">
                  <a:txBody>
                    <a:bodyPr/>
                    <a:lstStyle/>
                    <a:p>
                      <a:endParaRPr lang="fr-FR"/>
                    </a:p>
                  </a:txBody>
                  <a:tcPr/>
                </a:tc>
                <a:extLst>
                  <a:ext uri="{0D108BD9-81ED-4DB2-BD59-A6C34878D82A}">
                    <a16:rowId xmlns:a16="http://schemas.microsoft.com/office/drawing/2014/main" val="10000"/>
                  </a:ext>
                </a:extLst>
              </a:tr>
              <a:tr h="0">
                <a:tc>
                  <a:txBody>
                    <a:bodyPr/>
                    <a:lstStyle/>
                    <a:p>
                      <a:r>
                        <a:rPr lang="fr-FR" b="1" dirty="0"/>
                        <a:t>Entête 1</a:t>
                      </a:r>
                    </a:p>
                  </a:txBody>
                  <a:tcPr anchor="ctr">
                    <a:lnL>
                      <a:noFill/>
                    </a:lnL>
                    <a:lnR>
                      <a:noFill/>
                    </a:lnR>
                    <a:lnT w="12700" cap="flat" cmpd="sng" algn="ctr">
                      <a:noFill/>
                      <a:prstDash val="solid"/>
                      <a:round/>
                      <a:headEnd type="none" w="med" len="med"/>
                      <a:tailEnd type="none" w="med" len="med"/>
                    </a:lnT>
                    <a:lnB>
                      <a:noFill/>
                    </a:lnB>
                  </a:tcPr>
                </a:tc>
                <a:tc>
                  <a:txBody>
                    <a:bodyPr/>
                    <a:lstStyle/>
                    <a:p>
                      <a:r>
                        <a:rPr lang="fr-FR" b="1" dirty="0"/>
                        <a:t>Entête 2</a:t>
                      </a:r>
                    </a:p>
                  </a:txBody>
                  <a:tcPr anchor="ctr">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r>
                        <a:rPr lang="fr-FR" dirty="0" err="1"/>
                        <a:t>Cell</a:t>
                      </a:r>
                      <a:r>
                        <a:rPr lang="fr-FR" dirty="0"/>
                        <a:t> 1</a:t>
                      </a:r>
                    </a:p>
                  </a:txBody>
                  <a:tcPr anchor="ctr">
                    <a:lnL>
                      <a:noFill/>
                    </a:lnL>
                    <a:lnR>
                      <a:noFill/>
                    </a:lnR>
                    <a:lnT>
                      <a:noFill/>
                    </a:lnT>
                    <a:lnB>
                      <a:noFill/>
                    </a:lnB>
                  </a:tcPr>
                </a:tc>
                <a:tc>
                  <a:txBody>
                    <a:bodyPr/>
                    <a:lstStyle/>
                    <a:p>
                      <a:r>
                        <a:rPr lang="fr-FR" dirty="0" err="1"/>
                        <a:t>Cell</a:t>
                      </a:r>
                      <a:r>
                        <a:rPr lang="fr-FR" dirty="0"/>
                        <a:t> 2</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fr-FR" dirty="0" err="1"/>
                        <a:t>Cell</a:t>
                      </a:r>
                      <a:r>
                        <a:rPr lang="fr-FR" dirty="0"/>
                        <a:t> 3</a:t>
                      </a:r>
                    </a:p>
                  </a:txBody>
                  <a:tcPr anchor="ctr">
                    <a:lnL>
                      <a:noFill/>
                    </a:lnL>
                    <a:lnR>
                      <a:noFill/>
                    </a:lnR>
                    <a:lnT>
                      <a:noFill/>
                    </a:lnT>
                    <a:lnB>
                      <a:noFill/>
                    </a:lnB>
                  </a:tcPr>
                </a:tc>
                <a:tc>
                  <a:txBody>
                    <a:bodyPr/>
                    <a:lstStyle/>
                    <a:p>
                      <a:r>
                        <a:rPr lang="fr-FR" dirty="0" err="1"/>
                        <a:t>Cell</a:t>
                      </a:r>
                      <a:r>
                        <a:rPr lang="fr-FR" dirty="0"/>
                        <a:t> 4</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pPr algn="ctr"/>
                      <a:r>
                        <a:rPr lang="fr-FR" b="1" dirty="0"/>
                        <a:t>Pied 1</a:t>
                      </a:r>
                    </a:p>
                  </a:txBody>
                  <a:tcPr anchor="ctr">
                    <a:lnL>
                      <a:noFill/>
                    </a:lnL>
                    <a:lnR>
                      <a:noFill/>
                    </a:lnR>
                    <a:lnT>
                      <a:noFill/>
                    </a:lnT>
                    <a:lnB>
                      <a:noFill/>
                    </a:lnB>
                  </a:tcPr>
                </a:tc>
                <a:tc>
                  <a:txBody>
                    <a:bodyPr/>
                    <a:lstStyle/>
                    <a:p>
                      <a:pPr algn="ctr"/>
                      <a:r>
                        <a:rPr lang="fr-FR" b="1" dirty="0"/>
                        <a:t>Pied 2</a:t>
                      </a:r>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24924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tableaux</a:t>
            </a:r>
            <a:endParaRPr lang="fr-FR" dirty="0"/>
          </a:p>
        </p:txBody>
      </p:sp>
      <p:sp>
        <p:nvSpPr>
          <p:cNvPr id="3" name="Espace réservé du contenu 2"/>
          <p:cNvSpPr>
            <a:spLocks noGrp="1"/>
          </p:cNvSpPr>
          <p:nvPr>
            <p:ph idx="1"/>
          </p:nvPr>
        </p:nvSpPr>
        <p:spPr/>
        <p:txBody>
          <a:bodyPr>
            <a:normAutofit/>
          </a:bodyPr>
          <a:lstStyle/>
          <a:p>
            <a:pPr marL="2572" lvl="1" indent="0">
              <a:buNone/>
            </a:pPr>
            <a:r>
              <a:rPr lang="fr-FR" dirty="0"/>
              <a:t>Il est également possible de fusionner plusieurs cellules dans un tableau grâce aux attributs </a:t>
            </a:r>
            <a:r>
              <a:rPr lang="fr-FR" b="1" i="1" dirty="0" err="1"/>
              <a:t>colspan</a:t>
            </a:r>
            <a:r>
              <a:rPr lang="fr-FR" b="1" i="1" dirty="0"/>
              <a:t> </a:t>
            </a:r>
            <a:r>
              <a:rPr lang="fr-FR" dirty="0"/>
              <a:t>et </a:t>
            </a:r>
            <a:r>
              <a:rPr lang="fr-FR" b="1" i="1" dirty="0" err="1"/>
              <a:t>rowspan</a:t>
            </a:r>
            <a:r>
              <a:rPr lang="fr-FR" b="1" i="1" dirty="0"/>
              <a:t> </a:t>
            </a:r>
            <a:r>
              <a:rPr lang="fr-FR" dirty="0"/>
              <a:t>de la balise </a:t>
            </a:r>
            <a:r>
              <a:rPr lang="fr-FR" b="1" i="1" dirty="0"/>
              <a:t>&lt;td&gt; </a:t>
            </a:r>
            <a:r>
              <a:rPr lang="fr-FR" dirty="0"/>
              <a:t>:</a:t>
            </a:r>
          </a:p>
          <a:p>
            <a:pPr marL="2572" lvl="1" indent="0">
              <a:buNone/>
            </a:pPr>
            <a:endParaRPr lang="fr-FR" dirty="0"/>
          </a:p>
          <a:p>
            <a:pPr marL="2572" lvl="1" indent="0">
              <a:buNone/>
            </a:pPr>
            <a:r>
              <a:rPr lang="fr-FR" dirty="0"/>
              <a:t>Exemples pour fusionner 2 colonnes :</a:t>
            </a:r>
          </a:p>
          <a:p>
            <a:pPr marL="2572" lvl="1" indent="0">
              <a:buNone/>
            </a:pPr>
            <a:r>
              <a:rPr lang="fr-FR" b="1" i="1" dirty="0"/>
              <a:t>&lt;table&gt;</a:t>
            </a:r>
          </a:p>
          <a:p>
            <a:pPr marL="2572" lvl="1" indent="0">
              <a:buNone/>
            </a:pPr>
            <a:r>
              <a:rPr lang="fr-FR" b="1" i="1" dirty="0"/>
              <a:t>	&lt;tr&gt;</a:t>
            </a:r>
          </a:p>
          <a:p>
            <a:pPr marL="2572" lvl="1" indent="0">
              <a:buNone/>
            </a:pPr>
            <a:r>
              <a:rPr lang="fr-FR" b="1" i="1" dirty="0"/>
              <a:t>		&lt;td&gt;</a:t>
            </a:r>
            <a:r>
              <a:rPr lang="fr-FR" b="1" i="1" dirty="0" err="1"/>
              <a:t>Cell</a:t>
            </a:r>
            <a:r>
              <a:rPr lang="fr-FR" b="1" i="1" dirty="0"/>
              <a:t> 1&lt;/td&gt;</a:t>
            </a:r>
          </a:p>
          <a:p>
            <a:pPr marL="2572" lvl="1" indent="0">
              <a:buNone/>
            </a:pPr>
            <a:r>
              <a:rPr lang="fr-FR" b="1" i="1" dirty="0"/>
              <a:t>		&lt;td&gt;</a:t>
            </a:r>
            <a:r>
              <a:rPr lang="fr-FR" b="1" i="1" dirty="0" err="1"/>
              <a:t>Cell</a:t>
            </a:r>
            <a:r>
              <a:rPr lang="fr-FR" b="1" i="1" dirty="0"/>
              <a:t> 2&lt;/td&gt;</a:t>
            </a:r>
          </a:p>
          <a:p>
            <a:pPr marL="2572" lvl="1" indent="0">
              <a:buNone/>
            </a:pPr>
            <a:r>
              <a:rPr lang="fr-FR" b="1" i="1" dirty="0"/>
              <a:t>		&lt;td&gt;</a:t>
            </a:r>
            <a:r>
              <a:rPr lang="fr-FR" b="1" i="1" dirty="0" err="1"/>
              <a:t>Cell</a:t>
            </a:r>
            <a:r>
              <a:rPr lang="fr-FR" b="1" i="1" dirty="0"/>
              <a:t> 3&lt;/td&gt;</a:t>
            </a:r>
          </a:p>
          <a:p>
            <a:pPr marL="2572" lvl="1" indent="0">
              <a:buNone/>
            </a:pPr>
            <a:r>
              <a:rPr lang="fr-FR" b="1" i="1" dirty="0"/>
              <a:t>	&lt;/tr&gt;</a:t>
            </a:r>
          </a:p>
          <a:p>
            <a:pPr marL="2572" lvl="1" indent="0">
              <a:buNone/>
            </a:pPr>
            <a:r>
              <a:rPr lang="fr-FR" b="1" i="1" dirty="0"/>
              <a:t>	&lt;tr&gt;</a:t>
            </a:r>
          </a:p>
          <a:p>
            <a:pPr marL="2572" lvl="1" indent="0">
              <a:buNone/>
            </a:pPr>
            <a:r>
              <a:rPr lang="fr-FR" b="1" i="1" dirty="0"/>
              <a:t>		&lt;td </a:t>
            </a:r>
            <a:r>
              <a:rPr lang="fr-FR" b="1" i="1" dirty="0" err="1"/>
              <a:t>colspan</a:t>
            </a:r>
            <a:r>
              <a:rPr lang="fr-FR" b="1" i="1" dirty="0"/>
              <a:t>="2"&gt;2 Colonnes &lt;/td&gt;</a:t>
            </a:r>
          </a:p>
          <a:p>
            <a:pPr marL="2572" lvl="1" indent="0">
              <a:buNone/>
            </a:pPr>
            <a:r>
              <a:rPr lang="fr-FR" b="1" i="1" dirty="0"/>
              <a:t>		&lt;td&gt;</a:t>
            </a:r>
            <a:r>
              <a:rPr lang="fr-FR" b="1" i="1" dirty="0" err="1"/>
              <a:t>Cell</a:t>
            </a:r>
            <a:r>
              <a:rPr lang="fr-FR" b="1" i="1" dirty="0"/>
              <a:t> 4&lt;/td&gt;</a:t>
            </a:r>
          </a:p>
          <a:p>
            <a:pPr marL="2572" lvl="1" indent="0">
              <a:buNone/>
            </a:pPr>
            <a:r>
              <a:rPr lang="fr-FR" b="1" i="1" dirty="0"/>
              <a:t>	&lt;/tr&gt;</a:t>
            </a:r>
          </a:p>
          <a:p>
            <a:pPr marL="2572" lvl="1" indent="0">
              <a:buNone/>
            </a:pPr>
            <a:r>
              <a:rPr lang="fr-FR" b="1" i="1" dirty="0"/>
              <a:t>&lt;/table&gt;</a:t>
            </a:r>
          </a:p>
          <a:p>
            <a:pPr lvl="1"/>
            <a:endParaRPr lang="fr-FR" dirty="0"/>
          </a:p>
        </p:txBody>
      </p:sp>
      <p:sp>
        <p:nvSpPr>
          <p:cNvPr id="4" name="Flèche droite 3"/>
          <p:cNvSpPr/>
          <p:nvPr/>
        </p:nvSpPr>
        <p:spPr>
          <a:xfrm>
            <a:off x="4355976" y="2427734"/>
            <a:ext cx="115212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3392740225"/>
              </p:ext>
            </p:extLst>
          </p:nvPr>
        </p:nvGraphicFramePr>
        <p:xfrm>
          <a:off x="5796136" y="2405443"/>
          <a:ext cx="2664297" cy="491364"/>
        </p:xfrm>
        <a:graphic>
          <a:graphicData uri="http://schemas.openxmlformats.org/drawingml/2006/table">
            <a:tbl>
              <a:tblPr/>
              <a:tblGrid>
                <a:gridCol w="888099">
                  <a:extLst>
                    <a:ext uri="{9D8B030D-6E8A-4147-A177-3AD203B41FA5}">
                      <a16:colId xmlns:a16="http://schemas.microsoft.com/office/drawing/2014/main" val="20000"/>
                    </a:ext>
                  </a:extLst>
                </a:gridCol>
                <a:gridCol w="888099">
                  <a:extLst>
                    <a:ext uri="{9D8B030D-6E8A-4147-A177-3AD203B41FA5}">
                      <a16:colId xmlns:a16="http://schemas.microsoft.com/office/drawing/2014/main" val="20001"/>
                    </a:ext>
                  </a:extLst>
                </a:gridCol>
                <a:gridCol w="888099">
                  <a:extLst>
                    <a:ext uri="{9D8B030D-6E8A-4147-A177-3AD203B41FA5}">
                      <a16:colId xmlns:a16="http://schemas.microsoft.com/office/drawing/2014/main" val="20002"/>
                    </a:ext>
                  </a:extLst>
                </a:gridCol>
              </a:tblGrid>
              <a:tr h="245682">
                <a:tc>
                  <a:txBody>
                    <a:bodyPr/>
                    <a:lstStyle/>
                    <a:p>
                      <a:r>
                        <a:rPr lang="fr-FR" sz="1000" dirty="0" err="1"/>
                        <a:t>Cell</a:t>
                      </a:r>
                      <a:r>
                        <a:rPr lang="fr-FR" sz="1000" dirty="0"/>
                        <a: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000"/>
                        <a:t>Cell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000" dirty="0" err="1"/>
                        <a:t>Cell</a:t>
                      </a:r>
                      <a:r>
                        <a:rPr lang="fr-FR" sz="1000" dirty="0"/>
                        <a: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5682">
                <a:tc gridSpan="2">
                  <a:txBody>
                    <a:bodyPr/>
                    <a:lstStyle/>
                    <a:p>
                      <a:r>
                        <a:rPr lang="fr-FR" sz="1000" dirty="0"/>
                        <a:t>2 Colonnes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a:txBody>
                    <a:bodyPr/>
                    <a:lstStyle/>
                    <a:p>
                      <a:r>
                        <a:rPr lang="fr-FR" sz="1000" dirty="0" err="1"/>
                        <a:t>Cell</a:t>
                      </a:r>
                      <a:r>
                        <a:rPr lang="fr-FR" sz="1000" dirty="0"/>
                        <a:t>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9663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tableaux</a:t>
            </a:r>
            <a:endParaRPr lang="fr-FR" dirty="0"/>
          </a:p>
        </p:txBody>
      </p:sp>
      <p:sp>
        <p:nvSpPr>
          <p:cNvPr id="3" name="Espace réservé du contenu 2"/>
          <p:cNvSpPr>
            <a:spLocks noGrp="1"/>
          </p:cNvSpPr>
          <p:nvPr>
            <p:ph idx="1"/>
          </p:nvPr>
        </p:nvSpPr>
        <p:spPr/>
        <p:txBody>
          <a:bodyPr>
            <a:normAutofit/>
          </a:bodyPr>
          <a:lstStyle/>
          <a:p>
            <a:pPr marL="2572" lvl="1" indent="0">
              <a:buNone/>
            </a:pPr>
            <a:r>
              <a:rPr lang="fr-FR" dirty="0"/>
              <a:t>Exemples pour fusionner 2 lignes :</a:t>
            </a:r>
          </a:p>
          <a:p>
            <a:pPr marL="2572" lvl="1" indent="0">
              <a:buNone/>
            </a:pPr>
            <a:r>
              <a:rPr lang="fr-FR" b="1" i="1" dirty="0"/>
              <a:t>&lt;table&gt;</a:t>
            </a:r>
          </a:p>
          <a:p>
            <a:pPr marL="2572" lvl="1" indent="0">
              <a:buNone/>
            </a:pPr>
            <a:r>
              <a:rPr lang="fr-FR" b="1" i="1" dirty="0"/>
              <a:t>	&lt;tr&gt;</a:t>
            </a:r>
          </a:p>
          <a:p>
            <a:pPr marL="2572" lvl="1" indent="0">
              <a:buNone/>
            </a:pPr>
            <a:r>
              <a:rPr lang="fr-FR" b="1" i="1" dirty="0"/>
              <a:t>		&lt;td </a:t>
            </a:r>
            <a:r>
              <a:rPr lang="fr-FR" b="1" i="1" dirty="0" err="1"/>
              <a:t>rowspan</a:t>
            </a:r>
            <a:r>
              <a:rPr lang="fr-FR" b="1" i="1" dirty="0"/>
              <a:t>="2"&gt;2 lignes&lt;/td&gt;</a:t>
            </a:r>
          </a:p>
          <a:p>
            <a:pPr marL="2572" lvl="1" indent="0">
              <a:buNone/>
            </a:pPr>
            <a:r>
              <a:rPr lang="fr-FR" b="1" i="1" dirty="0"/>
              <a:t>		&lt;td&gt;</a:t>
            </a:r>
            <a:r>
              <a:rPr lang="fr-FR" b="1" i="1" dirty="0" err="1"/>
              <a:t>Cell</a:t>
            </a:r>
            <a:r>
              <a:rPr lang="fr-FR" b="1" i="1" dirty="0"/>
              <a:t> 1&lt;/td&gt;</a:t>
            </a:r>
          </a:p>
          <a:p>
            <a:pPr marL="2572" lvl="1" indent="0">
              <a:buNone/>
            </a:pPr>
            <a:r>
              <a:rPr lang="fr-FR" b="1" i="1" dirty="0"/>
              <a:t>		&lt;td&gt;</a:t>
            </a:r>
            <a:r>
              <a:rPr lang="fr-FR" b="1" i="1" dirty="0" err="1"/>
              <a:t>Cell</a:t>
            </a:r>
            <a:r>
              <a:rPr lang="fr-FR" b="1" i="1" dirty="0"/>
              <a:t> 2&lt;/td&gt;</a:t>
            </a:r>
          </a:p>
          <a:p>
            <a:pPr marL="2572" lvl="1" indent="0">
              <a:buNone/>
            </a:pPr>
            <a:r>
              <a:rPr lang="fr-FR" b="1" i="1" dirty="0"/>
              <a:t>	&lt;/tr&gt;</a:t>
            </a:r>
          </a:p>
          <a:p>
            <a:pPr marL="2572" lvl="1" indent="0">
              <a:buNone/>
            </a:pPr>
            <a:r>
              <a:rPr lang="fr-FR" b="1" i="1" dirty="0"/>
              <a:t>	&lt;tr&gt;</a:t>
            </a:r>
          </a:p>
          <a:p>
            <a:pPr marL="2572" lvl="1" indent="0">
              <a:buNone/>
            </a:pPr>
            <a:r>
              <a:rPr lang="fr-FR" b="1" i="1" dirty="0"/>
              <a:t>		&lt;td&gt;</a:t>
            </a:r>
            <a:r>
              <a:rPr lang="fr-FR" b="1" i="1" dirty="0" err="1"/>
              <a:t>Cell</a:t>
            </a:r>
            <a:r>
              <a:rPr lang="fr-FR" b="1" i="1" dirty="0"/>
              <a:t> 3&lt;/td&gt;</a:t>
            </a:r>
          </a:p>
          <a:p>
            <a:pPr marL="2572" lvl="1" indent="0">
              <a:buNone/>
            </a:pPr>
            <a:r>
              <a:rPr lang="fr-FR" b="1" i="1" dirty="0"/>
              <a:t>		&lt;td&gt;</a:t>
            </a:r>
            <a:r>
              <a:rPr lang="fr-FR" b="1" i="1" dirty="0" err="1"/>
              <a:t>Cell</a:t>
            </a:r>
            <a:r>
              <a:rPr lang="fr-FR" b="1" i="1" dirty="0"/>
              <a:t> 4&lt;/td&gt;</a:t>
            </a:r>
          </a:p>
          <a:p>
            <a:pPr marL="2572" lvl="1" indent="0">
              <a:buNone/>
            </a:pPr>
            <a:r>
              <a:rPr lang="fr-FR" b="1" i="1" dirty="0"/>
              <a:t>	&lt;/tr&gt;</a:t>
            </a:r>
          </a:p>
          <a:p>
            <a:pPr marL="2572" lvl="1" indent="0">
              <a:buNone/>
            </a:pPr>
            <a:r>
              <a:rPr lang="fr-FR" b="1" i="1" dirty="0"/>
              <a:t>&lt;/table&gt;</a:t>
            </a:r>
          </a:p>
          <a:p>
            <a:pPr lvl="1"/>
            <a:endParaRPr lang="fr-FR" dirty="0"/>
          </a:p>
        </p:txBody>
      </p:sp>
      <p:sp>
        <p:nvSpPr>
          <p:cNvPr id="4" name="Flèche droite 3"/>
          <p:cNvSpPr/>
          <p:nvPr/>
        </p:nvSpPr>
        <p:spPr>
          <a:xfrm>
            <a:off x="4211960" y="2161993"/>
            <a:ext cx="115212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1806039067"/>
              </p:ext>
            </p:extLst>
          </p:nvPr>
        </p:nvGraphicFramePr>
        <p:xfrm>
          <a:off x="5508105" y="2139702"/>
          <a:ext cx="2920380" cy="491364"/>
        </p:xfrm>
        <a:graphic>
          <a:graphicData uri="http://schemas.openxmlformats.org/drawingml/2006/table">
            <a:tbl>
              <a:tblPr/>
              <a:tblGrid>
                <a:gridCol w="973460">
                  <a:extLst>
                    <a:ext uri="{9D8B030D-6E8A-4147-A177-3AD203B41FA5}">
                      <a16:colId xmlns:a16="http://schemas.microsoft.com/office/drawing/2014/main" val="20000"/>
                    </a:ext>
                  </a:extLst>
                </a:gridCol>
                <a:gridCol w="973460">
                  <a:extLst>
                    <a:ext uri="{9D8B030D-6E8A-4147-A177-3AD203B41FA5}">
                      <a16:colId xmlns:a16="http://schemas.microsoft.com/office/drawing/2014/main" val="20001"/>
                    </a:ext>
                  </a:extLst>
                </a:gridCol>
                <a:gridCol w="973460">
                  <a:extLst>
                    <a:ext uri="{9D8B030D-6E8A-4147-A177-3AD203B41FA5}">
                      <a16:colId xmlns:a16="http://schemas.microsoft.com/office/drawing/2014/main" val="20002"/>
                    </a:ext>
                  </a:extLst>
                </a:gridCol>
              </a:tblGrid>
              <a:tr h="245682">
                <a:tc rowSpan="2">
                  <a:txBody>
                    <a:bodyPr/>
                    <a:lstStyle/>
                    <a:p>
                      <a:r>
                        <a:rPr lang="fr-FR" sz="1000"/>
                        <a:t>2 lignes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000"/>
                        <a:t>Cell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000"/>
                        <a:t>Cell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5682">
                <a:tc vMerge="1">
                  <a:txBody>
                    <a:bodyPr/>
                    <a:lstStyle/>
                    <a:p>
                      <a:endParaRPr lang="fr-FR"/>
                    </a:p>
                  </a:txBody>
                  <a:tcPr/>
                </a:tc>
                <a:tc>
                  <a:txBody>
                    <a:bodyPr/>
                    <a:lstStyle/>
                    <a:p>
                      <a:r>
                        <a:rPr lang="fr-FR" sz="1000"/>
                        <a:t>Cell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000" dirty="0" err="1"/>
                        <a:t>Cell</a:t>
                      </a:r>
                      <a:r>
                        <a:rPr lang="fr-FR" sz="1000" dirty="0"/>
                        <a:t>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49488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listes</a:t>
            </a:r>
          </a:p>
        </p:txBody>
      </p:sp>
      <p:sp>
        <p:nvSpPr>
          <p:cNvPr id="3" name="Espace réservé du contenu 2"/>
          <p:cNvSpPr>
            <a:spLocks noGrp="1"/>
          </p:cNvSpPr>
          <p:nvPr>
            <p:ph idx="1"/>
          </p:nvPr>
        </p:nvSpPr>
        <p:spPr/>
        <p:txBody>
          <a:bodyPr/>
          <a:lstStyle/>
          <a:p>
            <a:pPr marL="0" indent="0">
              <a:buNone/>
            </a:pPr>
            <a:r>
              <a:rPr lang="fr-FR" b="1" dirty="0"/>
              <a:t>Balises de listes</a:t>
            </a:r>
          </a:p>
          <a:p>
            <a:pPr marL="0" indent="0">
              <a:buNone/>
            </a:pPr>
            <a:r>
              <a:rPr lang="fr-FR" dirty="0"/>
              <a:t>Ces balises permettent de créer des listes (listes à puces, listes numérotées, listes de définitions…) :</a:t>
            </a:r>
          </a:p>
        </p:txBody>
      </p:sp>
      <p:graphicFrame>
        <p:nvGraphicFramePr>
          <p:cNvPr id="6" name="Tableau 5"/>
          <p:cNvGraphicFramePr>
            <a:graphicFrameLocks noGrp="1"/>
          </p:cNvGraphicFramePr>
          <p:nvPr>
            <p:extLst>
              <p:ext uri="{D42A27DB-BD31-4B8C-83A1-F6EECF244321}">
                <p14:modId xmlns:p14="http://schemas.microsoft.com/office/powerpoint/2010/main" val="1407951529"/>
              </p:ext>
            </p:extLst>
          </p:nvPr>
        </p:nvGraphicFramePr>
        <p:xfrm>
          <a:off x="508000" y="1779662"/>
          <a:ext cx="6800304" cy="2146494"/>
        </p:xfrm>
        <a:graphic>
          <a:graphicData uri="http://schemas.openxmlformats.org/drawingml/2006/table">
            <a:tbl>
              <a:tblPr firstRow="1" bandRow="1">
                <a:tableStyleId>{B301B821-A1FF-4177-AEE7-76D212191A09}</a:tableStyleId>
              </a:tblPr>
              <a:tblGrid>
                <a:gridCol w="1737053">
                  <a:extLst>
                    <a:ext uri="{9D8B030D-6E8A-4147-A177-3AD203B41FA5}">
                      <a16:colId xmlns:a16="http://schemas.microsoft.com/office/drawing/2014/main" val="20000"/>
                    </a:ext>
                  </a:extLst>
                </a:gridCol>
                <a:gridCol w="5063251">
                  <a:extLst>
                    <a:ext uri="{9D8B030D-6E8A-4147-A177-3AD203B41FA5}">
                      <a16:colId xmlns:a16="http://schemas.microsoft.com/office/drawing/2014/main" val="20001"/>
                    </a:ext>
                  </a:extLst>
                </a:gridCol>
              </a:tblGrid>
              <a:tr h="0">
                <a:tc>
                  <a:txBody>
                    <a:bodyPr/>
                    <a:lstStyle/>
                    <a:p>
                      <a:r>
                        <a:rPr lang="fr-FR" dirty="0">
                          <a:effectLst/>
                        </a:rPr>
                        <a:t>Balise</a:t>
                      </a:r>
                      <a:endParaRPr lang="fr-FR" dirty="0">
                        <a:solidFill>
                          <a:srgbClr val="FFFFFF"/>
                        </a:solidFill>
                        <a:effectLst/>
                      </a:endParaRPr>
                    </a:p>
                  </a:txBody>
                  <a:tcPr marL="76200" marR="76200" marT="76200" marB="76200" anchor="ctr"/>
                </a:tc>
                <a:tc>
                  <a:txBody>
                    <a:bodyPr/>
                    <a:lstStyle/>
                    <a:p>
                      <a:r>
                        <a:rPr lang="fr-FR" dirty="0">
                          <a:effectLst/>
                        </a:rPr>
                        <a:t>Description</a:t>
                      </a:r>
                      <a:endParaRPr lang="fr-FR" dirty="0">
                        <a:solidFill>
                          <a:srgbClr val="FFFFFF"/>
                        </a:solidFill>
                        <a:effectLst/>
                      </a:endParaRPr>
                    </a:p>
                  </a:txBody>
                  <a:tcPr marL="76200" marR="76200" marT="76200" marB="76200" anchor="ctr"/>
                </a:tc>
                <a:extLst>
                  <a:ext uri="{0D108BD9-81ED-4DB2-BD59-A6C34878D82A}">
                    <a16:rowId xmlns:a16="http://schemas.microsoft.com/office/drawing/2014/main" val="10000"/>
                  </a:ext>
                </a:extLst>
              </a:tr>
              <a:tr h="0">
                <a:tc>
                  <a:txBody>
                    <a:bodyPr/>
                    <a:lstStyle/>
                    <a:p>
                      <a:pPr fontAlgn="t"/>
                      <a:r>
                        <a:rPr lang="fr-FR" dirty="0">
                          <a:effectLst/>
                        </a:rPr>
                        <a:t>&lt;</a:t>
                      </a:r>
                      <a:r>
                        <a:rPr lang="fr-FR" dirty="0" err="1">
                          <a:effectLst/>
                        </a:rPr>
                        <a:t>ul</a:t>
                      </a:r>
                      <a:r>
                        <a:rPr lang="fr-FR" dirty="0">
                          <a:effectLst/>
                        </a:rPr>
                        <a:t>&gt;</a:t>
                      </a:r>
                    </a:p>
                  </a:txBody>
                  <a:tcPr marL="76200" marR="76200" marT="76200" marB="76200"/>
                </a:tc>
                <a:tc>
                  <a:txBody>
                    <a:bodyPr/>
                    <a:lstStyle/>
                    <a:p>
                      <a:pPr fontAlgn="t"/>
                      <a:r>
                        <a:rPr lang="fr-FR">
                          <a:effectLst/>
                        </a:rPr>
                        <a:t>Liste à puces, non numérotée</a:t>
                      </a:r>
                    </a:p>
                  </a:txBody>
                  <a:tcPr marL="76200" marR="76200" marT="76200" marB="76200"/>
                </a:tc>
                <a:extLst>
                  <a:ext uri="{0D108BD9-81ED-4DB2-BD59-A6C34878D82A}">
                    <a16:rowId xmlns:a16="http://schemas.microsoft.com/office/drawing/2014/main" val="10001"/>
                  </a:ext>
                </a:extLst>
              </a:tr>
              <a:tr h="0">
                <a:tc>
                  <a:txBody>
                    <a:bodyPr/>
                    <a:lstStyle/>
                    <a:p>
                      <a:pPr fontAlgn="t"/>
                      <a:r>
                        <a:rPr lang="fr-FR">
                          <a:effectLst/>
                        </a:rPr>
                        <a:t>&lt;ol&gt;</a:t>
                      </a:r>
                    </a:p>
                  </a:txBody>
                  <a:tcPr marL="76200" marR="76200" marT="76200" marB="76200"/>
                </a:tc>
                <a:tc>
                  <a:txBody>
                    <a:bodyPr/>
                    <a:lstStyle/>
                    <a:p>
                      <a:pPr fontAlgn="t"/>
                      <a:r>
                        <a:rPr lang="fr-FR">
                          <a:effectLst/>
                        </a:rPr>
                        <a:t>Liste numérotée</a:t>
                      </a:r>
                    </a:p>
                  </a:txBody>
                  <a:tcPr marL="76200" marR="76200" marT="76200" marB="76200"/>
                </a:tc>
                <a:extLst>
                  <a:ext uri="{0D108BD9-81ED-4DB2-BD59-A6C34878D82A}">
                    <a16:rowId xmlns:a16="http://schemas.microsoft.com/office/drawing/2014/main" val="10002"/>
                  </a:ext>
                </a:extLst>
              </a:tr>
              <a:tr h="0">
                <a:tc>
                  <a:txBody>
                    <a:bodyPr/>
                    <a:lstStyle/>
                    <a:p>
                      <a:pPr fontAlgn="t"/>
                      <a:r>
                        <a:rPr lang="fr-FR">
                          <a:effectLst/>
                        </a:rPr>
                        <a:t>&lt;li&gt;</a:t>
                      </a:r>
                    </a:p>
                  </a:txBody>
                  <a:tcPr marL="76200" marR="76200" marT="76200" marB="76200"/>
                </a:tc>
                <a:tc>
                  <a:txBody>
                    <a:bodyPr/>
                    <a:lstStyle/>
                    <a:p>
                      <a:pPr fontAlgn="t"/>
                      <a:r>
                        <a:rPr lang="fr-FR">
                          <a:effectLst/>
                        </a:rPr>
                        <a:t>Élément de la liste à puces</a:t>
                      </a:r>
                    </a:p>
                  </a:txBody>
                  <a:tcPr marL="76200" marR="76200" marT="76200" marB="76200"/>
                </a:tc>
                <a:extLst>
                  <a:ext uri="{0D108BD9-81ED-4DB2-BD59-A6C34878D82A}">
                    <a16:rowId xmlns:a16="http://schemas.microsoft.com/office/drawing/2014/main" val="10003"/>
                  </a:ext>
                </a:extLst>
              </a:tr>
              <a:tr h="0">
                <a:tc>
                  <a:txBody>
                    <a:bodyPr/>
                    <a:lstStyle/>
                    <a:p>
                      <a:pPr fontAlgn="t"/>
                      <a:r>
                        <a:rPr lang="fr-FR">
                          <a:effectLst/>
                        </a:rPr>
                        <a:t>&lt;dl&gt;</a:t>
                      </a:r>
                    </a:p>
                  </a:txBody>
                  <a:tcPr marL="76200" marR="76200" marT="76200" marB="76200"/>
                </a:tc>
                <a:tc>
                  <a:txBody>
                    <a:bodyPr/>
                    <a:lstStyle/>
                    <a:p>
                      <a:pPr fontAlgn="t"/>
                      <a:r>
                        <a:rPr lang="fr-FR">
                          <a:effectLst/>
                        </a:rPr>
                        <a:t>Liste de définitions</a:t>
                      </a:r>
                    </a:p>
                  </a:txBody>
                  <a:tcPr marL="76200" marR="76200" marT="76200" marB="76200"/>
                </a:tc>
                <a:extLst>
                  <a:ext uri="{0D108BD9-81ED-4DB2-BD59-A6C34878D82A}">
                    <a16:rowId xmlns:a16="http://schemas.microsoft.com/office/drawing/2014/main" val="10004"/>
                  </a:ext>
                </a:extLst>
              </a:tr>
              <a:tr h="0">
                <a:tc>
                  <a:txBody>
                    <a:bodyPr/>
                    <a:lstStyle/>
                    <a:p>
                      <a:pPr fontAlgn="t"/>
                      <a:r>
                        <a:rPr lang="fr-FR">
                          <a:effectLst/>
                        </a:rPr>
                        <a:t>&lt;dt&gt;</a:t>
                      </a:r>
                    </a:p>
                  </a:txBody>
                  <a:tcPr marL="76200" marR="76200" marT="76200" marB="76200"/>
                </a:tc>
                <a:tc>
                  <a:txBody>
                    <a:bodyPr/>
                    <a:lstStyle/>
                    <a:p>
                      <a:pPr fontAlgn="t"/>
                      <a:r>
                        <a:rPr lang="fr-FR">
                          <a:effectLst/>
                        </a:rPr>
                        <a:t>Terme à définir</a:t>
                      </a:r>
                    </a:p>
                  </a:txBody>
                  <a:tcPr marL="76200" marR="76200" marT="76200" marB="76200"/>
                </a:tc>
                <a:extLst>
                  <a:ext uri="{0D108BD9-81ED-4DB2-BD59-A6C34878D82A}">
                    <a16:rowId xmlns:a16="http://schemas.microsoft.com/office/drawing/2014/main" val="10005"/>
                  </a:ext>
                </a:extLst>
              </a:tr>
              <a:tr h="0">
                <a:tc>
                  <a:txBody>
                    <a:bodyPr/>
                    <a:lstStyle/>
                    <a:p>
                      <a:pPr fontAlgn="t"/>
                      <a:r>
                        <a:rPr lang="fr-FR">
                          <a:effectLst/>
                        </a:rPr>
                        <a:t>&lt;dd&gt;</a:t>
                      </a:r>
                    </a:p>
                  </a:txBody>
                  <a:tcPr marL="76200" marR="76200" marT="76200" marB="76200"/>
                </a:tc>
                <a:tc>
                  <a:txBody>
                    <a:bodyPr/>
                    <a:lstStyle/>
                    <a:p>
                      <a:pPr fontAlgn="t"/>
                      <a:r>
                        <a:rPr lang="fr-FR" dirty="0">
                          <a:effectLst/>
                        </a:rPr>
                        <a:t>Définition du terme</a:t>
                      </a: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019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listes</a:t>
            </a:r>
          </a:p>
        </p:txBody>
      </p:sp>
      <p:sp>
        <p:nvSpPr>
          <p:cNvPr id="3" name="Espace réservé du contenu 2"/>
          <p:cNvSpPr>
            <a:spLocks noGrp="1"/>
          </p:cNvSpPr>
          <p:nvPr>
            <p:ph idx="1"/>
          </p:nvPr>
        </p:nvSpPr>
        <p:spPr/>
        <p:txBody>
          <a:bodyPr>
            <a:normAutofit fontScale="85000" lnSpcReduction="20000"/>
          </a:bodyPr>
          <a:lstStyle/>
          <a:p>
            <a:pPr marL="2572" lvl="1" indent="0">
              <a:buNone/>
            </a:pPr>
            <a:r>
              <a:rPr lang="fr-FR" dirty="0"/>
              <a:t>Exemples de liste à puces :</a:t>
            </a:r>
          </a:p>
          <a:p>
            <a:pPr marL="2572" lvl="1" indent="0">
              <a:buNone/>
            </a:pPr>
            <a:r>
              <a:rPr lang="it-IT" b="1" i="1" dirty="0"/>
              <a:t>&lt;ul&gt;</a:t>
            </a:r>
          </a:p>
          <a:p>
            <a:pPr marL="2572" lvl="1" indent="0">
              <a:buNone/>
            </a:pPr>
            <a:r>
              <a:rPr lang="it-IT" b="1" i="1" dirty="0"/>
              <a:t>	&lt;li&gt;Element 1&lt;/li&gt;</a:t>
            </a:r>
          </a:p>
          <a:p>
            <a:pPr marL="2572" lvl="1" indent="0">
              <a:buNone/>
            </a:pPr>
            <a:r>
              <a:rPr lang="it-IT" b="1" i="1" dirty="0"/>
              <a:t>	&lt;li&gt;Element 2&lt;/li&gt;</a:t>
            </a:r>
          </a:p>
          <a:p>
            <a:pPr marL="2572" lvl="1" indent="0">
              <a:buNone/>
            </a:pPr>
            <a:r>
              <a:rPr lang="it-IT" b="1" i="1" dirty="0"/>
              <a:t>	&lt;li&gt;Element 3&lt;/li&gt;</a:t>
            </a:r>
          </a:p>
          <a:p>
            <a:pPr marL="2572" lvl="1" indent="0">
              <a:buNone/>
            </a:pPr>
            <a:r>
              <a:rPr lang="it-IT" b="1" i="1" dirty="0"/>
              <a:t>&lt;/ul&gt;</a:t>
            </a:r>
          </a:p>
          <a:p>
            <a:pPr marL="2572" lvl="1" indent="0">
              <a:buNone/>
            </a:pPr>
            <a:endParaRPr lang="fr-FR" dirty="0"/>
          </a:p>
          <a:p>
            <a:pPr marL="2572" lvl="1" indent="0">
              <a:buNone/>
            </a:pPr>
            <a:r>
              <a:rPr lang="fr-FR" dirty="0"/>
              <a:t>Exemples de liste numérotés :</a:t>
            </a:r>
          </a:p>
          <a:p>
            <a:pPr marL="2572" lvl="1" indent="0">
              <a:buNone/>
            </a:pPr>
            <a:r>
              <a:rPr lang="it-IT" b="1" i="1" dirty="0"/>
              <a:t>&lt;ol&gt;</a:t>
            </a:r>
          </a:p>
          <a:p>
            <a:pPr marL="2572" lvl="1" indent="0">
              <a:buNone/>
            </a:pPr>
            <a:r>
              <a:rPr lang="it-IT" b="1" i="1" dirty="0"/>
              <a:t>	&lt;li&gt;Element 1&lt;/li&gt;</a:t>
            </a:r>
          </a:p>
          <a:p>
            <a:pPr marL="2572" lvl="1" indent="0">
              <a:buNone/>
            </a:pPr>
            <a:r>
              <a:rPr lang="it-IT" b="1" i="1" dirty="0"/>
              <a:t>	&lt;li&gt;Element 2&lt;/li&gt;</a:t>
            </a:r>
          </a:p>
          <a:p>
            <a:pPr marL="2572" lvl="1" indent="0">
              <a:buNone/>
            </a:pPr>
            <a:r>
              <a:rPr lang="it-IT" b="1" i="1" dirty="0"/>
              <a:t>	&lt;li&gt;Element 3&lt;/li&gt;</a:t>
            </a:r>
          </a:p>
          <a:p>
            <a:pPr marL="2572" lvl="1" indent="0">
              <a:buNone/>
            </a:pPr>
            <a:r>
              <a:rPr lang="it-IT" b="1" i="1"/>
              <a:t>&lt;/ol&gt;</a:t>
            </a:r>
            <a:endParaRPr lang="it-IT" b="1" i="1" dirty="0"/>
          </a:p>
          <a:p>
            <a:pPr marL="2572" lvl="1" indent="0">
              <a:buNone/>
            </a:pPr>
            <a:endParaRPr lang="fr-FR" dirty="0"/>
          </a:p>
          <a:p>
            <a:pPr marL="2572" lvl="1" indent="0">
              <a:buNone/>
            </a:pPr>
            <a:r>
              <a:rPr lang="fr-FR" dirty="0"/>
              <a:t>Exemples de liste de définitions :</a:t>
            </a:r>
          </a:p>
          <a:p>
            <a:pPr marL="2572" lvl="1" indent="0">
              <a:buNone/>
            </a:pPr>
            <a:r>
              <a:rPr lang="fr-FR" b="1" i="1" dirty="0"/>
              <a:t>&lt;dl&gt;</a:t>
            </a:r>
          </a:p>
          <a:p>
            <a:pPr marL="2572" lvl="1" indent="0">
              <a:buNone/>
            </a:pPr>
            <a:r>
              <a:rPr lang="fr-FR" b="1" i="1" dirty="0"/>
              <a:t>	&lt;</a:t>
            </a:r>
            <a:r>
              <a:rPr lang="fr-FR" b="1" i="1" dirty="0" err="1"/>
              <a:t>dt</a:t>
            </a:r>
            <a:r>
              <a:rPr lang="fr-FR" b="1" i="1" dirty="0"/>
              <a:t>&gt;terme 1&lt;/</a:t>
            </a:r>
            <a:r>
              <a:rPr lang="fr-FR" b="1" i="1" dirty="0" err="1"/>
              <a:t>dt</a:t>
            </a:r>
            <a:r>
              <a:rPr lang="fr-FR" b="1" i="1" dirty="0"/>
              <a:t>&gt;</a:t>
            </a:r>
          </a:p>
          <a:p>
            <a:pPr marL="2572" lvl="1" indent="0">
              <a:buNone/>
            </a:pPr>
            <a:r>
              <a:rPr lang="fr-FR" b="1" i="1" dirty="0"/>
              <a:t>	&lt;dd&gt;Le terme 1 est ...&lt;/dd&gt;</a:t>
            </a:r>
          </a:p>
          <a:p>
            <a:pPr marL="2572" lvl="1" indent="0">
              <a:buNone/>
            </a:pPr>
            <a:r>
              <a:rPr lang="fr-FR" b="1" i="1" dirty="0"/>
              <a:t>	&lt;</a:t>
            </a:r>
            <a:r>
              <a:rPr lang="fr-FR" b="1" i="1" dirty="0" err="1"/>
              <a:t>dt</a:t>
            </a:r>
            <a:r>
              <a:rPr lang="fr-FR" b="1" i="1" dirty="0"/>
              <a:t>&gt;terme 2&lt;/</a:t>
            </a:r>
            <a:r>
              <a:rPr lang="fr-FR" b="1" i="1" dirty="0" err="1"/>
              <a:t>dt</a:t>
            </a:r>
            <a:r>
              <a:rPr lang="fr-FR" b="1" i="1" dirty="0"/>
              <a:t>&gt;</a:t>
            </a:r>
          </a:p>
          <a:p>
            <a:pPr marL="2572" lvl="1" indent="0">
              <a:buNone/>
            </a:pPr>
            <a:r>
              <a:rPr lang="fr-FR" b="1" i="1" dirty="0"/>
              <a:t>	&lt;dd&gt;Le terme 2 est ...&lt;/dd&gt;</a:t>
            </a:r>
          </a:p>
          <a:p>
            <a:pPr marL="2572" lvl="1" indent="0">
              <a:buNone/>
            </a:pPr>
            <a:r>
              <a:rPr lang="fr-FR" b="1" i="1" dirty="0"/>
              <a:t>&lt;/dl&gt;</a:t>
            </a:r>
          </a:p>
        </p:txBody>
      </p:sp>
      <p:sp>
        <p:nvSpPr>
          <p:cNvPr id="4" name="Flèche droite 3"/>
          <p:cNvSpPr/>
          <p:nvPr/>
        </p:nvSpPr>
        <p:spPr>
          <a:xfrm>
            <a:off x="3851920" y="1201688"/>
            <a:ext cx="115212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055762"/>
            <a:ext cx="11049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320" y="2149599"/>
            <a:ext cx="9525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lèche droite 8"/>
          <p:cNvSpPr/>
          <p:nvPr/>
        </p:nvSpPr>
        <p:spPr>
          <a:xfrm>
            <a:off x="3851920" y="2252662"/>
            <a:ext cx="115212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droite 9"/>
          <p:cNvSpPr/>
          <p:nvPr/>
        </p:nvSpPr>
        <p:spPr>
          <a:xfrm>
            <a:off x="3851920" y="3435846"/>
            <a:ext cx="115212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291830"/>
            <a:ext cx="16002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Graphique 10" descr="Ordinateur">
            <a:extLst>
              <a:ext uri="{FF2B5EF4-FFF2-40B4-BE49-F238E27FC236}">
                <a16:creationId xmlns:a16="http://schemas.microsoft.com/office/drawing/2014/main" id="{B06DFA6F-3E29-4F51-A322-CDF13507F4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4186" y="221600"/>
            <a:ext cx="457200" cy="457200"/>
          </a:xfrm>
          <a:prstGeom prst="rect">
            <a:avLst/>
          </a:prstGeom>
        </p:spPr>
      </p:pic>
    </p:spTree>
    <p:extLst>
      <p:ext uri="{BB962C8B-B14F-4D97-AF65-F5344CB8AC3E}">
        <p14:creationId xmlns:p14="http://schemas.microsoft.com/office/powerpoint/2010/main" val="3820203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formulaires</a:t>
            </a:r>
          </a:p>
        </p:txBody>
      </p:sp>
      <p:sp>
        <p:nvSpPr>
          <p:cNvPr id="3" name="Espace réservé du contenu 2"/>
          <p:cNvSpPr>
            <a:spLocks noGrp="1"/>
          </p:cNvSpPr>
          <p:nvPr>
            <p:ph idx="1"/>
          </p:nvPr>
        </p:nvSpPr>
        <p:spPr/>
        <p:txBody>
          <a:bodyPr/>
          <a:lstStyle/>
          <a:p>
            <a:pPr marL="0" indent="0">
              <a:buNone/>
            </a:pPr>
            <a:r>
              <a:rPr lang="fr-FR" b="1" dirty="0"/>
              <a:t>Balises de formulaire</a:t>
            </a:r>
          </a:p>
          <a:p>
            <a:pPr marL="0" indent="0">
              <a:buNone/>
            </a:pPr>
            <a:r>
              <a:rPr lang="fr-FR" dirty="0"/>
              <a:t>Ces balises permettent de définir un formulaire de saisie :</a:t>
            </a:r>
          </a:p>
        </p:txBody>
      </p:sp>
      <p:graphicFrame>
        <p:nvGraphicFramePr>
          <p:cNvPr id="6" name="Tableau 5"/>
          <p:cNvGraphicFramePr>
            <a:graphicFrameLocks noGrp="1"/>
          </p:cNvGraphicFramePr>
          <p:nvPr>
            <p:extLst>
              <p:ext uri="{D42A27DB-BD31-4B8C-83A1-F6EECF244321}">
                <p14:modId xmlns:p14="http://schemas.microsoft.com/office/powerpoint/2010/main" val="457993340"/>
              </p:ext>
            </p:extLst>
          </p:nvPr>
        </p:nvGraphicFramePr>
        <p:xfrm>
          <a:off x="508000" y="1635646"/>
          <a:ext cx="6800304" cy="3066420"/>
        </p:xfrm>
        <a:graphic>
          <a:graphicData uri="http://schemas.openxmlformats.org/drawingml/2006/table">
            <a:tbl>
              <a:tblPr firstRow="1" bandRow="1">
                <a:tableStyleId>{B301B821-A1FF-4177-AEE7-76D212191A09}</a:tableStyleId>
              </a:tblPr>
              <a:tblGrid>
                <a:gridCol w="1737053">
                  <a:extLst>
                    <a:ext uri="{9D8B030D-6E8A-4147-A177-3AD203B41FA5}">
                      <a16:colId xmlns:a16="http://schemas.microsoft.com/office/drawing/2014/main" val="20000"/>
                    </a:ext>
                  </a:extLst>
                </a:gridCol>
                <a:gridCol w="5063251">
                  <a:extLst>
                    <a:ext uri="{9D8B030D-6E8A-4147-A177-3AD203B41FA5}">
                      <a16:colId xmlns:a16="http://schemas.microsoft.com/office/drawing/2014/main" val="20001"/>
                    </a:ext>
                  </a:extLst>
                </a:gridCol>
              </a:tblGrid>
              <a:tr h="0">
                <a:tc>
                  <a:txBody>
                    <a:bodyPr/>
                    <a:lstStyle/>
                    <a:p>
                      <a:r>
                        <a:rPr lang="fr-FR" dirty="0">
                          <a:effectLst/>
                        </a:rPr>
                        <a:t>Balise</a:t>
                      </a:r>
                      <a:endParaRPr lang="fr-FR" dirty="0">
                        <a:solidFill>
                          <a:srgbClr val="FFFFFF"/>
                        </a:solidFill>
                        <a:effectLst/>
                      </a:endParaRPr>
                    </a:p>
                  </a:txBody>
                  <a:tcPr marL="76200" marR="76200" marT="76200" marB="76200" anchor="ctr"/>
                </a:tc>
                <a:tc>
                  <a:txBody>
                    <a:bodyPr/>
                    <a:lstStyle/>
                    <a:p>
                      <a:r>
                        <a:rPr lang="fr-FR" dirty="0">
                          <a:effectLst/>
                        </a:rPr>
                        <a:t>Description</a:t>
                      </a:r>
                      <a:endParaRPr lang="fr-FR" dirty="0">
                        <a:solidFill>
                          <a:srgbClr val="FFFFFF"/>
                        </a:solidFill>
                        <a:effectLst/>
                      </a:endParaRPr>
                    </a:p>
                  </a:txBody>
                  <a:tcPr marL="76200" marR="76200" marT="76200" marB="76200" anchor="ctr"/>
                </a:tc>
                <a:extLst>
                  <a:ext uri="{0D108BD9-81ED-4DB2-BD59-A6C34878D82A}">
                    <a16:rowId xmlns:a16="http://schemas.microsoft.com/office/drawing/2014/main" val="10000"/>
                  </a:ext>
                </a:extLst>
              </a:tr>
              <a:tr h="0">
                <a:tc>
                  <a:txBody>
                    <a:bodyPr/>
                    <a:lstStyle/>
                    <a:p>
                      <a:pPr fontAlgn="t"/>
                      <a:r>
                        <a:rPr lang="fr-FR">
                          <a:effectLst/>
                        </a:rPr>
                        <a:t>&lt;form&gt;</a:t>
                      </a:r>
                    </a:p>
                  </a:txBody>
                  <a:tcPr marL="76200" marR="76200" marT="76200" marB="76200"/>
                </a:tc>
                <a:tc>
                  <a:txBody>
                    <a:bodyPr/>
                    <a:lstStyle/>
                    <a:p>
                      <a:pPr fontAlgn="t"/>
                      <a:r>
                        <a:rPr lang="fr-FR">
                          <a:effectLst/>
                        </a:rPr>
                        <a:t>Formulaire</a:t>
                      </a:r>
                    </a:p>
                  </a:txBody>
                  <a:tcPr marL="76200" marR="76200" marT="76200" marB="76200"/>
                </a:tc>
                <a:extLst>
                  <a:ext uri="{0D108BD9-81ED-4DB2-BD59-A6C34878D82A}">
                    <a16:rowId xmlns:a16="http://schemas.microsoft.com/office/drawing/2014/main" val="10001"/>
                  </a:ext>
                </a:extLst>
              </a:tr>
              <a:tr h="0">
                <a:tc>
                  <a:txBody>
                    <a:bodyPr/>
                    <a:lstStyle/>
                    <a:p>
                      <a:pPr fontAlgn="t"/>
                      <a:r>
                        <a:rPr lang="fr-FR" dirty="0">
                          <a:effectLst/>
                        </a:rPr>
                        <a:t>&lt;label&gt;</a:t>
                      </a:r>
                    </a:p>
                  </a:txBody>
                  <a:tcPr marL="76200" marR="76200" marT="76200" marB="76200"/>
                </a:tc>
                <a:tc>
                  <a:txBody>
                    <a:bodyPr/>
                    <a:lstStyle/>
                    <a:p>
                      <a:pPr fontAlgn="t"/>
                      <a:r>
                        <a:rPr lang="fr-FR" dirty="0">
                          <a:effectLst/>
                        </a:rPr>
                        <a:t>Libellé d'un champ</a:t>
                      </a:r>
                    </a:p>
                  </a:txBody>
                  <a:tcPr marL="76200" marR="76200" marT="76200" marB="76200"/>
                </a:tc>
                <a:extLst>
                  <a:ext uri="{0D108BD9-81ED-4DB2-BD59-A6C34878D82A}">
                    <a16:rowId xmlns:a16="http://schemas.microsoft.com/office/drawing/2014/main" val="10002"/>
                  </a:ext>
                </a:extLst>
              </a:tr>
              <a:tr h="0">
                <a:tc>
                  <a:txBody>
                    <a:bodyPr/>
                    <a:lstStyle/>
                    <a:p>
                      <a:pPr fontAlgn="t"/>
                      <a:r>
                        <a:rPr lang="fr-FR" dirty="0">
                          <a:effectLst/>
                        </a:rPr>
                        <a:t>&lt;input /&gt;</a:t>
                      </a:r>
                    </a:p>
                  </a:txBody>
                  <a:tcPr marL="76200" marR="76200" marT="76200" marB="76200"/>
                </a:tc>
                <a:tc>
                  <a:txBody>
                    <a:bodyPr/>
                    <a:lstStyle/>
                    <a:p>
                      <a:pPr fontAlgn="t"/>
                      <a:r>
                        <a:rPr lang="fr-FR">
                          <a:effectLst/>
                        </a:rPr>
                        <a:t>Champ de formulaire (texte, mot de passe, case à cocher, bouton, etc.)</a:t>
                      </a:r>
                    </a:p>
                  </a:txBody>
                  <a:tcPr marL="76200" marR="76200" marT="76200" marB="76200"/>
                </a:tc>
                <a:extLst>
                  <a:ext uri="{0D108BD9-81ED-4DB2-BD59-A6C34878D82A}">
                    <a16:rowId xmlns:a16="http://schemas.microsoft.com/office/drawing/2014/main" val="10003"/>
                  </a:ext>
                </a:extLst>
              </a:tr>
              <a:tr h="0">
                <a:tc>
                  <a:txBody>
                    <a:bodyPr/>
                    <a:lstStyle/>
                    <a:p>
                      <a:pPr fontAlgn="t"/>
                      <a:r>
                        <a:rPr lang="fr-FR" dirty="0">
                          <a:effectLst/>
                        </a:rPr>
                        <a:t>&lt;</a:t>
                      </a:r>
                      <a:r>
                        <a:rPr lang="fr-FR" dirty="0" err="1">
                          <a:effectLst/>
                        </a:rPr>
                        <a:t>textarea</a:t>
                      </a:r>
                      <a:r>
                        <a:rPr lang="fr-FR" dirty="0">
                          <a:effectLst/>
                        </a:rPr>
                        <a:t>&gt;</a:t>
                      </a:r>
                    </a:p>
                  </a:txBody>
                  <a:tcPr marL="76200" marR="76200" marT="76200" marB="76200"/>
                </a:tc>
                <a:tc>
                  <a:txBody>
                    <a:bodyPr/>
                    <a:lstStyle/>
                    <a:p>
                      <a:pPr fontAlgn="t"/>
                      <a:r>
                        <a:rPr lang="fr-FR">
                          <a:effectLst/>
                        </a:rPr>
                        <a:t>Zone de saisie multiligne</a:t>
                      </a:r>
                    </a:p>
                  </a:txBody>
                  <a:tcPr marL="76200" marR="76200" marT="76200" marB="76200"/>
                </a:tc>
                <a:extLst>
                  <a:ext uri="{0D108BD9-81ED-4DB2-BD59-A6C34878D82A}">
                    <a16:rowId xmlns:a16="http://schemas.microsoft.com/office/drawing/2014/main" val="10004"/>
                  </a:ext>
                </a:extLst>
              </a:tr>
              <a:tr h="0">
                <a:tc>
                  <a:txBody>
                    <a:bodyPr/>
                    <a:lstStyle/>
                    <a:p>
                      <a:pPr fontAlgn="t"/>
                      <a:r>
                        <a:rPr lang="fr-FR" dirty="0">
                          <a:effectLst/>
                        </a:rPr>
                        <a:t>&lt;select&gt;</a:t>
                      </a:r>
                    </a:p>
                  </a:txBody>
                  <a:tcPr marL="76200" marR="76200" marT="76200" marB="76200"/>
                </a:tc>
                <a:tc>
                  <a:txBody>
                    <a:bodyPr/>
                    <a:lstStyle/>
                    <a:p>
                      <a:pPr fontAlgn="t"/>
                      <a:r>
                        <a:rPr lang="fr-FR">
                          <a:effectLst/>
                        </a:rPr>
                        <a:t>Liste déroulante</a:t>
                      </a:r>
                    </a:p>
                  </a:txBody>
                  <a:tcPr marL="76200" marR="76200" marT="76200" marB="76200"/>
                </a:tc>
                <a:extLst>
                  <a:ext uri="{0D108BD9-81ED-4DB2-BD59-A6C34878D82A}">
                    <a16:rowId xmlns:a16="http://schemas.microsoft.com/office/drawing/2014/main" val="10005"/>
                  </a:ext>
                </a:extLst>
              </a:tr>
              <a:tr h="0">
                <a:tc>
                  <a:txBody>
                    <a:bodyPr/>
                    <a:lstStyle/>
                    <a:p>
                      <a:pPr fontAlgn="t"/>
                      <a:r>
                        <a:rPr lang="fr-FR" dirty="0">
                          <a:effectLst/>
                        </a:rPr>
                        <a:t>&lt;option&gt;</a:t>
                      </a:r>
                    </a:p>
                  </a:txBody>
                  <a:tcPr marL="76200" marR="76200" marT="76200" marB="76200"/>
                </a:tc>
                <a:tc>
                  <a:txBody>
                    <a:bodyPr/>
                    <a:lstStyle/>
                    <a:p>
                      <a:pPr fontAlgn="t"/>
                      <a:r>
                        <a:rPr lang="fr-FR">
                          <a:effectLst/>
                        </a:rPr>
                        <a:t>Élément d'une liste déroulante</a:t>
                      </a:r>
                    </a:p>
                  </a:txBody>
                  <a:tcPr marL="76200" marR="76200" marT="76200" marB="76200"/>
                </a:tc>
                <a:extLst>
                  <a:ext uri="{0D108BD9-81ED-4DB2-BD59-A6C34878D82A}">
                    <a16:rowId xmlns:a16="http://schemas.microsoft.com/office/drawing/2014/main" val="10006"/>
                  </a:ext>
                </a:extLst>
              </a:tr>
              <a:tr h="0">
                <a:tc>
                  <a:txBody>
                    <a:bodyPr/>
                    <a:lstStyle/>
                    <a:p>
                      <a:pPr fontAlgn="t"/>
                      <a:r>
                        <a:rPr lang="fr-FR" dirty="0">
                          <a:effectLst/>
                        </a:rPr>
                        <a:t>&lt;</a:t>
                      </a:r>
                      <a:r>
                        <a:rPr lang="fr-FR" dirty="0" err="1">
                          <a:effectLst/>
                        </a:rPr>
                        <a:t>optgroup</a:t>
                      </a:r>
                      <a:r>
                        <a:rPr lang="fr-FR" dirty="0">
                          <a:effectLst/>
                        </a:rPr>
                        <a:t>&gt;</a:t>
                      </a:r>
                    </a:p>
                  </a:txBody>
                  <a:tcPr marL="76200" marR="76200" marT="76200" marB="76200"/>
                </a:tc>
                <a:tc>
                  <a:txBody>
                    <a:bodyPr/>
                    <a:lstStyle/>
                    <a:p>
                      <a:pPr fontAlgn="t"/>
                      <a:r>
                        <a:rPr lang="fr-FR" dirty="0">
                          <a:effectLst/>
                        </a:rPr>
                        <a:t>Groupe d'éléments d'une liste déroulante</a:t>
                      </a:r>
                    </a:p>
                  </a:txBody>
                  <a:tcPr marL="76200" marR="76200" marT="76200" marB="76200"/>
                </a:tc>
                <a:extLst>
                  <a:ext uri="{0D108BD9-81ED-4DB2-BD59-A6C34878D82A}">
                    <a16:rowId xmlns:a16="http://schemas.microsoft.com/office/drawing/2014/main" val="10007"/>
                  </a:ext>
                </a:extLst>
              </a:tr>
              <a:tr h="0">
                <a:tc>
                  <a:txBody>
                    <a:bodyPr/>
                    <a:lstStyle/>
                    <a:p>
                      <a:pPr fontAlgn="t"/>
                      <a:r>
                        <a:rPr lang="fr-FR" dirty="0">
                          <a:effectLst/>
                        </a:rPr>
                        <a:t>&lt;</a:t>
                      </a:r>
                      <a:r>
                        <a:rPr lang="fr-FR" dirty="0" err="1">
                          <a:effectLst/>
                        </a:rPr>
                        <a:t>fieldset</a:t>
                      </a:r>
                      <a:r>
                        <a:rPr lang="fr-FR" dirty="0">
                          <a:effectLst/>
                        </a:rPr>
                        <a:t>&gt;</a:t>
                      </a:r>
                    </a:p>
                  </a:txBody>
                  <a:tcPr marL="76200" marR="76200" marT="76200" marB="76200"/>
                </a:tc>
                <a:tc>
                  <a:txBody>
                    <a:bodyPr/>
                    <a:lstStyle/>
                    <a:p>
                      <a:pPr fontAlgn="t"/>
                      <a:r>
                        <a:rPr lang="fr-FR">
                          <a:effectLst/>
                        </a:rPr>
                        <a:t>Groupe de champs</a:t>
                      </a:r>
                    </a:p>
                  </a:txBody>
                  <a:tcPr marL="76200" marR="76200" marT="76200" marB="76200"/>
                </a:tc>
                <a:extLst>
                  <a:ext uri="{0D108BD9-81ED-4DB2-BD59-A6C34878D82A}">
                    <a16:rowId xmlns:a16="http://schemas.microsoft.com/office/drawing/2014/main" val="10008"/>
                  </a:ext>
                </a:extLst>
              </a:tr>
              <a:tr h="0">
                <a:tc>
                  <a:txBody>
                    <a:bodyPr/>
                    <a:lstStyle/>
                    <a:p>
                      <a:pPr fontAlgn="t"/>
                      <a:r>
                        <a:rPr lang="fr-FR" dirty="0">
                          <a:effectLst/>
                        </a:rPr>
                        <a:t>&lt;</a:t>
                      </a:r>
                      <a:r>
                        <a:rPr lang="fr-FR" dirty="0" err="1">
                          <a:effectLst/>
                        </a:rPr>
                        <a:t>legend</a:t>
                      </a:r>
                      <a:r>
                        <a:rPr lang="fr-FR" dirty="0">
                          <a:effectLst/>
                        </a:rPr>
                        <a:t>&gt;</a:t>
                      </a:r>
                    </a:p>
                  </a:txBody>
                  <a:tcPr marL="76200" marR="76200" marT="76200" marB="76200"/>
                </a:tc>
                <a:tc>
                  <a:txBody>
                    <a:bodyPr/>
                    <a:lstStyle/>
                    <a:p>
                      <a:pPr fontAlgn="t"/>
                      <a:r>
                        <a:rPr lang="fr-FR" dirty="0">
                          <a:effectLst/>
                        </a:rPr>
                        <a:t>Titre d'un groupe de champs</a:t>
                      </a:r>
                    </a:p>
                  </a:txBody>
                  <a:tcPr marL="76200" marR="76200" marT="76200" marB="7620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82375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p:txBody>
          <a:bodyPr/>
          <a:lstStyle/>
          <a:p>
            <a:pPr lvl="0"/>
            <a:r>
              <a:rPr lang="fr-FR"/>
              <a:t>Les formulaires</a:t>
            </a:r>
            <a:endParaRPr lang="fr-FR" dirty="0"/>
          </a:p>
        </p:txBody>
      </p:sp>
      <p:sp>
        <p:nvSpPr>
          <p:cNvPr id="211" name="Shape 211"/>
          <p:cNvSpPr txBox="1">
            <a:spLocks noGrp="1"/>
          </p:cNvSpPr>
          <p:nvPr>
            <p:ph idx="1"/>
          </p:nvPr>
        </p:nvSpPr>
        <p:spPr/>
        <p:txBody>
          <a:bodyPr>
            <a:normAutofit lnSpcReduction="10000"/>
          </a:bodyPr>
          <a:lstStyle/>
          <a:p>
            <a:pPr marL="0" lvl="0" indent="0">
              <a:buNone/>
            </a:pPr>
            <a:r>
              <a:rPr lang="fr-FR" dirty="0"/>
              <a:t>Un formulaire ajoute de l’interactivité dans votre site web en permettant à l’utilisateur de saisir des données qui seront ensuite envoyées vers le serveur pour être traitées.</a:t>
            </a:r>
          </a:p>
          <a:p>
            <a:pPr marL="0" lvl="0" indent="0">
              <a:buNone/>
            </a:pPr>
            <a:r>
              <a:rPr lang="fr-FR" dirty="0"/>
              <a:t>Pour ce faire, on utilise la balise </a:t>
            </a:r>
            <a:r>
              <a:rPr lang="fr-FR" b="1" dirty="0"/>
              <a:t>&lt;</a:t>
            </a:r>
            <a:r>
              <a:rPr lang="fr-FR" b="1" dirty="0" err="1"/>
              <a:t>form</a:t>
            </a:r>
            <a:r>
              <a:rPr lang="fr-FR" b="1" dirty="0"/>
              <a:t>&gt; &lt;/</a:t>
            </a:r>
            <a:r>
              <a:rPr lang="fr-FR" b="1" dirty="0" err="1"/>
              <a:t>form</a:t>
            </a:r>
            <a:r>
              <a:rPr lang="fr-FR" b="1" dirty="0"/>
              <a:t>&gt;</a:t>
            </a:r>
            <a:r>
              <a:rPr lang="fr-FR" dirty="0"/>
              <a:t>. Cette balise permet également de préciser l’URL du serveur qui doit être appelée pour traiter les informations saisies par l’utilisateur ainsi que la méthode pour envoyer les données.</a:t>
            </a:r>
          </a:p>
          <a:p>
            <a:pPr marL="0" lvl="0" indent="0">
              <a:buNone/>
            </a:pPr>
            <a:r>
              <a:rPr lang="fr-FR" dirty="0"/>
              <a:t>Il est important de comprendre que la page HTML ne traite pas les données saisies, elle peut au mieux les mettre en forme et les vérifier avec du code JavaScript par exemple. Pour que ces données soient traités (par exemple, enregistrer dans une base de données), il est nécessaire de les envoyer vers un serveur (Back-End) qui pourra faire le traitement nécessaire.</a:t>
            </a:r>
          </a:p>
          <a:p>
            <a:pPr marL="0" indent="0">
              <a:buNone/>
            </a:pPr>
            <a:r>
              <a:rPr lang="fr-FR" dirty="0"/>
              <a:t>L’attribut </a:t>
            </a:r>
            <a:r>
              <a:rPr lang="fr-FR" b="1" dirty="0"/>
              <a:t>action </a:t>
            </a:r>
            <a:r>
              <a:rPr lang="fr-FR" dirty="0"/>
              <a:t>permet de préciser l’URL du serveur à appeler pour traiter les données saisies. Cette URL est construite sur le même principe que pour les liens.</a:t>
            </a:r>
          </a:p>
          <a:p>
            <a:pPr marL="0" indent="0">
              <a:buNone/>
            </a:pPr>
            <a:r>
              <a:rPr lang="fr-FR" dirty="0"/>
              <a:t>L’attribut </a:t>
            </a:r>
            <a:r>
              <a:rPr lang="fr-FR" b="1" dirty="0" err="1"/>
              <a:t>method</a:t>
            </a:r>
            <a:r>
              <a:rPr lang="fr-FR" dirty="0"/>
              <a:t> indique la méthode du protocole HTTP à utiliser pour envoyer les données. Il existe deux possibilités :</a:t>
            </a:r>
          </a:p>
          <a:p>
            <a:pPr lvl="1">
              <a:buFont typeface="Arial" panose="020B0604020202020204" pitchFamily="34" charset="0"/>
              <a:buChar char="•"/>
            </a:pPr>
            <a:r>
              <a:rPr lang="fr-FR" b="1" dirty="0"/>
              <a:t>POST </a:t>
            </a:r>
            <a:r>
              <a:rPr lang="fr-FR" dirty="0"/>
              <a:t>: la méthode la plus utilisée pour les formulaires car elle permet d'envoyer un grand nombre de données directement dans le corps de la requête HTTP</a:t>
            </a:r>
          </a:p>
          <a:p>
            <a:pPr lvl="1">
              <a:buFont typeface="Arial" panose="020B0604020202020204" pitchFamily="34" charset="0"/>
              <a:buChar char="•"/>
            </a:pPr>
            <a:r>
              <a:rPr lang="fr-FR" b="1" dirty="0"/>
              <a:t>GET </a:t>
            </a:r>
            <a:r>
              <a:rPr lang="fr-FR" dirty="0"/>
              <a:t>: une méthode peu adaptée car elle est limitée à 255 caractères. Les données sont envoyées à la suite de l‘URL</a:t>
            </a:r>
          </a:p>
          <a:p>
            <a:pPr lvl="0"/>
            <a:endParaRPr lang="fr-FR" dirty="0"/>
          </a:p>
        </p:txBody>
      </p:sp>
    </p:spTree>
    <p:extLst>
      <p:ext uri="{BB962C8B-B14F-4D97-AF65-F5344CB8AC3E}">
        <p14:creationId xmlns:p14="http://schemas.microsoft.com/office/powerpoint/2010/main" val="2251205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p:txBody>
          <a:bodyPr/>
          <a:lstStyle/>
          <a:p>
            <a:pPr lvl="0"/>
            <a:r>
              <a:rPr lang="fr"/>
              <a:t>Les formulaires</a:t>
            </a:r>
            <a:endParaRPr lang="fr-FR" dirty="0"/>
          </a:p>
        </p:txBody>
      </p:sp>
      <p:sp>
        <p:nvSpPr>
          <p:cNvPr id="217" name="Shape 217"/>
          <p:cNvSpPr txBox="1">
            <a:spLocks noGrp="1"/>
          </p:cNvSpPr>
          <p:nvPr>
            <p:ph idx="1"/>
          </p:nvPr>
        </p:nvSpPr>
        <p:spPr/>
        <p:txBody>
          <a:bodyPr/>
          <a:lstStyle/>
          <a:p>
            <a:pPr marL="0" lvl="0" indent="0">
              <a:buNone/>
            </a:pPr>
            <a:r>
              <a:rPr lang="fr-FR" dirty="0">
                <a:sym typeface="Courier New"/>
              </a:rPr>
              <a:t>Exemple d’un formulaire de saisie :</a:t>
            </a:r>
          </a:p>
          <a:p>
            <a:pPr marL="0" lvl="0" indent="0">
              <a:buNone/>
            </a:pPr>
            <a:r>
              <a:rPr lang="fr-FR" b="1" i="1" dirty="0">
                <a:sym typeface="Courier New"/>
              </a:rPr>
              <a:t>&lt;</a:t>
            </a:r>
            <a:r>
              <a:rPr lang="fr-FR" b="1" i="1" dirty="0" err="1">
                <a:sym typeface="Courier New"/>
              </a:rPr>
              <a:t>form</a:t>
            </a:r>
            <a:r>
              <a:rPr lang="fr-FR" b="1" i="1" dirty="0">
                <a:sym typeface="Courier New"/>
              </a:rPr>
              <a:t> action="</a:t>
            </a:r>
            <a:r>
              <a:rPr lang="fr-FR" i="1" dirty="0" err="1">
                <a:sym typeface="Courier New"/>
              </a:rPr>
              <a:t>connexion.jsp</a:t>
            </a:r>
            <a:r>
              <a:rPr lang="fr-FR" b="1" i="1" dirty="0">
                <a:sym typeface="Courier New"/>
              </a:rPr>
              <a:t>" </a:t>
            </a:r>
            <a:r>
              <a:rPr lang="fr-FR" b="1" i="1" dirty="0" err="1">
                <a:sym typeface="Courier New"/>
              </a:rPr>
              <a:t>method</a:t>
            </a:r>
            <a:r>
              <a:rPr lang="fr-FR" b="1" i="1" dirty="0">
                <a:sym typeface="Courier New"/>
              </a:rPr>
              <a:t>="</a:t>
            </a:r>
            <a:r>
              <a:rPr lang="fr-FR" i="1" dirty="0">
                <a:sym typeface="Courier New"/>
              </a:rPr>
              <a:t>post</a:t>
            </a:r>
            <a:r>
              <a:rPr lang="fr-FR" b="1" i="1" dirty="0">
                <a:sym typeface="Courier New"/>
              </a:rPr>
              <a:t>"&gt;</a:t>
            </a:r>
          </a:p>
          <a:p>
            <a:pPr marL="0" indent="0">
              <a:buNone/>
            </a:pPr>
            <a:r>
              <a:rPr lang="it-IT" b="1" i="1" dirty="0"/>
              <a:t>	</a:t>
            </a:r>
            <a:r>
              <a:rPr lang="fr-FR" b="1" i="1" dirty="0">
                <a:sym typeface="Courier New"/>
              </a:rPr>
              <a:t>…</a:t>
            </a:r>
          </a:p>
          <a:p>
            <a:pPr marL="0" indent="0">
              <a:buNone/>
            </a:pPr>
            <a:r>
              <a:rPr lang="fr-FR" b="1" i="1" dirty="0">
                <a:sym typeface="Courier New"/>
              </a:rPr>
              <a:t>&lt;/</a:t>
            </a:r>
            <a:r>
              <a:rPr lang="fr-FR" b="1" i="1" dirty="0" err="1">
                <a:sym typeface="Courier New"/>
              </a:rPr>
              <a:t>form</a:t>
            </a:r>
            <a:r>
              <a:rPr lang="fr-FR" b="1" i="1" dirty="0">
                <a:sym typeface="Courier New"/>
              </a:rPr>
              <a:t>&gt;</a:t>
            </a:r>
          </a:p>
          <a:p>
            <a:endParaRPr lang="fr-FR" dirty="0">
              <a:sym typeface="Courier New"/>
            </a:endParaRPr>
          </a:p>
          <a:p>
            <a:pPr marL="0" indent="0" fontAlgn="t">
              <a:buNone/>
            </a:pPr>
            <a:r>
              <a:rPr lang="fr-FR" dirty="0">
                <a:sym typeface="Courier New"/>
              </a:rPr>
              <a:t>Un formulaire de saisie doit contenir des zones de saisie. Pour cela, on peut utiliser les balises </a:t>
            </a:r>
            <a:r>
              <a:rPr lang="fr-FR" b="1" i="1" dirty="0">
                <a:sym typeface="Courier New"/>
              </a:rPr>
              <a:t>&lt;input /&gt;</a:t>
            </a:r>
            <a:r>
              <a:rPr lang="fr-FR" i="1" dirty="0">
                <a:sym typeface="Courier New"/>
              </a:rPr>
              <a:t>,</a:t>
            </a:r>
            <a:r>
              <a:rPr lang="fr-FR" b="1" i="1" dirty="0">
                <a:sym typeface="Courier New"/>
              </a:rPr>
              <a:t> </a:t>
            </a:r>
            <a:r>
              <a:rPr lang="fr-FR" b="1" i="1" dirty="0"/>
              <a:t>&lt;</a:t>
            </a:r>
            <a:r>
              <a:rPr lang="fr-FR" b="1" i="1" dirty="0" err="1"/>
              <a:t>textarea</a:t>
            </a:r>
            <a:r>
              <a:rPr lang="fr-FR" b="1" i="1" dirty="0"/>
              <a:t>&gt; &lt;/</a:t>
            </a:r>
            <a:r>
              <a:rPr lang="fr-FR" b="1" i="1" dirty="0" err="1"/>
              <a:t>textarea</a:t>
            </a:r>
            <a:r>
              <a:rPr lang="fr-FR" b="1" i="1" dirty="0"/>
              <a:t>&gt;</a:t>
            </a:r>
            <a:r>
              <a:rPr lang="fr-FR" dirty="0"/>
              <a:t> et </a:t>
            </a:r>
            <a:r>
              <a:rPr lang="fr-FR" b="1" i="1" dirty="0"/>
              <a:t>&lt;select&gt; &lt;/select&gt;  </a:t>
            </a:r>
            <a:r>
              <a:rPr lang="fr-FR" dirty="0"/>
              <a:t>en fonction du type de saisie que l’on souhaite faire.</a:t>
            </a:r>
          </a:p>
          <a:p>
            <a:pPr marL="0" indent="0" fontAlgn="t">
              <a:buNone/>
            </a:pPr>
            <a:r>
              <a:rPr lang="fr-FR" dirty="0"/>
              <a:t>Il est également recommandé d’utiliser la balise </a:t>
            </a:r>
            <a:r>
              <a:rPr lang="fr-FR" b="1" i="1" dirty="0"/>
              <a:t>&lt;label&gt; &lt;/label&gt;</a:t>
            </a:r>
            <a:r>
              <a:rPr lang="fr-FR" dirty="0"/>
              <a:t> pour préciser le libellé du champ de saisie.</a:t>
            </a:r>
          </a:p>
          <a:p>
            <a:pPr fontAlgn="t"/>
            <a:endParaRPr lang="fr-FR" dirty="0"/>
          </a:p>
          <a:p>
            <a:endParaRPr lang="fr-FR" dirty="0">
              <a:sym typeface="Courier New"/>
            </a:endParaRPr>
          </a:p>
        </p:txBody>
      </p:sp>
    </p:spTree>
    <p:extLst>
      <p:ext uri="{BB962C8B-B14F-4D97-AF65-F5344CB8AC3E}">
        <p14:creationId xmlns:p14="http://schemas.microsoft.com/office/powerpoint/2010/main" val="3904208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fr" dirty="0"/>
              <a:t>  Histoire</a:t>
            </a:r>
            <a:endParaRPr dirty="0"/>
          </a:p>
        </p:txBody>
      </p:sp>
      <p:sp>
        <p:nvSpPr>
          <p:cNvPr id="163" name="Shape 163"/>
          <p:cNvSpPr txBox="1">
            <a:spLocks noGrp="1"/>
          </p:cNvSpPr>
          <p:nvPr>
            <p:ph idx="1"/>
          </p:nvPr>
        </p:nvSpPr>
        <p:spPr>
          <a:prstGeom prst="rect">
            <a:avLst/>
          </a:prstGeom>
        </p:spPr>
        <p:txBody>
          <a:bodyPr spcFirstLastPara="1" wrap="square" lIns="91425" tIns="91425" rIns="91425" bIns="91425" anchor="t" anchorCtr="0">
            <a:noAutofit/>
          </a:bodyPr>
          <a:lstStyle/>
          <a:p>
            <a:pPr marL="114300" lvl="0" indent="0" rtl="0">
              <a:spcBef>
                <a:spcPts val="1600"/>
              </a:spcBef>
              <a:spcAft>
                <a:spcPts val="0"/>
              </a:spcAft>
              <a:buSzPts val="1800"/>
              <a:buNone/>
            </a:pPr>
            <a:r>
              <a:rPr lang="fr" dirty="0"/>
              <a:t>1969, Naissance d’ARPANET premier réseau d’ordinateur, créé par la DARPA une agence de l’armée américaine</a:t>
            </a:r>
            <a:endParaRPr dirty="0"/>
          </a:p>
          <a:p>
            <a:pPr marL="114300" lvl="0" indent="0" rtl="0">
              <a:spcBef>
                <a:spcPts val="0"/>
              </a:spcBef>
              <a:spcAft>
                <a:spcPts val="0"/>
              </a:spcAft>
              <a:buSzPts val="1800"/>
              <a:buNone/>
            </a:pPr>
            <a:endParaRPr lang="fr" dirty="0"/>
          </a:p>
          <a:p>
            <a:pPr marL="114300" lvl="0" indent="0" rtl="0">
              <a:spcBef>
                <a:spcPts val="0"/>
              </a:spcBef>
              <a:spcAft>
                <a:spcPts val="0"/>
              </a:spcAft>
              <a:buSzPts val="1800"/>
              <a:buNone/>
            </a:pPr>
            <a:r>
              <a:rPr lang="fr" dirty="0"/>
              <a:t>1972, Naissance du courrier électronique</a:t>
            </a:r>
          </a:p>
          <a:p>
            <a:pPr marL="114300" lvl="0" indent="0" rtl="0">
              <a:spcBef>
                <a:spcPts val="0"/>
              </a:spcBef>
              <a:spcAft>
                <a:spcPts val="0"/>
              </a:spcAft>
              <a:buSzPts val="1800"/>
              <a:buNone/>
            </a:pPr>
            <a:endParaRPr lang="fr" dirty="0"/>
          </a:p>
          <a:p>
            <a:pPr marL="114300" lvl="0" indent="0" rtl="0">
              <a:spcBef>
                <a:spcPts val="0"/>
              </a:spcBef>
              <a:spcAft>
                <a:spcPts val="0"/>
              </a:spcAft>
              <a:buSzPts val="1800"/>
              <a:buNone/>
            </a:pPr>
            <a:r>
              <a:rPr lang="fr" dirty="0"/>
              <a:t>1974, Naissance de TCP/IP ensemble de protocoles pour le transfert de données, adopté par ARPANET en 1983</a:t>
            </a:r>
          </a:p>
          <a:p>
            <a:pPr marL="114300" lvl="0" indent="0" rtl="0">
              <a:spcBef>
                <a:spcPts val="0"/>
              </a:spcBef>
              <a:spcAft>
                <a:spcPts val="0"/>
              </a:spcAft>
              <a:buSzPts val="1800"/>
              <a:buNone/>
            </a:pPr>
            <a:endParaRPr dirty="0"/>
          </a:p>
          <a:p>
            <a:pPr marL="114300" lvl="0" indent="0" rtl="0">
              <a:spcBef>
                <a:spcPts val="0"/>
              </a:spcBef>
              <a:spcAft>
                <a:spcPts val="0"/>
              </a:spcAft>
              <a:buSzPts val="1800"/>
              <a:buNone/>
            </a:pPr>
            <a:r>
              <a:rPr lang="fr-FR" dirty="0"/>
              <a:t>Fin 1980 - D</a:t>
            </a:r>
            <a:r>
              <a:rPr lang="fr" dirty="0"/>
              <a:t>ébut 1990, Naissance du Web avec les pages HTML, les URL et le protocole HTTP</a:t>
            </a:r>
            <a:endParaRPr dirty="0"/>
          </a:p>
        </p:txBody>
      </p:sp>
    </p:spTree>
    <p:extLst>
      <p:ext uri="{BB962C8B-B14F-4D97-AF65-F5344CB8AC3E}">
        <p14:creationId xmlns:p14="http://schemas.microsoft.com/office/powerpoint/2010/main" val="28233512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p:txBody>
          <a:bodyPr/>
          <a:lstStyle/>
          <a:p>
            <a:pPr lvl="0"/>
            <a:r>
              <a:rPr lang="fr"/>
              <a:t>Les formulaires</a:t>
            </a:r>
            <a:endParaRPr lang="fr-FR" dirty="0"/>
          </a:p>
        </p:txBody>
      </p:sp>
      <p:sp>
        <p:nvSpPr>
          <p:cNvPr id="217" name="Shape 217"/>
          <p:cNvSpPr txBox="1">
            <a:spLocks noGrp="1"/>
          </p:cNvSpPr>
          <p:nvPr>
            <p:ph idx="1"/>
          </p:nvPr>
        </p:nvSpPr>
        <p:spPr/>
        <p:txBody>
          <a:bodyPr>
            <a:normAutofit/>
          </a:bodyPr>
          <a:lstStyle/>
          <a:p>
            <a:pPr marL="0" indent="0">
              <a:buNone/>
            </a:pPr>
            <a:r>
              <a:rPr lang="fr-FR" dirty="0">
                <a:sym typeface="Courier New"/>
              </a:rPr>
              <a:t>Les zones de saisie de texte « simple » utilise la balise </a:t>
            </a:r>
            <a:r>
              <a:rPr lang="fr-FR" b="1" i="1" dirty="0">
                <a:sym typeface="Courier New"/>
              </a:rPr>
              <a:t>&lt;input /&gt;</a:t>
            </a:r>
            <a:r>
              <a:rPr lang="fr-FR" dirty="0">
                <a:sym typeface="Courier New"/>
              </a:rPr>
              <a:t>.</a:t>
            </a:r>
          </a:p>
          <a:p>
            <a:pPr marL="0" indent="0">
              <a:buNone/>
            </a:pPr>
            <a:r>
              <a:rPr lang="fr-FR" dirty="0">
                <a:sym typeface="Courier New"/>
              </a:rPr>
              <a:t>Cette balise propose les attributs principaux suivants :</a:t>
            </a:r>
          </a:p>
          <a:p>
            <a:pPr marL="0" indent="0">
              <a:buNone/>
            </a:pPr>
            <a:r>
              <a:rPr lang="fr-FR" b="1" i="1" dirty="0" err="1">
                <a:sym typeface="Courier New"/>
              </a:rPr>
              <a:t>name</a:t>
            </a:r>
            <a:r>
              <a:rPr lang="fr-FR" b="1" i="1" dirty="0">
                <a:sym typeface="Courier New"/>
              </a:rPr>
              <a:t>  </a:t>
            </a:r>
            <a:r>
              <a:rPr lang="fr-FR" dirty="0">
                <a:sym typeface="Courier New"/>
              </a:rPr>
              <a:t>: nom de la zone de saisie (correspond au nom qui sera utilisé pour envoyer la valeur au serveur);</a:t>
            </a:r>
          </a:p>
          <a:p>
            <a:pPr marL="0" indent="0">
              <a:buNone/>
            </a:pPr>
            <a:r>
              <a:rPr lang="fr-FR" b="1" i="1" dirty="0">
                <a:sym typeface="Courier New"/>
              </a:rPr>
              <a:t>type  </a:t>
            </a:r>
            <a:r>
              <a:rPr lang="fr-FR" dirty="0">
                <a:sym typeface="Courier New"/>
              </a:rPr>
              <a:t>: type de saisie pour la zone (</a:t>
            </a:r>
            <a:r>
              <a:rPr lang="fr-FR" dirty="0" err="1">
                <a:sym typeface="Courier New"/>
              </a:rPr>
              <a:t>cf</a:t>
            </a:r>
            <a:r>
              <a:rPr lang="fr-FR" dirty="0">
                <a:sym typeface="Courier New"/>
              </a:rPr>
              <a:t> page suivante)</a:t>
            </a:r>
          </a:p>
          <a:p>
            <a:pPr marL="0" indent="0">
              <a:buNone/>
            </a:pPr>
            <a:r>
              <a:rPr lang="fr-FR" b="1" i="1" dirty="0">
                <a:sym typeface="Courier New"/>
              </a:rPr>
              <a:t>id  </a:t>
            </a:r>
            <a:r>
              <a:rPr lang="fr-FR" dirty="0">
                <a:sym typeface="Courier New"/>
              </a:rPr>
              <a:t>: identifiant unique de la zone utilisé notamment pour les labels (en général, on met à la même chose que le </a:t>
            </a:r>
            <a:r>
              <a:rPr lang="fr-FR" dirty="0" err="1">
                <a:sym typeface="Courier New"/>
              </a:rPr>
              <a:t>name</a:t>
            </a:r>
            <a:r>
              <a:rPr lang="fr-FR" dirty="0">
                <a:sym typeface="Courier New"/>
              </a:rPr>
              <a:t>)</a:t>
            </a:r>
          </a:p>
          <a:p>
            <a:pPr marL="0" indent="0">
              <a:buNone/>
            </a:pPr>
            <a:r>
              <a:rPr lang="fr-FR" b="1" i="1" dirty="0">
                <a:sym typeface="Courier New"/>
              </a:rPr>
              <a:t>value  </a:t>
            </a:r>
            <a:r>
              <a:rPr lang="fr-FR" dirty="0">
                <a:sym typeface="Courier New"/>
              </a:rPr>
              <a:t>: valeur par défaut de la zone</a:t>
            </a:r>
          </a:p>
          <a:p>
            <a:pPr marL="0" indent="0">
              <a:buNone/>
            </a:pPr>
            <a:r>
              <a:rPr lang="fr-FR" b="1" i="1" dirty="0">
                <a:sym typeface="Courier New"/>
              </a:rPr>
              <a:t>size  </a:t>
            </a:r>
            <a:r>
              <a:rPr lang="fr-FR" dirty="0">
                <a:sym typeface="Courier New"/>
              </a:rPr>
              <a:t>: taille de la zone dans le formulaire</a:t>
            </a:r>
          </a:p>
          <a:p>
            <a:pPr marL="0" indent="0">
              <a:buNone/>
            </a:pPr>
            <a:r>
              <a:rPr lang="fr-FR" b="1" i="1" dirty="0" err="1">
                <a:sym typeface="Courier New"/>
              </a:rPr>
              <a:t>maxlength</a:t>
            </a:r>
            <a:r>
              <a:rPr lang="fr-FR" b="1" i="1" dirty="0">
                <a:sym typeface="Courier New"/>
              </a:rPr>
              <a:t>  </a:t>
            </a:r>
            <a:r>
              <a:rPr lang="fr-FR" dirty="0">
                <a:sym typeface="Courier New"/>
              </a:rPr>
              <a:t>: nombre de caractères maximum pour la zone</a:t>
            </a:r>
          </a:p>
          <a:p>
            <a:pPr marL="0" indent="0">
              <a:buNone/>
            </a:pPr>
            <a:r>
              <a:rPr lang="fr-FR" b="1" i="1" dirty="0" err="1"/>
              <a:t>placeholder</a:t>
            </a:r>
            <a:r>
              <a:rPr lang="fr-FR" b="1" i="1" dirty="0">
                <a:sym typeface="Courier New"/>
              </a:rPr>
              <a:t>  </a:t>
            </a:r>
            <a:r>
              <a:rPr lang="fr-FR" dirty="0">
                <a:sym typeface="Courier New"/>
              </a:rPr>
              <a:t>: texte à afficher quand aucun valeur n’est définie</a:t>
            </a:r>
          </a:p>
          <a:p>
            <a:pPr marL="0" indent="0">
              <a:buNone/>
            </a:pPr>
            <a:endParaRPr lang="fr-FR" dirty="0">
              <a:sym typeface="Courier New"/>
            </a:endParaRPr>
          </a:p>
          <a:p>
            <a:pPr marL="0" indent="0">
              <a:buNone/>
            </a:pPr>
            <a:r>
              <a:rPr lang="fr-FR" dirty="0">
                <a:sym typeface="Courier New"/>
              </a:rPr>
              <a:t>La balise </a:t>
            </a:r>
            <a:r>
              <a:rPr lang="fr-FR" b="1" i="1" dirty="0">
                <a:sym typeface="Courier New"/>
              </a:rPr>
              <a:t>&lt;label&gt; &lt;/label&gt; </a:t>
            </a:r>
            <a:r>
              <a:rPr lang="fr-FR" dirty="0">
                <a:sym typeface="Courier New"/>
              </a:rPr>
              <a:t>permet d’associer un libellé à une zone de saisie. Cette association se fait par l’</a:t>
            </a:r>
            <a:r>
              <a:rPr lang="fr-FR" dirty="0" err="1">
                <a:sym typeface="Courier New"/>
              </a:rPr>
              <a:t>attibut</a:t>
            </a:r>
            <a:r>
              <a:rPr lang="fr-FR" dirty="0">
                <a:sym typeface="Courier New"/>
              </a:rPr>
              <a:t> </a:t>
            </a:r>
            <a:r>
              <a:rPr lang="fr-FR" b="1" i="1" dirty="0">
                <a:sym typeface="Courier New"/>
              </a:rPr>
              <a:t>for</a:t>
            </a:r>
            <a:r>
              <a:rPr lang="fr-FR" dirty="0">
                <a:sym typeface="Courier New"/>
              </a:rPr>
              <a:t>  qui doit contenir l’id de la zone de saisie associée</a:t>
            </a:r>
            <a:endParaRPr lang="fr-FR" b="1" i="1" dirty="0">
              <a:sym typeface="Courier New"/>
            </a:endParaRPr>
          </a:p>
        </p:txBody>
      </p:sp>
    </p:spTree>
    <p:extLst>
      <p:ext uri="{BB962C8B-B14F-4D97-AF65-F5344CB8AC3E}">
        <p14:creationId xmlns:p14="http://schemas.microsoft.com/office/powerpoint/2010/main" val="2500878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p:txBody>
          <a:bodyPr/>
          <a:lstStyle/>
          <a:p>
            <a:pPr lvl="0"/>
            <a:r>
              <a:rPr lang="fr"/>
              <a:t>Les formulaires</a:t>
            </a:r>
            <a:endParaRPr lang="fr-FR" dirty="0"/>
          </a:p>
        </p:txBody>
      </p:sp>
      <p:sp>
        <p:nvSpPr>
          <p:cNvPr id="217" name="Shape 217"/>
          <p:cNvSpPr txBox="1">
            <a:spLocks noGrp="1"/>
          </p:cNvSpPr>
          <p:nvPr>
            <p:ph idx="1"/>
          </p:nvPr>
        </p:nvSpPr>
        <p:spPr/>
        <p:txBody>
          <a:bodyPr>
            <a:normAutofit/>
          </a:bodyPr>
          <a:lstStyle/>
          <a:p>
            <a:pPr marL="0" indent="0">
              <a:buNone/>
            </a:pPr>
            <a:r>
              <a:rPr lang="fr-FR" dirty="0">
                <a:sym typeface="Courier New"/>
              </a:rPr>
              <a:t>Les principales zone de saisie de type texte « simple » sont :</a:t>
            </a:r>
          </a:p>
          <a:p>
            <a:endParaRPr lang="fr-FR" dirty="0">
              <a:sym typeface="Courier New"/>
            </a:endParaRPr>
          </a:p>
        </p:txBody>
      </p:sp>
      <p:graphicFrame>
        <p:nvGraphicFramePr>
          <p:cNvPr id="4" name="Tableau 3"/>
          <p:cNvGraphicFramePr>
            <a:graphicFrameLocks noGrp="1"/>
          </p:cNvGraphicFramePr>
          <p:nvPr>
            <p:extLst>
              <p:ext uri="{D42A27DB-BD31-4B8C-83A1-F6EECF244321}">
                <p14:modId xmlns:p14="http://schemas.microsoft.com/office/powerpoint/2010/main" val="515757742"/>
              </p:ext>
            </p:extLst>
          </p:nvPr>
        </p:nvGraphicFramePr>
        <p:xfrm>
          <a:off x="508000" y="1275606"/>
          <a:ext cx="8168456" cy="3023235"/>
        </p:xfrm>
        <a:graphic>
          <a:graphicData uri="http://schemas.openxmlformats.org/drawingml/2006/table">
            <a:tbl>
              <a:tblPr bandRow="1">
                <a:tableStyleId>{B301B821-A1FF-4177-AEE7-76D212191A09}</a:tableStyleId>
              </a:tblPr>
              <a:tblGrid>
                <a:gridCol w="1162338">
                  <a:extLst>
                    <a:ext uri="{9D8B030D-6E8A-4147-A177-3AD203B41FA5}">
                      <a16:colId xmlns:a16="http://schemas.microsoft.com/office/drawing/2014/main" val="20000"/>
                    </a:ext>
                  </a:extLst>
                </a:gridCol>
                <a:gridCol w="7006118">
                  <a:extLst>
                    <a:ext uri="{9D8B030D-6E8A-4147-A177-3AD203B41FA5}">
                      <a16:colId xmlns:a16="http://schemas.microsoft.com/office/drawing/2014/main" val="20001"/>
                    </a:ext>
                  </a:extLst>
                </a:gridCol>
              </a:tblGrid>
              <a:tr h="0">
                <a:tc>
                  <a:txBody>
                    <a:bodyPr/>
                    <a:lstStyle/>
                    <a:p>
                      <a:pPr algn="l" fontAlgn="b"/>
                      <a:r>
                        <a:rPr lang="fr-FR" sz="1050" b="1" i="0" u="none" strike="noStrike" dirty="0" err="1">
                          <a:solidFill>
                            <a:srgbClr val="000000"/>
                          </a:solidFill>
                          <a:effectLst/>
                          <a:latin typeface="+mj-lt"/>
                        </a:rPr>
                        <a:t>checkbox</a:t>
                      </a:r>
                      <a:endParaRPr lang="fr-FR" sz="1050" b="1" i="0" u="none" strike="noStrike" dirty="0">
                        <a:solidFill>
                          <a:srgbClr val="000000"/>
                        </a:solidFill>
                        <a:effectLst/>
                        <a:latin typeface="+mj-lt"/>
                      </a:endParaRPr>
                    </a:p>
                  </a:txBody>
                  <a:tcPr marL="9525" marR="9525" marT="9525" marB="0" anchor="ctr"/>
                </a:tc>
                <a:tc>
                  <a:txBody>
                    <a:bodyPr/>
                    <a:lstStyle/>
                    <a:p>
                      <a:pPr algn="l" fontAlgn="b"/>
                      <a:r>
                        <a:rPr lang="fr-FR" sz="1050" b="0" i="0" u="none" strike="noStrike">
                          <a:solidFill>
                            <a:srgbClr val="000000"/>
                          </a:solidFill>
                          <a:effectLst/>
                          <a:latin typeface="+mj-lt"/>
                        </a:rPr>
                        <a:t>une case à cocher permettant de sélectionner/déselectionner une valeur.</a:t>
                      </a:r>
                    </a:p>
                  </a:txBody>
                  <a:tcPr marL="9525" marR="9525" marT="9525" marB="0" anchor="b"/>
                </a:tc>
                <a:extLst>
                  <a:ext uri="{0D108BD9-81ED-4DB2-BD59-A6C34878D82A}">
                    <a16:rowId xmlns:a16="http://schemas.microsoft.com/office/drawing/2014/main" val="10000"/>
                  </a:ext>
                </a:extLst>
              </a:tr>
              <a:tr h="0">
                <a:tc>
                  <a:txBody>
                    <a:bodyPr/>
                    <a:lstStyle/>
                    <a:p>
                      <a:pPr algn="l" fontAlgn="b"/>
                      <a:r>
                        <a:rPr lang="fr-FR" sz="1050" b="1" i="0" u="none" strike="noStrike" dirty="0" err="1">
                          <a:solidFill>
                            <a:srgbClr val="000000"/>
                          </a:solidFill>
                          <a:effectLst/>
                          <a:latin typeface="+mj-lt"/>
                        </a:rPr>
                        <a:t>color</a:t>
                      </a:r>
                      <a:endParaRPr lang="fr-FR" sz="1050" b="1" i="0" u="none" strike="noStrike" dirty="0">
                        <a:solidFill>
                          <a:srgbClr val="000000"/>
                        </a:solidFill>
                        <a:effectLst/>
                        <a:latin typeface="+mj-lt"/>
                      </a:endParaRPr>
                    </a:p>
                  </a:txBody>
                  <a:tcPr marL="9525" marR="9525" marT="9525" marB="0" anchor="ctr"/>
                </a:tc>
                <a:tc>
                  <a:txBody>
                    <a:bodyPr/>
                    <a:lstStyle/>
                    <a:p>
                      <a:pPr algn="l" fontAlgn="b"/>
                      <a:r>
                        <a:rPr lang="fr-FR" sz="1050" b="0" i="0" u="none" strike="noStrike">
                          <a:solidFill>
                            <a:srgbClr val="000000"/>
                          </a:solidFill>
                          <a:effectLst/>
                          <a:latin typeface="+mj-lt"/>
                        </a:rPr>
                        <a:t>un contrôle permettant de choisir une couleur.</a:t>
                      </a:r>
                    </a:p>
                  </a:txBody>
                  <a:tcPr marL="9525" marR="9525" marT="9525" marB="0" anchor="b"/>
                </a:tc>
                <a:extLst>
                  <a:ext uri="{0D108BD9-81ED-4DB2-BD59-A6C34878D82A}">
                    <a16:rowId xmlns:a16="http://schemas.microsoft.com/office/drawing/2014/main" val="10001"/>
                  </a:ext>
                </a:extLst>
              </a:tr>
              <a:tr h="0">
                <a:tc>
                  <a:txBody>
                    <a:bodyPr/>
                    <a:lstStyle/>
                    <a:p>
                      <a:pPr algn="l" fontAlgn="b"/>
                      <a:r>
                        <a:rPr lang="fr-FR" sz="1050" b="1" i="0" u="none" strike="noStrike" dirty="0">
                          <a:solidFill>
                            <a:srgbClr val="000000"/>
                          </a:solidFill>
                          <a:effectLst/>
                          <a:latin typeface="+mj-lt"/>
                        </a:rPr>
                        <a:t>date </a:t>
                      </a:r>
                    </a:p>
                  </a:txBody>
                  <a:tcPr marL="9525" marR="9525" marT="9525" marB="0" anchor="ctr"/>
                </a:tc>
                <a:tc>
                  <a:txBody>
                    <a:bodyPr/>
                    <a:lstStyle/>
                    <a:p>
                      <a:pPr algn="l" fontAlgn="b"/>
                      <a:r>
                        <a:rPr lang="fr-FR" sz="1050" b="0" i="0" u="none" strike="noStrike" dirty="0">
                          <a:solidFill>
                            <a:srgbClr val="000000"/>
                          </a:solidFill>
                          <a:effectLst/>
                          <a:latin typeface="+mj-lt"/>
                        </a:rPr>
                        <a:t>un contrôle qui permet de saisir une date (sans heure).</a:t>
                      </a:r>
                    </a:p>
                  </a:txBody>
                  <a:tcPr marL="9525" marR="9525" marT="9525" marB="0" anchor="b"/>
                </a:tc>
                <a:extLst>
                  <a:ext uri="{0D108BD9-81ED-4DB2-BD59-A6C34878D82A}">
                    <a16:rowId xmlns:a16="http://schemas.microsoft.com/office/drawing/2014/main" val="10002"/>
                  </a:ext>
                </a:extLst>
              </a:tr>
              <a:tr h="0">
                <a:tc>
                  <a:txBody>
                    <a:bodyPr/>
                    <a:lstStyle/>
                    <a:p>
                      <a:pPr algn="l" fontAlgn="b"/>
                      <a:r>
                        <a:rPr lang="fr-FR" sz="1050" b="1" i="0" u="none" strike="noStrike" dirty="0" err="1">
                          <a:solidFill>
                            <a:srgbClr val="000000"/>
                          </a:solidFill>
                          <a:effectLst/>
                          <a:latin typeface="+mj-lt"/>
                        </a:rPr>
                        <a:t>datetime</a:t>
                      </a:r>
                      <a:r>
                        <a:rPr lang="fr-FR" sz="1050" b="1" i="0" u="none" strike="noStrike" dirty="0">
                          <a:solidFill>
                            <a:srgbClr val="000000"/>
                          </a:solidFill>
                          <a:effectLst/>
                          <a:latin typeface="+mj-lt"/>
                        </a:rPr>
                        <a:t>-local</a:t>
                      </a:r>
                    </a:p>
                  </a:txBody>
                  <a:tcPr marL="9525" marR="9525" marT="9525" marB="0" anchor="ctr"/>
                </a:tc>
                <a:tc>
                  <a:txBody>
                    <a:bodyPr/>
                    <a:lstStyle/>
                    <a:p>
                      <a:pPr algn="l" fontAlgn="b"/>
                      <a:r>
                        <a:rPr lang="fr-FR" sz="1050" b="0" i="0" u="none" strike="noStrike">
                          <a:solidFill>
                            <a:srgbClr val="000000"/>
                          </a:solidFill>
                          <a:effectLst/>
                          <a:latin typeface="+mj-lt"/>
                        </a:rPr>
                        <a:t>un contrôle qui permet de saisir une date et une heure, sans fuseau horaire associé.</a:t>
                      </a:r>
                    </a:p>
                  </a:txBody>
                  <a:tcPr marL="9525" marR="9525" marT="9525" marB="0" anchor="b"/>
                </a:tc>
                <a:extLst>
                  <a:ext uri="{0D108BD9-81ED-4DB2-BD59-A6C34878D82A}">
                    <a16:rowId xmlns:a16="http://schemas.microsoft.com/office/drawing/2014/main" val="10003"/>
                  </a:ext>
                </a:extLst>
              </a:tr>
              <a:tr h="0">
                <a:tc>
                  <a:txBody>
                    <a:bodyPr/>
                    <a:lstStyle/>
                    <a:p>
                      <a:pPr algn="l" fontAlgn="b"/>
                      <a:r>
                        <a:rPr lang="fr-FR" sz="1050" b="1" i="0" u="none" strike="noStrike" dirty="0">
                          <a:solidFill>
                            <a:srgbClr val="000000"/>
                          </a:solidFill>
                          <a:effectLst/>
                          <a:latin typeface="+mj-lt"/>
                        </a:rPr>
                        <a:t>email</a:t>
                      </a:r>
                    </a:p>
                  </a:txBody>
                  <a:tcPr marL="9525" marR="9525" marT="9525" marB="0" anchor="ctr"/>
                </a:tc>
                <a:tc>
                  <a:txBody>
                    <a:bodyPr/>
                    <a:lstStyle/>
                    <a:p>
                      <a:pPr algn="l" fontAlgn="b"/>
                      <a:r>
                        <a:rPr lang="fr-FR" sz="1050" b="0" i="0" u="none" strike="noStrike">
                          <a:solidFill>
                            <a:srgbClr val="000000"/>
                          </a:solidFill>
                          <a:effectLst/>
                          <a:latin typeface="+mj-lt"/>
                        </a:rPr>
                        <a:t>un champ qui permet d'éditer une adresse email.</a:t>
                      </a:r>
                    </a:p>
                  </a:txBody>
                  <a:tcPr marL="9525" marR="9525" marT="9525" marB="0" anchor="b"/>
                </a:tc>
                <a:extLst>
                  <a:ext uri="{0D108BD9-81ED-4DB2-BD59-A6C34878D82A}">
                    <a16:rowId xmlns:a16="http://schemas.microsoft.com/office/drawing/2014/main" val="10004"/>
                  </a:ext>
                </a:extLst>
              </a:tr>
              <a:tr h="0">
                <a:tc>
                  <a:txBody>
                    <a:bodyPr/>
                    <a:lstStyle/>
                    <a:p>
                      <a:pPr algn="l" fontAlgn="b"/>
                      <a:r>
                        <a:rPr lang="fr-FR" sz="1050" b="1" i="0" u="none" strike="noStrike" dirty="0">
                          <a:solidFill>
                            <a:srgbClr val="000000"/>
                          </a:solidFill>
                          <a:effectLst/>
                          <a:latin typeface="+mj-lt"/>
                        </a:rPr>
                        <a:t>file</a:t>
                      </a:r>
                    </a:p>
                  </a:txBody>
                  <a:tcPr marL="9525" marR="9525" marT="9525" marB="0" anchor="ctr"/>
                </a:tc>
                <a:tc>
                  <a:txBody>
                    <a:bodyPr/>
                    <a:lstStyle/>
                    <a:p>
                      <a:pPr algn="l" fontAlgn="b"/>
                      <a:r>
                        <a:rPr lang="fr-FR" sz="1050" b="0" i="0" u="none" strike="noStrike">
                          <a:solidFill>
                            <a:srgbClr val="000000"/>
                          </a:solidFill>
                          <a:effectLst/>
                          <a:latin typeface="+mj-lt"/>
                        </a:rPr>
                        <a:t>un contrôle qui permet à l'utilisateur de sélectionner un fichier. L'attribut accept peut être utilisé pour définir les types de fichier que le contrôle permet de sélectionner.</a:t>
                      </a:r>
                    </a:p>
                  </a:txBody>
                  <a:tcPr marL="9525" marR="9525" marT="9525" marB="0" anchor="b"/>
                </a:tc>
                <a:extLst>
                  <a:ext uri="{0D108BD9-81ED-4DB2-BD59-A6C34878D82A}">
                    <a16:rowId xmlns:a16="http://schemas.microsoft.com/office/drawing/2014/main" val="10005"/>
                  </a:ext>
                </a:extLst>
              </a:tr>
              <a:tr h="0">
                <a:tc>
                  <a:txBody>
                    <a:bodyPr/>
                    <a:lstStyle/>
                    <a:p>
                      <a:pPr algn="l" fontAlgn="b"/>
                      <a:r>
                        <a:rPr lang="fr-FR" sz="1050" b="1" i="0" u="none" strike="noStrike" dirty="0" err="1">
                          <a:solidFill>
                            <a:srgbClr val="000000"/>
                          </a:solidFill>
                          <a:effectLst/>
                          <a:latin typeface="+mj-lt"/>
                        </a:rPr>
                        <a:t>hidden</a:t>
                      </a:r>
                      <a:endParaRPr lang="fr-FR" sz="1050" b="1" i="0" u="none" strike="noStrike" dirty="0">
                        <a:solidFill>
                          <a:srgbClr val="000000"/>
                        </a:solidFill>
                        <a:effectLst/>
                        <a:latin typeface="+mj-lt"/>
                      </a:endParaRPr>
                    </a:p>
                  </a:txBody>
                  <a:tcPr marL="9525" marR="9525" marT="9525" marB="0" anchor="ctr"/>
                </a:tc>
                <a:tc>
                  <a:txBody>
                    <a:bodyPr/>
                    <a:lstStyle/>
                    <a:p>
                      <a:pPr algn="l" fontAlgn="b"/>
                      <a:r>
                        <a:rPr lang="fr-FR" sz="1050" b="0" i="0" u="none" strike="noStrike" dirty="0">
                          <a:solidFill>
                            <a:srgbClr val="000000"/>
                          </a:solidFill>
                          <a:effectLst/>
                          <a:latin typeface="+mj-lt"/>
                        </a:rPr>
                        <a:t>un contrôle qui n'est pas affiché mais dont la valeur est envoyée au serveur.</a:t>
                      </a:r>
                    </a:p>
                  </a:txBody>
                  <a:tcPr marL="9525" marR="9525" marT="9525" marB="0" anchor="b"/>
                </a:tc>
                <a:extLst>
                  <a:ext uri="{0D108BD9-81ED-4DB2-BD59-A6C34878D82A}">
                    <a16:rowId xmlns:a16="http://schemas.microsoft.com/office/drawing/2014/main" val="10006"/>
                  </a:ext>
                </a:extLst>
              </a:tr>
              <a:tr h="0">
                <a:tc>
                  <a:txBody>
                    <a:bodyPr/>
                    <a:lstStyle/>
                    <a:p>
                      <a:pPr algn="l" fontAlgn="b"/>
                      <a:r>
                        <a:rPr lang="fr-FR" sz="1050" b="1" i="0" u="none" strike="noStrike" dirty="0" err="1">
                          <a:solidFill>
                            <a:srgbClr val="000000"/>
                          </a:solidFill>
                          <a:effectLst/>
                          <a:latin typeface="+mj-lt"/>
                        </a:rPr>
                        <a:t>number</a:t>
                      </a:r>
                      <a:endParaRPr lang="fr-FR" sz="1050" b="1" i="0" u="none" strike="noStrike" dirty="0">
                        <a:solidFill>
                          <a:srgbClr val="000000"/>
                        </a:solidFill>
                        <a:effectLst/>
                        <a:latin typeface="+mj-lt"/>
                      </a:endParaRPr>
                    </a:p>
                  </a:txBody>
                  <a:tcPr marL="9525" marR="9525" marT="9525" marB="0" anchor="ctr"/>
                </a:tc>
                <a:tc>
                  <a:txBody>
                    <a:bodyPr/>
                    <a:lstStyle/>
                    <a:p>
                      <a:pPr algn="l" fontAlgn="b"/>
                      <a:r>
                        <a:rPr lang="fr-FR" sz="1050" b="0" i="0" u="none" strike="noStrike">
                          <a:solidFill>
                            <a:srgbClr val="000000"/>
                          </a:solidFill>
                          <a:effectLst/>
                          <a:latin typeface="+mj-lt"/>
                        </a:rPr>
                        <a:t>un contrôle qui permet de saisir un nombre.</a:t>
                      </a:r>
                    </a:p>
                  </a:txBody>
                  <a:tcPr marL="9525" marR="9525" marT="9525" marB="0" anchor="b"/>
                </a:tc>
                <a:extLst>
                  <a:ext uri="{0D108BD9-81ED-4DB2-BD59-A6C34878D82A}">
                    <a16:rowId xmlns:a16="http://schemas.microsoft.com/office/drawing/2014/main" val="10007"/>
                  </a:ext>
                </a:extLst>
              </a:tr>
              <a:tr h="0">
                <a:tc>
                  <a:txBody>
                    <a:bodyPr/>
                    <a:lstStyle/>
                    <a:p>
                      <a:pPr algn="l" fontAlgn="b"/>
                      <a:r>
                        <a:rPr lang="fr-FR" sz="1050" b="1" i="0" u="none" strike="noStrike" dirty="0" err="1">
                          <a:solidFill>
                            <a:srgbClr val="000000"/>
                          </a:solidFill>
                          <a:effectLst/>
                          <a:latin typeface="+mj-lt"/>
                        </a:rPr>
                        <a:t>password</a:t>
                      </a:r>
                      <a:endParaRPr lang="fr-FR" sz="1050" b="1" i="0" u="none" strike="noStrike" dirty="0">
                        <a:solidFill>
                          <a:srgbClr val="000000"/>
                        </a:solidFill>
                        <a:effectLst/>
                        <a:latin typeface="+mj-lt"/>
                      </a:endParaRPr>
                    </a:p>
                  </a:txBody>
                  <a:tcPr marL="9525" marR="9525" marT="9525" marB="0" anchor="ctr"/>
                </a:tc>
                <a:tc>
                  <a:txBody>
                    <a:bodyPr/>
                    <a:lstStyle/>
                    <a:p>
                      <a:pPr algn="l" fontAlgn="b"/>
                      <a:r>
                        <a:rPr lang="fr-FR" sz="1050" b="0" i="0" u="none" strike="noStrike">
                          <a:solidFill>
                            <a:srgbClr val="000000"/>
                          </a:solidFill>
                          <a:effectLst/>
                          <a:latin typeface="+mj-lt"/>
                        </a:rPr>
                        <a:t>un champ de saisie sur une seule ligne dont la valeur est masquée. Ce champ est destiné à la saisie d'un mot de passe.</a:t>
                      </a:r>
                    </a:p>
                  </a:txBody>
                  <a:tcPr marL="9525" marR="9525" marT="9525" marB="0" anchor="b"/>
                </a:tc>
                <a:extLst>
                  <a:ext uri="{0D108BD9-81ED-4DB2-BD59-A6C34878D82A}">
                    <a16:rowId xmlns:a16="http://schemas.microsoft.com/office/drawing/2014/main" val="10008"/>
                  </a:ext>
                </a:extLst>
              </a:tr>
              <a:tr h="0">
                <a:tc>
                  <a:txBody>
                    <a:bodyPr/>
                    <a:lstStyle/>
                    <a:p>
                      <a:pPr algn="l" fontAlgn="b"/>
                      <a:r>
                        <a:rPr lang="fr-FR" sz="1050" b="1" i="0" u="none" strike="noStrike" dirty="0">
                          <a:solidFill>
                            <a:srgbClr val="000000"/>
                          </a:solidFill>
                          <a:effectLst/>
                          <a:latin typeface="+mj-lt"/>
                        </a:rPr>
                        <a:t>radio</a:t>
                      </a:r>
                    </a:p>
                  </a:txBody>
                  <a:tcPr marL="9525" marR="9525" marT="9525" marB="0" anchor="ctr"/>
                </a:tc>
                <a:tc>
                  <a:txBody>
                    <a:bodyPr/>
                    <a:lstStyle/>
                    <a:p>
                      <a:pPr algn="l" fontAlgn="b"/>
                      <a:r>
                        <a:rPr lang="fr-FR" sz="1050" b="0" i="0" u="none" strike="noStrike">
                          <a:solidFill>
                            <a:srgbClr val="000000"/>
                          </a:solidFill>
                          <a:effectLst/>
                          <a:latin typeface="+mj-lt"/>
                        </a:rPr>
                        <a:t>un bouton radio. Pour un même nom de champ, seul un bouton radio peut être sélectionné à un instant donné.</a:t>
                      </a:r>
                    </a:p>
                  </a:txBody>
                  <a:tcPr marL="9525" marR="9525" marT="9525" marB="0" anchor="b"/>
                </a:tc>
                <a:extLst>
                  <a:ext uri="{0D108BD9-81ED-4DB2-BD59-A6C34878D82A}">
                    <a16:rowId xmlns:a16="http://schemas.microsoft.com/office/drawing/2014/main" val="10009"/>
                  </a:ext>
                </a:extLst>
              </a:tr>
              <a:tr h="0">
                <a:tc>
                  <a:txBody>
                    <a:bodyPr/>
                    <a:lstStyle/>
                    <a:p>
                      <a:pPr algn="l" fontAlgn="b"/>
                      <a:r>
                        <a:rPr lang="fr-FR" sz="1050" b="1" i="0" u="none" strike="noStrike" dirty="0" err="1">
                          <a:solidFill>
                            <a:srgbClr val="000000"/>
                          </a:solidFill>
                          <a:effectLst/>
                          <a:latin typeface="+mj-lt"/>
                        </a:rPr>
                        <a:t>search</a:t>
                      </a:r>
                      <a:endParaRPr lang="fr-FR" sz="1050" b="1" i="0" u="none" strike="noStrike" dirty="0">
                        <a:solidFill>
                          <a:srgbClr val="000000"/>
                        </a:solidFill>
                        <a:effectLst/>
                        <a:latin typeface="+mj-lt"/>
                      </a:endParaRPr>
                    </a:p>
                  </a:txBody>
                  <a:tcPr marL="9525" marR="9525" marT="9525" marB="0" anchor="ctr"/>
                </a:tc>
                <a:tc>
                  <a:txBody>
                    <a:bodyPr/>
                    <a:lstStyle/>
                    <a:p>
                      <a:pPr algn="l" fontAlgn="b"/>
                      <a:r>
                        <a:rPr lang="fr-FR" sz="1050" b="0" i="0" u="none" strike="noStrike">
                          <a:solidFill>
                            <a:srgbClr val="000000"/>
                          </a:solidFill>
                          <a:effectLst/>
                          <a:latin typeface="+mj-lt"/>
                        </a:rPr>
                        <a:t>un champ de texte sur une seule ligne qui permet de saisir des requêtes de recherche. Les sauts de ligne sont automatiquement supprimés de la valeur saisie.</a:t>
                      </a:r>
                    </a:p>
                  </a:txBody>
                  <a:tcPr marL="9525" marR="9525" marT="9525" marB="0" anchor="b"/>
                </a:tc>
                <a:extLst>
                  <a:ext uri="{0D108BD9-81ED-4DB2-BD59-A6C34878D82A}">
                    <a16:rowId xmlns:a16="http://schemas.microsoft.com/office/drawing/2014/main" val="10010"/>
                  </a:ext>
                </a:extLst>
              </a:tr>
              <a:tr h="0">
                <a:tc>
                  <a:txBody>
                    <a:bodyPr/>
                    <a:lstStyle/>
                    <a:p>
                      <a:pPr algn="l" fontAlgn="b"/>
                      <a:r>
                        <a:rPr lang="fr-FR" sz="1050" b="1" i="0" u="none" strike="noStrike" dirty="0">
                          <a:solidFill>
                            <a:srgbClr val="000000"/>
                          </a:solidFill>
                          <a:effectLst/>
                          <a:latin typeface="+mj-lt"/>
                        </a:rPr>
                        <a:t>tel</a:t>
                      </a:r>
                    </a:p>
                  </a:txBody>
                  <a:tcPr marL="9525" marR="9525" marT="9525" marB="0" anchor="ctr"/>
                </a:tc>
                <a:tc>
                  <a:txBody>
                    <a:bodyPr/>
                    <a:lstStyle/>
                    <a:p>
                      <a:pPr algn="l" fontAlgn="b"/>
                      <a:r>
                        <a:rPr lang="fr-FR" sz="1050" b="0" i="0" u="none" strike="noStrike">
                          <a:solidFill>
                            <a:srgbClr val="000000"/>
                          </a:solidFill>
                          <a:effectLst/>
                          <a:latin typeface="+mj-lt"/>
                        </a:rPr>
                        <a:t>un contrôle qui permet de saisir un numéro de téléphone.</a:t>
                      </a:r>
                    </a:p>
                  </a:txBody>
                  <a:tcPr marL="9525" marR="9525" marT="9525" marB="0" anchor="b"/>
                </a:tc>
                <a:extLst>
                  <a:ext uri="{0D108BD9-81ED-4DB2-BD59-A6C34878D82A}">
                    <a16:rowId xmlns:a16="http://schemas.microsoft.com/office/drawing/2014/main" val="10011"/>
                  </a:ext>
                </a:extLst>
              </a:tr>
              <a:tr h="0">
                <a:tc>
                  <a:txBody>
                    <a:bodyPr/>
                    <a:lstStyle/>
                    <a:p>
                      <a:pPr algn="l" fontAlgn="b"/>
                      <a:r>
                        <a:rPr lang="fr-FR" sz="1050" b="1" i="0" u="none" strike="noStrike" dirty="0" err="1">
                          <a:solidFill>
                            <a:srgbClr val="000000"/>
                          </a:solidFill>
                          <a:effectLst/>
                          <a:latin typeface="+mj-lt"/>
                        </a:rPr>
                        <a:t>text</a:t>
                      </a:r>
                      <a:endParaRPr lang="fr-FR" sz="1050" b="1" i="0" u="none" strike="noStrike" dirty="0">
                        <a:solidFill>
                          <a:srgbClr val="000000"/>
                        </a:solidFill>
                        <a:effectLst/>
                        <a:latin typeface="+mj-lt"/>
                      </a:endParaRPr>
                    </a:p>
                  </a:txBody>
                  <a:tcPr marL="9525" marR="9525" marT="9525" marB="0" anchor="ctr"/>
                </a:tc>
                <a:tc>
                  <a:txBody>
                    <a:bodyPr/>
                    <a:lstStyle/>
                    <a:p>
                      <a:pPr algn="l" fontAlgn="b"/>
                      <a:r>
                        <a:rPr lang="fr-FR" sz="1050" b="0" i="0" u="none" strike="noStrike">
                          <a:solidFill>
                            <a:srgbClr val="000000"/>
                          </a:solidFill>
                          <a:effectLst/>
                          <a:latin typeface="+mj-lt"/>
                        </a:rPr>
                        <a:t>un champ de texte sur une seule ligne. Les sauts de ligne sont automatiquement retirés de la valeur saisie.</a:t>
                      </a:r>
                    </a:p>
                  </a:txBody>
                  <a:tcPr marL="9525" marR="9525" marT="9525" marB="0" anchor="b"/>
                </a:tc>
                <a:extLst>
                  <a:ext uri="{0D108BD9-81ED-4DB2-BD59-A6C34878D82A}">
                    <a16:rowId xmlns:a16="http://schemas.microsoft.com/office/drawing/2014/main" val="10012"/>
                  </a:ext>
                </a:extLst>
              </a:tr>
              <a:tr h="0">
                <a:tc>
                  <a:txBody>
                    <a:bodyPr/>
                    <a:lstStyle/>
                    <a:p>
                      <a:pPr algn="l" fontAlgn="b"/>
                      <a:r>
                        <a:rPr lang="fr-FR" sz="1050" b="1" i="0" u="none" strike="noStrike" dirty="0">
                          <a:solidFill>
                            <a:srgbClr val="000000"/>
                          </a:solidFill>
                          <a:effectLst/>
                          <a:latin typeface="+mj-lt"/>
                        </a:rPr>
                        <a:t>time</a:t>
                      </a:r>
                    </a:p>
                  </a:txBody>
                  <a:tcPr marL="9525" marR="9525" marT="9525" marB="0" anchor="ctr"/>
                </a:tc>
                <a:tc>
                  <a:txBody>
                    <a:bodyPr/>
                    <a:lstStyle/>
                    <a:p>
                      <a:pPr algn="l" fontAlgn="b"/>
                      <a:r>
                        <a:rPr lang="fr-FR" sz="1050" b="0" i="0" u="none" strike="noStrike">
                          <a:solidFill>
                            <a:srgbClr val="000000"/>
                          </a:solidFill>
                          <a:effectLst/>
                          <a:latin typeface="+mj-lt"/>
                        </a:rPr>
                        <a:t>contrôle qui permet de saisir une valeur pour une heure, sans fuseau horaire associé.</a:t>
                      </a:r>
                    </a:p>
                  </a:txBody>
                  <a:tcPr marL="9525" marR="9525" marT="9525" marB="0" anchor="b"/>
                </a:tc>
                <a:extLst>
                  <a:ext uri="{0D108BD9-81ED-4DB2-BD59-A6C34878D82A}">
                    <a16:rowId xmlns:a16="http://schemas.microsoft.com/office/drawing/2014/main" val="10013"/>
                  </a:ext>
                </a:extLst>
              </a:tr>
              <a:tr h="0">
                <a:tc>
                  <a:txBody>
                    <a:bodyPr/>
                    <a:lstStyle/>
                    <a:p>
                      <a:pPr algn="l" fontAlgn="b"/>
                      <a:r>
                        <a:rPr lang="fr-FR" sz="1050" b="1" i="0" u="none" strike="noStrike" dirty="0">
                          <a:solidFill>
                            <a:srgbClr val="000000"/>
                          </a:solidFill>
                          <a:effectLst/>
                          <a:latin typeface="+mj-lt"/>
                        </a:rPr>
                        <a:t>url</a:t>
                      </a:r>
                    </a:p>
                  </a:txBody>
                  <a:tcPr marL="9525" marR="9525" marT="9525" marB="0" anchor="ctr"/>
                </a:tc>
                <a:tc>
                  <a:txBody>
                    <a:bodyPr/>
                    <a:lstStyle/>
                    <a:p>
                      <a:pPr algn="l" fontAlgn="b"/>
                      <a:r>
                        <a:rPr lang="fr-FR" sz="1050" b="0" i="0" u="none" strike="noStrike" dirty="0">
                          <a:solidFill>
                            <a:srgbClr val="000000"/>
                          </a:solidFill>
                          <a:effectLst/>
                          <a:latin typeface="+mj-lt"/>
                        </a:rPr>
                        <a:t>un champ qui permet d'éditer une URL.</a:t>
                      </a:r>
                    </a:p>
                  </a:txBody>
                  <a:tcPr marL="9525" marR="9525" marT="9525" marB="0" anchor="b"/>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040018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p:txBody>
          <a:bodyPr/>
          <a:lstStyle/>
          <a:p>
            <a:pPr lvl="0"/>
            <a:r>
              <a:rPr lang="fr"/>
              <a:t>Les formulaires</a:t>
            </a:r>
            <a:endParaRPr lang="fr-FR" dirty="0"/>
          </a:p>
        </p:txBody>
      </p:sp>
      <p:sp>
        <p:nvSpPr>
          <p:cNvPr id="217" name="Shape 217"/>
          <p:cNvSpPr txBox="1">
            <a:spLocks noGrp="1"/>
          </p:cNvSpPr>
          <p:nvPr>
            <p:ph idx="1"/>
          </p:nvPr>
        </p:nvSpPr>
        <p:spPr/>
        <p:txBody>
          <a:bodyPr>
            <a:noAutofit/>
          </a:bodyPr>
          <a:lstStyle/>
          <a:p>
            <a:pPr marL="0" lvl="0" indent="0">
              <a:lnSpc>
                <a:spcPct val="120000"/>
              </a:lnSpc>
              <a:buNone/>
            </a:pPr>
            <a:r>
              <a:rPr lang="fr-FR" dirty="0">
                <a:sym typeface="Courier New"/>
              </a:rPr>
              <a:t>Exemple d’un formulaire de saisie  sans label :</a:t>
            </a:r>
          </a:p>
          <a:p>
            <a:pPr lvl="0" indent="0">
              <a:lnSpc>
                <a:spcPct val="100000"/>
              </a:lnSpc>
              <a:buNone/>
            </a:pPr>
            <a:r>
              <a:rPr lang="fr-FR" b="1" dirty="0">
                <a:sym typeface="Courier New"/>
              </a:rPr>
              <a:t>&lt;</a:t>
            </a:r>
            <a:r>
              <a:rPr lang="fr-FR" b="1" dirty="0" err="1">
                <a:sym typeface="Courier New"/>
              </a:rPr>
              <a:t>form</a:t>
            </a:r>
            <a:r>
              <a:rPr lang="fr-FR" b="1" dirty="0">
                <a:sym typeface="Courier New"/>
              </a:rPr>
              <a:t> action="</a:t>
            </a:r>
            <a:r>
              <a:rPr lang="fr-FR" b="1" dirty="0" err="1">
                <a:sym typeface="Courier New"/>
              </a:rPr>
              <a:t>connexion.jsp</a:t>
            </a:r>
            <a:r>
              <a:rPr lang="fr-FR" b="1" dirty="0">
                <a:sym typeface="Courier New"/>
              </a:rPr>
              <a:t>" </a:t>
            </a:r>
            <a:r>
              <a:rPr lang="fr-FR" b="1" dirty="0" err="1">
                <a:sym typeface="Courier New"/>
              </a:rPr>
              <a:t>method</a:t>
            </a:r>
            <a:r>
              <a:rPr lang="fr-FR" b="1" dirty="0">
                <a:sym typeface="Courier New"/>
              </a:rPr>
              <a:t>="post"&gt;</a:t>
            </a:r>
            <a:br>
              <a:rPr lang="fr-FR" b="1" dirty="0">
                <a:sym typeface="Courier New"/>
              </a:rPr>
            </a:br>
            <a:r>
              <a:rPr lang="it-IT" b="1" dirty="0"/>
              <a:t>	</a:t>
            </a:r>
            <a:r>
              <a:rPr lang="fr-FR" b="1" dirty="0">
                <a:sym typeface="Courier New"/>
              </a:rPr>
              <a:t>Login : &lt;input type="</a:t>
            </a:r>
            <a:r>
              <a:rPr lang="fr-FR" b="1" dirty="0" err="1">
                <a:sym typeface="Courier New"/>
              </a:rPr>
              <a:t>text</a:t>
            </a:r>
            <a:r>
              <a:rPr lang="fr-FR" b="1" dirty="0">
                <a:sym typeface="Courier New"/>
              </a:rPr>
              <a:t>" </a:t>
            </a:r>
            <a:r>
              <a:rPr lang="fr-FR" b="1" dirty="0" err="1">
                <a:sym typeface="Courier New"/>
              </a:rPr>
              <a:t>name</a:t>
            </a:r>
            <a:r>
              <a:rPr lang="fr-FR" b="1" dirty="0">
                <a:sym typeface="Courier New"/>
              </a:rPr>
              <a:t>="login" /&gt;</a:t>
            </a:r>
            <a:br>
              <a:rPr lang="fr-FR" b="1" dirty="0">
                <a:sym typeface="Courier New"/>
              </a:rPr>
            </a:br>
            <a:r>
              <a:rPr lang="it-IT" b="1" dirty="0"/>
              <a:t>	</a:t>
            </a:r>
            <a:r>
              <a:rPr lang="fr-FR" b="1" dirty="0">
                <a:sym typeface="Courier New"/>
              </a:rPr>
              <a:t>Mot de passe : &lt;input type="</a:t>
            </a:r>
            <a:r>
              <a:rPr lang="fr-FR" b="1" dirty="0" err="1">
                <a:sym typeface="Courier New"/>
              </a:rPr>
              <a:t>password</a:t>
            </a:r>
            <a:r>
              <a:rPr lang="fr-FR" b="1" dirty="0">
                <a:sym typeface="Courier New"/>
              </a:rPr>
              <a:t>"  </a:t>
            </a:r>
            <a:r>
              <a:rPr lang="fr-FR" b="1" dirty="0" err="1">
                <a:sym typeface="Courier New"/>
              </a:rPr>
              <a:t>name</a:t>
            </a:r>
            <a:r>
              <a:rPr lang="fr-FR" b="1" dirty="0">
                <a:sym typeface="Courier New"/>
              </a:rPr>
              <a:t>="</a:t>
            </a:r>
            <a:r>
              <a:rPr lang="fr-FR" b="1" dirty="0" err="1">
                <a:sym typeface="Courier New"/>
              </a:rPr>
              <a:t>password</a:t>
            </a:r>
            <a:r>
              <a:rPr lang="fr-FR" b="1" dirty="0">
                <a:sym typeface="Courier New"/>
              </a:rPr>
              <a:t>" /&gt;</a:t>
            </a:r>
            <a:br>
              <a:rPr lang="fr-FR" b="1" dirty="0">
                <a:sym typeface="Courier New"/>
              </a:rPr>
            </a:br>
            <a:r>
              <a:rPr lang="fr-FR" b="1" dirty="0">
                <a:sym typeface="Courier New"/>
              </a:rPr>
              <a:t>	&lt;input type="</a:t>
            </a:r>
            <a:r>
              <a:rPr lang="fr-FR" b="1" dirty="0" err="1">
                <a:sym typeface="Courier New"/>
              </a:rPr>
              <a:t>submit</a:t>
            </a:r>
            <a:r>
              <a:rPr lang="fr-FR" b="1" dirty="0">
                <a:sym typeface="Courier New"/>
              </a:rPr>
              <a:t>" value="Envoyer le formulaire"&gt;</a:t>
            </a:r>
            <a:br>
              <a:rPr lang="fr-FR" b="1" dirty="0">
                <a:sym typeface="Courier New"/>
              </a:rPr>
            </a:br>
            <a:r>
              <a:rPr lang="fr-FR" b="1" dirty="0">
                <a:sym typeface="Courier New"/>
              </a:rPr>
              <a:t>&lt;/</a:t>
            </a:r>
            <a:r>
              <a:rPr lang="fr-FR" b="1" dirty="0" err="1">
                <a:sym typeface="Courier New"/>
              </a:rPr>
              <a:t>form</a:t>
            </a:r>
            <a:r>
              <a:rPr lang="fr-FR" b="1" dirty="0">
                <a:sym typeface="Courier New"/>
              </a:rPr>
              <a:t>&gt;</a:t>
            </a:r>
            <a:endParaRPr lang="fr-FR" dirty="0">
              <a:sym typeface="Courier New"/>
            </a:endParaRPr>
          </a:p>
          <a:p>
            <a:pPr lvl="0">
              <a:lnSpc>
                <a:spcPct val="120000"/>
              </a:lnSpc>
            </a:pPr>
            <a:endParaRPr lang="fr-FR" dirty="0">
              <a:sym typeface="Courier New"/>
            </a:endParaRPr>
          </a:p>
          <a:p>
            <a:pPr marL="0" lvl="0" indent="0">
              <a:lnSpc>
                <a:spcPct val="120000"/>
              </a:lnSpc>
              <a:buNone/>
            </a:pPr>
            <a:r>
              <a:rPr lang="fr-FR" dirty="0">
                <a:sym typeface="Courier New"/>
              </a:rPr>
              <a:t>Exemple d’un formulaire de saisie avec label :</a:t>
            </a:r>
          </a:p>
          <a:p>
            <a:pPr lvl="0" indent="0">
              <a:lnSpc>
                <a:spcPct val="100000"/>
              </a:lnSpc>
              <a:buNone/>
            </a:pPr>
            <a:r>
              <a:rPr lang="fr-FR" b="1" dirty="0">
                <a:sym typeface="Courier New"/>
              </a:rPr>
              <a:t>&lt;</a:t>
            </a:r>
            <a:r>
              <a:rPr lang="fr-FR" b="1" dirty="0" err="1">
                <a:sym typeface="Courier New"/>
              </a:rPr>
              <a:t>form</a:t>
            </a:r>
            <a:r>
              <a:rPr lang="fr-FR" b="1" dirty="0">
                <a:sym typeface="Courier New"/>
              </a:rPr>
              <a:t> action="</a:t>
            </a:r>
            <a:r>
              <a:rPr lang="fr-FR" b="1" dirty="0" err="1">
                <a:sym typeface="Courier New"/>
              </a:rPr>
              <a:t>connexion.jsp</a:t>
            </a:r>
            <a:r>
              <a:rPr lang="fr-FR" b="1" dirty="0">
                <a:sym typeface="Courier New"/>
              </a:rPr>
              <a:t>" </a:t>
            </a:r>
            <a:r>
              <a:rPr lang="fr-FR" b="1" dirty="0" err="1">
                <a:sym typeface="Courier New"/>
              </a:rPr>
              <a:t>method</a:t>
            </a:r>
            <a:r>
              <a:rPr lang="fr-FR" b="1" dirty="0">
                <a:sym typeface="Courier New"/>
              </a:rPr>
              <a:t>="post"&gt;</a:t>
            </a:r>
            <a:br>
              <a:rPr lang="fr-FR" b="1" dirty="0">
                <a:sym typeface="Courier New"/>
              </a:rPr>
            </a:br>
            <a:r>
              <a:rPr lang="it-IT" b="1" dirty="0"/>
              <a:t>	&lt;label for=</a:t>
            </a:r>
            <a:r>
              <a:rPr lang="fr-FR" b="1" dirty="0">
                <a:sym typeface="Courier New"/>
              </a:rPr>
              <a:t>"login" </a:t>
            </a:r>
            <a:r>
              <a:rPr lang="it-IT" b="1" dirty="0"/>
              <a:t>&gt;</a:t>
            </a:r>
            <a:r>
              <a:rPr lang="fr-FR" b="1" dirty="0">
                <a:sym typeface="Courier New"/>
              </a:rPr>
              <a:t>Login&lt;/label&gt; : </a:t>
            </a:r>
            <a:br>
              <a:rPr lang="fr-FR" b="1" dirty="0">
                <a:sym typeface="Courier New"/>
              </a:rPr>
            </a:br>
            <a:r>
              <a:rPr lang="fr-FR" b="1" dirty="0">
                <a:sym typeface="Courier New"/>
              </a:rPr>
              <a:t>	&lt;input type="</a:t>
            </a:r>
            <a:r>
              <a:rPr lang="fr-FR" b="1" dirty="0" err="1">
                <a:sym typeface="Courier New"/>
              </a:rPr>
              <a:t>text</a:t>
            </a:r>
            <a:r>
              <a:rPr lang="fr-FR" b="1" dirty="0">
                <a:sym typeface="Courier New"/>
              </a:rPr>
              <a:t>" </a:t>
            </a:r>
            <a:r>
              <a:rPr lang="fr-FR" b="1" dirty="0" err="1">
                <a:sym typeface="Courier New"/>
              </a:rPr>
              <a:t>name</a:t>
            </a:r>
            <a:r>
              <a:rPr lang="fr-FR" b="1" dirty="0">
                <a:sym typeface="Courier New"/>
              </a:rPr>
              <a:t>="login"  id="login" /&gt;</a:t>
            </a:r>
            <a:br>
              <a:rPr lang="fr-FR" b="1" dirty="0">
                <a:sym typeface="Courier New"/>
              </a:rPr>
            </a:br>
            <a:r>
              <a:rPr lang="it-IT" b="1" dirty="0"/>
              <a:t>	&lt;label for</a:t>
            </a:r>
            <a:r>
              <a:rPr lang="fr-FR" b="1" dirty="0">
                <a:sym typeface="Courier New"/>
              </a:rPr>
              <a:t>="</a:t>
            </a:r>
            <a:r>
              <a:rPr lang="fr-FR" b="1" dirty="0" err="1">
                <a:sym typeface="Courier New"/>
              </a:rPr>
              <a:t>password</a:t>
            </a:r>
            <a:r>
              <a:rPr lang="fr-FR" b="1" dirty="0">
                <a:sym typeface="Courier New"/>
              </a:rPr>
              <a:t>"</a:t>
            </a:r>
            <a:r>
              <a:rPr lang="it-IT" b="1" dirty="0"/>
              <a:t>&gt;</a:t>
            </a:r>
            <a:r>
              <a:rPr lang="fr-FR" b="1" dirty="0">
                <a:sym typeface="Courier New"/>
              </a:rPr>
              <a:t>Mot de passe&lt;/label&gt; : </a:t>
            </a:r>
            <a:br>
              <a:rPr lang="fr-FR" b="1" dirty="0">
                <a:sym typeface="Courier New"/>
              </a:rPr>
            </a:br>
            <a:r>
              <a:rPr lang="fr-FR" b="1" dirty="0">
                <a:sym typeface="Courier New"/>
              </a:rPr>
              <a:t>	&lt;input type="</a:t>
            </a:r>
            <a:r>
              <a:rPr lang="fr-FR" b="1" dirty="0" err="1">
                <a:sym typeface="Courier New"/>
              </a:rPr>
              <a:t>password</a:t>
            </a:r>
            <a:r>
              <a:rPr lang="fr-FR" b="1" dirty="0">
                <a:sym typeface="Courier New"/>
              </a:rPr>
              <a:t>"  </a:t>
            </a:r>
            <a:r>
              <a:rPr lang="fr-FR" b="1" dirty="0" err="1">
                <a:sym typeface="Courier New"/>
              </a:rPr>
              <a:t>name</a:t>
            </a:r>
            <a:r>
              <a:rPr lang="fr-FR" b="1" dirty="0">
                <a:sym typeface="Courier New"/>
              </a:rPr>
              <a:t>="</a:t>
            </a:r>
            <a:r>
              <a:rPr lang="fr-FR" b="1" dirty="0" err="1">
                <a:sym typeface="Courier New"/>
              </a:rPr>
              <a:t>password</a:t>
            </a:r>
            <a:r>
              <a:rPr lang="fr-FR" b="1" dirty="0">
                <a:sym typeface="Courier New"/>
              </a:rPr>
              <a:t>"  id="</a:t>
            </a:r>
            <a:r>
              <a:rPr lang="fr-FR" b="1" dirty="0" err="1">
                <a:sym typeface="Courier New"/>
              </a:rPr>
              <a:t>password</a:t>
            </a:r>
            <a:r>
              <a:rPr lang="fr-FR" b="1" dirty="0">
                <a:sym typeface="Courier New"/>
              </a:rPr>
              <a:t>" /&gt;</a:t>
            </a:r>
            <a:br>
              <a:rPr lang="fr-FR" b="1" dirty="0">
                <a:sym typeface="Courier New"/>
              </a:rPr>
            </a:br>
            <a:r>
              <a:rPr lang="fr-FR" b="1" dirty="0">
                <a:sym typeface="Courier New"/>
              </a:rPr>
              <a:t>	&lt;input type="</a:t>
            </a:r>
            <a:r>
              <a:rPr lang="fr-FR" b="1" dirty="0" err="1">
                <a:sym typeface="Courier New"/>
              </a:rPr>
              <a:t>submit</a:t>
            </a:r>
            <a:r>
              <a:rPr lang="fr-FR" b="1" dirty="0">
                <a:sym typeface="Courier New"/>
              </a:rPr>
              <a:t>" value="Envoyer le formulaire"&gt;</a:t>
            </a:r>
            <a:br>
              <a:rPr lang="fr-FR" b="1" dirty="0">
                <a:sym typeface="Courier New"/>
              </a:rPr>
            </a:br>
            <a:r>
              <a:rPr lang="fr-FR" b="1" dirty="0">
                <a:sym typeface="Courier New"/>
              </a:rPr>
              <a:t>&lt;/</a:t>
            </a:r>
            <a:r>
              <a:rPr lang="fr-FR" b="1" dirty="0" err="1">
                <a:sym typeface="Courier New"/>
              </a:rPr>
              <a:t>form</a:t>
            </a:r>
            <a:r>
              <a:rPr lang="fr-FR" b="1" dirty="0">
                <a:sym typeface="Courier New"/>
              </a:rPr>
              <a:t>&gt;</a:t>
            </a:r>
          </a:p>
        </p:txBody>
      </p:sp>
    </p:spTree>
    <p:extLst>
      <p:ext uri="{BB962C8B-B14F-4D97-AF65-F5344CB8AC3E}">
        <p14:creationId xmlns:p14="http://schemas.microsoft.com/office/powerpoint/2010/main" val="1069651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p:txBody>
          <a:bodyPr/>
          <a:lstStyle/>
          <a:p>
            <a:pPr lvl="0"/>
            <a:r>
              <a:rPr lang="fr"/>
              <a:t>Les formulaires</a:t>
            </a:r>
            <a:endParaRPr lang="fr-FR" dirty="0"/>
          </a:p>
        </p:txBody>
      </p:sp>
      <p:sp>
        <p:nvSpPr>
          <p:cNvPr id="217" name="Shape 217"/>
          <p:cNvSpPr txBox="1">
            <a:spLocks noGrp="1"/>
          </p:cNvSpPr>
          <p:nvPr>
            <p:ph idx="1"/>
          </p:nvPr>
        </p:nvSpPr>
        <p:spPr/>
        <p:txBody>
          <a:bodyPr>
            <a:normAutofit/>
          </a:bodyPr>
          <a:lstStyle/>
          <a:p>
            <a:pPr marL="0" indent="0">
              <a:buNone/>
            </a:pPr>
            <a:r>
              <a:rPr lang="fr-FR" dirty="0">
                <a:sym typeface="Courier New"/>
              </a:rPr>
              <a:t>Les zones de saisie de texte type commentaire utilise la balise </a:t>
            </a:r>
            <a:r>
              <a:rPr lang="fr-FR" b="1" i="1" dirty="0">
                <a:sym typeface="Courier New"/>
              </a:rPr>
              <a:t>&lt;</a:t>
            </a:r>
            <a:r>
              <a:rPr lang="fr-FR" b="1" i="1" dirty="0" err="1">
                <a:sym typeface="Courier New"/>
              </a:rPr>
              <a:t>textarea</a:t>
            </a:r>
            <a:r>
              <a:rPr lang="fr-FR" b="1" i="1" dirty="0">
                <a:sym typeface="Courier New"/>
              </a:rPr>
              <a:t>&gt; &lt;/</a:t>
            </a:r>
            <a:r>
              <a:rPr lang="fr-FR" b="1" i="1" dirty="0" err="1">
                <a:sym typeface="Courier New"/>
              </a:rPr>
              <a:t>textarea</a:t>
            </a:r>
            <a:r>
              <a:rPr lang="fr-FR" b="1" i="1" dirty="0">
                <a:sym typeface="Courier New"/>
              </a:rPr>
              <a:t>&gt;</a:t>
            </a:r>
            <a:r>
              <a:rPr lang="fr-FR" dirty="0">
                <a:sym typeface="Courier New"/>
              </a:rPr>
              <a:t>.</a:t>
            </a:r>
          </a:p>
          <a:p>
            <a:pPr marL="0" indent="0">
              <a:buNone/>
            </a:pPr>
            <a:r>
              <a:rPr lang="fr-FR" dirty="0">
                <a:sym typeface="Courier New"/>
              </a:rPr>
              <a:t>Cette balise propose les attributs principaux suivants :</a:t>
            </a:r>
          </a:p>
          <a:p>
            <a:pPr marL="0" indent="0">
              <a:buNone/>
            </a:pPr>
            <a:r>
              <a:rPr lang="fr-FR" b="1" i="1" dirty="0" err="1">
                <a:sym typeface="Courier New"/>
              </a:rPr>
              <a:t>name</a:t>
            </a:r>
            <a:r>
              <a:rPr lang="fr-FR" b="1" i="1" dirty="0">
                <a:sym typeface="Courier New"/>
              </a:rPr>
              <a:t>  </a:t>
            </a:r>
            <a:r>
              <a:rPr lang="fr-FR" dirty="0">
                <a:sym typeface="Courier New"/>
              </a:rPr>
              <a:t>: nom de la zone de saisie (correspond au nom qui sera utilisé pour envoyer la valeur au serveur);</a:t>
            </a:r>
          </a:p>
          <a:p>
            <a:pPr marL="0" indent="0">
              <a:buNone/>
            </a:pPr>
            <a:r>
              <a:rPr lang="fr-FR" b="1" i="1" dirty="0">
                <a:sym typeface="Courier New"/>
              </a:rPr>
              <a:t>id  </a:t>
            </a:r>
            <a:r>
              <a:rPr lang="fr-FR" dirty="0">
                <a:sym typeface="Courier New"/>
              </a:rPr>
              <a:t>: identifiant unique de la zone utilisé notamment pour les labels (en général, on met à la même chose que le </a:t>
            </a:r>
            <a:r>
              <a:rPr lang="fr-FR" dirty="0" err="1">
                <a:sym typeface="Courier New"/>
              </a:rPr>
              <a:t>name</a:t>
            </a:r>
            <a:r>
              <a:rPr lang="fr-FR" dirty="0">
                <a:sym typeface="Courier New"/>
              </a:rPr>
              <a:t>)</a:t>
            </a:r>
          </a:p>
          <a:p>
            <a:pPr marL="0" indent="0">
              <a:buNone/>
            </a:pPr>
            <a:r>
              <a:rPr lang="fr-FR" b="1" i="1" dirty="0" err="1">
                <a:sym typeface="Courier New"/>
              </a:rPr>
              <a:t>rows</a:t>
            </a:r>
            <a:r>
              <a:rPr lang="fr-FR" b="1" i="1" dirty="0">
                <a:sym typeface="Courier New"/>
              </a:rPr>
              <a:t>  </a:t>
            </a:r>
            <a:r>
              <a:rPr lang="fr-FR" dirty="0">
                <a:sym typeface="Courier New"/>
              </a:rPr>
              <a:t>: nombre de ligne de la zone</a:t>
            </a:r>
          </a:p>
          <a:p>
            <a:pPr marL="0" indent="0">
              <a:buNone/>
            </a:pPr>
            <a:r>
              <a:rPr lang="fr-FR" b="1" i="1" dirty="0">
                <a:sym typeface="Courier New"/>
              </a:rPr>
              <a:t>cols </a:t>
            </a:r>
            <a:r>
              <a:rPr lang="fr-FR" dirty="0">
                <a:sym typeface="Courier New"/>
              </a:rPr>
              <a:t>: nombre de colonne de la zone</a:t>
            </a:r>
          </a:p>
          <a:p>
            <a:pPr marL="0" indent="0">
              <a:buNone/>
            </a:pPr>
            <a:endParaRPr lang="fr-FR" dirty="0">
              <a:sym typeface="Courier New"/>
            </a:endParaRPr>
          </a:p>
          <a:p>
            <a:pPr marL="0" indent="0">
              <a:buNone/>
            </a:pPr>
            <a:r>
              <a:rPr lang="fr-FR" dirty="0">
                <a:sym typeface="Courier New"/>
              </a:rPr>
              <a:t>Le texte éventuellement contenu dans la balise définit le texte par défaut de la zone.</a:t>
            </a:r>
          </a:p>
          <a:p>
            <a:pPr marL="0" indent="0">
              <a:buNone/>
            </a:pPr>
            <a:endParaRPr lang="fr-FR" dirty="0">
              <a:sym typeface="Courier New"/>
            </a:endParaRPr>
          </a:p>
          <a:p>
            <a:pPr marL="0" indent="0">
              <a:buNone/>
            </a:pPr>
            <a:r>
              <a:rPr lang="fr-FR" dirty="0">
                <a:sym typeface="Courier New"/>
              </a:rPr>
              <a:t>Comme pour les inputs, la balise </a:t>
            </a:r>
            <a:r>
              <a:rPr lang="fr-FR" b="1" i="1" dirty="0">
                <a:sym typeface="Courier New"/>
              </a:rPr>
              <a:t>&lt;label&gt; &lt;/label&gt; </a:t>
            </a:r>
            <a:r>
              <a:rPr lang="fr-FR" dirty="0">
                <a:sym typeface="Courier New"/>
              </a:rPr>
              <a:t>permet d’associer un libellé à cette zone de saisie.</a:t>
            </a:r>
            <a:endParaRPr lang="fr-FR" b="1" i="1" dirty="0">
              <a:sym typeface="Courier New"/>
            </a:endParaRPr>
          </a:p>
        </p:txBody>
      </p:sp>
    </p:spTree>
    <p:extLst>
      <p:ext uri="{BB962C8B-B14F-4D97-AF65-F5344CB8AC3E}">
        <p14:creationId xmlns:p14="http://schemas.microsoft.com/office/powerpoint/2010/main" val="18385831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p:txBody>
          <a:bodyPr/>
          <a:lstStyle/>
          <a:p>
            <a:pPr lvl="0"/>
            <a:r>
              <a:rPr lang="fr"/>
              <a:t>Les formulaires</a:t>
            </a:r>
            <a:endParaRPr lang="fr-FR" dirty="0"/>
          </a:p>
        </p:txBody>
      </p:sp>
      <p:sp>
        <p:nvSpPr>
          <p:cNvPr id="217" name="Shape 217"/>
          <p:cNvSpPr txBox="1">
            <a:spLocks noGrp="1"/>
          </p:cNvSpPr>
          <p:nvPr>
            <p:ph idx="1"/>
          </p:nvPr>
        </p:nvSpPr>
        <p:spPr/>
        <p:txBody>
          <a:bodyPr>
            <a:normAutofit/>
          </a:bodyPr>
          <a:lstStyle/>
          <a:p>
            <a:pPr marL="0" lvl="0" indent="0">
              <a:buNone/>
            </a:pPr>
            <a:r>
              <a:rPr lang="fr-FR" dirty="0">
                <a:sym typeface="Courier New"/>
              </a:rPr>
              <a:t>Exemple d’un formulaire de saisie  d’un commentaire :</a:t>
            </a:r>
          </a:p>
          <a:p>
            <a:pPr marL="0" lvl="0" indent="0">
              <a:buNone/>
            </a:pPr>
            <a:r>
              <a:rPr lang="fr-FR" b="1" dirty="0">
                <a:sym typeface="Courier New"/>
              </a:rPr>
              <a:t>&lt;</a:t>
            </a:r>
            <a:r>
              <a:rPr lang="fr-FR" b="1" dirty="0" err="1">
                <a:sym typeface="Courier New"/>
              </a:rPr>
              <a:t>form</a:t>
            </a:r>
            <a:r>
              <a:rPr lang="fr-FR" b="1" dirty="0">
                <a:sym typeface="Courier New"/>
              </a:rPr>
              <a:t> action="</a:t>
            </a:r>
            <a:r>
              <a:rPr lang="fr-FR" b="1" dirty="0" err="1">
                <a:sym typeface="Courier New"/>
              </a:rPr>
              <a:t>commentaire.jsp</a:t>
            </a:r>
            <a:r>
              <a:rPr lang="fr-FR" b="1" dirty="0">
                <a:sym typeface="Courier New"/>
              </a:rPr>
              <a:t>" </a:t>
            </a:r>
            <a:r>
              <a:rPr lang="fr-FR" b="1" dirty="0" err="1">
                <a:sym typeface="Courier New"/>
              </a:rPr>
              <a:t>method</a:t>
            </a:r>
            <a:r>
              <a:rPr lang="fr-FR" b="1" dirty="0">
                <a:sym typeface="Courier New"/>
              </a:rPr>
              <a:t>="post"&gt;</a:t>
            </a:r>
            <a:br>
              <a:rPr lang="fr-FR" b="1" dirty="0">
                <a:sym typeface="Courier New"/>
              </a:rPr>
            </a:br>
            <a:r>
              <a:rPr lang="it-IT" b="1" dirty="0"/>
              <a:t>	&lt;label for=</a:t>
            </a:r>
            <a:r>
              <a:rPr lang="fr-FR" b="1" dirty="0">
                <a:sym typeface="Courier New"/>
              </a:rPr>
              <a:t>"commentaire"</a:t>
            </a:r>
            <a:r>
              <a:rPr lang="it-IT" b="1" dirty="0"/>
              <a:t>&gt;</a:t>
            </a:r>
            <a:r>
              <a:rPr lang="fr-FR" b="1" dirty="0">
                <a:sym typeface="Courier New"/>
              </a:rPr>
              <a:t>Commentaire&lt;/label&gt; : </a:t>
            </a:r>
            <a:br>
              <a:rPr lang="fr-FR" b="1" dirty="0">
                <a:sym typeface="Courier New"/>
              </a:rPr>
            </a:br>
            <a:r>
              <a:rPr lang="fr-FR" b="1" dirty="0">
                <a:sym typeface="Courier New"/>
              </a:rPr>
              <a:t>	&lt;</a:t>
            </a:r>
            <a:r>
              <a:rPr lang="fr-FR" b="1" dirty="0" err="1">
                <a:sym typeface="Courier New"/>
              </a:rPr>
              <a:t>textarea</a:t>
            </a:r>
            <a:r>
              <a:rPr lang="fr-FR" b="1" dirty="0">
                <a:sym typeface="Courier New"/>
              </a:rPr>
              <a:t> </a:t>
            </a:r>
            <a:r>
              <a:rPr lang="fr-FR" b="1" dirty="0" err="1">
                <a:sym typeface="Courier New"/>
              </a:rPr>
              <a:t>name</a:t>
            </a:r>
            <a:r>
              <a:rPr lang="fr-FR" b="1" dirty="0">
                <a:sym typeface="Courier New"/>
              </a:rPr>
              <a:t>="commentaire"  id="commentaire"  </a:t>
            </a:r>
            <a:r>
              <a:rPr lang="fr-FR" b="1" dirty="0" err="1">
                <a:sym typeface="Courier New"/>
              </a:rPr>
              <a:t>rows</a:t>
            </a:r>
            <a:r>
              <a:rPr lang="fr-FR" b="1" dirty="0">
                <a:sym typeface="Courier New"/>
              </a:rPr>
              <a:t>="3"  cols="40"&gt;</a:t>
            </a:r>
            <a:br>
              <a:rPr lang="fr-FR" b="1" dirty="0">
                <a:sym typeface="Courier New"/>
              </a:rPr>
            </a:br>
            <a:r>
              <a:rPr lang="fr-FR" b="1" dirty="0">
                <a:sym typeface="Courier New"/>
              </a:rPr>
              <a:t>	Ceci est le commentaire par défaut</a:t>
            </a:r>
            <a:br>
              <a:rPr lang="fr-FR" b="1" dirty="0">
                <a:sym typeface="Courier New"/>
              </a:rPr>
            </a:br>
            <a:r>
              <a:rPr lang="fr-FR" b="1" dirty="0">
                <a:sym typeface="Courier New"/>
              </a:rPr>
              <a:t>	&lt;/</a:t>
            </a:r>
            <a:r>
              <a:rPr lang="fr-FR" b="1" dirty="0" err="1">
                <a:sym typeface="Courier New"/>
              </a:rPr>
              <a:t>textarea</a:t>
            </a:r>
            <a:r>
              <a:rPr lang="fr-FR" b="1" dirty="0">
                <a:sym typeface="Courier New"/>
              </a:rPr>
              <a:t>&gt;</a:t>
            </a:r>
            <a:br>
              <a:rPr lang="fr-FR" b="1" dirty="0">
                <a:sym typeface="Courier New"/>
              </a:rPr>
            </a:br>
            <a:r>
              <a:rPr lang="fr-FR" b="1" dirty="0">
                <a:sym typeface="Courier New"/>
              </a:rPr>
              <a:t>	&lt;input type="</a:t>
            </a:r>
            <a:r>
              <a:rPr lang="fr-FR" b="1" dirty="0" err="1">
                <a:sym typeface="Courier New"/>
              </a:rPr>
              <a:t>submit</a:t>
            </a:r>
            <a:r>
              <a:rPr lang="fr-FR" b="1" dirty="0">
                <a:sym typeface="Courier New"/>
              </a:rPr>
              <a:t>" value="Envoyer le formulaire"&gt;</a:t>
            </a:r>
            <a:br>
              <a:rPr lang="fr-FR" b="1" dirty="0">
                <a:sym typeface="Courier New"/>
              </a:rPr>
            </a:br>
            <a:r>
              <a:rPr lang="fr-FR" b="1" dirty="0">
                <a:sym typeface="Courier New"/>
              </a:rPr>
              <a:t>&lt;/</a:t>
            </a:r>
            <a:r>
              <a:rPr lang="fr-FR" b="1" dirty="0" err="1">
                <a:sym typeface="Courier New"/>
              </a:rPr>
              <a:t>form</a:t>
            </a:r>
            <a:r>
              <a:rPr lang="fr-FR" b="1" dirty="0">
                <a:sym typeface="Courier New"/>
              </a:rPr>
              <a:t>&gt;</a:t>
            </a:r>
          </a:p>
          <a:p>
            <a:endParaRPr lang="fr-FR" dirty="0">
              <a:sym typeface="Courier New"/>
            </a:endParaRPr>
          </a:p>
          <a:p>
            <a:endParaRPr lang="fr-FR" dirty="0">
              <a:sym typeface="Courier New"/>
            </a:endParaRPr>
          </a:p>
        </p:txBody>
      </p:sp>
    </p:spTree>
    <p:extLst>
      <p:ext uri="{BB962C8B-B14F-4D97-AF65-F5344CB8AC3E}">
        <p14:creationId xmlns:p14="http://schemas.microsoft.com/office/powerpoint/2010/main" val="10947615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p:txBody>
          <a:bodyPr/>
          <a:lstStyle/>
          <a:p>
            <a:pPr lvl="0"/>
            <a:r>
              <a:rPr lang="fr"/>
              <a:t>Les formulaires</a:t>
            </a:r>
            <a:endParaRPr lang="fr-FR" dirty="0"/>
          </a:p>
        </p:txBody>
      </p:sp>
      <p:sp>
        <p:nvSpPr>
          <p:cNvPr id="217" name="Shape 217"/>
          <p:cNvSpPr txBox="1">
            <a:spLocks noGrp="1"/>
          </p:cNvSpPr>
          <p:nvPr>
            <p:ph idx="1"/>
          </p:nvPr>
        </p:nvSpPr>
        <p:spPr/>
        <p:txBody>
          <a:bodyPr>
            <a:normAutofit/>
          </a:bodyPr>
          <a:lstStyle/>
          <a:p>
            <a:pPr marL="0" indent="0">
              <a:buNone/>
            </a:pPr>
            <a:r>
              <a:rPr lang="fr-FR" dirty="0">
                <a:sym typeface="Courier New"/>
              </a:rPr>
              <a:t>Les zones de saisie de texte type liste déroulante utilise la balise </a:t>
            </a:r>
            <a:r>
              <a:rPr lang="fr-FR" b="1" i="1" dirty="0">
                <a:sym typeface="Courier New"/>
              </a:rPr>
              <a:t>&lt;select&gt; &lt;/ select &gt;</a:t>
            </a:r>
            <a:r>
              <a:rPr lang="fr-FR" dirty="0">
                <a:sym typeface="Courier New"/>
              </a:rPr>
              <a:t>. </a:t>
            </a:r>
            <a:br>
              <a:rPr lang="fr-FR" dirty="0">
                <a:sym typeface="Courier New"/>
              </a:rPr>
            </a:br>
            <a:r>
              <a:rPr lang="fr-FR" dirty="0">
                <a:sym typeface="Courier New"/>
              </a:rPr>
              <a:t>Elle propose les attributs principaux suivants :</a:t>
            </a:r>
          </a:p>
          <a:p>
            <a:pPr marL="0" indent="0">
              <a:buNone/>
            </a:pPr>
            <a:r>
              <a:rPr lang="fr-FR" b="1" i="1" dirty="0" err="1">
                <a:sym typeface="Courier New"/>
              </a:rPr>
              <a:t>name</a:t>
            </a:r>
            <a:r>
              <a:rPr lang="fr-FR" b="1" i="1" dirty="0">
                <a:sym typeface="Courier New"/>
              </a:rPr>
              <a:t>  </a:t>
            </a:r>
            <a:r>
              <a:rPr lang="fr-FR" dirty="0">
                <a:sym typeface="Courier New"/>
              </a:rPr>
              <a:t>: nom de la zone de saisie (correspond au nom qui sera utilisé pour envoyer la valeur au serveur);</a:t>
            </a:r>
          </a:p>
          <a:p>
            <a:pPr marL="0" indent="0">
              <a:buNone/>
            </a:pPr>
            <a:r>
              <a:rPr lang="fr-FR" b="1" i="1" dirty="0">
                <a:sym typeface="Courier New"/>
              </a:rPr>
              <a:t>id  </a:t>
            </a:r>
            <a:r>
              <a:rPr lang="fr-FR" dirty="0">
                <a:sym typeface="Courier New"/>
              </a:rPr>
              <a:t>: identifiant unique de la zone utilisé notamment pour les labels (en général, on met à la même chose que le </a:t>
            </a:r>
            <a:r>
              <a:rPr lang="fr-FR" dirty="0" err="1">
                <a:sym typeface="Courier New"/>
              </a:rPr>
              <a:t>name</a:t>
            </a:r>
            <a:r>
              <a:rPr lang="fr-FR" dirty="0">
                <a:sym typeface="Courier New"/>
              </a:rPr>
              <a:t>)</a:t>
            </a:r>
          </a:p>
          <a:p>
            <a:pPr>
              <a:buFont typeface="Arial" panose="020B0604020202020204" pitchFamily="34" charset="0"/>
              <a:buChar char="•"/>
            </a:pPr>
            <a:endParaRPr lang="fr-FR" dirty="0">
              <a:sym typeface="Courier New"/>
            </a:endParaRPr>
          </a:p>
          <a:p>
            <a:pPr marL="0" indent="0">
              <a:buNone/>
            </a:pPr>
            <a:r>
              <a:rPr lang="fr-FR" dirty="0">
                <a:sym typeface="Courier New"/>
              </a:rPr>
              <a:t>Cette balise contient elle-même plusieurs balises </a:t>
            </a:r>
            <a:r>
              <a:rPr lang="fr-FR" b="1" i="1" dirty="0">
                <a:sym typeface="Courier New"/>
              </a:rPr>
              <a:t>&lt;option&gt; &lt;/ option &gt;  </a:t>
            </a:r>
            <a:r>
              <a:rPr lang="fr-FR" dirty="0">
                <a:sym typeface="Courier New"/>
              </a:rPr>
              <a:t>qui contiennent chacune une ligne de la liste déroulante. Elle contient l’attribut </a:t>
            </a:r>
            <a:r>
              <a:rPr lang="fr-FR" b="1" i="1" dirty="0">
                <a:sym typeface="Courier New"/>
              </a:rPr>
              <a:t>value</a:t>
            </a:r>
            <a:r>
              <a:rPr lang="fr-FR" dirty="0">
                <a:sym typeface="Courier New"/>
              </a:rPr>
              <a:t>  qui permet de définir la valeur de la ligne (qui peut donc être différente du libellé affiché dans la liste).</a:t>
            </a:r>
            <a:endParaRPr lang="fr-FR" b="1" dirty="0">
              <a:sym typeface="Courier New"/>
            </a:endParaRPr>
          </a:p>
          <a:p>
            <a:endParaRPr lang="fr-FR" dirty="0">
              <a:sym typeface="Courier New"/>
            </a:endParaRPr>
          </a:p>
          <a:p>
            <a:pPr marL="0" indent="0">
              <a:buNone/>
            </a:pPr>
            <a:r>
              <a:rPr lang="fr-FR" dirty="0">
                <a:sym typeface="Courier New"/>
              </a:rPr>
              <a:t>Comme pour les input, la balise </a:t>
            </a:r>
            <a:r>
              <a:rPr lang="fr-FR" b="1" i="1" dirty="0">
                <a:sym typeface="Courier New"/>
              </a:rPr>
              <a:t>&lt;label&gt; &lt;/label&gt; </a:t>
            </a:r>
            <a:r>
              <a:rPr lang="fr-FR" dirty="0">
                <a:sym typeface="Courier New"/>
              </a:rPr>
              <a:t>permet d’associer un libellé à cette zone de saisie.</a:t>
            </a:r>
            <a:endParaRPr lang="fr-FR" b="1" i="1" dirty="0">
              <a:sym typeface="Courier New"/>
            </a:endParaRPr>
          </a:p>
        </p:txBody>
      </p:sp>
    </p:spTree>
    <p:extLst>
      <p:ext uri="{BB962C8B-B14F-4D97-AF65-F5344CB8AC3E}">
        <p14:creationId xmlns:p14="http://schemas.microsoft.com/office/powerpoint/2010/main" val="4285512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p:txBody>
          <a:bodyPr/>
          <a:lstStyle/>
          <a:p>
            <a:pPr lvl="0"/>
            <a:r>
              <a:rPr lang="fr"/>
              <a:t>Les formulaires</a:t>
            </a:r>
            <a:endParaRPr lang="fr-FR" dirty="0"/>
          </a:p>
        </p:txBody>
      </p:sp>
      <p:sp>
        <p:nvSpPr>
          <p:cNvPr id="217" name="Shape 217"/>
          <p:cNvSpPr txBox="1">
            <a:spLocks noGrp="1"/>
          </p:cNvSpPr>
          <p:nvPr>
            <p:ph idx="1"/>
          </p:nvPr>
        </p:nvSpPr>
        <p:spPr/>
        <p:txBody>
          <a:bodyPr>
            <a:normAutofit/>
          </a:bodyPr>
          <a:lstStyle/>
          <a:p>
            <a:pPr marL="0" lvl="0" indent="0">
              <a:buNone/>
            </a:pPr>
            <a:r>
              <a:rPr lang="fr-FR" dirty="0">
                <a:sym typeface="Courier New"/>
              </a:rPr>
              <a:t>Exemple d’un formulaire de saisie  d’une liste déroulante :</a:t>
            </a:r>
          </a:p>
          <a:p>
            <a:pPr marL="0" lvl="0" indent="0">
              <a:buNone/>
            </a:pPr>
            <a:r>
              <a:rPr lang="fr-FR" b="1" i="1" dirty="0">
                <a:sym typeface="Courier New"/>
              </a:rPr>
              <a:t>&lt;</a:t>
            </a:r>
            <a:r>
              <a:rPr lang="fr-FR" b="1" i="1" dirty="0" err="1">
                <a:sym typeface="Courier New"/>
              </a:rPr>
              <a:t>form</a:t>
            </a:r>
            <a:r>
              <a:rPr lang="fr-FR" b="1" i="1" dirty="0">
                <a:sym typeface="Courier New"/>
              </a:rPr>
              <a:t> action="</a:t>
            </a:r>
            <a:r>
              <a:rPr lang="fr-FR" i="1" dirty="0" err="1">
                <a:sym typeface="Courier New"/>
              </a:rPr>
              <a:t>liste.jsp</a:t>
            </a:r>
            <a:r>
              <a:rPr lang="fr-FR" b="1" i="1" dirty="0">
                <a:sym typeface="Courier New"/>
              </a:rPr>
              <a:t>" </a:t>
            </a:r>
            <a:r>
              <a:rPr lang="fr-FR" b="1" i="1" dirty="0" err="1">
                <a:sym typeface="Courier New"/>
              </a:rPr>
              <a:t>method</a:t>
            </a:r>
            <a:r>
              <a:rPr lang="fr-FR" b="1" i="1" dirty="0">
                <a:sym typeface="Courier New"/>
              </a:rPr>
              <a:t>="</a:t>
            </a:r>
            <a:r>
              <a:rPr lang="fr-FR" i="1" dirty="0">
                <a:sym typeface="Courier New"/>
              </a:rPr>
              <a:t>post</a:t>
            </a:r>
            <a:r>
              <a:rPr lang="fr-FR" b="1" i="1" dirty="0">
                <a:sym typeface="Courier New"/>
              </a:rPr>
              <a:t>"&gt;</a:t>
            </a:r>
          </a:p>
          <a:p>
            <a:pPr marL="0" indent="0">
              <a:buNone/>
            </a:pPr>
            <a:r>
              <a:rPr lang="it-IT" b="1" i="1" dirty="0"/>
              <a:t>	&lt;label for=</a:t>
            </a:r>
            <a:r>
              <a:rPr lang="fr-FR" b="1" i="1" dirty="0">
                <a:sym typeface="Courier New"/>
              </a:rPr>
              <a:t>"</a:t>
            </a:r>
            <a:r>
              <a:rPr lang="fr-FR" i="1" dirty="0">
                <a:sym typeface="Courier New"/>
              </a:rPr>
              <a:t>pays</a:t>
            </a:r>
            <a:r>
              <a:rPr lang="fr-FR" b="1" i="1" dirty="0">
                <a:sym typeface="Courier New"/>
              </a:rPr>
              <a:t>" </a:t>
            </a:r>
            <a:r>
              <a:rPr lang="it-IT" b="1" i="1" dirty="0"/>
              <a:t>&gt;</a:t>
            </a:r>
            <a:r>
              <a:rPr lang="fr-FR" i="1" dirty="0">
                <a:sym typeface="Courier New"/>
              </a:rPr>
              <a:t> Pays</a:t>
            </a:r>
            <a:r>
              <a:rPr lang="fr-FR" b="1" i="1" dirty="0">
                <a:sym typeface="Courier New"/>
              </a:rPr>
              <a:t>&lt;/label&gt; : </a:t>
            </a:r>
          </a:p>
          <a:p>
            <a:pPr marL="0" indent="0">
              <a:buNone/>
            </a:pPr>
            <a:r>
              <a:rPr lang="fr-FR" b="1" i="1" dirty="0">
                <a:sym typeface="Courier New"/>
              </a:rPr>
              <a:t>	&lt;select </a:t>
            </a:r>
            <a:r>
              <a:rPr lang="fr-FR" b="1" i="1" dirty="0" err="1">
                <a:sym typeface="Courier New"/>
              </a:rPr>
              <a:t>name</a:t>
            </a:r>
            <a:r>
              <a:rPr lang="fr-FR" b="1" i="1" dirty="0">
                <a:sym typeface="Courier New"/>
              </a:rPr>
              <a:t>="</a:t>
            </a:r>
            <a:r>
              <a:rPr lang="fr-FR" i="1" dirty="0">
                <a:sym typeface="Courier New"/>
              </a:rPr>
              <a:t>pays</a:t>
            </a:r>
            <a:r>
              <a:rPr lang="fr-FR" b="1" i="1" dirty="0">
                <a:sym typeface="Courier New"/>
              </a:rPr>
              <a:t>"  id="</a:t>
            </a:r>
            <a:r>
              <a:rPr lang="fr-FR" i="1" dirty="0">
                <a:sym typeface="Courier New"/>
              </a:rPr>
              <a:t>pays</a:t>
            </a:r>
            <a:r>
              <a:rPr lang="fr-FR" b="1" i="1" dirty="0">
                <a:sym typeface="Courier New"/>
              </a:rPr>
              <a:t>" &gt;</a:t>
            </a:r>
          </a:p>
          <a:p>
            <a:pPr marL="0" indent="0">
              <a:buNone/>
            </a:pPr>
            <a:r>
              <a:rPr lang="fr-FR" b="1" i="1" dirty="0">
                <a:sym typeface="Courier New"/>
              </a:rPr>
              <a:t>		&lt;option value="FR"&gt;France&lt;/option&gt;</a:t>
            </a:r>
          </a:p>
          <a:p>
            <a:pPr marL="0" indent="0">
              <a:buNone/>
            </a:pPr>
            <a:r>
              <a:rPr lang="fr-FR" b="1" i="1" dirty="0">
                <a:sym typeface="Courier New"/>
              </a:rPr>
              <a:t>		&lt;option value="ES"&gt;Espagne&lt;/option&gt;</a:t>
            </a:r>
          </a:p>
          <a:p>
            <a:pPr marL="0" indent="0">
              <a:buNone/>
            </a:pPr>
            <a:r>
              <a:rPr lang="fr-FR" b="1" i="1" dirty="0">
                <a:sym typeface="Courier New"/>
              </a:rPr>
              <a:t>		&lt;option value="US"&gt;États-Unis&lt;/option&gt; 	</a:t>
            </a:r>
            <a:endParaRPr lang="fr-FR" i="1" dirty="0">
              <a:sym typeface="Courier New"/>
            </a:endParaRPr>
          </a:p>
          <a:p>
            <a:pPr marL="0" indent="0">
              <a:buNone/>
            </a:pPr>
            <a:r>
              <a:rPr lang="fr-FR" b="1" i="1" dirty="0">
                <a:sym typeface="Courier New"/>
              </a:rPr>
              <a:t>	&lt;/select &gt;</a:t>
            </a:r>
          </a:p>
          <a:p>
            <a:pPr marL="0" indent="0">
              <a:buNone/>
            </a:pPr>
            <a:r>
              <a:rPr lang="fr-FR" b="1" i="1" dirty="0">
                <a:sym typeface="Courier New"/>
              </a:rPr>
              <a:t>&lt;/</a:t>
            </a:r>
            <a:r>
              <a:rPr lang="fr-FR" b="1" i="1" dirty="0" err="1">
                <a:sym typeface="Courier New"/>
              </a:rPr>
              <a:t>form</a:t>
            </a:r>
            <a:r>
              <a:rPr lang="fr-FR" b="1" i="1" dirty="0">
                <a:sym typeface="Courier New"/>
              </a:rPr>
              <a:t>&gt;</a:t>
            </a:r>
          </a:p>
          <a:p>
            <a:endParaRPr lang="fr-FR" dirty="0">
              <a:sym typeface="Courier New"/>
            </a:endParaRPr>
          </a:p>
        </p:txBody>
      </p:sp>
    </p:spTree>
    <p:extLst>
      <p:ext uri="{BB962C8B-B14F-4D97-AF65-F5344CB8AC3E}">
        <p14:creationId xmlns:p14="http://schemas.microsoft.com/office/powerpoint/2010/main" val="34362799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 dirty="0"/>
              <a:t>Le multimédia</a:t>
            </a:r>
            <a:endParaRPr lang="fr-FR" dirty="0"/>
          </a:p>
        </p:txBody>
      </p:sp>
      <p:sp>
        <p:nvSpPr>
          <p:cNvPr id="3" name="Espace réservé du contenu 2"/>
          <p:cNvSpPr>
            <a:spLocks noGrp="1"/>
          </p:cNvSpPr>
          <p:nvPr>
            <p:ph idx="1"/>
          </p:nvPr>
        </p:nvSpPr>
        <p:spPr/>
        <p:txBody>
          <a:bodyPr/>
          <a:lstStyle/>
          <a:p>
            <a:pPr marL="0" indent="0">
              <a:buNone/>
            </a:pPr>
            <a:r>
              <a:rPr lang="fr-FR" b="1" dirty="0"/>
              <a:t>Balises pour le multimédia</a:t>
            </a:r>
          </a:p>
          <a:p>
            <a:pPr marL="0" indent="0">
              <a:buNone/>
            </a:pPr>
            <a:r>
              <a:rPr lang="fr-FR" dirty="0"/>
              <a:t>Ces balises permettent d’afficher du contenu multimédia (image, vidéo, son) :</a:t>
            </a:r>
          </a:p>
        </p:txBody>
      </p:sp>
      <p:graphicFrame>
        <p:nvGraphicFramePr>
          <p:cNvPr id="6" name="Tableau 5"/>
          <p:cNvGraphicFramePr>
            <a:graphicFrameLocks noGrp="1"/>
          </p:cNvGraphicFramePr>
          <p:nvPr>
            <p:extLst>
              <p:ext uri="{D42A27DB-BD31-4B8C-83A1-F6EECF244321}">
                <p14:modId xmlns:p14="http://schemas.microsoft.com/office/powerpoint/2010/main" val="874417313"/>
              </p:ext>
            </p:extLst>
          </p:nvPr>
        </p:nvGraphicFramePr>
        <p:xfrm>
          <a:off x="508000" y="1563638"/>
          <a:ext cx="6800304" cy="2146494"/>
        </p:xfrm>
        <a:graphic>
          <a:graphicData uri="http://schemas.openxmlformats.org/drawingml/2006/table">
            <a:tbl>
              <a:tblPr firstRow="1" bandRow="1">
                <a:tableStyleId>{B301B821-A1FF-4177-AEE7-76D212191A09}</a:tableStyleId>
              </a:tblPr>
              <a:tblGrid>
                <a:gridCol w="1737053">
                  <a:extLst>
                    <a:ext uri="{9D8B030D-6E8A-4147-A177-3AD203B41FA5}">
                      <a16:colId xmlns:a16="http://schemas.microsoft.com/office/drawing/2014/main" val="20000"/>
                    </a:ext>
                  </a:extLst>
                </a:gridCol>
                <a:gridCol w="5063251">
                  <a:extLst>
                    <a:ext uri="{9D8B030D-6E8A-4147-A177-3AD203B41FA5}">
                      <a16:colId xmlns:a16="http://schemas.microsoft.com/office/drawing/2014/main" val="20001"/>
                    </a:ext>
                  </a:extLst>
                </a:gridCol>
              </a:tblGrid>
              <a:tr h="0">
                <a:tc>
                  <a:txBody>
                    <a:bodyPr/>
                    <a:lstStyle/>
                    <a:p>
                      <a:r>
                        <a:rPr lang="fr-FR" dirty="0">
                          <a:effectLst/>
                        </a:rPr>
                        <a:t>Balise</a:t>
                      </a:r>
                      <a:endParaRPr lang="fr-FR" dirty="0">
                        <a:solidFill>
                          <a:srgbClr val="FFFFFF"/>
                        </a:solidFill>
                        <a:effectLst/>
                      </a:endParaRPr>
                    </a:p>
                  </a:txBody>
                  <a:tcPr marL="76200" marR="76200" marT="76200" marB="76200" anchor="ctr"/>
                </a:tc>
                <a:tc>
                  <a:txBody>
                    <a:bodyPr/>
                    <a:lstStyle/>
                    <a:p>
                      <a:r>
                        <a:rPr lang="fr-FR" dirty="0">
                          <a:effectLst/>
                        </a:rPr>
                        <a:t>Description</a:t>
                      </a:r>
                      <a:endParaRPr lang="fr-FR" dirty="0">
                        <a:solidFill>
                          <a:srgbClr val="FFFFFF"/>
                        </a:solidFill>
                        <a:effectLst/>
                      </a:endParaRPr>
                    </a:p>
                  </a:txBody>
                  <a:tcPr marL="76200" marR="76200" marT="76200" marB="76200" anchor="ctr"/>
                </a:tc>
                <a:extLst>
                  <a:ext uri="{0D108BD9-81ED-4DB2-BD59-A6C34878D82A}">
                    <a16:rowId xmlns:a16="http://schemas.microsoft.com/office/drawing/2014/main" val="10000"/>
                  </a:ext>
                </a:extLst>
              </a:tr>
              <a:tr h="0">
                <a:tc>
                  <a:txBody>
                    <a:bodyPr/>
                    <a:lstStyle/>
                    <a:p>
                      <a:pPr fontAlgn="t"/>
                      <a:r>
                        <a:rPr lang="fr-FR" dirty="0">
                          <a:effectLst/>
                        </a:rPr>
                        <a:t>&lt;</a:t>
                      </a:r>
                      <a:r>
                        <a:rPr lang="fr-FR" dirty="0" err="1">
                          <a:effectLst/>
                        </a:rPr>
                        <a:t>img</a:t>
                      </a:r>
                      <a:r>
                        <a:rPr lang="fr-FR" dirty="0">
                          <a:effectLst/>
                        </a:rPr>
                        <a:t> /&gt;</a:t>
                      </a:r>
                    </a:p>
                  </a:txBody>
                  <a:tcPr marL="76200" marR="76200" marT="76200" marB="76200"/>
                </a:tc>
                <a:tc>
                  <a:txBody>
                    <a:bodyPr/>
                    <a:lstStyle/>
                    <a:p>
                      <a:pPr fontAlgn="t"/>
                      <a:r>
                        <a:rPr lang="fr-FR">
                          <a:effectLst/>
                        </a:rPr>
                        <a:t>Image</a:t>
                      </a:r>
                    </a:p>
                  </a:txBody>
                  <a:tcPr marL="76200" marR="76200" marT="76200" marB="76200"/>
                </a:tc>
                <a:extLst>
                  <a:ext uri="{0D108BD9-81ED-4DB2-BD59-A6C34878D82A}">
                    <a16:rowId xmlns:a16="http://schemas.microsoft.com/office/drawing/2014/main" val="10001"/>
                  </a:ext>
                </a:extLst>
              </a:tr>
              <a:tr h="0">
                <a:tc>
                  <a:txBody>
                    <a:bodyPr/>
                    <a:lstStyle/>
                    <a:p>
                      <a:pPr fontAlgn="t"/>
                      <a:r>
                        <a:rPr lang="fr-FR" dirty="0">
                          <a:effectLst/>
                        </a:rPr>
                        <a:t>&lt;figure&gt;</a:t>
                      </a:r>
                    </a:p>
                  </a:txBody>
                  <a:tcPr marL="76200" marR="76200" marT="76200" marB="76200"/>
                </a:tc>
                <a:tc>
                  <a:txBody>
                    <a:bodyPr/>
                    <a:lstStyle/>
                    <a:p>
                      <a:pPr fontAlgn="t"/>
                      <a:r>
                        <a:rPr lang="fr-FR">
                          <a:effectLst/>
                        </a:rPr>
                        <a:t>Figure (image, code, etc.)</a:t>
                      </a:r>
                    </a:p>
                  </a:txBody>
                  <a:tcPr marL="76200" marR="76200" marT="76200" marB="76200"/>
                </a:tc>
                <a:extLst>
                  <a:ext uri="{0D108BD9-81ED-4DB2-BD59-A6C34878D82A}">
                    <a16:rowId xmlns:a16="http://schemas.microsoft.com/office/drawing/2014/main" val="10002"/>
                  </a:ext>
                </a:extLst>
              </a:tr>
              <a:tr h="0">
                <a:tc>
                  <a:txBody>
                    <a:bodyPr/>
                    <a:lstStyle/>
                    <a:p>
                      <a:pPr fontAlgn="t"/>
                      <a:r>
                        <a:rPr lang="fr-FR" dirty="0">
                          <a:effectLst/>
                        </a:rPr>
                        <a:t>&lt;</a:t>
                      </a:r>
                      <a:r>
                        <a:rPr lang="fr-FR" dirty="0" err="1">
                          <a:effectLst/>
                        </a:rPr>
                        <a:t>figcaption</a:t>
                      </a:r>
                      <a:r>
                        <a:rPr lang="fr-FR" dirty="0">
                          <a:effectLst/>
                        </a:rPr>
                        <a:t>&gt;</a:t>
                      </a:r>
                    </a:p>
                  </a:txBody>
                  <a:tcPr marL="76200" marR="76200" marT="76200" marB="76200"/>
                </a:tc>
                <a:tc>
                  <a:txBody>
                    <a:bodyPr/>
                    <a:lstStyle/>
                    <a:p>
                      <a:pPr fontAlgn="t"/>
                      <a:r>
                        <a:rPr lang="fr-FR">
                          <a:effectLst/>
                        </a:rPr>
                        <a:t>Description de la figure</a:t>
                      </a:r>
                    </a:p>
                  </a:txBody>
                  <a:tcPr marL="76200" marR="76200" marT="76200" marB="76200"/>
                </a:tc>
                <a:extLst>
                  <a:ext uri="{0D108BD9-81ED-4DB2-BD59-A6C34878D82A}">
                    <a16:rowId xmlns:a16="http://schemas.microsoft.com/office/drawing/2014/main" val="10003"/>
                  </a:ext>
                </a:extLst>
              </a:tr>
              <a:tr h="0">
                <a:tc>
                  <a:txBody>
                    <a:bodyPr/>
                    <a:lstStyle/>
                    <a:p>
                      <a:pPr fontAlgn="t"/>
                      <a:r>
                        <a:rPr lang="fr-FR" dirty="0">
                          <a:effectLst/>
                        </a:rPr>
                        <a:t>&lt;audio&gt;</a:t>
                      </a:r>
                    </a:p>
                  </a:txBody>
                  <a:tcPr marL="76200" marR="76200" marT="76200" marB="76200"/>
                </a:tc>
                <a:tc>
                  <a:txBody>
                    <a:bodyPr/>
                    <a:lstStyle/>
                    <a:p>
                      <a:pPr fontAlgn="t"/>
                      <a:r>
                        <a:rPr lang="fr-FR">
                          <a:effectLst/>
                        </a:rPr>
                        <a:t>Son</a:t>
                      </a:r>
                    </a:p>
                  </a:txBody>
                  <a:tcPr marL="76200" marR="76200" marT="76200" marB="76200"/>
                </a:tc>
                <a:extLst>
                  <a:ext uri="{0D108BD9-81ED-4DB2-BD59-A6C34878D82A}">
                    <a16:rowId xmlns:a16="http://schemas.microsoft.com/office/drawing/2014/main" val="10004"/>
                  </a:ext>
                </a:extLst>
              </a:tr>
              <a:tr h="0">
                <a:tc>
                  <a:txBody>
                    <a:bodyPr/>
                    <a:lstStyle/>
                    <a:p>
                      <a:pPr fontAlgn="t"/>
                      <a:r>
                        <a:rPr lang="fr-FR" dirty="0">
                          <a:effectLst/>
                        </a:rPr>
                        <a:t>&lt;</a:t>
                      </a:r>
                      <a:r>
                        <a:rPr lang="fr-FR" dirty="0" err="1">
                          <a:effectLst/>
                        </a:rPr>
                        <a:t>video</a:t>
                      </a:r>
                      <a:r>
                        <a:rPr lang="fr-FR" dirty="0">
                          <a:effectLst/>
                        </a:rPr>
                        <a:t>&gt;</a:t>
                      </a:r>
                    </a:p>
                  </a:txBody>
                  <a:tcPr marL="76200" marR="76200" marT="76200" marB="76200"/>
                </a:tc>
                <a:tc>
                  <a:txBody>
                    <a:bodyPr/>
                    <a:lstStyle/>
                    <a:p>
                      <a:pPr fontAlgn="t"/>
                      <a:r>
                        <a:rPr lang="fr-FR">
                          <a:effectLst/>
                        </a:rPr>
                        <a:t>Vidéo</a:t>
                      </a:r>
                    </a:p>
                  </a:txBody>
                  <a:tcPr marL="76200" marR="76200" marT="76200" marB="76200"/>
                </a:tc>
                <a:extLst>
                  <a:ext uri="{0D108BD9-81ED-4DB2-BD59-A6C34878D82A}">
                    <a16:rowId xmlns:a16="http://schemas.microsoft.com/office/drawing/2014/main" val="10005"/>
                  </a:ext>
                </a:extLst>
              </a:tr>
              <a:tr h="0">
                <a:tc>
                  <a:txBody>
                    <a:bodyPr/>
                    <a:lstStyle/>
                    <a:p>
                      <a:pPr fontAlgn="t"/>
                      <a:r>
                        <a:rPr lang="fr-FR" dirty="0">
                          <a:effectLst/>
                        </a:rPr>
                        <a:t>&lt;source&gt;</a:t>
                      </a:r>
                    </a:p>
                  </a:txBody>
                  <a:tcPr marL="76200" marR="76200" marT="76200" marB="76200"/>
                </a:tc>
                <a:tc>
                  <a:txBody>
                    <a:bodyPr/>
                    <a:lstStyle/>
                    <a:p>
                      <a:pPr fontAlgn="t"/>
                      <a:r>
                        <a:rPr lang="fr-FR" dirty="0">
                          <a:effectLst/>
                        </a:rPr>
                        <a:t>Format source pour les balises &lt;audio&gt; et &lt;</a:t>
                      </a:r>
                      <a:r>
                        <a:rPr lang="fr-FR" dirty="0" err="1">
                          <a:effectLst/>
                        </a:rPr>
                        <a:t>video</a:t>
                      </a:r>
                      <a:r>
                        <a:rPr lang="fr-FR" dirty="0">
                          <a:effectLst/>
                        </a:rPr>
                        <a:t>&gt;</a:t>
                      </a: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523378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p:txBody>
          <a:bodyPr/>
          <a:lstStyle/>
          <a:p>
            <a:pPr lvl="0"/>
            <a:r>
              <a:rPr lang="fr-FR"/>
              <a:t>Le multimédia</a:t>
            </a:r>
            <a:endParaRPr lang="fr-FR" dirty="0"/>
          </a:p>
        </p:txBody>
      </p:sp>
      <p:sp>
        <p:nvSpPr>
          <p:cNvPr id="187" name="Shape 187"/>
          <p:cNvSpPr txBox="1">
            <a:spLocks noGrp="1"/>
          </p:cNvSpPr>
          <p:nvPr>
            <p:ph idx="1"/>
          </p:nvPr>
        </p:nvSpPr>
        <p:spPr/>
        <p:txBody>
          <a:bodyPr/>
          <a:lstStyle/>
          <a:p>
            <a:pPr marL="0" indent="0">
              <a:buNone/>
            </a:pPr>
            <a:r>
              <a:rPr lang="fr-FR" dirty="0"/>
              <a:t>On peut insérer des images dans une page HTML.</a:t>
            </a:r>
          </a:p>
          <a:p>
            <a:pPr marL="0" indent="0">
              <a:buNone/>
            </a:pPr>
            <a:r>
              <a:rPr lang="fr-FR" dirty="0"/>
              <a:t>Pour cela, on utilise la balise </a:t>
            </a:r>
            <a:r>
              <a:rPr lang="fr-FR" b="1" i="1" dirty="0"/>
              <a:t>&lt;</a:t>
            </a:r>
            <a:r>
              <a:rPr lang="fr-FR" b="1" i="1" dirty="0" err="1"/>
              <a:t>img</a:t>
            </a:r>
            <a:r>
              <a:rPr lang="fr-FR" b="1" i="1" dirty="0"/>
              <a:t> /&gt;</a:t>
            </a:r>
            <a:r>
              <a:rPr lang="fr-FR" dirty="0"/>
              <a:t>.</a:t>
            </a:r>
            <a:r>
              <a:rPr lang="fr-FR" dirty="0">
                <a:sym typeface="Courier New"/>
              </a:rPr>
              <a:t> Cette balise doit toujours se trouver dans une balise </a:t>
            </a:r>
            <a:r>
              <a:rPr lang="fr-FR" b="1" i="1" dirty="0">
                <a:sym typeface="Courier New"/>
              </a:rPr>
              <a:t>&lt;p&gt; &lt;/p&gt;.</a:t>
            </a:r>
            <a:endParaRPr lang="fr-FR" dirty="0">
              <a:sym typeface="Courier New"/>
            </a:endParaRPr>
          </a:p>
          <a:p>
            <a:pPr marL="0" indent="0">
              <a:buNone/>
            </a:pPr>
            <a:r>
              <a:rPr lang="fr-FR" dirty="0">
                <a:sym typeface="Courier New"/>
              </a:rPr>
              <a:t>Elle propose les attributs principaux suivants :</a:t>
            </a:r>
          </a:p>
          <a:p>
            <a:pPr marL="0" indent="0">
              <a:buNone/>
            </a:pPr>
            <a:r>
              <a:rPr lang="fr-FR" b="1" i="1" dirty="0" err="1">
                <a:sym typeface="Courier New"/>
              </a:rPr>
              <a:t>src</a:t>
            </a:r>
            <a:r>
              <a:rPr lang="fr-FR" b="1" i="1" dirty="0">
                <a:sym typeface="Courier New"/>
              </a:rPr>
              <a:t> </a:t>
            </a:r>
            <a:r>
              <a:rPr lang="fr-FR" dirty="0">
                <a:sym typeface="Courier New"/>
              </a:rPr>
              <a:t>: précise l’URL où se trouve l’image à afficher</a:t>
            </a:r>
          </a:p>
          <a:p>
            <a:pPr marL="0" indent="0">
              <a:buNone/>
            </a:pPr>
            <a:r>
              <a:rPr lang="fr-FR" b="1" i="1" dirty="0" err="1">
                <a:sym typeface="Courier New"/>
              </a:rPr>
              <a:t>alt</a:t>
            </a:r>
            <a:r>
              <a:rPr lang="fr-FR" b="1" i="1" dirty="0">
                <a:sym typeface="Courier New"/>
              </a:rPr>
              <a:t>  </a:t>
            </a:r>
            <a:r>
              <a:rPr lang="fr-FR" dirty="0">
                <a:sym typeface="Courier New"/>
              </a:rPr>
              <a:t>: permet de définit le texte qui sera affiché si le navigateur ne peut pas téléchargé l’image.</a:t>
            </a:r>
          </a:p>
          <a:p>
            <a:pPr marL="0" indent="0">
              <a:buNone/>
            </a:pPr>
            <a:r>
              <a:rPr lang="fr-FR" b="1" i="1" dirty="0" err="1">
                <a:sym typeface="Courier New"/>
              </a:rPr>
              <a:t>title</a:t>
            </a:r>
            <a:r>
              <a:rPr lang="fr-FR" b="1" i="1" dirty="0">
                <a:sym typeface="Courier New"/>
              </a:rPr>
              <a:t>  </a:t>
            </a:r>
            <a:r>
              <a:rPr lang="fr-FR" dirty="0">
                <a:sym typeface="Courier New"/>
              </a:rPr>
              <a:t>: permet de définit le texte de l’infobulle sur l’image</a:t>
            </a:r>
          </a:p>
          <a:p>
            <a:pPr marL="0" indent="0">
              <a:buNone/>
            </a:pPr>
            <a:endParaRPr lang="fr-FR" dirty="0">
              <a:sym typeface="Courier New"/>
            </a:endParaRPr>
          </a:p>
          <a:p>
            <a:pPr marL="0" lvl="0" indent="0">
              <a:buNone/>
            </a:pPr>
            <a:r>
              <a:rPr lang="fr-FR" dirty="0"/>
              <a:t>Les différents format d’image qu’il est recommandé d’utiliser en fonction du type d’image sont :</a:t>
            </a:r>
          </a:p>
          <a:p>
            <a:pPr lvl="0"/>
            <a:endParaRPr lang="fr-FR" dirty="0"/>
          </a:p>
          <a:p>
            <a:pPr lvl="0"/>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3947381279"/>
              </p:ext>
            </p:extLst>
          </p:nvPr>
        </p:nvGraphicFramePr>
        <p:xfrm>
          <a:off x="467544" y="3363838"/>
          <a:ext cx="8168456" cy="769620"/>
        </p:xfrm>
        <a:graphic>
          <a:graphicData uri="http://schemas.openxmlformats.org/drawingml/2006/table">
            <a:tbl>
              <a:tblPr bandRow="1">
                <a:tableStyleId>{B301B821-A1FF-4177-AEE7-76D212191A09}</a:tableStyleId>
              </a:tblPr>
              <a:tblGrid>
                <a:gridCol w="4536504">
                  <a:extLst>
                    <a:ext uri="{9D8B030D-6E8A-4147-A177-3AD203B41FA5}">
                      <a16:colId xmlns:a16="http://schemas.microsoft.com/office/drawing/2014/main" val="20000"/>
                    </a:ext>
                  </a:extLst>
                </a:gridCol>
                <a:gridCol w="3631952">
                  <a:extLst>
                    <a:ext uri="{9D8B030D-6E8A-4147-A177-3AD203B41FA5}">
                      <a16:colId xmlns:a16="http://schemas.microsoft.com/office/drawing/2014/main" val="20001"/>
                    </a:ext>
                  </a:extLst>
                </a:gridCol>
              </a:tblGrid>
              <a:tr h="0">
                <a:tc>
                  <a:txBody>
                    <a:bodyPr/>
                    <a:lstStyle/>
                    <a:p>
                      <a:pPr algn="l" fontAlgn="ctr"/>
                      <a:r>
                        <a:rPr lang="fr-FR" sz="1200" b="0" i="0" u="none" strike="noStrike" dirty="0">
                          <a:solidFill>
                            <a:srgbClr val="000000"/>
                          </a:solidFill>
                          <a:effectLst/>
                          <a:latin typeface="Aileron"/>
                        </a:rPr>
                        <a:t>Une photo</a:t>
                      </a:r>
                    </a:p>
                  </a:txBody>
                  <a:tcPr marL="85725" marR="9525" marT="9525" marB="0" anchor="ctr"/>
                </a:tc>
                <a:tc>
                  <a:txBody>
                    <a:bodyPr/>
                    <a:lstStyle/>
                    <a:p>
                      <a:pPr algn="l" fontAlgn="b"/>
                      <a:r>
                        <a:rPr lang="fr-FR" sz="1200" b="1" i="0" u="none" strike="noStrike" dirty="0">
                          <a:solidFill>
                            <a:srgbClr val="000000"/>
                          </a:solidFill>
                          <a:effectLst/>
                          <a:latin typeface="Calibri"/>
                        </a:rPr>
                        <a:t>JPEG</a:t>
                      </a:r>
                    </a:p>
                  </a:txBody>
                  <a:tcPr marL="9525" marR="9525" marT="9525" marB="0" anchor="b"/>
                </a:tc>
                <a:extLst>
                  <a:ext uri="{0D108BD9-81ED-4DB2-BD59-A6C34878D82A}">
                    <a16:rowId xmlns:a16="http://schemas.microsoft.com/office/drawing/2014/main" val="10000"/>
                  </a:ext>
                </a:extLst>
              </a:tr>
              <a:tr h="0">
                <a:tc>
                  <a:txBody>
                    <a:bodyPr/>
                    <a:lstStyle/>
                    <a:p>
                      <a:pPr algn="l" fontAlgn="ctr"/>
                      <a:r>
                        <a:rPr lang="fr-FR" sz="1200" b="0" i="0" u="none" strike="noStrike" dirty="0">
                          <a:solidFill>
                            <a:srgbClr val="000000"/>
                          </a:solidFill>
                          <a:effectLst/>
                          <a:latin typeface="Aileron"/>
                        </a:rPr>
                        <a:t>N'importe quel graphique avec peu de couleurs</a:t>
                      </a:r>
                      <a:r>
                        <a:rPr lang="fr-FR" sz="1200" b="0" i="0" u="none" strike="noStrike" baseline="0" dirty="0">
                          <a:solidFill>
                            <a:srgbClr val="000000"/>
                          </a:solidFill>
                          <a:effectLst/>
                          <a:latin typeface="Aileron"/>
                        </a:rPr>
                        <a:t> </a:t>
                      </a:r>
                      <a:r>
                        <a:rPr lang="fr-FR" sz="1200" b="0" i="0" u="none" strike="noStrike" dirty="0">
                          <a:solidFill>
                            <a:srgbClr val="000000"/>
                          </a:solidFill>
                          <a:effectLst/>
                          <a:latin typeface="Aileron"/>
                        </a:rPr>
                        <a:t>(moins de 256)</a:t>
                      </a:r>
                    </a:p>
                  </a:txBody>
                  <a:tcPr marL="85725" marR="9525" marT="9525" marB="0" anchor="ctr"/>
                </a:tc>
                <a:tc>
                  <a:txBody>
                    <a:bodyPr/>
                    <a:lstStyle/>
                    <a:p>
                      <a:pPr algn="l" fontAlgn="b"/>
                      <a:r>
                        <a:rPr lang="fr-FR" sz="1200" b="1" i="0" u="none" strike="noStrike" dirty="0">
                          <a:solidFill>
                            <a:srgbClr val="000000"/>
                          </a:solidFill>
                          <a:effectLst/>
                          <a:latin typeface="Calibri"/>
                        </a:rPr>
                        <a:t>PNG 8 bits ou éventuellement GIF</a:t>
                      </a:r>
                    </a:p>
                  </a:txBody>
                  <a:tcPr marL="9525" marR="9525" marT="9525" marB="0" anchor="b"/>
                </a:tc>
                <a:extLst>
                  <a:ext uri="{0D108BD9-81ED-4DB2-BD59-A6C34878D82A}">
                    <a16:rowId xmlns:a16="http://schemas.microsoft.com/office/drawing/2014/main" val="10001"/>
                  </a:ext>
                </a:extLst>
              </a:tr>
              <a:tr h="0">
                <a:tc>
                  <a:txBody>
                    <a:bodyPr/>
                    <a:lstStyle/>
                    <a:p>
                      <a:pPr algn="l" fontAlgn="ctr"/>
                      <a:r>
                        <a:rPr lang="fr-FR" sz="1200" b="0" i="0" u="none" strike="noStrike" dirty="0">
                          <a:solidFill>
                            <a:srgbClr val="000000"/>
                          </a:solidFill>
                          <a:effectLst/>
                          <a:latin typeface="Aileron"/>
                        </a:rPr>
                        <a:t>N'importe quel graphique avec beaucoup de couleurs</a:t>
                      </a:r>
                    </a:p>
                  </a:txBody>
                  <a:tcPr marL="85725" marR="9525" marT="9525" marB="0" anchor="ctr"/>
                </a:tc>
                <a:tc>
                  <a:txBody>
                    <a:bodyPr/>
                    <a:lstStyle/>
                    <a:p>
                      <a:pPr algn="l" fontAlgn="b"/>
                      <a:r>
                        <a:rPr lang="fr-FR" sz="1200" b="1" i="0" u="none" strike="noStrike" dirty="0">
                          <a:solidFill>
                            <a:srgbClr val="000000"/>
                          </a:solidFill>
                          <a:effectLst/>
                          <a:latin typeface="Calibri"/>
                        </a:rPr>
                        <a:t>PNG 24 bits</a:t>
                      </a:r>
                    </a:p>
                  </a:txBody>
                  <a:tcPr marL="9525" marR="9525" marT="9525" marB="0" anchor="b"/>
                </a:tc>
                <a:extLst>
                  <a:ext uri="{0D108BD9-81ED-4DB2-BD59-A6C34878D82A}">
                    <a16:rowId xmlns:a16="http://schemas.microsoft.com/office/drawing/2014/main" val="10002"/>
                  </a:ext>
                </a:extLst>
              </a:tr>
              <a:tr h="0">
                <a:tc>
                  <a:txBody>
                    <a:bodyPr/>
                    <a:lstStyle/>
                    <a:p>
                      <a:pPr algn="l" fontAlgn="ctr"/>
                      <a:r>
                        <a:rPr lang="fr-FR" sz="1200" b="0" i="0" u="none" strike="noStrike" dirty="0">
                          <a:solidFill>
                            <a:srgbClr val="000000"/>
                          </a:solidFill>
                          <a:effectLst/>
                          <a:latin typeface="Aileron"/>
                        </a:rPr>
                        <a:t>Une image animée</a:t>
                      </a:r>
                    </a:p>
                  </a:txBody>
                  <a:tcPr marL="85725" marR="9525" marT="9525" marB="0" anchor="ctr"/>
                </a:tc>
                <a:tc>
                  <a:txBody>
                    <a:bodyPr/>
                    <a:lstStyle/>
                    <a:p>
                      <a:pPr algn="l" fontAlgn="b"/>
                      <a:r>
                        <a:rPr lang="fr-FR" sz="1200" b="1" i="0" u="none" strike="noStrike" dirty="0">
                          <a:solidFill>
                            <a:srgbClr val="000000"/>
                          </a:solidFill>
                          <a:effectLst/>
                          <a:latin typeface="Calibri"/>
                        </a:rPr>
                        <a:t>GIF animé</a:t>
                      </a:r>
                    </a:p>
                  </a:txBody>
                  <a:tcPr marL="9525" marR="9525" marT="9525"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09429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p:txBody>
          <a:bodyPr/>
          <a:lstStyle/>
          <a:p>
            <a:pPr lvl="0"/>
            <a:r>
              <a:rPr lang="fr"/>
              <a:t>Le multimédia</a:t>
            </a:r>
            <a:endParaRPr lang="fr-FR" dirty="0"/>
          </a:p>
        </p:txBody>
      </p:sp>
      <p:sp>
        <p:nvSpPr>
          <p:cNvPr id="193" name="Shape 193"/>
          <p:cNvSpPr txBox="1">
            <a:spLocks noGrp="1"/>
          </p:cNvSpPr>
          <p:nvPr>
            <p:ph idx="1"/>
          </p:nvPr>
        </p:nvSpPr>
        <p:spPr/>
        <p:txBody>
          <a:bodyPr/>
          <a:lstStyle/>
          <a:p>
            <a:pPr marL="0" lvl="0" indent="0">
              <a:buNone/>
            </a:pPr>
            <a:r>
              <a:rPr lang="fr-FR" dirty="0">
                <a:sym typeface="Courier New"/>
              </a:rPr>
              <a:t>Exemple d’affichage d’une image :</a:t>
            </a:r>
          </a:p>
          <a:p>
            <a:pPr marL="0" lvl="0" indent="0">
              <a:buNone/>
            </a:pPr>
            <a:r>
              <a:rPr lang="fr-FR" b="1" i="1" dirty="0">
                <a:sym typeface="Courier New"/>
              </a:rPr>
              <a:t>&lt;p&gt;</a:t>
            </a:r>
          </a:p>
          <a:p>
            <a:pPr marL="0" lvl="0" indent="0">
              <a:buNone/>
            </a:pPr>
            <a:r>
              <a:rPr lang="fr-FR" b="1" i="1" dirty="0">
                <a:sym typeface="Courier New"/>
              </a:rPr>
              <a:t>	&lt;</a:t>
            </a:r>
            <a:r>
              <a:rPr lang="fr-FR" b="1" i="1" dirty="0" err="1">
                <a:sym typeface="Courier New"/>
              </a:rPr>
              <a:t>img</a:t>
            </a:r>
            <a:r>
              <a:rPr lang="fr-FR" b="1" i="1" dirty="0">
                <a:sym typeface="Courier New"/>
              </a:rPr>
              <a:t> src="</a:t>
            </a:r>
            <a:r>
              <a:rPr lang="fr-FR" i="1" dirty="0">
                <a:sym typeface="Courier New"/>
              </a:rPr>
              <a:t>images/photo.jpg</a:t>
            </a:r>
            <a:r>
              <a:rPr lang="fr-FR" b="1" i="1" dirty="0">
                <a:sym typeface="Courier New"/>
              </a:rPr>
              <a:t>" alt="</a:t>
            </a:r>
            <a:r>
              <a:rPr lang="fr-FR" i="1" dirty="0">
                <a:sym typeface="Courier New"/>
              </a:rPr>
              <a:t>Ma photo</a:t>
            </a:r>
            <a:r>
              <a:rPr lang="fr-FR" b="1" i="1" dirty="0">
                <a:sym typeface="Courier New"/>
              </a:rPr>
              <a:t>" </a:t>
            </a:r>
            <a:r>
              <a:rPr lang="fr-FR" b="1" i="1" dirty="0" err="1">
                <a:sym typeface="Courier New"/>
              </a:rPr>
              <a:t>title</a:t>
            </a:r>
            <a:r>
              <a:rPr lang="fr-FR" b="1" i="1" dirty="0">
                <a:sym typeface="Courier New"/>
              </a:rPr>
              <a:t>="</a:t>
            </a:r>
            <a:r>
              <a:rPr lang="fr-FR" i="1" dirty="0">
                <a:sym typeface="Courier New"/>
              </a:rPr>
              <a:t>Mes vacances au ski" </a:t>
            </a:r>
            <a:r>
              <a:rPr lang="fr-FR" b="1" i="1" dirty="0">
                <a:sym typeface="Courier New"/>
              </a:rPr>
              <a:t>/&gt;</a:t>
            </a:r>
          </a:p>
          <a:p>
            <a:pPr marL="0" lvl="0" indent="0">
              <a:buNone/>
            </a:pPr>
            <a:r>
              <a:rPr lang="fr-FR" b="1" i="1" dirty="0">
                <a:sym typeface="Courier New"/>
              </a:rPr>
              <a:t>&lt;/p&gt;</a:t>
            </a:r>
          </a:p>
          <a:p>
            <a:pPr lvl="0"/>
            <a:endParaRPr lang="fr-FR" dirty="0">
              <a:sym typeface="Courier New"/>
            </a:endParaRPr>
          </a:p>
        </p:txBody>
      </p:sp>
    </p:spTree>
    <p:extLst>
      <p:ext uri="{BB962C8B-B14F-4D97-AF65-F5344CB8AC3E}">
        <p14:creationId xmlns:p14="http://schemas.microsoft.com/office/powerpoint/2010/main" val="200745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protocole HTTP</a:t>
            </a:r>
          </a:p>
        </p:txBody>
      </p:sp>
      <p:sp>
        <p:nvSpPr>
          <p:cNvPr id="3" name="Espace réservé du contenu 2"/>
          <p:cNvSpPr>
            <a:spLocks noGrp="1"/>
          </p:cNvSpPr>
          <p:nvPr>
            <p:ph idx="1"/>
          </p:nvPr>
        </p:nvSpPr>
        <p:spPr/>
        <p:txBody>
          <a:bodyPr>
            <a:normAutofit/>
          </a:bodyPr>
          <a:lstStyle/>
          <a:p>
            <a:pPr marL="0" indent="0">
              <a:buNone/>
            </a:pPr>
            <a:r>
              <a:rPr lang="fr-FR" sz="1300" dirty="0"/>
              <a:t>Le protocole HTTP (pour HyperText Transfer Protocol) est le principal protocole utilisé sur Internet et permet de définir le mode d’échange entre un navigateur et un serveur sur le Web. Son but est de permettre à un client </a:t>
            </a:r>
            <a:r>
              <a:rPr lang="fr-FR" sz="1300" b="1" dirty="0"/>
              <a:t>d’envoyer des commandes </a:t>
            </a:r>
            <a:r>
              <a:rPr lang="fr-FR" sz="1300" dirty="0"/>
              <a:t>à un serveur pour qu’il les exécute et retourne une réponse au client.</a:t>
            </a:r>
          </a:p>
          <a:p>
            <a:pPr marL="0" indent="0">
              <a:buNone/>
            </a:pPr>
            <a:r>
              <a:rPr lang="fr-FR" sz="1300" dirty="0"/>
              <a:t>Une commande permet notamment de récupérer un fichier qui peut être de différents types (HTML, CSS, JavaScript, Images, …) dont </a:t>
            </a:r>
            <a:r>
              <a:rPr lang="fr-FR" sz="1300" b="1" dirty="0"/>
              <a:t>la localisation </a:t>
            </a:r>
            <a:r>
              <a:rPr lang="fr-FR" sz="1300" dirty="0"/>
              <a:t>est définie grâce à une chaîne de caractères appelée </a:t>
            </a:r>
            <a:r>
              <a:rPr lang="fr-FR" sz="1300" b="1" dirty="0"/>
              <a:t>URL</a:t>
            </a:r>
            <a:r>
              <a:rPr lang="fr-FR" sz="1300" dirty="0"/>
              <a:t>.</a:t>
            </a:r>
          </a:p>
          <a:p>
            <a:pPr marL="0" indent="0">
              <a:buNone/>
            </a:pPr>
            <a:r>
              <a:rPr lang="fr-FR" dirty="0"/>
              <a:t>Le fonctionnement du protocole HTTP est de type client-serveur :</a:t>
            </a:r>
          </a:p>
        </p:txBody>
      </p:sp>
      <p:pic>
        <p:nvPicPr>
          <p:cNvPr id="2050" name="Picture 2" descr="C:\Program Files (x86)\Microsoft Office\MEDIA\CAGCAT10\j0205582.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859782"/>
            <a:ext cx="1346823" cy="1236092"/>
          </a:xfrm>
          <a:prstGeom prst="rect">
            <a:avLst/>
          </a:prstGeom>
          <a:noFill/>
          <a:extLst>
            <a:ext uri="{909E8E84-426E-40DD-AFC4-6F175D3DCCD1}">
              <a14:hiddenFill xmlns:a14="http://schemas.microsoft.com/office/drawing/2010/main">
                <a:solidFill>
                  <a:srgbClr val="FFFFFF"/>
                </a:solidFill>
              </a14:hiddenFill>
            </a:ext>
          </a:extLst>
        </p:spPr>
      </p:pic>
      <p:sp>
        <p:nvSpPr>
          <p:cNvPr id="6" name="modem"/>
          <p:cNvSpPr>
            <a:spLocks noEditPoints="1" noChangeArrowheads="1"/>
          </p:cNvSpPr>
          <p:nvPr/>
        </p:nvSpPr>
        <p:spPr bwMode="auto">
          <a:xfrm>
            <a:off x="5066506" y="3249228"/>
            <a:ext cx="1809750" cy="4572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dirty="0"/>
          </a:p>
        </p:txBody>
      </p:sp>
      <p:cxnSp>
        <p:nvCxnSpPr>
          <p:cNvPr id="10" name="Connecteur droit avec flèche 9"/>
          <p:cNvCxnSpPr/>
          <p:nvPr/>
        </p:nvCxnSpPr>
        <p:spPr>
          <a:xfrm>
            <a:off x="3275856" y="3291830"/>
            <a:ext cx="1728192"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1547664" y="4022943"/>
            <a:ext cx="2061783" cy="276999"/>
          </a:xfrm>
          <a:prstGeom prst="rect">
            <a:avLst/>
          </a:prstGeom>
          <a:noFill/>
        </p:spPr>
        <p:txBody>
          <a:bodyPr wrap="none" rtlCol="0">
            <a:spAutoFit/>
          </a:bodyPr>
          <a:lstStyle/>
          <a:p>
            <a:r>
              <a:rPr lang="fr-FR" sz="1200" dirty="0"/>
              <a:t>Client (Navigateur Web, …)</a:t>
            </a:r>
          </a:p>
        </p:txBody>
      </p:sp>
      <p:sp>
        <p:nvSpPr>
          <p:cNvPr id="13" name="ZoneTexte 12"/>
          <p:cNvSpPr txBox="1"/>
          <p:nvPr/>
        </p:nvSpPr>
        <p:spPr>
          <a:xfrm>
            <a:off x="4958489" y="4011910"/>
            <a:ext cx="2004075" cy="276999"/>
          </a:xfrm>
          <a:prstGeom prst="rect">
            <a:avLst/>
          </a:prstGeom>
          <a:noFill/>
        </p:spPr>
        <p:txBody>
          <a:bodyPr wrap="none" rtlCol="0">
            <a:spAutoFit/>
          </a:bodyPr>
          <a:lstStyle/>
          <a:p>
            <a:r>
              <a:rPr lang="fr-FR" sz="1200" dirty="0"/>
              <a:t>Serveur (Serveur Web, …)</a:t>
            </a:r>
          </a:p>
        </p:txBody>
      </p:sp>
      <p:sp>
        <p:nvSpPr>
          <p:cNvPr id="15" name="ZoneTexte 14"/>
          <p:cNvSpPr txBox="1"/>
          <p:nvPr/>
        </p:nvSpPr>
        <p:spPr>
          <a:xfrm>
            <a:off x="3325084" y="2869660"/>
            <a:ext cx="1606956" cy="415498"/>
          </a:xfrm>
          <a:prstGeom prst="rect">
            <a:avLst/>
          </a:prstGeom>
          <a:noFill/>
        </p:spPr>
        <p:txBody>
          <a:bodyPr wrap="square" rtlCol="0">
            <a:spAutoFit/>
          </a:bodyPr>
          <a:lstStyle/>
          <a:p>
            <a:pPr algn="ctr"/>
            <a:r>
              <a:rPr lang="fr-FR" sz="1050" dirty="0"/>
              <a:t>Le client envoie une requête au serveur</a:t>
            </a:r>
          </a:p>
        </p:txBody>
      </p:sp>
      <p:cxnSp>
        <p:nvCxnSpPr>
          <p:cNvPr id="16" name="Connecteur droit avec flèche 15"/>
          <p:cNvCxnSpPr/>
          <p:nvPr/>
        </p:nvCxnSpPr>
        <p:spPr>
          <a:xfrm>
            <a:off x="3275856" y="3867894"/>
            <a:ext cx="1728192"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3325084" y="3445724"/>
            <a:ext cx="1606956" cy="415498"/>
          </a:xfrm>
          <a:prstGeom prst="rect">
            <a:avLst/>
          </a:prstGeom>
          <a:noFill/>
        </p:spPr>
        <p:txBody>
          <a:bodyPr wrap="square" rtlCol="0">
            <a:spAutoFit/>
          </a:bodyPr>
          <a:lstStyle/>
          <a:p>
            <a:pPr algn="ctr"/>
            <a:r>
              <a:rPr lang="fr-FR" sz="1050" dirty="0"/>
              <a:t>Le serveur retourne une réponse au client</a:t>
            </a:r>
          </a:p>
        </p:txBody>
      </p:sp>
    </p:spTree>
    <p:extLst>
      <p:ext uri="{BB962C8B-B14F-4D97-AF65-F5344CB8AC3E}">
        <p14:creationId xmlns:p14="http://schemas.microsoft.com/office/powerpoint/2010/main" val="33132285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p:txBody>
          <a:bodyPr/>
          <a:lstStyle/>
          <a:p>
            <a:pPr lvl="0"/>
            <a:r>
              <a:rPr lang="fr-FR"/>
              <a:t>Le multimédia</a:t>
            </a:r>
            <a:endParaRPr lang="fr-FR" dirty="0"/>
          </a:p>
        </p:txBody>
      </p:sp>
      <p:sp>
        <p:nvSpPr>
          <p:cNvPr id="187" name="Shape 187"/>
          <p:cNvSpPr txBox="1">
            <a:spLocks noGrp="1"/>
          </p:cNvSpPr>
          <p:nvPr>
            <p:ph idx="1"/>
          </p:nvPr>
        </p:nvSpPr>
        <p:spPr/>
        <p:txBody>
          <a:bodyPr>
            <a:normAutofit lnSpcReduction="10000"/>
          </a:bodyPr>
          <a:lstStyle/>
          <a:p>
            <a:pPr marL="0" lvl="0" indent="0">
              <a:buNone/>
            </a:pPr>
            <a:r>
              <a:rPr lang="fr-FR" dirty="0"/>
              <a:t>On peut également insérer des sons dans une page HTML.</a:t>
            </a:r>
          </a:p>
          <a:p>
            <a:pPr marL="0" indent="0">
              <a:buNone/>
            </a:pPr>
            <a:r>
              <a:rPr lang="fr-FR" dirty="0"/>
              <a:t>Pour cela, on utilise la balise </a:t>
            </a:r>
            <a:r>
              <a:rPr lang="fr-FR" b="1" i="1" dirty="0"/>
              <a:t>&lt;audio&gt; &lt;/audio&gt;</a:t>
            </a:r>
            <a:r>
              <a:rPr lang="fr-FR" dirty="0"/>
              <a:t>.</a:t>
            </a:r>
            <a:r>
              <a:rPr lang="fr-FR" dirty="0">
                <a:sym typeface="Courier New"/>
              </a:rPr>
              <a:t> Elle propose les attributs principaux suivants :</a:t>
            </a:r>
          </a:p>
          <a:p>
            <a:pPr marL="0" indent="0">
              <a:buNone/>
            </a:pPr>
            <a:r>
              <a:rPr lang="fr-FR" b="1" i="1" dirty="0" err="1"/>
              <a:t>controls</a:t>
            </a:r>
            <a:r>
              <a:rPr lang="fr-FR" b="1" i="1" dirty="0"/>
              <a:t> </a:t>
            </a:r>
            <a:r>
              <a:rPr lang="fr-FR" dirty="0"/>
              <a:t>: pour ajouter les boutons « Lecture », « Pause » et la barre de défilement.</a:t>
            </a:r>
          </a:p>
          <a:p>
            <a:pPr marL="0" indent="0">
              <a:buNone/>
            </a:pPr>
            <a:r>
              <a:rPr lang="fr-FR" b="1" i="1" dirty="0" err="1"/>
              <a:t>width</a:t>
            </a:r>
            <a:r>
              <a:rPr lang="fr-FR" b="1" i="1" dirty="0"/>
              <a:t> </a:t>
            </a:r>
            <a:r>
              <a:rPr lang="fr-FR" dirty="0"/>
              <a:t>: précise la largeur de l'outil de lecture audio.</a:t>
            </a:r>
          </a:p>
          <a:p>
            <a:pPr marL="0" indent="0">
              <a:buNone/>
            </a:pPr>
            <a:r>
              <a:rPr lang="fr-FR" b="1" i="1" dirty="0" err="1"/>
              <a:t>loop</a:t>
            </a:r>
            <a:r>
              <a:rPr lang="fr-FR" dirty="0"/>
              <a:t>  : la musique sera jouée en boucle.</a:t>
            </a:r>
          </a:p>
          <a:p>
            <a:pPr marL="0" indent="0">
              <a:buNone/>
            </a:pPr>
            <a:r>
              <a:rPr lang="fr-FR" b="1" i="1" dirty="0" err="1"/>
              <a:t>autoplay</a:t>
            </a:r>
            <a:r>
              <a:rPr lang="fr-FR" dirty="0"/>
              <a:t> : la musique sera jouée dès le chargement de la page.</a:t>
            </a:r>
          </a:p>
          <a:p>
            <a:pPr marL="0" indent="0">
              <a:buNone/>
            </a:pPr>
            <a:r>
              <a:rPr lang="fr-FR" b="1" i="1" dirty="0" err="1"/>
              <a:t>preload</a:t>
            </a:r>
            <a:r>
              <a:rPr lang="fr-FR" b="1" i="1" dirty="0"/>
              <a:t> </a:t>
            </a:r>
            <a:r>
              <a:rPr lang="fr-FR" dirty="0"/>
              <a:t>: indique si la musique peut être </a:t>
            </a:r>
            <a:r>
              <a:rPr lang="fr-FR" dirty="0" err="1"/>
              <a:t>préchargée</a:t>
            </a:r>
            <a:r>
              <a:rPr lang="fr-FR" dirty="0"/>
              <a:t> dès le chargement de la page ou non :</a:t>
            </a:r>
          </a:p>
          <a:p>
            <a:pPr marL="2572" lvl="1" indent="0">
              <a:buNone/>
            </a:pPr>
            <a:r>
              <a:rPr lang="fr-FR" b="1" i="1" dirty="0"/>
              <a:t>auto</a:t>
            </a:r>
            <a:r>
              <a:rPr lang="fr-FR" dirty="0"/>
              <a:t>(par défaut) : le navigateur décide ce qu’il doit </a:t>
            </a:r>
            <a:r>
              <a:rPr lang="fr-FR" dirty="0" err="1"/>
              <a:t>précharger</a:t>
            </a:r>
            <a:r>
              <a:rPr lang="fr-FR" dirty="0"/>
              <a:t>.</a:t>
            </a:r>
          </a:p>
          <a:p>
            <a:pPr marL="2572" lvl="1" indent="0">
              <a:buNone/>
            </a:pPr>
            <a:r>
              <a:rPr lang="fr-FR" b="1" i="1" dirty="0" err="1"/>
              <a:t>metadata</a:t>
            </a:r>
            <a:r>
              <a:rPr lang="fr-FR" b="1" i="1" dirty="0"/>
              <a:t> </a:t>
            </a:r>
            <a:r>
              <a:rPr lang="fr-FR" dirty="0"/>
              <a:t>: charge uniquement les métadonnées (durée, etc.).</a:t>
            </a:r>
          </a:p>
          <a:p>
            <a:pPr marL="2572" lvl="1" indent="0">
              <a:buNone/>
            </a:pPr>
            <a:r>
              <a:rPr lang="fr-FR" b="1" i="1" dirty="0"/>
              <a:t>none</a:t>
            </a:r>
            <a:r>
              <a:rPr lang="fr-FR" dirty="0"/>
              <a:t> : pas de </a:t>
            </a:r>
            <a:r>
              <a:rPr lang="fr-FR" dirty="0" err="1"/>
              <a:t>préchargement</a:t>
            </a:r>
            <a:r>
              <a:rPr lang="fr-FR" dirty="0"/>
              <a:t> pour économiser de la bande passante.</a:t>
            </a:r>
          </a:p>
          <a:p>
            <a:pPr marL="0" lvl="0" indent="0">
              <a:buNone/>
            </a:pPr>
            <a:endParaRPr lang="fr-FR" dirty="0"/>
          </a:p>
          <a:p>
            <a:pPr marL="0" lvl="0" indent="0">
              <a:buNone/>
            </a:pPr>
            <a:r>
              <a:rPr lang="fr-FR" dirty="0"/>
              <a:t>Les différents formats de musique que l’on peut télécharger dépendent du navigateur. </a:t>
            </a:r>
            <a:br>
              <a:rPr lang="fr-FR" dirty="0"/>
            </a:br>
            <a:r>
              <a:rPr lang="fr-FR" dirty="0"/>
              <a:t>Ce sont : MP3, AAC, OGG et WAV. </a:t>
            </a:r>
          </a:p>
          <a:p>
            <a:pPr marL="0" lvl="0" indent="0">
              <a:buNone/>
            </a:pPr>
            <a:r>
              <a:rPr lang="fr-FR" dirty="0"/>
              <a:t>Si l’on veut s’assurer qu’un maximum de navigateurs sera capable de lire le son, il est possible de préciser plusieurs fichiers avec des formats différents grâce à la balise </a:t>
            </a:r>
            <a:r>
              <a:rPr lang="fr-FR" b="1" i="1" dirty="0"/>
              <a:t>&lt;source&gt;</a:t>
            </a:r>
          </a:p>
        </p:txBody>
      </p:sp>
    </p:spTree>
    <p:extLst>
      <p:ext uri="{BB962C8B-B14F-4D97-AF65-F5344CB8AC3E}">
        <p14:creationId xmlns:p14="http://schemas.microsoft.com/office/powerpoint/2010/main" val="23064362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p:txBody>
          <a:bodyPr/>
          <a:lstStyle/>
          <a:p>
            <a:pPr lvl="0"/>
            <a:r>
              <a:rPr lang="fr"/>
              <a:t>Le multimédia</a:t>
            </a:r>
            <a:endParaRPr lang="fr-FR" dirty="0"/>
          </a:p>
        </p:txBody>
      </p:sp>
      <p:sp>
        <p:nvSpPr>
          <p:cNvPr id="193" name="Shape 193"/>
          <p:cNvSpPr txBox="1">
            <a:spLocks noGrp="1"/>
          </p:cNvSpPr>
          <p:nvPr>
            <p:ph idx="1"/>
          </p:nvPr>
        </p:nvSpPr>
        <p:spPr/>
        <p:txBody>
          <a:bodyPr/>
          <a:lstStyle/>
          <a:p>
            <a:pPr marL="0" lvl="0" indent="0">
              <a:buNone/>
            </a:pPr>
            <a:r>
              <a:rPr lang="fr-FR" dirty="0">
                <a:sym typeface="Courier New"/>
              </a:rPr>
              <a:t>Exemple d’affichage d’un son :</a:t>
            </a:r>
          </a:p>
          <a:p>
            <a:pPr marL="0" lvl="0" indent="0">
              <a:buNone/>
            </a:pPr>
            <a:r>
              <a:rPr lang="fr-FR" b="1" i="1" dirty="0">
                <a:sym typeface="Courier New"/>
              </a:rPr>
              <a:t>&lt;audio </a:t>
            </a:r>
            <a:r>
              <a:rPr lang="fr-FR" b="1" i="1" dirty="0" err="1">
                <a:sym typeface="Courier New"/>
              </a:rPr>
              <a:t>controls</a:t>
            </a:r>
            <a:r>
              <a:rPr lang="fr-FR" b="1" i="1" dirty="0">
                <a:sym typeface="Courier New"/>
              </a:rPr>
              <a:t>&gt;</a:t>
            </a:r>
          </a:p>
          <a:p>
            <a:pPr marL="0" lvl="0" indent="0">
              <a:buNone/>
            </a:pPr>
            <a:r>
              <a:rPr lang="fr-FR" b="1" i="1" dirty="0">
                <a:sym typeface="Courier New"/>
              </a:rPr>
              <a:t>    &lt;source </a:t>
            </a:r>
            <a:r>
              <a:rPr lang="fr-FR" b="1" i="1" dirty="0" err="1">
                <a:sym typeface="Courier New"/>
              </a:rPr>
              <a:t>src</a:t>
            </a:r>
            <a:r>
              <a:rPr lang="fr-FR" b="1" i="1" dirty="0">
                <a:sym typeface="Courier New"/>
              </a:rPr>
              <a:t>="music.mp3"&gt;</a:t>
            </a:r>
          </a:p>
          <a:p>
            <a:pPr marL="0" lvl="0" indent="0">
              <a:buNone/>
            </a:pPr>
            <a:r>
              <a:rPr lang="fr-FR" b="1" i="1" dirty="0">
                <a:sym typeface="Courier New"/>
              </a:rPr>
              <a:t>    &lt;source </a:t>
            </a:r>
            <a:r>
              <a:rPr lang="fr-FR" b="1" i="1" dirty="0" err="1">
                <a:sym typeface="Courier New"/>
              </a:rPr>
              <a:t>src</a:t>
            </a:r>
            <a:r>
              <a:rPr lang="fr-FR" b="1" i="1" dirty="0">
                <a:sym typeface="Courier New"/>
              </a:rPr>
              <a:t>="music.ogg"&gt;</a:t>
            </a:r>
          </a:p>
          <a:p>
            <a:pPr marL="0" lvl="0" indent="0">
              <a:buNone/>
            </a:pPr>
            <a:r>
              <a:rPr lang="fr-FR" b="1" i="1" dirty="0">
                <a:sym typeface="Courier New"/>
              </a:rPr>
              <a:t>&lt;/audio&gt;</a:t>
            </a:r>
            <a:endParaRPr lang="fr-FR" dirty="0">
              <a:sym typeface="Courier New"/>
            </a:endParaRPr>
          </a:p>
        </p:txBody>
      </p:sp>
    </p:spTree>
    <p:extLst>
      <p:ext uri="{BB962C8B-B14F-4D97-AF65-F5344CB8AC3E}">
        <p14:creationId xmlns:p14="http://schemas.microsoft.com/office/powerpoint/2010/main" val="848757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p:txBody>
          <a:bodyPr/>
          <a:lstStyle/>
          <a:p>
            <a:pPr lvl="0"/>
            <a:r>
              <a:rPr lang="fr-FR"/>
              <a:t>Le multimédia</a:t>
            </a:r>
            <a:endParaRPr lang="fr-FR" dirty="0"/>
          </a:p>
        </p:txBody>
      </p:sp>
      <p:sp>
        <p:nvSpPr>
          <p:cNvPr id="187" name="Shape 187"/>
          <p:cNvSpPr txBox="1">
            <a:spLocks noGrp="1"/>
          </p:cNvSpPr>
          <p:nvPr>
            <p:ph idx="1"/>
          </p:nvPr>
        </p:nvSpPr>
        <p:spPr/>
        <p:txBody>
          <a:bodyPr>
            <a:normAutofit fontScale="92500" lnSpcReduction="10000"/>
          </a:bodyPr>
          <a:lstStyle/>
          <a:p>
            <a:pPr marL="0" lvl="0" indent="0">
              <a:buNone/>
            </a:pPr>
            <a:r>
              <a:rPr lang="fr-FR" dirty="0"/>
              <a:t>Enfin, on peut insérer des vidéos dans une page HTML.</a:t>
            </a:r>
          </a:p>
          <a:p>
            <a:pPr marL="0" indent="0">
              <a:buNone/>
            </a:pPr>
            <a:r>
              <a:rPr lang="fr-FR" dirty="0"/>
              <a:t>Pour cela, on utilise la balise </a:t>
            </a:r>
            <a:r>
              <a:rPr lang="fr-FR" b="1" i="1" dirty="0"/>
              <a:t>&lt;</a:t>
            </a:r>
            <a:r>
              <a:rPr lang="fr-FR" b="1" i="1" dirty="0" err="1"/>
              <a:t>video</a:t>
            </a:r>
            <a:r>
              <a:rPr lang="fr-FR" b="1" i="1" dirty="0"/>
              <a:t>&gt; &lt;/</a:t>
            </a:r>
            <a:r>
              <a:rPr lang="fr-FR" b="1" i="1" dirty="0" err="1"/>
              <a:t>video</a:t>
            </a:r>
            <a:r>
              <a:rPr lang="fr-FR" b="1" i="1" dirty="0"/>
              <a:t>&gt;</a:t>
            </a:r>
            <a:r>
              <a:rPr lang="fr-FR" dirty="0"/>
              <a:t>.</a:t>
            </a:r>
            <a:r>
              <a:rPr lang="fr-FR" dirty="0">
                <a:sym typeface="Courier New"/>
              </a:rPr>
              <a:t> Elle propose les attributs principaux suivants :</a:t>
            </a:r>
          </a:p>
          <a:p>
            <a:pPr marL="0" indent="0">
              <a:buNone/>
            </a:pPr>
            <a:r>
              <a:rPr lang="fr-FR" b="1" i="1" dirty="0" err="1"/>
              <a:t>controls</a:t>
            </a:r>
            <a:r>
              <a:rPr lang="fr-FR" b="1" i="1" dirty="0"/>
              <a:t> </a:t>
            </a:r>
            <a:r>
              <a:rPr lang="fr-FR" dirty="0"/>
              <a:t>: pour ajouter les boutons « Lecture », « Pause » et la barre de défilement.</a:t>
            </a:r>
          </a:p>
          <a:p>
            <a:pPr marL="0" indent="0">
              <a:buNone/>
            </a:pPr>
            <a:r>
              <a:rPr lang="fr-FR" b="1" i="1" dirty="0" err="1"/>
              <a:t>width</a:t>
            </a:r>
            <a:r>
              <a:rPr lang="fr-FR" b="1" i="1" dirty="0"/>
              <a:t> </a:t>
            </a:r>
            <a:r>
              <a:rPr lang="fr-FR" dirty="0"/>
              <a:t>: précise la largeur de la vidéo.</a:t>
            </a:r>
          </a:p>
          <a:p>
            <a:pPr marL="0" indent="0">
              <a:buNone/>
            </a:pPr>
            <a:r>
              <a:rPr lang="fr-FR" b="1" i="1" dirty="0" err="1"/>
              <a:t>height</a:t>
            </a:r>
            <a:r>
              <a:rPr lang="fr-FR" b="1" i="1" dirty="0"/>
              <a:t> </a:t>
            </a:r>
            <a:r>
              <a:rPr lang="fr-FR" dirty="0"/>
              <a:t>: précise la hauteur de la vidéo.</a:t>
            </a:r>
          </a:p>
          <a:p>
            <a:pPr marL="0" indent="0">
              <a:buNone/>
            </a:pPr>
            <a:r>
              <a:rPr lang="fr-FR" b="1" i="1" dirty="0" err="1"/>
              <a:t>loop</a:t>
            </a:r>
            <a:r>
              <a:rPr lang="fr-FR" dirty="0"/>
              <a:t>  : la vidéo sera jouée en boucle.</a:t>
            </a:r>
          </a:p>
          <a:p>
            <a:pPr marL="0" indent="0">
              <a:buNone/>
            </a:pPr>
            <a:r>
              <a:rPr lang="fr-FR" b="1" i="1" dirty="0" err="1"/>
              <a:t>autoplay</a:t>
            </a:r>
            <a:r>
              <a:rPr lang="fr-FR" dirty="0"/>
              <a:t> : la vidéo sera jouée dès le chargement de la page.</a:t>
            </a:r>
          </a:p>
          <a:p>
            <a:pPr marL="0" indent="0">
              <a:buNone/>
            </a:pPr>
            <a:r>
              <a:rPr lang="fr-FR" b="1" i="1" dirty="0" err="1"/>
              <a:t>preload</a:t>
            </a:r>
            <a:r>
              <a:rPr lang="fr-FR" b="1" i="1" dirty="0"/>
              <a:t> </a:t>
            </a:r>
            <a:r>
              <a:rPr lang="fr-FR" dirty="0"/>
              <a:t>: indique si la vidéo peut être </a:t>
            </a:r>
            <a:r>
              <a:rPr lang="fr-FR" dirty="0" err="1"/>
              <a:t>préchargée</a:t>
            </a:r>
            <a:r>
              <a:rPr lang="fr-FR" dirty="0"/>
              <a:t> dès le chargement de la page ou non :</a:t>
            </a:r>
          </a:p>
          <a:p>
            <a:pPr marL="2572" lvl="1" indent="0">
              <a:buNone/>
            </a:pPr>
            <a:r>
              <a:rPr lang="fr-FR" b="1" i="1" dirty="0"/>
              <a:t>auto</a:t>
            </a:r>
            <a:r>
              <a:rPr lang="fr-FR" dirty="0"/>
              <a:t>(par défaut) : le navigateur décide ce qu’il doit </a:t>
            </a:r>
            <a:r>
              <a:rPr lang="fr-FR" dirty="0" err="1"/>
              <a:t>précharger</a:t>
            </a:r>
            <a:r>
              <a:rPr lang="fr-FR" dirty="0"/>
              <a:t>.</a:t>
            </a:r>
          </a:p>
          <a:p>
            <a:pPr marL="2572" lvl="1" indent="0">
              <a:buNone/>
            </a:pPr>
            <a:r>
              <a:rPr lang="fr-FR" b="1" i="1" dirty="0" err="1"/>
              <a:t>metadata</a:t>
            </a:r>
            <a:r>
              <a:rPr lang="fr-FR" b="1" i="1" dirty="0"/>
              <a:t> </a:t>
            </a:r>
            <a:r>
              <a:rPr lang="fr-FR" dirty="0"/>
              <a:t>: charge uniquement les métadonnées (durée, etc.).</a:t>
            </a:r>
          </a:p>
          <a:p>
            <a:pPr marL="2572" lvl="1" indent="0">
              <a:buNone/>
            </a:pPr>
            <a:r>
              <a:rPr lang="fr-FR" b="1" i="1" dirty="0"/>
              <a:t>none</a:t>
            </a:r>
            <a:r>
              <a:rPr lang="fr-FR" dirty="0"/>
              <a:t> : pas de </a:t>
            </a:r>
            <a:r>
              <a:rPr lang="fr-FR" dirty="0" err="1"/>
              <a:t>préchargement</a:t>
            </a:r>
            <a:r>
              <a:rPr lang="fr-FR" dirty="0"/>
              <a:t> pour économiser de la bande passante.</a:t>
            </a:r>
          </a:p>
          <a:p>
            <a:pPr marL="0" lvl="0" indent="0">
              <a:buNone/>
            </a:pPr>
            <a:endParaRPr lang="fr-FR" dirty="0"/>
          </a:p>
          <a:p>
            <a:pPr marL="0" indent="0">
              <a:buNone/>
            </a:pPr>
            <a:r>
              <a:rPr lang="fr-FR" dirty="0"/>
              <a:t>Les différents formats de vidéo que l’on peut télécharger dépendent du navigateur. </a:t>
            </a:r>
            <a:br>
              <a:rPr lang="fr-FR" dirty="0"/>
            </a:br>
            <a:r>
              <a:rPr lang="fr-FR" dirty="0"/>
              <a:t>Ce sont : H.264, </a:t>
            </a:r>
            <a:r>
              <a:rPr lang="fr-FR" dirty="0" err="1"/>
              <a:t>Ogg</a:t>
            </a:r>
            <a:r>
              <a:rPr lang="fr-FR" dirty="0"/>
              <a:t> </a:t>
            </a:r>
            <a:r>
              <a:rPr lang="fr-FR" dirty="0" err="1"/>
              <a:t>Theora</a:t>
            </a:r>
            <a:r>
              <a:rPr lang="fr-FR" dirty="0"/>
              <a:t> et </a:t>
            </a:r>
            <a:r>
              <a:rPr lang="fr-FR" dirty="0" err="1"/>
              <a:t>WebM</a:t>
            </a:r>
            <a:endParaRPr lang="fr-FR" dirty="0"/>
          </a:p>
          <a:p>
            <a:pPr marL="0" lvl="0" indent="0">
              <a:buNone/>
            </a:pPr>
            <a:r>
              <a:rPr lang="fr-FR" dirty="0"/>
              <a:t>Si l’on veut s’assurer qu’un maximum de navigateurs sera capable de lire le son, il est possible de préciser plusieurs fichiers avec des formats différents grâce à la balise </a:t>
            </a:r>
            <a:r>
              <a:rPr lang="fr-FR" b="1" i="1" dirty="0"/>
              <a:t>&lt;source&gt;</a:t>
            </a:r>
          </a:p>
        </p:txBody>
      </p:sp>
    </p:spTree>
    <p:extLst>
      <p:ext uri="{BB962C8B-B14F-4D97-AF65-F5344CB8AC3E}">
        <p14:creationId xmlns:p14="http://schemas.microsoft.com/office/powerpoint/2010/main" val="21331121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p:txBody>
          <a:bodyPr/>
          <a:lstStyle/>
          <a:p>
            <a:pPr lvl="0"/>
            <a:r>
              <a:rPr lang="fr"/>
              <a:t>Le multimédia</a:t>
            </a:r>
            <a:endParaRPr lang="fr-FR" dirty="0"/>
          </a:p>
        </p:txBody>
      </p:sp>
      <p:sp>
        <p:nvSpPr>
          <p:cNvPr id="193" name="Shape 193"/>
          <p:cNvSpPr txBox="1">
            <a:spLocks noGrp="1"/>
          </p:cNvSpPr>
          <p:nvPr>
            <p:ph idx="1"/>
          </p:nvPr>
        </p:nvSpPr>
        <p:spPr/>
        <p:txBody>
          <a:bodyPr/>
          <a:lstStyle/>
          <a:p>
            <a:pPr marL="0" lvl="0" indent="0">
              <a:buNone/>
            </a:pPr>
            <a:r>
              <a:rPr lang="fr-FR" dirty="0">
                <a:sym typeface="Courier New"/>
              </a:rPr>
              <a:t>Exemple d’affichage d’une vidéo :</a:t>
            </a:r>
          </a:p>
          <a:p>
            <a:pPr marL="0" lvl="0" indent="0">
              <a:buNone/>
            </a:pPr>
            <a:r>
              <a:rPr lang="fr-FR" b="1" i="1" dirty="0">
                <a:sym typeface="Courier New"/>
              </a:rPr>
              <a:t>&lt;</a:t>
            </a:r>
            <a:r>
              <a:rPr lang="fr-FR" b="1" i="1" dirty="0" err="1">
                <a:sym typeface="Courier New"/>
              </a:rPr>
              <a:t>video</a:t>
            </a:r>
            <a:r>
              <a:rPr lang="fr-FR" b="1" i="1" dirty="0">
                <a:sym typeface="Courier New"/>
              </a:rPr>
              <a:t> </a:t>
            </a:r>
            <a:r>
              <a:rPr lang="fr-FR" b="1" i="1" dirty="0" err="1">
                <a:sym typeface="Courier New"/>
              </a:rPr>
              <a:t>controls</a:t>
            </a:r>
            <a:r>
              <a:rPr lang="fr-FR" b="1" i="1" dirty="0">
                <a:sym typeface="Courier New"/>
              </a:rPr>
              <a:t>&gt;</a:t>
            </a:r>
          </a:p>
          <a:p>
            <a:pPr marL="0" lvl="0" indent="0">
              <a:buNone/>
            </a:pPr>
            <a:r>
              <a:rPr lang="fr-FR" b="1" i="1" dirty="0">
                <a:sym typeface="Courier New"/>
              </a:rPr>
              <a:t>    &lt;source </a:t>
            </a:r>
            <a:r>
              <a:rPr lang="fr-FR" b="1" i="1" dirty="0" err="1">
                <a:sym typeface="Courier New"/>
              </a:rPr>
              <a:t>src</a:t>
            </a:r>
            <a:r>
              <a:rPr lang="fr-FR" b="1" i="1" dirty="0">
                <a:sym typeface="Courier New"/>
              </a:rPr>
              <a:t>="video.avi"&gt;</a:t>
            </a:r>
          </a:p>
          <a:p>
            <a:pPr marL="0" lvl="0" indent="0">
              <a:buNone/>
            </a:pPr>
            <a:r>
              <a:rPr lang="fr-FR" b="1" i="1" dirty="0">
                <a:sym typeface="Courier New"/>
              </a:rPr>
              <a:t>    &lt;source </a:t>
            </a:r>
            <a:r>
              <a:rPr lang="fr-FR" b="1" i="1" dirty="0" err="1">
                <a:sym typeface="Courier New"/>
              </a:rPr>
              <a:t>src</a:t>
            </a:r>
            <a:r>
              <a:rPr lang="fr-FR" b="1" i="1" dirty="0">
                <a:sym typeface="Courier New"/>
              </a:rPr>
              <a:t>="video.mp4"&gt;</a:t>
            </a:r>
          </a:p>
          <a:p>
            <a:pPr marL="0" lvl="0" indent="0">
              <a:buNone/>
            </a:pPr>
            <a:r>
              <a:rPr lang="fr-FR" b="1" i="1" dirty="0">
                <a:sym typeface="Courier New"/>
              </a:rPr>
              <a:t>&lt;/</a:t>
            </a:r>
            <a:r>
              <a:rPr lang="fr-FR" b="1" i="1" dirty="0" err="1">
                <a:sym typeface="Courier New"/>
              </a:rPr>
              <a:t>video</a:t>
            </a:r>
            <a:r>
              <a:rPr lang="fr-FR" b="1" i="1" dirty="0">
                <a:sym typeface="Courier New"/>
              </a:rPr>
              <a:t> &gt;</a:t>
            </a:r>
            <a:endParaRPr lang="fr-FR" dirty="0">
              <a:sym typeface="Courier New"/>
            </a:endParaRPr>
          </a:p>
        </p:txBody>
      </p:sp>
    </p:spTree>
    <p:extLst>
      <p:ext uri="{BB962C8B-B14F-4D97-AF65-F5344CB8AC3E}">
        <p14:creationId xmlns:p14="http://schemas.microsoft.com/office/powerpoint/2010/main" val="18984926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Catégorisation des contenus</a:t>
            </a:r>
          </a:p>
        </p:txBody>
      </p:sp>
      <p:sp>
        <p:nvSpPr>
          <p:cNvPr id="3" name="Espace réservé du contenu 2"/>
          <p:cNvSpPr>
            <a:spLocks noGrp="1"/>
          </p:cNvSpPr>
          <p:nvPr>
            <p:ph idx="1"/>
          </p:nvPr>
        </p:nvSpPr>
        <p:spPr/>
        <p:txBody>
          <a:bodyPr>
            <a:normAutofit/>
          </a:bodyPr>
          <a:lstStyle/>
          <a:p>
            <a:pPr marL="0" indent="0">
              <a:buNone/>
            </a:pPr>
            <a:r>
              <a:rPr lang="fr-FR" dirty="0"/>
              <a:t>Il existe plusieurs catégories de contenu qui régissent les règles d’affichage, d’imbrication ou plus généralement d’utilisation des balises au sein d’un document HTML.</a:t>
            </a:r>
          </a:p>
          <a:p>
            <a:pPr marL="0" indent="0">
              <a:buNone/>
            </a:pPr>
            <a:r>
              <a:rPr lang="fr-FR" dirty="0"/>
              <a:t>Connaitre ces règles est très utile pour créer des structures cohérentes et valides.</a:t>
            </a:r>
          </a:p>
          <a:p>
            <a:pPr marL="0" indent="0">
              <a:buNone/>
            </a:pPr>
            <a:r>
              <a:rPr lang="fr-FR" dirty="0"/>
              <a:t>Les principales catégories de contenu sont les suivantes :</a:t>
            </a:r>
          </a:p>
          <a:p>
            <a:pPr lvl="1">
              <a:buFont typeface="Arial" panose="020B0604020202020204" pitchFamily="34" charset="0"/>
              <a:buChar char="•"/>
            </a:pPr>
            <a:r>
              <a:rPr lang="fr-FR" dirty="0"/>
              <a:t>Le contenu de </a:t>
            </a:r>
            <a:r>
              <a:rPr lang="fr-FR" dirty="0" err="1"/>
              <a:t>méta-données</a:t>
            </a:r>
            <a:endParaRPr lang="fr-FR" dirty="0"/>
          </a:p>
          <a:p>
            <a:pPr lvl="1">
              <a:buFont typeface="Arial" panose="020B0604020202020204" pitchFamily="34" charset="0"/>
              <a:buChar char="•"/>
            </a:pPr>
            <a:r>
              <a:rPr lang="fr-FR" dirty="0"/>
              <a:t>Le contenu de flux</a:t>
            </a:r>
          </a:p>
          <a:p>
            <a:pPr lvl="1">
              <a:buFont typeface="Arial" panose="020B0604020202020204" pitchFamily="34" charset="0"/>
              <a:buChar char="•"/>
            </a:pPr>
            <a:r>
              <a:rPr lang="fr-FR" dirty="0"/>
              <a:t>Le contenu sectionnant</a:t>
            </a:r>
          </a:p>
          <a:p>
            <a:pPr lvl="1">
              <a:buFont typeface="Arial" panose="020B0604020202020204" pitchFamily="34" charset="0"/>
              <a:buChar char="•"/>
            </a:pPr>
            <a:r>
              <a:rPr lang="fr-FR" dirty="0"/>
              <a:t>Le contenu de titre</a:t>
            </a:r>
          </a:p>
          <a:p>
            <a:pPr lvl="1">
              <a:buFont typeface="Arial" panose="020B0604020202020204" pitchFamily="34" charset="0"/>
              <a:buChar char="•"/>
            </a:pPr>
            <a:r>
              <a:rPr lang="fr-FR" dirty="0"/>
              <a:t>Le contenu phrasé</a:t>
            </a:r>
          </a:p>
          <a:p>
            <a:pPr lvl="1">
              <a:buFont typeface="Arial" panose="020B0604020202020204" pitchFamily="34" charset="0"/>
              <a:buChar char="•"/>
            </a:pPr>
            <a:r>
              <a:rPr lang="fr-FR" dirty="0"/>
              <a:t>Le contenu intégré</a:t>
            </a:r>
          </a:p>
          <a:p>
            <a:pPr lvl="1">
              <a:buFont typeface="Arial" panose="020B0604020202020204" pitchFamily="34" charset="0"/>
              <a:buChar char="•"/>
            </a:pPr>
            <a:r>
              <a:rPr lang="fr-FR" dirty="0"/>
              <a:t>Le contenu interactif</a:t>
            </a:r>
          </a:p>
          <a:p>
            <a:pPr lvl="1">
              <a:buFont typeface="Arial" panose="020B0604020202020204" pitchFamily="34" charset="0"/>
              <a:buChar char="•"/>
            </a:pPr>
            <a:r>
              <a:rPr lang="fr-FR" dirty="0"/>
              <a:t>Le contenu associé au formulaire</a:t>
            </a:r>
          </a:p>
          <a:p>
            <a:pPr lvl="1">
              <a:buFont typeface="Arial" panose="020B0604020202020204" pitchFamily="34" charset="0"/>
              <a:buChar char="•"/>
            </a:pPr>
            <a:endParaRPr lang="fr-FR" dirty="0"/>
          </a:p>
          <a:p>
            <a:pPr marL="2572" lvl="1" indent="0">
              <a:buNone/>
            </a:pPr>
            <a:r>
              <a:rPr lang="fr-FR" dirty="0"/>
              <a:t>A noter qu’une même balise peut être associée à une ou plusieurs catégories.</a:t>
            </a:r>
          </a:p>
        </p:txBody>
      </p:sp>
      <p:grpSp>
        <p:nvGrpSpPr>
          <p:cNvPr id="10" name="Groupe 9">
            <a:extLst>
              <a:ext uri="{FF2B5EF4-FFF2-40B4-BE49-F238E27FC236}">
                <a16:creationId xmlns:a16="http://schemas.microsoft.com/office/drawing/2014/main" id="{8D006114-CB8F-4F11-9395-5328E095D92F}"/>
              </a:ext>
            </a:extLst>
          </p:cNvPr>
          <p:cNvGrpSpPr/>
          <p:nvPr/>
        </p:nvGrpSpPr>
        <p:grpSpPr>
          <a:xfrm>
            <a:off x="658416" y="4202147"/>
            <a:ext cx="4201616" cy="313184"/>
            <a:chOff x="658416" y="4202147"/>
            <a:chExt cx="4201616" cy="313184"/>
          </a:xfrm>
        </p:grpSpPr>
        <p:pic>
          <p:nvPicPr>
            <p:cNvPr id="5" name="Graphique 4" descr="Informations">
              <a:extLst>
                <a:ext uri="{FF2B5EF4-FFF2-40B4-BE49-F238E27FC236}">
                  <a16:creationId xmlns:a16="http://schemas.microsoft.com/office/drawing/2014/main" id="{E8718489-9525-47DA-B45D-2124ED819B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416" y="4202147"/>
              <a:ext cx="313184" cy="313184"/>
            </a:xfrm>
            <a:prstGeom prst="rect">
              <a:avLst/>
            </a:prstGeom>
          </p:spPr>
        </p:pic>
        <p:sp>
          <p:nvSpPr>
            <p:cNvPr id="6" name="Rectangle 5">
              <a:extLst>
                <a:ext uri="{FF2B5EF4-FFF2-40B4-BE49-F238E27FC236}">
                  <a16:creationId xmlns:a16="http://schemas.microsoft.com/office/drawing/2014/main" id="{88CA4F01-B87D-4759-BA45-55AAAEA425E1}"/>
                </a:ext>
              </a:extLst>
            </p:cNvPr>
            <p:cNvSpPr/>
            <p:nvPr/>
          </p:nvSpPr>
          <p:spPr>
            <a:xfrm>
              <a:off x="971600" y="4227934"/>
              <a:ext cx="3888432" cy="261610"/>
            </a:xfrm>
            <a:prstGeom prst="rect">
              <a:avLst/>
            </a:prstGeom>
          </p:spPr>
          <p:txBody>
            <a:bodyPr wrap="square">
              <a:spAutoFit/>
            </a:bodyPr>
            <a:lstStyle/>
            <a:p>
              <a:r>
                <a:rPr lang="fr-FR" sz="1100" dirty="0">
                  <a:solidFill>
                    <a:srgbClr val="002060"/>
                  </a:solidFill>
                  <a:latin typeface="+mn-lt"/>
                </a:rPr>
                <a:t>Plus de détails sur le site de Mozilla </a:t>
              </a:r>
              <a:r>
                <a:rPr lang="fr-FR" sz="1100" dirty="0">
                  <a:solidFill>
                    <a:srgbClr val="002060"/>
                  </a:solidFill>
                  <a:latin typeface="+mn-lt"/>
                  <a:hlinkClick r:id="rId4"/>
                </a:rPr>
                <a:t>MDN</a:t>
              </a:r>
              <a:endParaRPr lang="fr-FR" sz="1100" dirty="0">
                <a:solidFill>
                  <a:srgbClr val="002060"/>
                </a:solidFill>
                <a:latin typeface="+mn-lt"/>
              </a:endParaRPr>
            </a:p>
          </p:txBody>
        </p:sp>
      </p:grpSp>
      <p:pic>
        <p:nvPicPr>
          <p:cNvPr id="7" name="Graphique 6" descr="Ordinateur">
            <a:extLst>
              <a:ext uri="{FF2B5EF4-FFF2-40B4-BE49-F238E27FC236}">
                <a16:creationId xmlns:a16="http://schemas.microsoft.com/office/drawing/2014/main" id="{19427158-F8FF-4D2B-9D8F-3F481437B8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4186" y="221600"/>
            <a:ext cx="457200" cy="457200"/>
          </a:xfrm>
          <a:prstGeom prst="rect">
            <a:avLst/>
          </a:prstGeom>
        </p:spPr>
      </p:pic>
    </p:spTree>
    <p:extLst>
      <p:ext uri="{BB962C8B-B14F-4D97-AF65-F5344CB8AC3E}">
        <p14:creationId xmlns:p14="http://schemas.microsoft.com/office/powerpoint/2010/main" val="31836102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p:txBody>
          <a:bodyPr/>
          <a:lstStyle/>
          <a:p>
            <a:pPr lvl="0"/>
            <a:r>
              <a:rPr lang="fr-FR" dirty="0"/>
              <a:t>Quelques ressources utiles</a:t>
            </a:r>
          </a:p>
        </p:txBody>
      </p:sp>
      <p:sp>
        <p:nvSpPr>
          <p:cNvPr id="193" name="Shape 193"/>
          <p:cNvSpPr txBox="1">
            <a:spLocks noGrp="1"/>
          </p:cNvSpPr>
          <p:nvPr>
            <p:ph idx="1"/>
          </p:nvPr>
        </p:nvSpPr>
        <p:spPr/>
        <p:txBody>
          <a:bodyPr/>
          <a:lstStyle/>
          <a:p>
            <a:pPr lvl="0"/>
            <a:r>
              <a:rPr lang="fr-FR" dirty="0">
                <a:sym typeface="Courier New"/>
                <a:hlinkClick r:id="rId3"/>
              </a:rPr>
              <a:t>https://www.w3.org/TR/html5/syntax.html</a:t>
            </a:r>
            <a:r>
              <a:rPr lang="fr-FR" dirty="0">
                <a:sym typeface="Courier New"/>
              </a:rPr>
              <a:t> </a:t>
            </a:r>
          </a:p>
          <a:p>
            <a:pPr lvl="0"/>
            <a:r>
              <a:rPr lang="fr-FR" dirty="0">
                <a:sym typeface="Courier New"/>
                <a:hlinkClick r:id="rId4"/>
              </a:rPr>
              <a:t>https://www.w3schools.com/html/default.asp</a:t>
            </a:r>
            <a:r>
              <a:rPr lang="fr-FR" dirty="0">
                <a:sym typeface="Courier New"/>
              </a:rPr>
              <a:t> </a:t>
            </a:r>
          </a:p>
          <a:p>
            <a:pPr lvl="0"/>
            <a:r>
              <a:rPr lang="fr-FR" dirty="0">
                <a:sym typeface="Courier New"/>
                <a:hlinkClick r:id="rId5"/>
              </a:rPr>
              <a:t>https://developer.mozilla.org/fr/docs/Web/HTML</a:t>
            </a:r>
            <a:r>
              <a:rPr lang="fr-FR" dirty="0">
                <a:sym typeface="Courier New"/>
              </a:rPr>
              <a:t> </a:t>
            </a:r>
          </a:p>
          <a:p>
            <a:pPr lvl="0"/>
            <a:endParaRPr lang="fr-FR" dirty="0">
              <a:sym typeface="Courier New"/>
            </a:endParaRPr>
          </a:p>
          <a:p>
            <a:pPr lvl="0"/>
            <a:r>
              <a:rPr lang="fr-FR" dirty="0">
                <a:sym typeface="Courier New"/>
              </a:rPr>
              <a:t>Pense-bête pratique</a:t>
            </a:r>
          </a:p>
          <a:p>
            <a:pPr lvl="0"/>
            <a:r>
              <a:rPr lang="fr-FR" dirty="0">
                <a:sym typeface="Courier New"/>
                <a:hlinkClick r:id="rId6"/>
              </a:rPr>
              <a:t>http://overapi.com/html</a:t>
            </a:r>
            <a:r>
              <a:rPr lang="fr-FR" dirty="0">
                <a:sym typeface="Courier New"/>
              </a:rPr>
              <a:t> </a:t>
            </a:r>
          </a:p>
          <a:p>
            <a:pPr lvl="0"/>
            <a:r>
              <a:rPr lang="fr-FR" dirty="0">
                <a:sym typeface="Courier New"/>
                <a:hlinkClick r:id="rId7"/>
              </a:rPr>
              <a:t>http://htmlcheatsheet.com/</a:t>
            </a:r>
            <a:endParaRPr lang="fr-FR" dirty="0">
              <a:sym typeface="Courier New"/>
            </a:endParaRPr>
          </a:p>
          <a:p>
            <a:pPr lvl="0"/>
            <a:endParaRPr lang="fr-FR" dirty="0">
              <a:sym typeface="Courier New"/>
            </a:endParaRPr>
          </a:p>
        </p:txBody>
      </p:sp>
    </p:spTree>
    <p:extLst>
      <p:ext uri="{BB962C8B-B14F-4D97-AF65-F5344CB8AC3E}">
        <p14:creationId xmlns:p14="http://schemas.microsoft.com/office/powerpoint/2010/main" val="25987722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Tree>
    <p:extLst>
      <p:ext uri="{BB962C8B-B14F-4D97-AF65-F5344CB8AC3E}">
        <p14:creationId xmlns:p14="http://schemas.microsoft.com/office/powerpoint/2010/main" val="20295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protocole HTTP</a:t>
            </a:r>
          </a:p>
        </p:txBody>
      </p:sp>
      <p:sp>
        <p:nvSpPr>
          <p:cNvPr id="3" name="Espace réservé du contenu 2"/>
          <p:cNvSpPr>
            <a:spLocks noGrp="1"/>
          </p:cNvSpPr>
          <p:nvPr>
            <p:ph idx="1"/>
          </p:nvPr>
        </p:nvSpPr>
        <p:spPr/>
        <p:txBody>
          <a:bodyPr>
            <a:normAutofit/>
          </a:bodyPr>
          <a:lstStyle/>
          <a:p>
            <a:pPr marL="0" indent="0">
              <a:buNone/>
            </a:pPr>
            <a:r>
              <a:rPr lang="fr-FR" sz="1300" dirty="0"/>
              <a:t>Depuis la version 1.0 du protocole, le protocole est également utilisé pour transférer des messages avec des en-têtes décrivant le contenu du message en utilisant un codage de type </a:t>
            </a:r>
            <a:r>
              <a:rPr lang="fr-FR" sz="1300" b="1" dirty="0"/>
              <a:t>MIME</a:t>
            </a:r>
            <a:r>
              <a:rPr lang="fr-FR" sz="1300" dirty="0"/>
              <a:t> (pour Multipurpose Internet Mail Extensions).</a:t>
            </a:r>
          </a:p>
          <a:p>
            <a:pPr marL="0" indent="0">
              <a:buNone/>
            </a:pPr>
            <a:endParaRPr lang="fr-FR" sz="1300" dirty="0"/>
          </a:p>
          <a:p>
            <a:pPr marL="0" indent="0">
              <a:buNone/>
            </a:pPr>
            <a:r>
              <a:rPr lang="fr-FR" sz="1300" dirty="0"/>
              <a:t>Il existe une variante du protocole HTTP, le protocole </a:t>
            </a:r>
            <a:r>
              <a:rPr lang="fr-FR" sz="1300" b="1" dirty="0"/>
              <a:t>HTTPS</a:t>
            </a:r>
            <a:r>
              <a:rPr lang="fr-FR" sz="1300" dirty="0"/>
              <a:t> (S pour « Sécurisé »).</a:t>
            </a:r>
          </a:p>
          <a:p>
            <a:pPr marL="0" indent="0">
              <a:buNone/>
            </a:pPr>
            <a:r>
              <a:rPr lang="fr-FR" sz="1300" dirty="0"/>
              <a:t>Il fonctionne exactement de la même façon mais les données envoyées entre le client et le serveur sont chiffrées de telle sorte qu’elles ne puissent pas être lues par un tiers.</a:t>
            </a:r>
          </a:p>
          <a:p>
            <a:pPr marL="0" indent="0">
              <a:buNone/>
            </a:pPr>
            <a:r>
              <a:rPr lang="fr-FR" sz="1300" dirty="0"/>
              <a:t>Une clé de cryptage est partagée entre le client et le serveur.</a:t>
            </a:r>
          </a:p>
        </p:txBody>
      </p:sp>
    </p:spTree>
    <p:extLst>
      <p:ext uri="{BB962C8B-B14F-4D97-AF65-F5344CB8AC3E}">
        <p14:creationId xmlns:p14="http://schemas.microsoft.com/office/powerpoint/2010/main" val="65328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L’URL</a:t>
            </a:r>
          </a:p>
        </p:txBody>
      </p:sp>
      <p:sp>
        <p:nvSpPr>
          <p:cNvPr id="3" name="Espace réservé du contenu 2"/>
          <p:cNvSpPr>
            <a:spLocks noGrp="1"/>
          </p:cNvSpPr>
          <p:nvPr>
            <p:ph idx="1"/>
          </p:nvPr>
        </p:nvSpPr>
        <p:spPr/>
        <p:txBody>
          <a:bodyPr>
            <a:normAutofit/>
          </a:bodyPr>
          <a:lstStyle/>
          <a:p>
            <a:pPr marL="0" indent="0">
              <a:buNone/>
            </a:pPr>
            <a:r>
              <a:rPr lang="fr-FR" sz="1400" dirty="0"/>
              <a:t>L’URL (pour Uniform Resource Locator) permet d’identifier de manière unique une ressource sur Internet.</a:t>
            </a:r>
          </a:p>
          <a:p>
            <a:pPr marL="0" indent="0">
              <a:buNone/>
            </a:pPr>
            <a:endParaRPr lang="fr-FR" sz="1400" dirty="0"/>
          </a:p>
          <a:p>
            <a:pPr marL="0" indent="0">
              <a:buNone/>
            </a:pPr>
            <a:r>
              <a:rPr lang="fr-FR" sz="1400" dirty="0"/>
              <a:t>Ces ressources peuvent être des fichiers de différents types (HTML, CSS, JavaScript, Images, …) mais également des adresses mails ou des « objets » applicatifs.</a:t>
            </a:r>
          </a:p>
          <a:p>
            <a:pPr marL="0" indent="0">
              <a:buNone/>
            </a:pPr>
            <a:endParaRPr lang="fr-FR" sz="1400" dirty="0"/>
          </a:p>
          <a:p>
            <a:pPr marL="0" indent="0">
              <a:buNone/>
            </a:pPr>
            <a:r>
              <a:rPr lang="fr-FR" sz="1400" dirty="0"/>
              <a:t>L’URL aussi appelée « adresse internet » se décompose ainsi :</a:t>
            </a:r>
          </a:p>
          <a:p>
            <a:pPr lvl="1"/>
            <a:r>
              <a:rPr lang="fr-FR" sz="1400" dirty="0">
                <a:solidFill>
                  <a:srgbClr val="FF0000"/>
                </a:solidFill>
              </a:rPr>
              <a:t>{protocole}:</a:t>
            </a:r>
            <a:r>
              <a:rPr lang="fr-FR" sz="1400" dirty="0"/>
              <a:t>//[{utilisateur}[:{mot de passe}]@]</a:t>
            </a:r>
            <a:r>
              <a:rPr lang="fr-FR" sz="1400" dirty="0">
                <a:solidFill>
                  <a:srgbClr val="FF0000"/>
                </a:solidFill>
              </a:rPr>
              <a:t>{adresse du serveur}</a:t>
            </a:r>
            <a:r>
              <a:rPr lang="fr-FR" sz="1400" dirty="0"/>
              <a:t>[:{port}][/{chemin d’accès ressource}][?{paramètre1=valeur1}[&amp;{paramètre2=valeur2}][&amp;{paramètre…=valeur…}]][#{information pour le client}]</a:t>
            </a:r>
          </a:p>
          <a:p>
            <a:pPr marL="2572" lvl="1" indent="0">
              <a:buNone/>
            </a:pPr>
            <a:endParaRPr lang="fr-FR" sz="1400" dirty="0">
              <a:solidFill>
                <a:srgbClr val="FF0000"/>
              </a:solidFill>
            </a:endParaRPr>
          </a:p>
        </p:txBody>
      </p:sp>
      <p:grpSp>
        <p:nvGrpSpPr>
          <p:cNvPr id="17" name="Groupe 16">
            <a:extLst>
              <a:ext uri="{FF2B5EF4-FFF2-40B4-BE49-F238E27FC236}">
                <a16:creationId xmlns:a16="http://schemas.microsoft.com/office/drawing/2014/main" id="{80A700F0-6B88-4EFB-8FE0-3AE60ADAB7EE}"/>
              </a:ext>
            </a:extLst>
          </p:cNvPr>
          <p:cNvGrpSpPr/>
          <p:nvPr/>
        </p:nvGrpSpPr>
        <p:grpSpPr>
          <a:xfrm>
            <a:off x="2107566" y="3435846"/>
            <a:ext cx="5215882" cy="1084780"/>
            <a:chOff x="2107566" y="3276097"/>
            <a:chExt cx="5215882" cy="1084780"/>
          </a:xfrm>
        </p:grpSpPr>
        <p:grpSp>
          <p:nvGrpSpPr>
            <p:cNvPr id="15" name="Groupe 14">
              <a:extLst>
                <a:ext uri="{FF2B5EF4-FFF2-40B4-BE49-F238E27FC236}">
                  <a16:creationId xmlns:a16="http://schemas.microsoft.com/office/drawing/2014/main" id="{BC96E4C6-3577-49F4-BA6A-05C9F2B3FF31}"/>
                </a:ext>
              </a:extLst>
            </p:cNvPr>
            <p:cNvGrpSpPr/>
            <p:nvPr/>
          </p:nvGrpSpPr>
          <p:grpSpPr>
            <a:xfrm>
              <a:off x="2195736" y="3723878"/>
              <a:ext cx="4696193" cy="636999"/>
              <a:chOff x="2195736" y="3723878"/>
              <a:chExt cx="4696193" cy="636999"/>
            </a:xfrm>
          </p:grpSpPr>
          <p:sp>
            <p:nvSpPr>
              <p:cNvPr id="7" name="Accolade fermante 6">
                <a:extLst>
                  <a:ext uri="{FF2B5EF4-FFF2-40B4-BE49-F238E27FC236}">
                    <a16:creationId xmlns:a16="http://schemas.microsoft.com/office/drawing/2014/main" id="{8684530E-2132-4AA6-9B21-26A654436A52}"/>
                  </a:ext>
                </a:extLst>
              </p:cNvPr>
              <p:cNvSpPr/>
              <p:nvPr/>
            </p:nvSpPr>
            <p:spPr>
              <a:xfrm rot="5400000">
                <a:off x="2699812" y="3219802"/>
                <a:ext cx="360000" cy="1368152"/>
              </a:xfrm>
              <a:prstGeom prst="rightBrace">
                <a:avLst>
                  <a:gd name="adj1" fmla="val 2201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8" name="Accolade fermante 7">
                <a:extLst>
                  <a:ext uri="{FF2B5EF4-FFF2-40B4-BE49-F238E27FC236}">
                    <a16:creationId xmlns:a16="http://schemas.microsoft.com/office/drawing/2014/main" id="{F587FA4F-B87E-45E0-9ABB-049017E20850}"/>
                  </a:ext>
                </a:extLst>
              </p:cNvPr>
              <p:cNvSpPr/>
              <p:nvPr/>
            </p:nvSpPr>
            <p:spPr>
              <a:xfrm rot="5400000">
                <a:off x="3904571" y="3420695"/>
                <a:ext cx="360000" cy="974859"/>
              </a:xfrm>
              <a:prstGeom prst="rightBrace">
                <a:avLst>
                  <a:gd name="adj1" fmla="val 16149"/>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9" name="Accolade fermante 8">
                <a:extLst>
                  <a:ext uri="{FF2B5EF4-FFF2-40B4-BE49-F238E27FC236}">
                    <a16:creationId xmlns:a16="http://schemas.microsoft.com/office/drawing/2014/main" id="{AA17E3AE-F065-4DEB-9468-34A15AAB100F}"/>
                  </a:ext>
                </a:extLst>
              </p:cNvPr>
              <p:cNvSpPr/>
              <p:nvPr/>
            </p:nvSpPr>
            <p:spPr>
              <a:xfrm rot="5400000">
                <a:off x="5352446" y="3154449"/>
                <a:ext cx="360000" cy="1535490"/>
              </a:xfrm>
              <a:prstGeom prst="rightBrace">
                <a:avLst>
                  <a:gd name="adj1" fmla="val 17586"/>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0" name="Accolade fermante 9">
                <a:extLst>
                  <a:ext uri="{FF2B5EF4-FFF2-40B4-BE49-F238E27FC236}">
                    <a16:creationId xmlns:a16="http://schemas.microsoft.com/office/drawing/2014/main" id="{D1A94719-74B8-4453-BA3C-3DF38CA2BDD3}"/>
                  </a:ext>
                </a:extLst>
              </p:cNvPr>
              <p:cNvSpPr/>
              <p:nvPr/>
            </p:nvSpPr>
            <p:spPr>
              <a:xfrm rot="5400000">
                <a:off x="6495907" y="3692198"/>
                <a:ext cx="360000" cy="432045"/>
              </a:xfrm>
              <a:prstGeom prst="rightBrace">
                <a:avLst>
                  <a:gd name="adj1" fmla="val 13678"/>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B7647F68-C311-453D-8179-D3970A8CB275}"/>
                  </a:ext>
                </a:extLst>
              </p:cNvPr>
              <p:cNvSpPr txBox="1"/>
              <p:nvPr/>
            </p:nvSpPr>
            <p:spPr>
              <a:xfrm>
                <a:off x="2235420" y="4083878"/>
                <a:ext cx="1296144" cy="276999"/>
              </a:xfrm>
              <a:prstGeom prst="rect">
                <a:avLst/>
              </a:prstGeom>
              <a:noFill/>
            </p:spPr>
            <p:txBody>
              <a:bodyPr wrap="square" rtlCol="0">
                <a:spAutoFit/>
              </a:bodyPr>
              <a:lstStyle/>
              <a:p>
                <a:pPr algn="ctr"/>
                <a:r>
                  <a:rPr lang="fr-FR" sz="1200" i="1" dirty="0"/>
                  <a:t>protocole</a:t>
                </a:r>
                <a:endParaRPr lang="fr-FR" i="1" dirty="0"/>
              </a:p>
            </p:txBody>
          </p:sp>
          <p:sp>
            <p:nvSpPr>
              <p:cNvPr id="12" name="ZoneTexte 11">
                <a:extLst>
                  <a:ext uri="{FF2B5EF4-FFF2-40B4-BE49-F238E27FC236}">
                    <a16:creationId xmlns:a16="http://schemas.microsoft.com/office/drawing/2014/main" id="{0C963424-AB59-4BAD-B386-00EA3DF36F86}"/>
                  </a:ext>
                </a:extLst>
              </p:cNvPr>
              <p:cNvSpPr txBox="1"/>
              <p:nvPr/>
            </p:nvSpPr>
            <p:spPr>
              <a:xfrm>
                <a:off x="3436499" y="4083878"/>
                <a:ext cx="1296144" cy="276999"/>
              </a:xfrm>
              <a:prstGeom prst="rect">
                <a:avLst/>
              </a:prstGeom>
              <a:noFill/>
            </p:spPr>
            <p:txBody>
              <a:bodyPr wrap="square" rtlCol="0">
                <a:spAutoFit/>
              </a:bodyPr>
              <a:lstStyle/>
              <a:p>
                <a:pPr algn="ctr"/>
                <a:r>
                  <a:rPr lang="fr-FR" sz="1200" i="1" dirty="0"/>
                  <a:t>sous-domaine</a:t>
                </a:r>
                <a:endParaRPr lang="fr-FR" i="1" dirty="0"/>
              </a:p>
            </p:txBody>
          </p:sp>
          <p:sp>
            <p:nvSpPr>
              <p:cNvPr id="13" name="ZoneTexte 12">
                <a:extLst>
                  <a:ext uri="{FF2B5EF4-FFF2-40B4-BE49-F238E27FC236}">
                    <a16:creationId xmlns:a16="http://schemas.microsoft.com/office/drawing/2014/main" id="{24AAEC0E-91E3-4C66-B632-4D2DBF99E079}"/>
                  </a:ext>
                </a:extLst>
              </p:cNvPr>
              <p:cNvSpPr txBox="1"/>
              <p:nvPr/>
            </p:nvSpPr>
            <p:spPr>
              <a:xfrm>
                <a:off x="4889742" y="4083878"/>
                <a:ext cx="1296144" cy="276999"/>
              </a:xfrm>
              <a:prstGeom prst="rect">
                <a:avLst/>
              </a:prstGeom>
              <a:noFill/>
            </p:spPr>
            <p:txBody>
              <a:bodyPr wrap="square" rtlCol="0">
                <a:spAutoFit/>
              </a:bodyPr>
              <a:lstStyle/>
              <a:p>
                <a:pPr algn="ctr"/>
                <a:r>
                  <a:rPr lang="fr-FR" sz="1200" i="1" dirty="0"/>
                  <a:t>domaine</a:t>
                </a:r>
                <a:endParaRPr lang="fr-FR" i="1" dirty="0"/>
              </a:p>
            </p:txBody>
          </p:sp>
        </p:grpSp>
        <p:sp>
          <p:nvSpPr>
            <p:cNvPr id="14" name="ZoneTexte 13">
              <a:extLst>
                <a:ext uri="{FF2B5EF4-FFF2-40B4-BE49-F238E27FC236}">
                  <a16:creationId xmlns:a16="http://schemas.microsoft.com/office/drawing/2014/main" id="{AF7653EA-1940-437B-8E2F-0036C0A9FC14}"/>
                </a:ext>
              </a:extLst>
            </p:cNvPr>
            <p:cNvSpPr txBox="1"/>
            <p:nvPr/>
          </p:nvSpPr>
          <p:spPr>
            <a:xfrm>
              <a:off x="6027304" y="4083878"/>
              <a:ext cx="1296144" cy="276999"/>
            </a:xfrm>
            <a:prstGeom prst="rect">
              <a:avLst/>
            </a:prstGeom>
            <a:noFill/>
          </p:spPr>
          <p:txBody>
            <a:bodyPr wrap="square" rtlCol="0">
              <a:spAutoFit/>
            </a:bodyPr>
            <a:lstStyle/>
            <a:p>
              <a:pPr algn="ctr"/>
              <a:r>
                <a:rPr lang="fr-FR" sz="1200" i="1" dirty="0"/>
                <a:t>TLD</a:t>
              </a:r>
              <a:endParaRPr lang="fr-FR" i="1" dirty="0"/>
            </a:p>
          </p:txBody>
        </p:sp>
        <p:sp>
          <p:nvSpPr>
            <p:cNvPr id="16" name="ZoneTexte 15">
              <a:extLst>
                <a:ext uri="{FF2B5EF4-FFF2-40B4-BE49-F238E27FC236}">
                  <a16:creationId xmlns:a16="http://schemas.microsoft.com/office/drawing/2014/main" id="{CAFF1D59-0171-4083-ADB7-032D4954AAB0}"/>
                </a:ext>
              </a:extLst>
            </p:cNvPr>
            <p:cNvSpPr txBox="1"/>
            <p:nvPr/>
          </p:nvSpPr>
          <p:spPr>
            <a:xfrm>
              <a:off x="2107566" y="3276097"/>
              <a:ext cx="4928868" cy="738664"/>
            </a:xfrm>
            <a:prstGeom prst="rect">
              <a:avLst/>
            </a:prstGeom>
            <a:noFill/>
          </p:spPr>
          <p:txBody>
            <a:bodyPr wrap="square" rtlCol="0">
              <a:spAutoFit/>
            </a:bodyPr>
            <a:lstStyle/>
            <a:p>
              <a:pPr algn="ctr"/>
              <a:r>
                <a:rPr lang="fr-FR" sz="2800" spc="600" dirty="0">
                  <a:solidFill>
                    <a:schemeClr val="tx1"/>
                  </a:solidFill>
                </a:rPr>
                <a:t>http://www.iocean.fr</a:t>
              </a:r>
            </a:p>
            <a:p>
              <a:pPr algn="ctr"/>
              <a:endParaRPr lang="fr-FR" dirty="0"/>
            </a:p>
          </p:txBody>
        </p:sp>
      </p:grpSp>
    </p:spTree>
    <p:extLst>
      <p:ext uri="{BB962C8B-B14F-4D97-AF65-F5344CB8AC3E}">
        <p14:creationId xmlns:p14="http://schemas.microsoft.com/office/powerpoint/2010/main" val="754364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L’URL</a:t>
            </a:r>
          </a:p>
        </p:txBody>
      </p:sp>
      <p:sp>
        <p:nvSpPr>
          <p:cNvPr id="3" name="Espace réservé du contenu 2"/>
          <p:cNvSpPr>
            <a:spLocks noGrp="1"/>
          </p:cNvSpPr>
          <p:nvPr>
            <p:ph idx="1"/>
          </p:nvPr>
        </p:nvSpPr>
        <p:spPr/>
        <p:txBody>
          <a:bodyPr>
            <a:normAutofit/>
          </a:bodyPr>
          <a:lstStyle/>
          <a:p>
            <a:pPr marL="0" lvl="1" indent="0">
              <a:spcBef>
                <a:spcPts val="731"/>
              </a:spcBef>
              <a:buNone/>
            </a:pPr>
            <a:r>
              <a:rPr lang="fr-FR" sz="1400" dirty="0">
                <a:solidFill>
                  <a:srgbClr val="FF0000"/>
                </a:solidFill>
              </a:rPr>
              <a:t>« protocole » (obligatoire) = Nom du protocole utilisé (par exemple http, https, </a:t>
            </a:r>
            <a:r>
              <a:rPr lang="fr-FR" sz="1400" dirty="0" err="1">
                <a:solidFill>
                  <a:srgbClr val="FF0000"/>
                </a:solidFill>
              </a:rPr>
              <a:t>mailto</a:t>
            </a:r>
            <a:r>
              <a:rPr lang="fr-FR" sz="1400" dirty="0">
                <a:solidFill>
                  <a:srgbClr val="FF0000"/>
                </a:solidFill>
              </a:rPr>
              <a:t>, ftp, ….)</a:t>
            </a:r>
          </a:p>
          <a:p>
            <a:pPr marL="0" lvl="1" indent="0">
              <a:spcBef>
                <a:spcPts val="731"/>
              </a:spcBef>
              <a:buNone/>
            </a:pPr>
            <a:r>
              <a:rPr lang="fr-FR" sz="1400" dirty="0"/>
              <a:t>« utilisateur » et « mot de passe » (facultatif) = Compte utilisateur et mot de passe pour se connecter au serveur (par exemple pour se connecter à un serveur de mail). Il est très fortement déconseillé de passer ces infos dans une URL pour des raisons évidentes de sécurité</a:t>
            </a:r>
          </a:p>
          <a:p>
            <a:pPr marL="0" lvl="1" indent="0">
              <a:spcBef>
                <a:spcPts val="731"/>
              </a:spcBef>
              <a:buNone/>
            </a:pPr>
            <a:r>
              <a:rPr lang="fr-FR" sz="1400" dirty="0">
                <a:solidFill>
                  <a:srgbClr val="FF0000"/>
                </a:solidFill>
              </a:rPr>
              <a:t>« adresse du serveur » (obligatoire) = Nom du serveur sur le réseau ou adresse IP (par exemple </a:t>
            </a:r>
            <a:r>
              <a:rPr lang="fr-FR" sz="1400" dirty="0">
                <a:solidFill>
                  <a:srgbClr val="FF0000"/>
                </a:solidFill>
                <a:hlinkClick r:id="rId2"/>
              </a:rPr>
              <a:t>www.iocean.fr</a:t>
            </a:r>
            <a:r>
              <a:rPr lang="fr-FR" sz="1400" dirty="0">
                <a:solidFill>
                  <a:srgbClr val="FF0000"/>
                </a:solidFill>
              </a:rPr>
              <a:t>, 10.124.128.2, …)</a:t>
            </a:r>
          </a:p>
          <a:p>
            <a:pPr marL="0" lvl="1" indent="0">
              <a:spcBef>
                <a:spcPts val="731"/>
              </a:spcBef>
              <a:buNone/>
            </a:pPr>
            <a:r>
              <a:rPr lang="fr-FR" sz="1400" dirty="0"/>
              <a:t>« port » (facultatif) = Port du protocole si ce n’est pas le port par défaut (par exemple 8080 au lieu de 80 pour le protocole http)</a:t>
            </a:r>
          </a:p>
          <a:p>
            <a:pPr marL="0" lvl="1" indent="0">
              <a:spcBef>
                <a:spcPts val="731"/>
              </a:spcBef>
              <a:buNone/>
            </a:pPr>
            <a:r>
              <a:rPr lang="fr-FR" sz="1400" dirty="0"/>
              <a:t>« chemin d’accès ressource » (facultatif) = Chemin d’accès à la ressource sur le serveur (par exemple dir1/sous-dir2/fichier3.html)</a:t>
            </a:r>
          </a:p>
          <a:p>
            <a:pPr marL="0" lvl="1" indent="0">
              <a:spcBef>
                <a:spcPts val="731"/>
              </a:spcBef>
              <a:buNone/>
            </a:pPr>
            <a:r>
              <a:rPr lang="fr-FR" sz="1400" dirty="0"/>
              <a:t>« </a:t>
            </a:r>
            <a:r>
              <a:rPr lang="fr-FR" sz="1400" dirty="0" err="1"/>
              <a:t>paramètrex</a:t>
            </a:r>
            <a:r>
              <a:rPr lang="fr-FR" sz="1400" dirty="0"/>
              <a:t> » et « </a:t>
            </a:r>
            <a:r>
              <a:rPr lang="fr-FR" sz="1400" dirty="0" err="1"/>
              <a:t>valeurx</a:t>
            </a:r>
            <a:r>
              <a:rPr lang="fr-FR" sz="1400" dirty="0"/>
              <a:t> » (facultatif) = Ensemble des paramètres passé au serveur (par exemple « ?</a:t>
            </a:r>
            <a:r>
              <a:rPr lang="fr-FR" sz="1400" dirty="0" err="1"/>
              <a:t>id_client</a:t>
            </a:r>
            <a:r>
              <a:rPr lang="fr-FR" sz="1400" dirty="0"/>
              <a:t>=123&amp;fg_etat=test »)</a:t>
            </a:r>
          </a:p>
          <a:p>
            <a:pPr marL="0" lvl="1" indent="0">
              <a:spcBef>
                <a:spcPts val="731"/>
              </a:spcBef>
              <a:buNone/>
            </a:pPr>
            <a:r>
              <a:rPr lang="fr-FR" sz="1400" dirty="0"/>
              <a:t>« information pour le client » (facultatif) = Information non prise en compte par le serveur mais pouvant influencer le retour de la requête par le client (par exemple le texte peut correspondre à une ancre dans la page HTML pour que le navigateur se positionne à cet endroit)</a:t>
            </a:r>
            <a:endParaRPr lang="fr-FR" sz="1400" dirty="0">
              <a:solidFill>
                <a:srgbClr val="FF0000"/>
              </a:solidFill>
            </a:endParaRPr>
          </a:p>
        </p:txBody>
      </p:sp>
    </p:spTree>
    <p:extLst>
      <p:ext uri="{BB962C8B-B14F-4D97-AF65-F5344CB8AC3E}">
        <p14:creationId xmlns:p14="http://schemas.microsoft.com/office/powerpoint/2010/main" val="3687644572"/>
      </p:ext>
    </p:extLst>
  </p:cSld>
  <p:clrMapOvr>
    <a:masterClrMapping/>
  </p:clrMapOvr>
</p:sld>
</file>

<file path=ppt/theme/theme1.xml><?xml version="1.0" encoding="utf-8"?>
<a:theme xmlns:a="http://schemas.openxmlformats.org/drawingml/2006/main" name="Thème diginamic 2">
  <a:themeElements>
    <a:clrScheme name="Personnalisé 12">
      <a:dk1>
        <a:sysClr val="windowText" lastClr="000000"/>
      </a:dk1>
      <a:lt1>
        <a:sysClr val="window" lastClr="FFFFFF"/>
      </a:lt1>
      <a:dk2>
        <a:srgbClr val="162F33"/>
      </a:dk2>
      <a:lt2>
        <a:srgbClr val="EAF0E0"/>
      </a:lt2>
      <a:accent1>
        <a:srgbClr val="F9BA00"/>
      </a:accent1>
      <a:accent2>
        <a:srgbClr val="86BD24"/>
      </a:accent2>
      <a:accent3>
        <a:srgbClr val="9D6BAA"/>
      </a:accent3>
      <a:accent4>
        <a:srgbClr val="EA5151"/>
      </a:accent4>
      <a:accent5>
        <a:srgbClr val="F2F2F2"/>
      </a:accent5>
      <a:accent6>
        <a:srgbClr val="61C9E4"/>
      </a:accent6>
      <a:hlink>
        <a:srgbClr val="2370CD"/>
      </a:hlink>
      <a:folHlink>
        <a:srgbClr val="877589"/>
      </a:folHlink>
    </a:clrScheme>
    <a:fontScheme name="Personnalisé 1">
      <a:majorFont>
        <a:latin typeface="Roboto Slab"/>
        <a:ea typeface=""/>
        <a:cs typeface=""/>
      </a:majorFont>
      <a:minorFont>
        <a:latin typeface="Roboto Slab"/>
        <a:ea typeface=""/>
        <a:cs typeface=""/>
      </a:minorFont>
    </a:fontScheme>
    <a:fmtScheme name="Métropolitai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Thème diginamic 2" id="{14257E79-D19E-420A-A911-D2319BB42680}" vid="{E808977C-337F-45B5-8461-BBEFE9F86A96}"/>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Thème PPT Diginamic</Template>
  <TotalTime>2877</TotalTime>
  <Words>5965</Words>
  <Application>Microsoft Office PowerPoint</Application>
  <PresentationFormat>Affichage à l'écran (16:9)</PresentationFormat>
  <Paragraphs>1081</Paragraphs>
  <Slides>66</Slides>
  <Notes>27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66</vt:i4>
      </vt:variant>
    </vt:vector>
  </HeadingPairs>
  <TitlesOfParts>
    <vt:vector size="75" baseType="lpstr">
      <vt:lpstr>ＭＳ Ｐゴシック</vt:lpstr>
      <vt:lpstr>Aileron</vt:lpstr>
      <vt:lpstr>Arial</vt:lpstr>
      <vt:lpstr>Calibri</vt:lpstr>
      <vt:lpstr>Courier New</vt:lpstr>
      <vt:lpstr>Georgia</vt:lpstr>
      <vt:lpstr>Roboto Slab</vt:lpstr>
      <vt:lpstr>Times New Roman</vt:lpstr>
      <vt:lpstr>Thème diginamic 2</vt:lpstr>
      <vt:lpstr>Formation Développeur Expert Java</vt:lpstr>
      <vt:lpstr>Votre formateur</vt:lpstr>
      <vt:lpstr>Sommaire</vt:lpstr>
      <vt:lpstr>HTTP</vt:lpstr>
      <vt:lpstr>  Histoire</vt:lpstr>
      <vt:lpstr>Le protocole HTTP</vt:lpstr>
      <vt:lpstr>Le protocole HTTP</vt:lpstr>
      <vt:lpstr>L’URL</vt:lpstr>
      <vt:lpstr>L’URL</vt:lpstr>
      <vt:lpstr>L’URL</vt:lpstr>
      <vt:lpstr>La requête HTTP</vt:lpstr>
      <vt:lpstr>La requête HTTP</vt:lpstr>
      <vt:lpstr>La requête HTTP</vt:lpstr>
      <vt:lpstr>La réponse HTTP</vt:lpstr>
      <vt:lpstr>La réponse HTTP</vt:lpstr>
      <vt:lpstr>La réponse HTTP</vt:lpstr>
      <vt:lpstr>La réponse HTTP</vt:lpstr>
      <vt:lpstr>La réponse HTTP</vt:lpstr>
      <vt:lpstr>REST</vt:lpstr>
      <vt:lpstr>REST</vt:lpstr>
      <vt:lpstr>HTML5</vt:lpstr>
      <vt:lpstr>  Histoire</vt:lpstr>
      <vt:lpstr>Définition</vt:lpstr>
      <vt:lpstr>Définition</vt:lpstr>
      <vt:lpstr>Définition</vt:lpstr>
      <vt:lpstr>Le document</vt:lpstr>
      <vt:lpstr>Le document</vt:lpstr>
      <vt:lpstr>Le document</vt:lpstr>
      <vt:lpstr>Le document</vt:lpstr>
      <vt:lpstr>Le document</vt:lpstr>
      <vt:lpstr>Le document</vt:lpstr>
      <vt:lpstr>Le contenu texte</vt:lpstr>
      <vt:lpstr>Le contenu texte</vt:lpstr>
      <vt:lpstr>Le contenu texte</vt:lpstr>
      <vt:lpstr>Le contenu texte</vt:lpstr>
      <vt:lpstr>Les liens</vt:lpstr>
      <vt:lpstr>Les liens</vt:lpstr>
      <vt:lpstr>Les tableaux</vt:lpstr>
      <vt:lpstr>Les tableaux</vt:lpstr>
      <vt:lpstr>Les tableaux</vt:lpstr>
      <vt:lpstr>Les tableaux</vt:lpstr>
      <vt:lpstr>Les tableaux</vt:lpstr>
      <vt:lpstr>Les tableaux</vt:lpstr>
      <vt:lpstr>Les tableaux</vt:lpstr>
      <vt:lpstr>Les listes</vt:lpstr>
      <vt:lpstr>Les listes</vt:lpstr>
      <vt:lpstr>Les formulaires</vt:lpstr>
      <vt:lpstr>Les formulaires</vt:lpstr>
      <vt:lpstr>Les formulaires</vt:lpstr>
      <vt:lpstr>Les formulaires</vt:lpstr>
      <vt:lpstr>Les formulaires</vt:lpstr>
      <vt:lpstr>Les formulaires</vt:lpstr>
      <vt:lpstr>Les formulaires</vt:lpstr>
      <vt:lpstr>Les formulaires</vt:lpstr>
      <vt:lpstr>Les formulaires</vt:lpstr>
      <vt:lpstr>Les formulaires</vt:lpstr>
      <vt:lpstr>Le multimédia</vt:lpstr>
      <vt:lpstr>Le multimédia</vt:lpstr>
      <vt:lpstr>Le multimédia</vt:lpstr>
      <vt:lpstr>Le multimédia</vt:lpstr>
      <vt:lpstr>Le multimédia</vt:lpstr>
      <vt:lpstr>Le multimédia</vt:lpstr>
      <vt:lpstr>Le multimédia</vt:lpstr>
      <vt:lpstr>Catégorisation des contenus</vt:lpstr>
      <vt:lpstr>Quelques ressources utiles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Développeur Expert Java</dc:title>
  <dc:creator>Christophe CHAMPION</dc:creator>
  <cp:lastModifiedBy>Bruno MACQUET</cp:lastModifiedBy>
  <cp:revision>141</cp:revision>
  <dcterms:modified xsi:type="dcterms:W3CDTF">2018-05-25T14:29:47Z</dcterms:modified>
</cp:coreProperties>
</file>