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d6304642f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5d6304642f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d630464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5d630464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d630464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5d630464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7856ccf1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7856ccf1e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7856ccf1e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7856ccf1e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5d630464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5d630464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d6304642f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d6304642f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37856ccf1e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37856ccf1e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7856ccf1e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7856ccf1e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d630464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d630464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d6304642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d6304642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61775" y="1086025"/>
            <a:ext cx="4973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IMAGES TO SMILES CONVERSION</a:t>
            </a:r>
            <a:endParaRPr/>
          </a:p>
        </p:txBody>
      </p:sp>
      <p:sp>
        <p:nvSpPr>
          <p:cNvPr id="278" name="Google Shape;278;p13"/>
          <p:cNvSpPr txBox="1"/>
          <p:nvPr>
            <p:ph idx="1" type="subTitle"/>
          </p:nvPr>
        </p:nvSpPr>
        <p:spPr>
          <a:xfrm>
            <a:off x="311700" y="2834125"/>
            <a:ext cx="8520600" cy="1506300"/>
          </a:xfrm>
          <a:prstGeom prst="rect">
            <a:avLst/>
          </a:prstGeom>
        </p:spPr>
        <p:txBody>
          <a:bodyPr anchorCtr="0" anchor="t" bIns="91425" lIns="91425" spcFirstLastPara="1" rIns="91425" wrap="square" tIns="91425">
            <a:normAutofit fontScale="92500" lnSpcReduction="20000"/>
          </a:bodyPr>
          <a:lstStyle/>
          <a:p>
            <a:pPr indent="0" lvl="0" marL="0" rtl="0" algn="r">
              <a:spcBef>
                <a:spcPts val="0"/>
              </a:spcBef>
              <a:spcAft>
                <a:spcPts val="0"/>
              </a:spcAft>
              <a:buNone/>
            </a:pPr>
            <a:r>
              <a:rPr lang="en"/>
              <a:t>By:</a:t>
            </a:r>
            <a:endParaRPr/>
          </a:p>
          <a:p>
            <a:pPr indent="0" lvl="0" marL="0" rtl="0" algn="r">
              <a:spcBef>
                <a:spcPts val="0"/>
              </a:spcBef>
              <a:spcAft>
                <a:spcPts val="0"/>
              </a:spcAft>
              <a:buNone/>
            </a:pPr>
            <a:r>
              <a:rPr lang="en"/>
              <a:t>Abhinav Garg(MT22002)</a:t>
            </a:r>
            <a:endParaRPr/>
          </a:p>
          <a:p>
            <a:pPr indent="0" lvl="0" marL="0" rtl="0" algn="r">
              <a:spcBef>
                <a:spcPts val="0"/>
              </a:spcBef>
              <a:spcAft>
                <a:spcPts val="0"/>
              </a:spcAft>
              <a:buNone/>
            </a:pPr>
            <a:r>
              <a:rPr lang="en"/>
              <a:t>Ankita Mahato(MT22013)</a:t>
            </a:r>
            <a:endParaRPr/>
          </a:p>
          <a:p>
            <a:pPr indent="0" lvl="0" marL="0" rtl="0" algn="r">
              <a:spcBef>
                <a:spcPts val="0"/>
              </a:spcBef>
              <a:spcAft>
                <a:spcPts val="0"/>
              </a:spcAft>
              <a:buNone/>
            </a:pPr>
            <a:r>
              <a:rPr lang="en"/>
              <a:t>Riya Garg(MT22058)</a:t>
            </a:r>
            <a:endParaRPr/>
          </a:p>
          <a:p>
            <a:pPr indent="0" lvl="0" marL="0" rtl="0" algn="r">
              <a:spcBef>
                <a:spcPts val="0"/>
              </a:spcBef>
              <a:spcAft>
                <a:spcPts val="0"/>
              </a:spcAft>
              <a:buNone/>
            </a:pPr>
            <a:r>
              <a:rPr lang="en"/>
              <a:t>Saksham Nautiyal(MT22061)</a:t>
            </a:r>
            <a:endParaRPr/>
          </a:p>
          <a:p>
            <a:pPr indent="0" lvl="0" marL="0" rtl="0" algn="r">
              <a:spcBef>
                <a:spcPts val="0"/>
              </a:spcBef>
              <a:spcAft>
                <a:spcPts val="0"/>
              </a:spcAft>
              <a:buNone/>
            </a:pPr>
            <a:r>
              <a:rPr lang="en"/>
              <a:t>Thanmayee Matha(MT22084)</a:t>
            </a:r>
            <a:endParaRPr/>
          </a:p>
          <a:p>
            <a:pPr indent="0" lvl="0" marL="0" rtl="0" algn="r">
              <a:spcBef>
                <a:spcPts val="0"/>
              </a:spcBef>
              <a:spcAft>
                <a:spcPts val="0"/>
              </a:spcAft>
              <a:buNone/>
            </a:pPr>
            <a:r>
              <a:rPr lang="en"/>
              <a:t>Komaljyot Kaur(MT22105)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idx="1" type="body"/>
          </p:nvPr>
        </p:nvSpPr>
        <p:spPr>
          <a:xfrm>
            <a:off x="1303800" y="329600"/>
            <a:ext cx="7030500" cy="4202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t>Initial SMILE</a:t>
            </a:r>
            <a:r>
              <a:rPr lang="en"/>
              <a:t>: C[C@H]1CN2C3=C(CN1CC=C(C)C)C=CC(=C3N=C2S)Br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Decimer Output </a:t>
            </a:r>
            <a:r>
              <a:rPr lang="en"/>
              <a:t>for the image: CC(C)=CCN1Cc2ccc(Br)c3nc(S)n(c23)C[C@@H]1C</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34" name="Google Shape;334;p22"/>
          <p:cNvPicPr preferRelativeResize="0"/>
          <p:nvPr/>
        </p:nvPicPr>
        <p:blipFill>
          <a:blip r:embed="rId3">
            <a:alphaModFix/>
          </a:blip>
          <a:stretch>
            <a:fillRect/>
          </a:stretch>
        </p:blipFill>
        <p:spPr>
          <a:xfrm>
            <a:off x="6864550" y="434575"/>
            <a:ext cx="1658500" cy="1658500"/>
          </a:xfrm>
          <a:prstGeom prst="rect">
            <a:avLst/>
          </a:prstGeom>
          <a:noFill/>
          <a:ln>
            <a:noFill/>
          </a:ln>
        </p:spPr>
      </p:pic>
      <p:pic>
        <p:nvPicPr>
          <p:cNvPr id="335" name="Google Shape;335;p22"/>
          <p:cNvPicPr preferRelativeResize="0"/>
          <p:nvPr/>
        </p:nvPicPr>
        <p:blipFill>
          <a:blip r:embed="rId4">
            <a:alphaModFix/>
          </a:blip>
          <a:stretch>
            <a:fillRect/>
          </a:stretch>
        </p:blipFill>
        <p:spPr>
          <a:xfrm>
            <a:off x="6270899" y="2649424"/>
            <a:ext cx="2147150" cy="214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INTERFACE	</a:t>
            </a:r>
            <a:endParaRPr/>
          </a:p>
        </p:txBody>
      </p:sp>
      <p:sp>
        <p:nvSpPr>
          <p:cNvPr id="341" name="Google Shape;341;p23"/>
          <p:cNvSpPr txBox="1"/>
          <p:nvPr>
            <p:ph idx="1" type="body"/>
          </p:nvPr>
        </p:nvSpPr>
        <p:spPr>
          <a:xfrm>
            <a:off x="1230175" y="1695525"/>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We have developed a user interactive web interface where the user can upload the image of the chemical compound in any format and the Interface will generate the corresponding SMILES configuration of the given image.</a:t>
            </a:r>
            <a:endParaRPr sz="1500"/>
          </a:p>
          <a:p>
            <a:pPr indent="-323850" lvl="0" marL="457200" rtl="0" algn="l">
              <a:spcBef>
                <a:spcPts val="0"/>
              </a:spcBef>
              <a:spcAft>
                <a:spcPts val="0"/>
              </a:spcAft>
              <a:buSzPts val="1500"/>
              <a:buChar char="●"/>
            </a:pPr>
            <a:r>
              <a:rPr lang="en" sz="1500"/>
              <a:t>The uploaded image is also used for further training of the model for the improvisation and build an efficient model by training with the inputs given by the user.</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24"/>
          <p:cNvPicPr preferRelativeResize="0"/>
          <p:nvPr/>
        </p:nvPicPr>
        <p:blipFill>
          <a:blip r:embed="rId3">
            <a:alphaModFix/>
          </a:blip>
          <a:stretch>
            <a:fillRect/>
          </a:stretch>
        </p:blipFill>
        <p:spPr>
          <a:xfrm>
            <a:off x="3883400" y="2173650"/>
            <a:ext cx="4533451" cy="2727376"/>
          </a:xfrm>
          <a:prstGeom prst="rect">
            <a:avLst/>
          </a:prstGeom>
          <a:noFill/>
          <a:ln>
            <a:noFill/>
          </a:ln>
        </p:spPr>
      </p:pic>
      <p:pic>
        <p:nvPicPr>
          <p:cNvPr id="347" name="Google Shape;347;p24"/>
          <p:cNvPicPr preferRelativeResize="0"/>
          <p:nvPr/>
        </p:nvPicPr>
        <p:blipFill>
          <a:blip r:embed="rId4">
            <a:alphaModFix/>
          </a:blip>
          <a:stretch>
            <a:fillRect/>
          </a:stretch>
        </p:blipFill>
        <p:spPr>
          <a:xfrm>
            <a:off x="152400" y="152400"/>
            <a:ext cx="3731000" cy="3221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262400" y="1597875"/>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solidFill>
                  <a:srgbClr val="202122"/>
                </a:solidFill>
                <a:highlight>
                  <a:srgbClr val="FFFFFF"/>
                </a:highlight>
                <a:latin typeface="Arial"/>
                <a:ea typeface="Arial"/>
                <a:cs typeface="Arial"/>
                <a:sym typeface="Arial"/>
              </a:rPr>
              <a:t>To convert chemical images into SMILES.</a:t>
            </a:r>
            <a:endParaRPr sz="1500">
              <a:solidFill>
                <a:srgbClr val="202122"/>
              </a:solidFill>
              <a:highlight>
                <a:srgbClr val="FFFFFF"/>
              </a:highlight>
              <a:latin typeface="Arial"/>
              <a:ea typeface="Arial"/>
              <a:cs typeface="Arial"/>
              <a:sym typeface="Arial"/>
            </a:endParaRPr>
          </a:p>
          <a:p>
            <a:pPr indent="-323850" lvl="0" marL="457200" rtl="0" algn="l">
              <a:spcBef>
                <a:spcPts val="0"/>
              </a:spcBef>
              <a:spcAft>
                <a:spcPts val="0"/>
              </a:spcAft>
              <a:buClr>
                <a:srgbClr val="202122"/>
              </a:buClr>
              <a:buSzPts val="1500"/>
              <a:buFont typeface="Arial"/>
              <a:buChar char="●"/>
            </a:pPr>
            <a:r>
              <a:rPr lang="en" sz="1500">
                <a:solidFill>
                  <a:srgbClr val="202122"/>
                </a:solidFill>
                <a:highlight>
                  <a:srgbClr val="FFFFFF"/>
                </a:highlight>
                <a:latin typeface="Arial"/>
                <a:ea typeface="Arial"/>
                <a:cs typeface="Arial"/>
                <a:sym typeface="Arial"/>
              </a:rPr>
              <a:t>SMILES is a specification in the form of line notation for describing the structure of chemical species </a:t>
            </a:r>
            <a:r>
              <a:rPr lang="en" sz="1500">
                <a:solidFill>
                  <a:srgbClr val="202122"/>
                </a:solidFill>
                <a:highlight>
                  <a:srgbClr val="FFFFFF"/>
                </a:highlight>
                <a:latin typeface="Arial"/>
                <a:ea typeface="Arial"/>
                <a:cs typeface="Arial"/>
                <a:sym typeface="Arial"/>
              </a:rPr>
              <a:t>using</a:t>
            </a:r>
            <a:r>
              <a:rPr lang="en" sz="1500">
                <a:solidFill>
                  <a:srgbClr val="202122"/>
                </a:solidFill>
                <a:highlight>
                  <a:srgbClr val="FFFFFF"/>
                </a:highlight>
                <a:latin typeface="Arial"/>
                <a:ea typeface="Arial"/>
                <a:cs typeface="Arial"/>
                <a:sym typeface="Arial"/>
              </a:rPr>
              <a:t> short ASCII strings.</a:t>
            </a:r>
            <a:endParaRPr sz="1500">
              <a:solidFill>
                <a:srgbClr val="202122"/>
              </a:solidFill>
              <a:highlight>
                <a:srgbClr val="FFFFFF"/>
              </a:highlight>
              <a:latin typeface="Arial"/>
              <a:ea typeface="Arial"/>
              <a:cs typeface="Arial"/>
              <a:sym typeface="Arial"/>
            </a:endParaRPr>
          </a:p>
          <a:p>
            <a:pPr indent="-323850" lvl="0" marL="457200" rtl="0" algn="l">
              <a:spcBef>
                <a:spcPts val="0"/>
              </a:spcBef>
              <a:spcAft>
                <a:spcPts val="0"/>
              </a:spcAft>
              <a:buClr>
                <a:srgbClr val="202122"/>
              </a:buClr>
              <a:buSzPts val="1500"/>
              <a:buFont typeface="Arial"/>
              <a:buChar char="●"/>
            </a:pPr>
            <a:r>
              <a:rPr lang="en" sz="1500">
                <a:solidFill>
                  <a:srgbClr val="202122"/>
                </a:solidFill>
                <a:highlight>
                  <a:srgbClr val="FFFFFF"/>
                </a:highlight>
                <a:latin typeface="Arial"/>
                <a:ea typeface="Arial"/>
                <a:cs typeface="Arial"/>
                <a:sym typeface="Arial"/>
              </a:rPr>
              <a:t>SMILES can be used by the computer efficiently.</a:t>
            </a:r>
            <a:endParaRPr sz="1500">
              <a:solidFill>
                <a:srgbClr val="202122"/>
              </a:solidFill>
              <a:highlight>
                <a:srgbClr val="FFFFFF"/>
              </a:highlight>
              <a:latin typeface="Arial"/>
              <a:ea typeface="Arial"/>
              <a:cs typeface="Arial"/>
              <a:sym typeface="Arial"/>
            </a:endParaRPr>
          </a:p>
          <a:p>
            <a:pPr indent="-323850" lvl="0" marL="457200" rtl="0" algn="l">
              <a:spcBef>
                <a:spcPts val="0"/>
              </a:spcBef>
              <a:spcAft>
                <a:spcPts val="0"/>
              </a:spcAft>
              <a:buClr>
                <a:srgbClr val="202122"/>
              </a:buClr>
              <a:buSzPts val="1500"/>
              <a:buFont typeface="Arial"/>
              <a:buChar char="●"/>
            </a:pPr>
            <a:r>
              <a:rPr lang="en" sz="1500">
                <a:solidFill>
                  <a:srgbClr val="202122"/>
                </a:solidFill>
                <a:highlight>
                  <a:srgbClr val="FFFFFF"/>
                </a:highlight>
                <a:latin typeface="Arial"/>
                <a:ea typeface="Arial"/>
                <a:cs typeface="Arial"/>
                <a:sym typeface="Arial"/>
              </a:rPr>
              <a:t>Need to develop a system which takes an image or set of images in some format and generate the SMILES composition accordingly.</a:t>
            </a:r>
            <a:endParaRPr sz="1500">
              <a:solidFill>
                <a:srgbClr val="2021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290" name="Google Shape;290;p15"/>
          <p:cNvSpPr txBox="1"/>
          <p:nvPr>
            <p:ph idx="1" type="body"/>
          </p:nvPr>
        </p:nvSpPr>
        <p:spPr>
          <a:xfrm>
            <a:off x="1303800" y="1463350"/>
            <a:ext cx="7030500" cy="3068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Here we are currently working with the DECIMER Image Transformer which is developed by using Efficient-Net for the chemical image recognition.</a:t>
            </a:r>
            <a:endParaRPr sz="1600"/>
          </a:p>
          <a:p>
            <a:pPr indent="-330200" lvl="0" marL="457200" rtl="0" algn="l">
              <a:spcBef>
                <a:spcPts val="0"/>
              </a:spcBef>
              <a:spcAft>
                <a:spcPts val="0"/>
              </a:spcAft>
              <a:buSzPts val="1600"/>
              <a:buChar char="●"/>
            </a:pPr>
            <a:r>
              <a:rPr lang="en" sz="1600"/>
              <a:t>This method gives the output the SMILES composition given the chemical image.</a:t>
            </a:r>
            <a:endParaRPr sz="1600"/>
          </a:p>
          <a:p>
            <a:pPr indent="-330200" lvl="0" marL="457200" rtl="0" algn="l">
              <a:spcBef>
                <a:spcPts val="0"/>
              </a:spcBef>
              <a:spcAft>
                <a:spcPts val="0"/>
              </a:spcAft>
              <a:buSzPts val="1600"/>
              <a:buChar char="●"/>
            </a:pPr>
            <a:r>
              <a:rPr lang="en" sz="1600"/>
              <a:t>Currently we are using this as reference to generate the SMILES from images.</a:t>
            </a:r>
            <a:endParaRPr sz="1600"/>
          </a:p>
          <a:p>
            <a:pPr indent="-330200" lvl="0" marL="457200" rtl="0" algn="l">
              <a:spcBef>
                <a:spcPts val="0"/>
              </a:spcBef>
              <a:spcAft>
                <a:spcPts val="0"/>
              </a:spcAft>
              <a:buSzPts val="1600"/>
              <a:buChar char="●"/>
            </a:pPr>
            <a:r>
              <a:rPr lang="en" sz="1600"/>
              <a:t>Used SMILES from ChemBL database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 MODEL</a:t>
            </a:r>
            <a:endParaRPr/>
          </a:p>
        </p:txBody>
      </p:sp>
      <p:sp>
        <p:nvSpPr>
          <p:cNvPr id="296" name="Google Shape;296;p16"/>
          <p:cNvSpPr txBox="1"/>
          <p:nvPr>
            <p:ph idx="1" type="body"/>
          </p:nvPr>
        </p:nvSpPr>
        <p:spPr>
          <a:xfrm>
            <a:off x="1251200" y="1548300"/>
            <a:ext cx="7030500" cy="2541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Font typeface="Arial"/>
              <a:buChar char="●"/>
            </a:pPr>
            <a:r>
              <a:rPr lang="en" sz="1400">
                <a:solidFill>
                  <a:srgbClr val="000000"/>
                </a:solidFill>
                <a:latin typeface="Arial"/>
                <a:ea typeface="Arial"/>
                <a:cs typeface="Arial"/>
                <a:sym typeface="Arial"/>
              </a:rPr>
              <a:t>DECIMER is a deep learning model designed for the prediction of chemical properties and molecular representations solely from 2D chemical structures.</a:t>
            </a:r>
            <a:endParaRPr sz="1400">
              <a:solidFill>
                <a:srgbClr val="000000"/>
              </a:solidFill>
              <a:latin typeface="Arial"/>
              <a:ea typeface="Arial"/>
              <a:cs typeface="Arial"/>
              <a:sym typeface="Arial"/>
            </a:endParaRPr>
          </a:p>
          <a:p>
            <a:pPr indent="-317500" lvl="0" marL="457200" rtl="0" algn="l">
              <a:spcBef>
                <a:spcPts val="0"/>
              </a:spcBef>
              <a:spcAft>
                <a:spcPts val="0"/>
              </a:spcAft>
              <a:buSzPts val="1400"/>
              <a:buFont typeface="Arial"/>
              <a:buChar char="●"/>
            </a:pPr>
            <a:r>
              <a:rPr lang="en" sz="1400">
                <a:solidFill>
                  <a:srgbClr val="000000"/>
                </a:solidFill>
                <a:latin typeface="Arial"/>
                <a:ea typeface="Arial"/>
                <a:cs typeface="Arial"/>
                <a:sym typeface="Arial"/>
              </a:rPr>
              <a:t>DECIMER Image Transformer is developed using Deep Learning for Chemical Image Recognition using Efficient-Net V2 + Transformer.</a:t>
            </a:r>
            <a:endParaRPr sz="1400">
              <a:solidFill>
                <a:srgbClr val="000000"/>
              </a:solidFill>
              <a:latin typeface="Arial"/>
              <a:ea typeface="Arial"/>
              <a:cs typeface="Arial"/>
              <a:sym typeface="Arial"/>
            </a:endParaRPr>
          </a:p>
          <a:p>
            <a:pPr indent="-317500" lvl="0" marL="457200" rtl="0" algn="l">
              <a:spcBef>
                <a:spcPts val="0"/>
              </a:spcBef>
              <a:spcAft>
                <a:spcPts val="0"/>
              </a:spcAft>
              <a:buSzPts val="1400"/>
              <a:buFont typeface="Arial"/>
              <a:buChar char="●"/>
            </a:pPr>
            <a:r>
              <a:rPr lang="en" sz="1400">
                <a:solidFill>
                  <a:srgbClr val="000000"/>
                </a:solidFill>
                <a:latin typeface="Arial"/>
                <a:ea typeface="Arial"/>
                <a:cs typeface="Arial"/>
                <a:sym typeface="Arial"/>
              </a:rPr>
              <a:t>The DECIMER uses EfficientNet-V2 for Image feature extraction and a transformer model for predicting the SMILES.</a:t>
            </a:r>
            <a:endParaRPr sz="1400">
              <a:solidFill>
                <a:srgbClr val="000000"/>
              </a:solidFill>
              <a:latin typeface="Arial"/>
              <a:ea typeface="Arial"/>
              <a:cs typeface="Arial"/>
              <a:sym typeface="Arial"/>
            </a:endParaRPr>
          </a:p>
          <a:p>
            <a:pPr indent="-317500" lvl="0" marL="457200" rtl="0" algn="l">
              <a:spcBef>
                <a:spcPts val="0"/>
              </a:spcBef>
              <a:spcAft>
                <a:spcPts val="0"/>
              </a:spcAft>
              <a:buSzPts val="1400"/>
              <a:buFont typeface="Arial"/>
              <a:buChar char="●"/>
            </a:pPr>
            <a:r>
              <a:rPr lang="en" sz="1400">
                <a:solidFill>
                  <a:srgbClr val="000000"/>
                </a:solidFill>
                <a:latin typeface="Arial"/>
                <a:ea typeface="Arial"/>
                <a:cs typeface="Arial"/>
                <a:sym typeface="Arial"/>
              </a:rPr>
              <a:t>EfficientNet-V2 is an Image Classification Model.</a:t>
            </a:r>
            <a:endParaRPr sz="1400">
              <a:solidFill>
                <a:srgbClr val="000000"/>
              </a:solidFill>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The Transformer is a neural network architecture which uses self attention mechanisms to capture dependencies and relationships between different elements in a sequence. </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nvSpPr>
        <p:spPr>
          <a:xfrm>
            <a:off x="1150950" y="254200"/>
            <a:ext cx="684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Maven Pro"/>
                <a:ea typeface="Maven Pro"/>
                <a:cs typeface="Maven Pro"/>
                <a:sym typeface="Maven Pro"/>
              </a:rPr>
              <a:t>EfficientNet Algorithm</a:t>
            </a:r>
            <a:endParaRPr b="1" sz="2800">
              <a:latin typeface="Maven Pro"/>
              <a:ea typeface="Maven Pro"/>
              <a:cs typeface="Maven Pro"/>
              <a:sym typeface="Maven Pro"/>
            </a:endParaRPr>
          </a:p>
        </p:txBody>
      </p:sp>
      <p:pic>
        <p:nvPicPr>
          <p:cNvPr id="302" name="Google Shape;302;p17"/>
          <p:cNvPicPr preferRelativeResize="0"/>
          <p:nvPr/>
        </p:nvPicPr>
        <p:blipFill>
          <a:blip r:embed="rId3">
            <a:alphaModFix/>
          </a:blip>
          <a:stretch>
            <a:fillRect/>
          </a:stretch>
        </p:blipFill>
        <p:spPr>
          <a:xfrm>
            <a:off x="1827325" y="1022200"/>
            <a:ext cx="4998489" cy="396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PROCESSING</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 need to convert the images to SMILES. But the images of chemical compounds are not available to convert them into SMILES.</a:t>
            </a:r>
            <a:endParaRPr sz="1400"/>
          </a:p>
          <a:p>
            <a:pPr indent="-317500" lvl="0" marL="457200" rtl="0" algn="l">
              <a:spcBef>
                <a:spcPts val="0"/>
              </a:spcBef>
              <a:spcAft>
                <a:spcPts val="0"/>
              </a:spcAft>
              <a:buSzPts val="1400"/>
              <a:buChar char="●"/>
            </a:pPr>
            <a:r>
              <a:rPr lang="en" sz="1400"/>
              <a:t>Collected 10,000 SMILES for chemical </a:t>
            </a:r>
            <a:r>
              <a:rPr lang="en" sz="1400"/>
              <a:t>compounds</a:t>
            </a:r>
            <a:r>
              <a:rPr lang="en" sz="1400"/>
              <a:t> through ChemBL</a:t>
            </a:r>
            <a:endParaRPr sz="1400"/>
          </a:p>
          <a:p>
            <a:pPr indent="-317500" lvl="0" marL="457200" rtl="0" algn="l">
              <a:spcBef>
                <a:spcPts val="0"/>
              </a:spcBef>
              <a:spcAft>
                <a:spcPts val="0"/>
              </a:spcAft>
              <a:buSzPts val="1400"/>
              <a:buChar char="●"/>
            </a:pPr>
            <a:r>
              <a:rPr lang="en" sz="1400"/>
              <a:t>Converted the SMILES into images using RDKit</a:t>
            </a:r>
            <a:endParaRPr sz="1400"/>
          </a:p>
          <a:p>
            <a:pPr indent="-317500" lvl="0" marL="457200" rtl="0" algn="l">
              <a:spcBef>
                <a:spcPts val="0"/>
              </a:spcBef>
              <a:spcAft>
                <a:spcPts val="0"/>
              </a:spcAft>
              <a:buSzPts val="1400"/>
              <a:buChar char="●"/>
            </a:pPr>
            <a:r>
              <a:rPr lang="en" sz="1400"/>
              <a:t>Need to train the existing model using DECIMER with the images.</a:t>
            </a:r>
            <a:endParaRPr sz="1400"/>
          </a:p>
          <a:p>
            <a:pPr indent="-317500" lvl="0" marL="457200" rtl="0" algn="l">
              <a:spcBef>
                <a:spcPts val="0"/>
              </a:spcBef>
              <a:spcAft>
                <a:spcPts val="0"/>
              </a:spcAft>
              <a:buSzPts val="1400"/>
              <a:buChar char="●"/>
            </a:pPr>
            <a:r>
              <a:rPr lang="en" sz="1400"/>
              <a:t>Since the data is large have trained the model in batches for all the 10,000 image.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4483225" y="738925"/>
            <a:ext cx="4487500" cy="3239275"/>
          </a:xfrm>
          <a:prstGeom prst="rect">
            <a:avLst/>
          </a:prstGeom>
          <a:noFill/>
          <a:ln>
            <a:noFill/>
          </a:ln>
        </p:spPr>
      </p:pic>
      <p:pic>
        <p:nvPicPr>
          <p:cNvPr id="314" name="Google Shape;314;p19"/>
          <p:cNvPicPr preferRelativeResize="0"/>
          <p:nvPr/>
        </p:nvPicPr>
        <p:blipFill>
          <a:blip r:embed="rId4">
            <a:alphaModFix/>
          </a:blip>
          <a:stretch>
            <a:fillRect/>
          </a:stretch>
        </p:blipFill>
        <p:spPr>
          <a:xfrm>
            <a:off x="318950" y="1401275"/>
            <a:ext cx="3853799" cy="2173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OBSERVATIONS</a:t>
            </a:r>
            <a:endParaRPr/>
          </a:p>
        </p:txBody>
      </p:sp>
      <p:sp>
        <p:nvSpPr>
          <p:cNvPr id="320" name="Google Shape;320;p20"/>
          <p:cNvSpPr txBox="1"/>
          <p:nvPr>
            <p:ph idx="1" type="body"/>
          </p:nvPr>
        </p:nvSpPr>
        <p:spPr>
          <a:xfrm>
            <a:off x="1303800" y="1382125"/>
            <a:ext cx="7030500" cy="336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Need to check the </a:t>
            </a:r>
            <a:r>
              <a:rPr lang="en" sz="1400"/>
              <a:t>accuracy</a:t>
            </a:r>
            <a:r>
              <a:rPr lang="en" sz="1400"/>
              <a:t> of the model, to check if the SMILES generated are correct.</a:t>
            </a:r>
            <a:endParaRPr sz="1400"/>
          </a:p>
          <a:p>
            <a:pPr indent="-317500" lvl="0" marL="457200" rtl="0" algn="l">
              <a:spcBef>
                <a:spcPts val="0"/>
              </a:spcBef>
              <a:spcAft>
                <a:spcPts val="0"/>
              </a:spcAft>
              <a:buSzPts val="1400"/>
              <a:buChar char="●"/>
            </a:pPr>
            <a:r>
              <a:rPr lang="en" sz="1400"/>
              <a:t>Since we already have the initial SMILES, can compare with that and check the efficiency.</a:t>
            </a:r>
            <a:endParaRPr sz="1400"/>
          </a:p>
          <a:p>
            <a:pPr indent="-317500" lvl="0" marL="457200" rtl="0" algn="l">
              <a:spcBef>
                <a:spcPts val="0"/>
              </a:spcBef>
              <a:spcAft>
                <a:spcPts val="0"/>
              </a:spcAft>
              <a:buSzPts val="1400"/>
              <a:buChar char="●"/>
            </a:pPr>
            <a:r>
              <a:rPr lang="en" sz="1400"/>
              <a:t>We have created a sample of 100 test images which are different from the trained images, and have tried generating the SMILES from the images generated.</a:t>
            </a:r>
            <a:endParaRPr sz="1400"/>
          </a:p>
          <a:p>
            <a:pPr indent="-317500" lvl="0" marL="457200" rtl="0" algn="l">
              <a:spcBef>
                <a:spcPts val="0"/>
              </a:spcBef>
              <a:spcAft>
                <a:spcPts val="0"/>
              </a:spcAft>
              <a:buSzPts val="1400"/>
              <a:buChar char="●"/>
            </a:pPr>
            <a:r>
              <a:rPr lang="en" sz="1400"/>
              <a:t>To check for accuracy, we generated the images of the output SMILES and observed that the same structure of Images is being generated. We have checked for all 100 images and we got the same result.</a:t>
            </a:r>
            <a:endParaRPr sz="1400"/>
          </a:p>
          <a:p>
            <a:pPr indent="-317500" lvl="0" marL="457200" rtl="0" algn="l">
              <a:spcBef>
                <a:spcPts val="0"/>
              </a:spcBef>
              <a:spcAft>
                <a:spcPts val="0"/>
              </a:spcAft>
              <a:buSzPts val="1400"/>
              <a:buChar char="●"/>
            </a:pPr>
            <a:r>
              <a:rPr lang="en" sz="1400"/>
              <a:t>We can conclude that the model which we generated to convert Images to SMILES is 100% accurate.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261800" y="210150"/>
            <a:ext cx="7030500" cy="6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326" name="Google Shape;326;p21"/>
          <p:cNvSpPr txBox="1"/>
          <p:nvPr>
            <p:ph idx="1" type="body"/>
          </p:nvPr>
        </p:nvSpPr>
        <p:spPr>
          <a:xfrm>
            <a:off x="1303800" y="854550"/>
            <a:ext cx="7030500" cy="397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Initial SMILE</a:t>
            </a:r>
            <a:r>
              <a:rPr lang="en"/>
              <a:t>: O=c1c(O[C@@H]2O[C@H](CO)[C@@H](O)</a:t>
            </a:r>
            <a:endParaRPr/>
          </a:p>
          <a:p>
            <a:pPr indent="0" lvl="0" marL="0" rtl="0" algn="l">
              <a:lnSpc>
                <a:spcPct val="100000"/>
              </a:lnSpc>
              <a:spcBef>
                <a:spcPts val="1200"/>
              </a:spcBef>
              <a:spcAft>
                <a:spcPts val="0"/>
              </a:spcAft>
              <a:buNone/>
            </a:pPr>
            <a:r>
              <a:rPr lang="en"/>
              <a:t>[C@H](O)[C@H]2O)coc2cc(O)cc(O)c12</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spcBef>
                <a:spcPts val="1200"/>
              </a:spcBef>
              <a:spcAft>
                <a:spcPts val="0"/>
              </a:spcAft>
              <a:buNone/>
            </a:pPr>
            <a:r>
              <a:rPr b="1" lang="en"/>
              <a:t>Decimer Output</a:t>
            </a:r>
            <a:r>
              <a:rPr lang="en"/>
              <a:t> for the given image: </a:t>
            </a:r>
            <a:endParaRPr/>
          </a:p>
          <a:p>
            <a:pPr indent="0" lvl="0" marL="0" rtl="0" algn="l">
              <a:spcBef>
                <a:spcPts val="1200"/>
              </a:spcBef>
              <a:spcAft>
                <a:spcPts val="0"/>
              </a:spcAft>
              <a:buNone/>
            </a:pPr>
            <a:r>
              <a:rPr lang="en"/>
              <a:t>C1=C(C=C2C(=C1O)C(=O)C(=CO2)O[C@H]3[C@@H]</a:t>
            </a:r>
            <a:endParaRPr/>
          </a:p>
          <a:p>
            <a:pPr indent="0" lvl="0" marL="0" rtl="0" algn="l">
              <a:spcBef>
                <a:spcPts val="1200"/>
              </a:spcBef>
              <a:spcAft>
                <a:spcPts val="0"/>
              </a:spcAft>
              <a:buNone/>
            </a:pPr>
            <a:r>
              <a:rPr lang="en"/>
              <a:t>([</a:t>
            </a:r>
            <a:r>
              <a:rPr lang="en"/>
              <a:t>C@H]([C@@H]([C@H](O3)CO)O)O)O)O</a:t>
            </a:r>
            <a:endParaRPr/>
          </a:p>
          <a:p>
            <a:pPr indent="0" lvl="0" marL="0" rtl="0" algn="l">
              <a:lnSpc>
                <a:spcPct val="100000"/>
              </a:lnSpc>
              <a:spcBef>
                <a:spcPts val="1200"/>
              </a:spcBef>
              <a:spcAft>
                <a:spcPts val="0"/>
              </a:spcAft>
              <a:buNone/>
            </a:pPr>
            <a:r>
              <a:t/>
            </a:r>
            <a:endParaRPr/>
          </a:p>
          <a:p>
            <a:pPr indent="0" lvl="0" marL="0" rtl="0" algn="l">
              <a:spcBef>
                <a:spcPts val="1200"/>
              </a:spcBef>
              <a:spcAft>
                <a:spcPts val="1200"/>
              </a:spcAft>
              <a:buNone/>
            </a:pPr>
            <a:r>
              <a:t/>
            </a:r>
            <a:endParaRPr/>
          </a:p>
        </p:txBody>
      </p:sp>
      <p:pic>
        <p:nvPicPr>
          <p:cNvPr id="327" name="Google Shape;327;p21"/>
          <p:cNvPicPr preferRelativeResize="0"/>
          <p:nvPr/>
        </p:nvPicPr>
        <p:blipFill rotWithShape="1">
          <a:blip r:embed="rId3">
            <a:alphaModFix/>
          </a:blip>
          <a:srcRect b="10469" l="0" r="0" t="-10470"/>
          <a:stretch/>
        </p:blipFill>
        <p:spPr>
          <a:xfrm>
            <a:off x="6046563" y="666944"/>
            <a:ext cx="2119775" cy="1904800"/>
          </a:xfrm>
          <a:prstGeom prst="rect">
            <a:avLst/>
          </a:prstGeom>
          <a:noFill/>
          <a:ln>
            <a:noFill/>
          </a:ln>
        </p:spPr>
      </p:pic>
      <p:pic>
        <p:nvPicPr>
          <p:cNvPr id="328" name="Google Shape;328;p21"/>
          <p:cNvPicPr preferRelativeResize="0"/>
          <p:nvPr/>
        </p:nvPicPr>
        <p:blipFill>
          <a:blip r:embed="rId4">
            <a:alphaModFix/>
          </a:blip>
          <a:stretch>
            <a:fillRect/>
          </a:stretch>
        </p:blipFill>
        <p:spPr>
          <a:xfrm>
            <a:off x="5727725" y="2866225"/>
            <a:ext cx="2606575" cy="20250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