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58" r:id="rId3"/>
    <p:sldId id="259" r:id="rId4"/>
    <p:sldId id="260" r:id="rId5"/>
    <p:sldId id="261" r:id="rId6"/>
    <p:sldId id="262" r:id="rId7"/>
    <p:sldId id="263" r:id="rId8"/>
    <p:sldId id="264" r:id="rId9"/>
    <p:sldId id="265" r:id="rId10"/>
    <p:sldId id="266" r:id="rId11"/>
    <p:sldId id="271" r:id="rId12"/>
    <p:sldId id="272" r:id="rId13"/>
    <p:sldId id="273" r:id="rId14"/>
    <p:sldId id="274" r:id="rId15"/>
    <p:sldId id="275" r:id="rId16"/>
    <p:sldId id="276" r:id="rId17"/>
    <p:sldId id="277" r:id="rId18"/>
    <p:sldId id="267" r:id="rId19"/>
    <p:sldId id="268" r:id="rId20"/>
    <p:sldId id="279"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a:srgbClr val="F2E5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CDE53-80AC-42B1-848F-A8C10643CC22}"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CDE53-80AC-42B1-848F-A8C10643CC22}"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CDE53-80AC-42B1-848F-A8C10643CC22}" type="datetimeFigureOut">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DE53-80AC-42B1-848F-A8C10643CC22}" type="datetimeFigureOut">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DE53-80AC-42B1-848F-A8C10643CC22}" type="datetimeFigureOut">
              <a:rPr lang="en-US" smtClean="0"/>
              <a:pPr/>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994C8-D2DD-4332-96CF-C8026888F3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889/AddDoctor/"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889/AllDoctor/"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889/RemoveDoctor/8033/"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889/UpdateDoctor/801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889/UpdatePatient/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9/UpdatePatient/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1400"/>
            <a:ext cx="8229600" cy="1143000"/>
          </a:xfrm>
        </p:spPr>
        <p:txBody>
          <a:bodyPr>
            <a:noAutofit/>
          </a:bodyPr>
          <a:lstStyle/>
          <a:p>
            <a:pPr algn="l"/>
            <a:r>
              <a:rPr lang="en-US" dirty="0" smtClean="0">
                <a:solidFill>
                  <a:schemeClr val="bg1"/>
                </a:solidFill>
                <a:latin typeface="Arial Rounded MT Bold" pitchFamily="34" charset="0"/>
              </a:rPr>
              <a:t>HOSPITAL </a:t>
            </a:r>
            <a:br>
              <a:rPr lang="en-US" dirty="0" smtClean="0">
                <a:solidFill>
                  <a:schemeClr val="bg1"/>
                </a:solidFill>
                <a:latin typeface="Arial Rounded MT Bold" pitchFamily="34" charset="0"/>
              </a:rPr>
            </a:br>
            <a:r>
              <a:rPr lang="en-US" dirty="0" smtClean="0">
                <a:solidFill>
                  <a:schemeClr val="bg1"/>
                </a:solidFill>
                <a:latin typeface="Arial Rounded MT Bold" pitchFamily="34" charset="0"/>
              </a:rPr>
              <a:t>MANAGEMENT </a:t>
            </a:r>
            <a:r>
              <a:rPr lang="en-US" dirty="0" smtClean="0">
                <a:solidFill>
                  <a:schemeClr val="bg1"/>
                </a:solidFill>
                <a:latin typeface="Arial Rounded MT Bold"/>
              </a:rPr>
              <a:t>SYSTEM</a:t>
            </a:r>
            <a:endParaRPr lang="en-US" dirty="0">
              <a:latin typeface="Arial Rounded MT Bold"/>
            </a:endParaRPr>
          </a:p>
        </p:txBody>
      </p:sp>
      <p:pic>
        <p:nvPicPr>
          <p:cNvPr id="4" name="Content Placeholder 3" descr="doc.jpg"/>
          <p:cNvPicPr>
            <a:picLocks noGrp="1" noChangeAspect="1"/>
          </p:cNvPicPr>
          <p:nvPr>
            <p:ph idx="1"/>
          </p:nvPr>
        </p:nvPicPr>
        <p:blipFill>
          <a:blip r:embed="rId2"/>
          <a:stretch>
            <a:fillRect/>
          </a:stretch>
        </p:blipFill>
        <p:spPr>
          <a:xfrm>
            <a:off x="3048000" y="152400"/>
            <a:ext cx="6096000" cy="3886200"/>
          </a:xfrm>
          <a:prstGeom prst="rect">
            <a:avLst/>
          </a:prstGeom>
          <a:ln>
            <a:noFill/>
          </a:ln>
          <a:effectLst>
            <a:softEdge rad="112500"/>
          </a:effectLst>
        </p:spPr>
      </p:pic>
      <p:sp>
        <p:nvSpPr>
          <p:cNvPr id="6" name="TextBox 5"/>
          <p:cNvSpPr txBox="1"/>
          <p:nvPr/>
        </p:nvSpPr>
        <p:spPr>
          <a:xfrm>
            <a:off x="5867400" y="5873115"/>
            <a:ext cx="3276600" cy="984885"/>
          </a:xfrm>
          <a:prstGeom prst="rect">
            <a:avLst/>
          </a:prstGeom>
          <a:noFill/>
        </p:spPr>
        <p:txBody>
          <a:bodyPr wrap="square" rtlCol="0">
            <a:spAutoFit/>
          </a:bodyPr>
          <a:lstStyle/>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Guided By:</a:t>
            </a:r>
          </a:p>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Mrs. Indrakka Mali Mam</a:t>
            </a:r>
          </a:p>
          <a:p>
            <a:endParaRPr lang="en-US" dirty="0"/>
          </a:p>
        </p:txBody>
      </p:sp>
      <p:sp>
        <p:nvSpPr>
          <p:cNvPr id="8" name="TextBox 7"/>
          <p:cNvSpPr txBox="1"/>
          <p:nvPr/>
        </p:nvSpPr>
        <p:spPr>
          <a:xfrm>
            <a:off x="3733800" y="4876800"/>
            <a:ext cx="2819400" cy="646331"/>
          </a:xfrm>
          <a:prstGeom prst="rect">
            <a:avLst/>
          </a:prstGeom>
          <a:noFill/>
        </p:spPr>
        <p:txBody>
          <a:bodyPr wrap="square" rtlCol="0">
            <a:spAutoFit/>
          </a:bodyPr>
          <a:lstStyle/>
          <a:p>
            <a:r>
              <a:rPr lang="en-US" dirty="0" smtClean="0">
                <a:solidFill>
                  <a:schemeClr val="bg1"/>
                </a:solidFill>
                <a:latin typeface="Arial Narrow" pitchFamily="34" charset="0"/>
              </a:rPr>
              <a:t>Database Management System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6553200" cy="861774"/>
          </a:xfrm>
          <a:prstGeom prst="rect">
            <a:avLst/>
          </a:prstGeom>
          <a:noFill/>
        </p:spPr>
        <p:txBody>
          <a:bodyPr wrap="square" rtlCol="0">
            <a:spAutoFit/>
          </a:bodyPr>
          <a:lstStyle/>
          <a:p>
            <a:pPr algn="ctr"/>
            <a:r>
              <a:rPr lang="en-US" sz="3200" dirty="0" smtClean="0">
                <a:solidFill>
                  <a:schemeClr val="bg1"/>
                </a:solidFill>
                <a:latin typeface="Arial Rounded MT Bold" pitchFamily="34" charset="0"/>
              </a:rPr>
              <a:t>Features of Receptionist Module</a:t>
            </a:r>
          </a:p>
          <a:p>
            <a:pPr algn="ctr"/>
            <a:endParaRPr lang="en-US" dirty="0"/>
          </a:p>
        </p:txBody>
      </p:sp>
      <p:pic>
        <p:nvPicPr>
          <p:cNvPr id="4" name="Picture 3" descr="rect.jpg"/>
          <p:cNvPicPr>
            <a:picLocks noChangeAspect="1"/>
          </p:cNvPicPr>
          <p:nvPr/>
        </p:nvPicPr>
        <p:blipFill>
          <a:blip r:embed="rId2" cstate="print"/>
          <a:stretch>
            <a:fillRect/>
          </a:stretch>
        </p:blipFill>
        <p:spPr>
          <a:xfrm>
            <a:off x="228600" y="2362200"/>
            <a:ext cx="3505200" cy="4267200"/>
          </a:xfrm>
          <a:prstGeom prst="rect">
            <a:avLst/>
          </a:prstGeom>
          <a:ln>
            <a:noFill/>
          </a:ln>
          <a:effectLst>
            <a:softEdge rad="112500"/>
          </a:effectLst>
        </p:spPr>
      </p:pic>
      <p:sp>
        <p:nvSpPr>
          <p:cNvPr id="5" name="Rectangle 4"/>
          <p:cNvSpPr/>
          <p:nvPr/>
        </p:nvSpPr>
        <p:spPr>
          <a:xfrm>
            <a:off x="3886200" y="36576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Receptionist</a:t>
            </a:r>
            <a:endParaRPr lang="en-US" b="1" dirty="0">
              <a:solidFill>
                <a:schemeClr val="tx1"/>
              </a:solidFill>
              <a:latin typeface="Arial Rounded MT Bold" pitchFamily="34" charset="0"/>
            </a:endParaRPr>
          </a:p>
        </p:txBody>
      </p:sp>
      <p:sp>
        <p:nvSpPr>
          <p:cNvPr id="6" name="Oval 5"/>
          <p:cNvSpPr/>
          <p:nvPr/>
        </p:nvSpPr>
        <p:spPr>
          <a:xfrm>
            <a:off x="6477000" y="2057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Patient</a:t>
            </a:r>
            <a:endParaRPr lang="en-US" dirty="0">
              <a:solidFill>
                <a:schemeClr val="tx1"/>
              </a:solidFill>
              <a:latin typeface="Arial Rounded MT Bold" pitchFamily="34" charset="0"/>
            </a:endParaRPr>
          </a:p>
        </p:txBody>
      </p:sp>
      <p:sp>
        <p:nvSpPr>
          <p:cNvPr id="7" name="Oval 6"/>
          <p:cNvSpPr/>
          <p:nvPr/>
        </p:nvSpPr>
        <p:spPr>
          <a:xfrm>
            <a:off x="6477000" y="3124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a:t>
            </a:r>
            <a:endParaRPr lang="en-US" dirty="0">
              <a:solidFill>
                <a:schemeClr val="tx1"/>
              </a:solidFill>
              <a:latin typeface="Arial Rounded MT Bold" pitchFamily="34" charset="0"/>
            </a:endParaRPr>
          </a:p>
        </p:txBody>
      </p:sp>
      <p:sp>
        <p:nvSpPr>
          <p:cNvPr id="8" name="Oval 7"/>
          <p:cNvSpPr/>
          <p:nvPr/>
        </p:nvSpPr>
        <p:spPr>
          <a:xfrm>
            <a:off x="6477000" y="4343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 Patient</a:t>
            </a:r>
            <a:endParaRPr lang="en-US" dirty="0">
              <a:solidFill>
                <a:schemeClr val="tx1"/>
              </a:solidFill>
              <a:latin typeface="Arial Rounded MT Bold" pitchFamily="34" charset="0"/>
            </a:endParaRPr>
          </a:p>
        </p:txBody>
      </p:sp>
      <p:sp>
        <p:nvSpPr>
          <p:cNvPr id="9" name="Oval 8"/>
          <p:cNvSpPr/>
          <p:nvPr/>
        </p:nvSpPr>
        <p:spPr>
          <a:xfrm>
            <a:off x="6629400" y="5486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Patient</a:t>
            </a:r>
            <a:endParaRPr lang="en-US" dirty="0">
              <a:solidFill>
                <a:schemeClr val="tx1"/>
              </a:solidFill>
              <a:latin typeface="Arial Rounded MT Bold" pitchFamily="34" charset="0"/>
            </a:endParaRPr>
          </a:p>
        </p:txBody>
      </p:sp>
      <p:cxnSp>
        <p:nvCxnSpPr>
          <p:cNvPr id="12" name="Straight Arrow Connector 11"/>
          <p:cNvCxnSpPr>
            <a:stCxn id="5" idx="0"/>
            <a:endCxn id="6" idx="2"/>
          </p:cNvCxnSpPr>
          <p:nvPr/>
        </p:nvCxnSpPr>
        <p:spPr>
          <a:xfrm rot="5400000" flipH="1" flipV="1">
            <a:off x="5048250" y="2228850"/>
            <a:ext cx="12954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7" idx="2"/>
          </p:cNvCxnSpPr>
          <p:nvPr/>
        </p:nvCxnSpPr>
        <p:spPr>
          <a:xfrm flipV="1">
            <a:off x="5943600" y="3429000"/>
            <a:ext cx="533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943600" y="4114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5" idx="2"/>
            <a:endCxn id="9" idx="2"/>
          </p:cNvCxnSpPr>
          <p:nvPr/>
        </p:nvCxnSpPr>
        <p:spPr>
          <a:xfrm rot="16200000" flipH="1">
            <a:off x="4933950" y="4095750"/>
            <a:ext cx="1676400" cy="1714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609600"/>
            <a:ext cx="5791200" cy="646331"/>
          </a:xfrm>
          <a:prstGeom prst="rect">
            <a:avLst/>
          </a:prstGeom>
          <a:noFill/>
        </p:spPr>
        <p:txBody>
          <a:bodyPr wrap="square" rtlCol="0">
            <a:spAutoFit/>
          </a:bodyPr>
          <a:lstStyle/>
          <a:p>
            <a:pPr algn="ctr"/>
            <a:r>
              <a:rPr lang="en-IN" sz="3600" dirty="0" smtClean="0">
                <a:solidFill>
                  <a:schemeClr val="bg1">
                    <a:lumMod val="95000"/>
                  </a:schemeClr>
                </a:solidFill>
                <a:latin typeface="Arial Rounded MT Bold"/>
              </a:rPr>
              <a:t>Postman Operations</a:t>
            </a:r>
            <a:endParaRPr lang="en-US" sz="3600" dirty="0">
              <a:solidFill>
                <a:schemeClr val="bg1">
                  <a:lumMod val="95000"/>
                </a:schemeClr>
              </a:solidFill>
              <a:latin typeface="Arial Rounded MT Bold"/>
            </a:endParaRPr>
          </a:p>
        </p:txBody>
      </p:sp>
      <p:cxnSp>
        <p:nvCxnSpPr>
          <p:cNvPr id="5" name="Straight Connector 4"/>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66800" y="2133600"/>
            <a:ext cx="5562600" cy="3000821"/>
          </a:xfrm>
          <a:prstGeom prst="rect">
            <a:avLst/>
          </a:prstGeom>
          <a:noFill/>
        </p:spPr>
        <p:txBody>
          <a:bodyPr wrap="square" rtlCol="0">
            <a:spAutoFit/>
          </a:bodyPr>
          <a:lstStyle/>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GET :</a:t>
            </a:r>
            <a:r>
              <a:rPr lang="en-US" dirty="0" smtClean="0">
                <a:solidFill>
                  <a:schemeClr val="bg1">
                    <a:lumMod val="95000"/>
                  </a:schemeClr>
                </a:solidFill>
                <a:latin typeface="Arial Rounded MT Bold"/>
              </a:rPr>
              <a:t>  Obtain </a:t>
            </a:r>
            <a:r>
              <a:rPr lang="en-US" dirty="0" smtClean="0">
                <a:solidFill>
                  <a:schemeClr val="bg1">
                    <a:lumMod val="95000"/>
                  </a:schemeClr>
                </a:solidFill>
                <a:latin typeface="Arial Rounded MT Bold"/>
              </a:rPr>
              <a:t>information </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POST :</a:t>
            </a:r>
            <a:r>
              <a:rPr lang="en-US" dirty="0" smtClean="0">
                <a:solidFill>
                  <a:schemeClr val="bg1">
                    <a:lumMod val="95000"/>
                  </a:schemeClr>
                </a:solidFill>
                <a:latin typeface="Arial Rounded MT Bold"/>
              </a:rPr>
              <a:t>  Add </a:t>
            </a:r>
            <a:r>
              <a:rPr lang="en-US" dirty="0" smtClean="0">
                <a:solidFill>
                  <a:schemeClr val="bg1">
                    <a:lumMod val="95000"/>
                  </a:schemeClr>
                </a:solidFill>
                <a:latin typeface="Arial Rounded MT Bold"/>
              </a:rPr>
              <a:t>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PUT :</a:t>
            </a:r>
            <a:r>
              <a:rPr lang="en-US" dirty="0" smtClean="0">
                <a:solidFill>
                  <a:schemeClr val="bg1">
                    <a:lumMod val="95000"/>
                  </a:schemeClr>
                </a:solidFill>
                <a:latin typeface="Arial Rounded MT Bold"/>
              </a:rPr>
              <a:t>  Update </a:t>
            </a:r>
            <a:r>
              <a:rPr lang="en-US" dirty="0" smtClean="0">
                <a:solidFill>
                  <a:schemeClr val="bg1">
                    <a:lumMod val="95000"/>
                  </a:schemeClr>
                </a:solidFill>
                <a:latin typeface="Arial Rounded MT Bold"/>
              </a:rPr>
              <a:t>certain 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DELETE :</a:t>
            </a:r>
            <a:r>
              <a:rPr lang="en-US" dirty="0" smtClean="0">
                <a:solidFill>
                  <a:schemeClr val="bg1">
                    <a:lumMod val="95000"/>
                  </a:schemeClr>
                </a:solidFill>
                <a:latin typeface="Arial Rounded MT Bold"/>
              </a:rPr>
              <a:t>  Delete </a:t>
            </a:r>
            <a:r>
              <a:rPr lang="en-US" dirty="0" smtClean="0">
                <a:solidFill>
                  <a:schemeClr val="bg1">
                    <a:lumMod val="95000"/>
                  </a:schemeClr>
                </a:solidFill>
                <a:latin typeface="Arial Rounded MT Bold"/>
              </a:rPr>
              <a:t>information</a:t>
            </a:r>
            <a:endParaRPr lang="en-US" dirty="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28600"/>
            <a:ext cx="4495800" cy="646331"/>
          </a:xfrm>
          <a:prstGeom prst="rect">
            <a:avLst/>
          </a:prstGeom>
          <a:noFill/>
        </p:spPr>
        <p:txBody>
          <a:bodyPr wrap="square" rtlCol="0">
            <a:spAutoFit/>
          </a:bodyPr>
          <a:lstStyle/>
          <a:p>
            <a:pPr algn="ctr"/>
            <a:r>
              <a:rPr lang="en-IN" sz="3600" dirty="0" smtClean="0">
                <a:solidFill>
                  <a:schemeClr val="bg1"/>
                </a:solidFill>
                <a:latin typeface="Arial Rounded MT Bold"/>
              </a:rPr>
              <a:t>Screenshots</a:t>
            </a:r>
            <a:endParaRPr lang="en-US" sz="3600" dirty="0">
              <a:solidFill>
                <a:schemeClr val="bg1"/>
              </a:solidFill>
              <a:latin typeface="Arial Rounded MT Bold"/>
            </a:endParaRPr>
          </a:p>
        </p:txBody>
      </p:sp>
      <p:cxnSp>
        <p:nvCxnSpPr>
          <p:cNvPr id="3" name="Straight Connector 2"/>
          <p:cNvCxnSpPr/>
          <p:nvPr/>
        </p:nvCxnSpPr>
        <p:spPr>
          <a:xfrm>
            <a:off x="0" y="8382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insert.png"/>
          <p:cNvPicPr>
            <a:picLocks noChangeAspect="1"/>
          </p:cNvPicPr>
          <p:nvPr/>
        </p:nvPicPr>
        <p:blipFill>
          <a:blip r:embed="rId2"/>
          <a:stretch>
            <a:fillRect/>
          </a:stretch>
        </p:blipFill>
        <p:spPr>
          <a:xfrm>
            <a:off x="381000" y="2133600"/>
            <a:ext cx="8520376"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30" name="Rectangle 6"/>
          <p:cNvSpPr>
            <a:spLocks noChangeArrowheads="1"/>
          </p:cNvSpPr>
          <p:nvPr/>
        </p:nvSpPr>
        <p:spPr bwMode="auto">
          <a:xfrm>
            <a:off x="0" y="3409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457200" y="1143000"/>
            <a:ext cx="5638800" cy="923330"/>
          </a:xfrm>
          <a:prstGeom prst="rect">
            <a:avLst/>
          </a:prstGeom>
          <a:noFill/>
        </p:spPr>
        <p:txBody>
          <a:bodyPr wrap="square" rtlCol="0">
            <a:spAutoFit/>
          </a:bodyPr>
          <a:lstStyle/>
          <a:p>
            <a:r>
              <a:rPr lang="en-US" dirty="0" smtClean="0">
                <a:solidFill>
                  <a:schemeClr val="bg1"/>
                </a:solidFill>
                <a:latin typeface="Arial Rounded MT Bold" pitchFamily="34" charset="0"/>
              </a:rPr>
              <a:t>Insert </a:t>
            </a:r>
            <a:r>
              <a:rPr lang="en-US" dirty="0" smtClean="0">
                <a:solidFill>
                  <a:schemeClr val="bg1"/>
                </a:solidFill>
                <a:latin typeface="Arial Rounded MT Bold" pitchFamily="34" charset="0"/>
              </a:rPr>
              <a:t>Doctor and patient Record</a:t>
            </a:r>
          </a:p>
          <a:p>
            <a:r>
              <a:rPr lang="en-US" dirty="0" smtClean="0">
                <a:solidFill>
                  <a:schemeClr val="bg1"/>
                </a:solidFill>
                <a:latin typeface="Arial Rounded MT Bold" pitchFamily="34" charset="0"/>
              </a:rPr>
              <a:t>Url: </a:t>
            </a:r>
            <a:r>
              <a:rPr lang="en-US" u="sng" dirty="0" smtClean="0">
                <a:solidFill>
                  <a:schemeClr val="bg1"/>
                </a:solidFill>
                <a:latin typeface="Arial Rounded MT Bold" pitchFamily="34" charset="0"/>
                <a:hlinkClick r:id="rId3"/>
              </a:rPr>
              <a:t>http</a:t>
            </a:r>
            <a:r>
              <a:rPr lang="en-US" u="sng" dirty="0" smtClean="0">
                <a:solidFill>
                  <a:schemeClr val="bg1"/>
                </a:solidFill>
                <a:latin typeface="Arial Rounded MT Bold" pitchFamily="34" charset="0"/>
                <a:hlinkClick r:id="rId3"/>
              </a:rPr>
              <a:t>://localhost:8889/AddDoctor/</a:t>
            </a:r>
            <a:endParaRPr lang="en-US" dirty="0" smtClean="0">
              <a:solidFill>
                <a:schemeClr val="bg1"/>
              </a:solidFill>
              <a:latin typeface="Arial Rounded MT Bold" pitchFamily="34" charset="0"/>
            </a:endParaRPr>
          </a:p>
          <a:p>
            <a:endParaRPr lang="en-US"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 name="Picture 2" descr="GetDetailsAllDoc.png"/>
          <p:cNvPicPr>
            <a:picLocks noChangeAspect="1"/>
          </p:cNvPicPr>
          <p:nvPr/>
        </p:nvPicPr>
        <p:blipFill>
          <a:blip r:embed="rId2"/>
          <a:srcRect l="3206" r="3335" b="586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699"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 name="Straight Connector 4"/>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304800"/>
            <a:ext cx="556260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Get </a:t>
            </a:r>
            <a:r>
              <a:rPr lang="en-US" dirty="0" smtClean="0">
                <a:solidFill>
                  <a:schemeClr val="bg1">
                    <a:lumMod val="95000"/>
                  </a:schemeClr>
                </a:solidFill>
                <a:latin typeface="Arial Rounded MT Bold"/>
              </a:rPr>
              <a:t>all Doctor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3"/>
              </a:rPr>
              <a:t>http://localhost:8889/AllDoctor/</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0" y="381000"/>
            <a:ext cx="260931" cy="369332"/>
          </a:xfrm>
          <a:prstGeom prst="rect">
            <a:avLst/>
          </a:prstGeom>
          <a:noFill/>
        </p:spPr>
        <p:txBody>
          <a:bodyPr wrap="square" rtlCol="0">
            <a:spAutoFit/>
          </a:bodyPr>
          <a:lstStyle/>
          <a:p>
            <a:endParaRPr lang="en-US" dirty="0"/>
          </a:p>
        </p:txBody>
      </p:sp>
      <p:sp>
        <p:nvSpPr>
          <p:cNvPr id="4" name="TextBox 3"/>
          <p:cNvSpPr txBox="1"/>
          <p:nvPr/>
        </p:nvSpPr>
        <p:spPr>
          <a:xfrm>
            <a:off x="457200" y="304800"/>
            <a:ext cx="6094175" cy="646331"/>
          </a:xfrm>
          <a:prstGeom prst="rect">
            <a:avLst/>
          </a:prstGeom>
          <a:noFill/>
        </p:spPr>
        <p:txBody>
          <a:bodyPr wrap="square" rtlCol="0">
            <a:spAutoFit/>
          </a:bodyPr>
          <a:lstStyle/>
          <a:p>
            <a:r>
              <a:rPr lang="en-US" dirty="0" smtClean="0">
                <a:solidFill>
                  <a:schemeClr val="bg1">
                    <a:lumMod val="95000"/>
                  </a:schemeClr>
                </a:solidFill>
                <a:latin typeface="Arial Rounded MT Bold"/>
              </a:rPr>
              <a:t>Delete </a:t>
            </a:r>
            <a:r>
              <a:rPr lang="en-US" dirty="0" smtClean="0">
                <a:solidFill>
                  <a:schemeClr val="bg1">
                    <a:lumMod val="95000"/>
                  </a:schemeClr>
                </a:solidFill>
                <a:latin typeface="Arial Rounded MT Bold"/>
              </a:rPr>
              <a:t>the Doctor Record </a:t>
            </a:r>
            <a:r>
              <a:rPr lang="en-US" dirty="0" smtClean="0">
                <a:solidFill>
                  <a:schemeClr val="bg1">
                    <a:lumMod val="95000"/>
                  </a:schemeClr>
                </a:solidFill>
                <a:latin typeface="Arial Rounded MT Bold"/>
              </a:rPr>
              <a:t>By Id</a:t>
            </a:r>
            <a:endParaRPr lang="en-US" dirty="0" smtClean="0">
              <a:solidFill>
                <a:schemeClr val="bg1">
                  <a:lumMod val="95000"/>
                </a:schemeClr>
              </a:solidFill>
              <a:latin typeface="Arial Rounded MT Bold"/>
            </a:endParaRP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http://localhost:8889/RemoveDoctor/8033/</a:t>
            </a:r>
            <a:endParaRPr lang="en-US" dirty="0">
              <a:solidFill>
                <a:schemeClr val="bg1">
                  <a:lumMod val="95000"/>
                </a:schemeClr>
              </a:solidFill>
              <a:latin typeface="Arial Rounded MT Bold"/>
            </a:endParaRPr>
          </a:p>
        </p:txBody>
      </p:sp>
      <p:pic>
        <p:nvPicPr>
          <p:cNvPr id="6" name="Picture 5" descr="DeleteDoctor.png"/>
          <p:cNvPicPr>
            <a:picLocks noChangeAspect="1"/>
          </p:cNvPicPr>
          <p:nvPr/>
        </p:nvPicPr>
        <p:blipFill>
          <a:blip r:embed="rId3"/>
          <a:srcRect l="3024" r="3846" b="6250"/>
          <a:stretch>
            <a:fillRect/>
          </a:stretch>
        </p:blipFill>
        <p:spPr>
          <a:xfrm>
            <a:off x="457200" y="1447800"/>
            <a:ext cx="8305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948533" cy="646331"/>
          </a:xfrm>
          <a:prstGeom prst="rect">
            <a:avLst/>
          </a:prstGeom>
          <a:noFill/>
        </p:spPr>
        <p:txBody>
          <a:bodyPr wrap="square" rtlCol="0">
            <a:spAutoFit/>
          </a:bodyPr>
          <a:lstStyle/>
          <a:p>
            <a:r>
              <a:rPr lang="en-US" dirty="0" smtClean="0">
                <a:solidFill>
                  <a:schemeClr val="bg1">
                    <a:lumMod val="95000"/>
                  </a:schemeClr>
                </a:solidFill>
                <a:latin typeface="Arial Rounded MT Bold"/>
              </a:rPr>
              <a:t>Update </a:t>
            </a:r>
            <a:r>
              <a:rPr lang="en-US" dirty="0" smtClean="0">
                <a:solidFill>
                  <a:schemeClr val="bg1">
                    <a:lumMod val="95000"/>
                  </a:schemeClr>
                </a:solidFill>
                <a:latin typeface="Arial Rounded MT Bold"/>
              </a:rPr>
              <a:t>the Doctor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http://localhost:8889/UpdateDoctor/8011/</a:t>
            </a:r>
            <a:endParaRPr lang="en-US" dirty="0">
              <a:solidFill>
                <a:schemeClr val="bg1">
                  <a:lumMod val="95000"/>
                </a:schemeClr>
              </a:solidFill>
              <a:latin typeface="Arial Rounded MT Bold"/>
            </a:endParaRP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Doctor.png"/>
          <p:cNvPicPr>
            <a:picLocks noChangeAspect="1"/>
          </p:cNvPicPr>
          <p:nvPr/>
        </p:nvPicPr>
        <p:blipFill>
          <a:blip r:embed="rId3"/>
          <a:srcRect l="3024" r="2994" b="684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77501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Update </a:t>
            </a:r>
            <a:r>
              <a:rPr lang="en-US" dirty="0" smtClean="0">
                <a:solidFill>
                  <a:schemeClr val="bg1">
                    <a:lumMod val="95000"/>
                  </a:schemeClr>
                </a:solidFill>
                <a:latin typeface="Arial Rounded MT Bold"/>
              </a:rPr>
              <a:t>the Patient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http://localhost:8889/UpdatePatient/1/</a:t>
            </a:r>
            <a:endParaRPr lang="en-US" dirty="0" smtClean="0">
              <a:solidFill>
                <a:schemeClr val="bg1">
                  <a:lumMod val="95000"/>
                </a:schemeClr>
              </a:solidFill>
              <a:latin typeface="Arial Rounded MT Bold"/>
            </a:endParaRPr>
          </a:p>
          <a:p>
            <a:endParaRPr lang="en-US"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Patient.png"/>
          <p:cNvPicPr>
            <a:picLocks noChangeAspect="1"/>
          </p:cNvPicPr>
          <p:nvPr/>
        </p:nvPicPr>
        <p:blipFill>
          <a:blip r:embed="rId3"/>
          <a:srcRect l="3024" r="3328" b="6548"/>
          <a:stretch>
            <a:fillRect/>
          </a:stretch>
        </p:blipFill>
        <p:spPr>
          <a:xfrm>
            <a:off x="381000" y="1600200"/>
            <a:ext cx="84582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771" name="Rectangle 3"/>
          <p:cNvSpPr>
            <a:spLocks noChangeArrowheads="1"/>
          </p:cNvSpPr>
          <p:nvPr/>
        </p:nvSpPr>
        <p:spPr bwMode="auto">
          <a:xfrm>
            <a:off x="0" y="3457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228600"/>
            <a:ext cx="8382000" cy="1200329"/>
          </a:xfrm>
          <a:prstGeom prst="rect">
            <a:avLst/>
          </a:prstGeom>
          <a:noFill/>
        </p:spPr>
        <p:txBody>
          <a:bodyPr wrap="square" rtlCol="0">
            <a:spAutoFit/>
          </a:bodyPr>
          <a:lstStyle/>
          <a:p>
            <a:r>
              <a:rPr lang="en-US" dirty="0" smtClean="0">
                <a:solidFill>
                  <a:schemeClr val="bg1">
                    <a:lumMod val="95000"/>
                  </a:schemeClr>
                </a:solidFill>
                <a:latin typeface="Arial Rounded MT Bold"/>
              </a:rPr>
              <a:t>If </a:t>
            </a:r>
            <a:r>
              <a:rPr lang="en-US" dirty="0" smtClean="0">
                <a:solidFill>
                  <a:schemeClr val="bg1">
                    <a:lumMod val="95000"/>
                  </a:schemeClr>
                </a:solidFill>
                <a:latin typeface="Arial Rounded MT Bold"/>
              </a:rPr>
              <a:t>we want to show unavailable patient with their id then it is show exception like “please enter valid data to update the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http://localhost:8889/UpdatePatient/4/</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Exception.png"/>
          <p:cNvPicPr>
            <a:picLocks noChangeAspect="1"/>
          </p:cNvPicPr>
          <p:nvPr/>
        </p:nvPicPr>
        <p:blipFill>
          <a:blip r:embed="rId3"/>
          <a:srcRect l="3209" r="3158" b="6481"/>
          <a:stretch>
            <a:fillRect/>
          </a:stretch>
        </p:blipFill>
        <p:spPr>
          <a:xfrm>
            <a:off x="381000" y="1524000"/>
            <a:ext cx="83820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795" name="Rectangle 3"/>
          <p:cNvSpPr>
            <a:spLocks noChangeArrowheads="1"/>
          </p:cNvSpPr>
          <p:nvPr/>
        </p:nvSpPr>
        <p:spPr bwMode="auto">
          <a:xfrm>
            <a:off x="0" y="3629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533400"/>
            <a:ext cx="3800592" cy="646331"/>
          </a:xfrm>
          <a:prstGeom prst="rect">
            <a:avLst/>
          </a:prstGeom>
          <a:noFill/>
        </p:spPr>
        <p:txBody>
          <a:bodyPr wrap="none" rtlCol="0">
            <a:spAutoFit/>
          </a:bodyPr>
          <a:lstStyle/>
          <a:p>
            <a:r>
              <a:rPr lang="en-US" sz="3600" dirty="0" smtClean="0">
                <a:solidFill>
                  <a:schemeClr val="bg1"/>
                </a:solidFill>
                <a:latin typeface="Arial Rounded MT Bold" pitchFamily="34" charset="0"/>
              </a:rPr>
              <a:t>Benefits of HMS</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1676400"/>
            <a:ext cx="8305800" cy="4609403"/>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Records makes readable and understandable.</a:t>
            </a:r>
          </a:p>
          <a:p>
            <a:pPr marL="342900" indent="-342900" algn="just">
              <a:lnSpc>
                <a:spcPct val="150000"/>
              </a:lnSpc>
              <a:buFont typeface="+mj-lt"/>
              <a:buAutoNum type="arabicPeriod"/>
            </a:pPr>
            <a:r>
              <a:rPr lang="en-US" dirty="0" smtClean="0">
                <a:solidFill>
                  <a:schemeClr val="bg1"/>
                </a:solidFill>
                <a:latin typeface="Arial Rounded MT Bold" pitchFamily="34" charset="0"/>
              </a:rPr>
              <a:t>Eliminate redundancy in term of data storage. Data will be stored in a computer not heap of files.</a:t>
            </a:r>
          </a:p>
          <a:p>
            <a:pPr marL="342900" indent="-342900" algn="just">
              <a:lnSpc>
                <a:spcPct val="150000"/>
              </a:lnSpc>
              <a:buFont typeface="+mj-lt"/>
              <a:buAutoNum type="arabicPeriod"/>
            </a:pPr>
            <a:r>
              <a:rPr lang="en-US" dirty="0" smtClean="0">
                <a:solidFill>
                  <a:schemeClr val="bg1"/>
                </a:solidFill>
                <a:latin typeface="Arial Rounded MT Bold" pitchFamily="34" charset="0"/>
              </a:rPr>
              <a:t>Reduce the time wasted in retrieving data especially in finding a doctor’s personal details and patients past health records.</a:t>
            </a:r>
          </a:p>
          <a:p>
            <a:pPr marL="342900" indent="-342900" algn="just">
              <a:lnSpc>
                <a:spcPct val="150000"/>
              </a:lnSpc>
              <a:buFont typeface="+mj-lt"/>
              <a:buAutoNum type="arabicPeriod"/>
            </a:pPr>
            <a:r>
              <a:rPr lang="en-US" dirty="0" smtClean="0">
                <a:solidFill>
                  <a:schemeClr val="bg1"/>
                </a:solidFill>
                <a:latin typeface="Arial Rounded MT Bold" pitchFamily="34" charset="0"/>
              </a:rPr>
              <a:t>Increase Efficiency and Interactivity in any area of specialization in the hospital.</a:t>
            </a:r>
          </a:p>
          <a:p>
            <a:pPr marL="342900" indent="-342900" algn="just">
              <a:lnSpc>
                <a:spcPct val="150000"/>
              </a:lnSpc>
              <a:buFont typeface="+mj-lt"/>
              <a:buAutoNum type="arabicPeriod"/>
            </a:pPr>
            <a:r>
              <a:rPr lang="en-US" dirty="0" smtClean="0">
                <a:solidFill>
                  <a:schemeClr val="bg1"/>
                </a:solidFill>
                <a:latin typeface="Arial Rounded MT Bold" pitchFamily="34" charset="0"/>
              </a:rPr>
              <a:t>Able to quickly collect and edit data, summarize result and adjust as well as collect errors promptly.</a:t>
            </a:r>
          </a:p>
          <a:p>
            <a:pPr marL="342900" indent="-342900" algn="just">
              <a:lnSpc>
                <a:spcPct val="150000"/>
              </a:lnSpc>
              <a:buFont typeface="+mj-lt"/>
              <a:buAutoNum type="arabicPeriod"/>
            </a:pPr>
            <a:r>
              <a:rPr lang="en-US" dirty="0" smtClean="0">
                <a:solidFill>
                  <a:schemeClr val="bg1"/>
                </a:solidFill>
                <a:latin typeface="Arial Rounded MT Bold" pitchFamily="34" charset="0"/>
              </a:rPr>
              <a:t>For small or medical scale hospitals.</a:t>
            </a:r>
          </a:p>
          <a:p>
            <a:pPr marL="342900" indent="-342900" algn="just">
              <a:lnSpc>
                <a:spcPct val="150000"/>
              </a:lnSpc>
              <a:buFont typeface="+mj-lt"/>
              <a:buAutoNum type="arabicPeriod"/>
            </a:pP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33400"/>
            <a:ext cx="3428696" cy="646331"/>
          </a:xfrm>
          <a:prstGeom prst="rect">
            <a:avLst/>
          </a:prstGeom>
          <a:noFill/>
        </p:spPr>
        <p:txBody>
          <a:bodyPr wrap="none" rtlCol="0">
            <a:spAutoFit/>
          </a:bodyPr>
          <a:lstStyle/>
          <a:p>
            <a:pPr algn="ctr"/>
            <a:r>
              <a:rPr lang="en-US" sz="3600" dirty="0" smtClean="0">
                <a:solidFill>
                  <a:schemeClr val="bg1"/>
                </a:solidFill>
                <a:latin typeface="Arial Rounded MT Bold" pitchFamily="34" charset="0"/>
              </a:rPr>
              <a:t>Feature Scope</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57600" y="3048000"/>
            <a:ext cx="5791200" cy="2047163"/>
          </a:xfrm>
          <a:prstGeom prst="rect">
            <a:avLst/>
          </a:prstGeom>
          <a:noFill/>
        </p:spPr>
        <p:txBody>
          <a:bodyPr wrap="square" rtlCol="0">
            <a:spAutoFit/>
          </a:bodyPr>
          <a:lstStyle/>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Administration module</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Login Validation </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Manage Patient IPD Section</a:t>
            </a:r>
          </a:p>
        </p:txBody>
      </p:sp>
      <p:pic>
        <p:nvPicPr>
          <p:cNvPr id="6" name="Picture 5" descr="scope.jpg"/>
          <p:cNvPicPr>
            <a:picLocks noChangeAspect="1"/>
          </p:cNvPicPr>
          <p:nvPr/>
        </p:nvPicPr>
        <p:blipFill>
          <a:blip r:embed="rId2"/>
          <a:stretch>
            <a:fillRect/>
          </a:stretch>
        </p:blipFill>
        <p:spPr>
          <a:xfrm flipH="1">
            <a:off x="304800" y="2514600"/>
            <a:ext cx="3657600" cy="4038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533400"/>
            <a:ext cx="3962400" cy="646331"/>
          </a:xfrm>
          <a:prstGeom prst="rect">
            <a:avLst/>
          </a:prstGeom>
          <a:noFill/>
        </p:spPr>
        <p:txBody>
          <a:bodyPr wrap="square" rtlCol="0">
            <a:spAutoFit/>
          </a:bodyPr>
          <a:lstStyle/>
          <a:p>
            <a:pPr algn="ctr"/>
            <a:r>
              <a:rPr lang="en-US" sz="3600" dirty="0" smtClean="0">
                <a:solidFill>
                  <a:schemeClr val="bg1"/>
                </a:solidFill>
                <a:latin typeface="Arial Rounded MT Bold" pitchFamily="34" charset="0"/>
                <a:cs typeface="Times New Roman" pitchFamily="18" charset="0"/>
              </a:rPr>
              <a:t>INTRODUCTION</a:t>
            </a:r>
            <a:endParaRPr lang="en-US" sz="3600" dirty="0">
              <a:solidFill>
                <a:schemeClr val="bg1"/>
              </a:solidFill>
              <a:latin typeface="Arial Rounded MT Bold" pitchFamily="34" charset="0"/>
              <a:cs typeface="Times New Roman" pitchFamily="18" charset="0"/>
            </a:endParaRPr>
          </a:p>
        </p:txBody>
      </p:sp>
      <p:cxnSp>
        <p:nvCxnSpPr>
          <p:cNvPr id="6" name="Straight Connector 5"/>
          <p:cNvCxnSpPr/>
          <p:nvPr/>
        </p:nvCxnSpPr>
        <p:spPr>
          <a:xfrm>
            <a:off x="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0080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1371600"/>
            <a:ext cx="8382000" cy="1700915"/>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is developed using spring boot framework, which mainly focuses on basic operations. Like Inserting, Deleting, Updating and getting all records of Doctor and Patient information.</a:t>
            </a:r>
            <a:endParaRPr lang="en-US" dirty="0">
              <a:solidFill>
                <a:schemeClr val="bg1"/>
              </a:solidFill>
              <a:latin typeface="Arial Rounded MT Bold" pitchFamily="34" charset="0"/>
            </a:endParaRPr>
          </a:p>
        </p:txBody>
      </p:sp>
      <p:sp>
        <p:nvSpPr>
          <p:cNvPr id="9" name="TextBox 8"/>
          <p:cNvSpPr txBox="1"/>
          <p:nvPr/>
        </p:nvSpPr>
        <p:spPr>
          <a:xfrm>
            <a:off x="533400" y="3124200"/>
            <a:ext cx="8382000" cy="1285416"/>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It is accessible by Receptionist. Only they can add and delete the data into the database. The data can be retrieved easily. The data are well protected for personal use and make the data processing very fast.</a:t>
            </a:r>
          </a:p>
        </p:txBody>
      </p:sp>
      <p:sp>
        <p:nvSpPr>
          <p:cNvPr id="11" name="TextBox 10"/>
          <p:cNvSpPr txBox="1"/>
          <p:nvPr/>
        </p:nvSpPr>
        <p:spPr>
          <a:xfrm>
            <a:off x="457200" y="4419600"/>
            <a:ext cx="8229600" cy="2446824"/>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included the registration of Patient, Storing the details into the system by using the database. The software has the facility to give a unique ID for every Patients and Doctors and stores the details of every patients and staff manually.</a:t>
            </a:r>
          </a:p>
          <a:p>
            <a:pPr algn="just"/>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457200"/>
            <a:ext cx="2971800" cy="646331"/>
          </a:xfrm>
          <a:prstGeom prst="rect">
            <a:avLst/>
          </a:prstGeom>
          <a:noFill/>
        </p:spPr>
        <p:txBody>
          <a:bodyPr wrap="square" rtlCol="0">
            <a:spAutoFit/>
          </a:bodyPr>
          <a:lstStyle/>
          <a:p>
            <a:pPr algn="ctr"/>
            <a:r>
              <a:rPr lang="en-US" sz="3600" b="1" dirty="0" smtClean="0">
                <a:solidFill>
                  <a:schemeClr val="bg1">
                    <a:lumMod val="95000"/>
                  </a:schemeClr>
                </a:solidFill>
                <a:latin typeface="Arial Rounded MT Bold"/>
              </a:rPr>
              <a:t>Conclusion</a:t>
            </a:r>
            <a:endParaRPr lang="en-US" sz="3600" dirty="0" smtClean="0">
              <a:solidFill>
                <a:schemeClr val="bg1">
                  <a:lumMod val="95000"/>
                </a:schemeClr>
              </a:solidFill>
              <a:latin typeface="Arial Rounded MT Bold"/>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600200"/>
            <a:ext cx="7620000" cy="3899144"/>
          </a:xfrm>
          <a:prstGeom prst="rect">
            <a:avLst/>
          </a:prstGeom>
          <a:noFill/>
        </p:spPr>
        <p:txBody>
          <a:bodyPr wrap="square" rtlCol="0">
            <a:spAutoFit/>
          </a:bodyPr>
          <a:lstStyle/>
          <a:p>
            <a:pPr lvl="0" algn="just">
              <a:lnSpc>
                <a:spcPct val="150000"/>
              </a:lnSpc>
              <a:buFont typeface="Arial" pitchFamily="34" charset="0"/>
              <a:buChar char="•"/>
            </a:pPr>
            <a:r>
              <a:rPr lang="en-US" sz="2400" dirty="0" smtClean="0">
                <a:solidFill>
                  <a:schemeClr val="bg1">
                    <a:lumMod val="95000"/>
                  </a:schemeClr>
                </a:solidFill>
                <a:latin typeface="Arial Rounded MT Bold"/>
              </a:rPr>
              <a:t> Since we are entering details of the patients electronically in the “Hospital Management System”, data will be secured</a:t>
            </a:r>
            <a:r>
              <a:rPr lang="en-US" sz="2400" dirty="0" smtClean="0">
                <a:solidFill>
                  <a:schemeClr val="bg1">
                    <a:lumMod val="95000"/>
                  </a:schemeClr>
                </a:solidFill>
                <a:latin typeface="Arial Rounded MT Bold"/>
              </a:rPr>
              <a:t>.</a:t>
            </a:r>
          </a:p>
          <a:p>
            <a:pPr lvl="0" algn="just">
              <a:lnSpc>
                <a:spcPct val="150000"/>
              </a:lnSpc>
              <a:buFont typeface="Arial" pitchFamily="34" charset="0"/>
              <a:buChar char="•"/>
            </a:pPr>
            <a:endParaRPr lang="en-US" sz="2400" dirty="0" smtClean="0">
              <a:solidFill>
                <a:schemeClr val="bg1">
                  <a:lumMod val="95000"/>
                </a:schemeClr>
              </a:solidFill>
              <a:latin typeface="Arial Rounded MT Bold"/>
            </a:endParaRPr>
          </a:p>
          <a:p>
            <a:pPr lvl="0" algn="just">
              <a:lnSpc>
                <a:spcPct val="150000"/>
              </a:lnSpc>
              <a:buFont typeface="Arial" pitchFamily="34" charset="0"/>
              <a:buChar char="•"/>
            </a:pPr>
            <a:r>
              <a:rPr lang="en-US" sz="2400" dirty="0" smtClean="0">
                <a:solidFill>
                  <a:schemeClr val="bg1">
                    <a:lumMod val="95000"/>
                  </a:schemeClr>
                </a:solidFill>
                <a:latin typeface="Arial Rounded MT Bold"/>
              </a:rPr>
              <a:t> It easily reduces the book keeping task and thus reduces the human effort and increases accuracy speed</a:t>
            </a:r>
            <a:r>
              <a:rPr lang="en-US" sz="2400" dirty="0" smtClean="0">
                <a:solidFill>
                  <a:schemeClr val="bg1">
                    <a:lumMod val="95000"/>
                  </a:schemeClr>
                </a:solidFill>
                <a:latin typeface="Arial Rounded MT Bold"/>
              </a:rPr>
              <a:t>.</a:t>
            </a:r>
            <a:endParaRPr lang="en-US" sz="2400" dirty="0" smtClean="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m.jpg"/>
          <p:cNvPicPr>
            <a:picLocks noChangeAspect="1"/>
          </p:cNvPicPr>
          <p:nvPr/>
        </p:nvPicPr>
        <p:blipFill>
          <a:blip r:embed="rId2"/>
          <a:srcRect t="9229" b="18789"/>
          <a:stretch>
            <a:fillRect/>
          </a:stretch>
        </p:blipFill>
        <p:spPr>
          <a:xfrm>
            <a:off x="304800" y="3124200"/>
            <a:ext cx="5029200" cy="3200400"/>
          </a:xfrm>
          <a:prstGeom prst="rect">
            <a:avLst/>
          </a:prstGeom>
          <a:ln>
            <a:noFill/>
          </a:ln>
          <a:effectLst>
            <a:softEdge rad="112500"/>
          </a:effectLst>
        </p:spPr>
      </p:pic>
      <p:sp>
        <p:nvSpPr>
          <p:cNvPr id="7" name="TextBox 6"/>
          <p:cNvSpPr txBox="1"/>
          <p:nvPr/>
        </p:nvSpPr>
        <p:spPr>
          <a:xfrm>
            <a:off x="533400" y="1143000"/>
            <a:ext cx="3886200" cy="1200329"/>
          </a:xfrm>
          <a:prstGeom prst="rect">
            <a:avLst/>
          </a:prstGeom>
          <a:noFill/>
        </p:spPr>
        <p:txBody>
          <a:bodyPr wrap="square" rtlCol="0">
            <a:spAutoFit/>
          </a:bodyPr>
          <a:lstStyle/>
          <a:p>
            <a:pPr algn="ctr"/>
            <a:r>
              <a:rPr lang="en-US" sz="3600" dirty="0" smtClean="0">
                <a:solidFill>
                  <a:schemeClr val="bg1"/>
                </a:solidFill>
                <a:latin typeface="Arial Rounded MT Bold" pitchFamily="34" charset="0"/>
              </a:rPr>
              <a:t>Team</a:t>
            </a:r>
          </a:p>
          <a:p>
            <a:pPr algn="ctr"/>
            <a:r>
              <a:rPr lang="en-US" sz="3600" dirty="0" smtClean="0">
                <a:solidFill>
                  <a:schemeClr val="bg1"/>
                </a:solidFill>
                <a:latin typeface="Arial Rounded MT Bold" pitchFamily="34" charset="0"/>
              </a:rPr>
              <a:t>Members</a:t>
            </a:r>
            <a:endParaRPr lang="en-US" sz="3600" dirty="0">
              <a:solidFill>
                <a:schemeClr val="bg1"/>
              </a:solidFill>
              <a:latin typeface="Arial Rounded MT Bold" pitchFamily="34" charset="0"/>
            </a:endParaRPr>
          </a:p>
        </p:txBody>
      </p:sp>
      <p:sp>
        <p:nvSpPr>
          <p:cNvPr id="8" name="TextBox 7"/>
          <p:cNvSpPr txBox="1"/>
          <p:nvPr/>
        </p:nvSpPr>
        <p:spPr>
          <a:xfrm>
            <a:off x="5638800" y="1981200"/>
            <a:ext cx="2971800" cy="3668312"/>
          </a:xfrm>
          <a:prstGeom prst="rect">
            <a:avLst/>
          </a:prstGeom>
          <a:noFill/>
        </p:spPr>
        <p:txBody>
          <a:bodyPr wrap="square" rtlCol="0">
            <a:spAutoFit/>
          </a:bodyPr>
          <a:lstStyle/>
          <a:p>
            <a:pPr algn="just">
              <a:lnSpc>
                <a:spcPct val="200000"/>
              </a:lnSpc>
            </a:pPr>
            <a:r>
              <a:rPr lang="en-US" sz="2400" dirty="0" smtClean="0">
                <a:solidFill>
                  <a:schemeClr val="bg1"/>
                </a:solidFill>
                <a:latin typeface="Arial Rounded MT Bold" pitchFamily="34" charset="0"/>
              </a:rPr>
              <a:t>Dharani M</a:t>
            </a:r>
          </a:p>
          <a:p>
            <a:pPr algn="just">
              <a:lnSpc>
                <a:spcPct val="200000"/>
              </a:lnSpc>
            </a:pPr>
            <a:r>
              <a:rPr lang="en-US" sz="2400" dirty="0" smtClean="0">
                <a:solidFill>
                  <a:schemeClr val="bg1"/>
                </a:solidFill>
                <a:latin typeface="Arial Rounded MT Bold" pitchFamily="34" charset="0"/>
              </a:rPr>
              <a:t>Keshava Devi B</a:t>
            </a:r>
          </a:p>
          <a:p>
            <a:pPr algn="just">
              <a:lnSpc>
                <a:spcPct val="200000"/>
              </a:lnSpc>
            </a:pPr>
            <a:r>
              <a:rPr lang="en-US" sz="2400" dirty="0" smtClean="0">
                <a:solidFill>
                  <a:schemeClr val="bg1"/>
                </a:solidFill>
                <a:latin typeface="Arial Rounded MT Bold" pitchFamily="34" charset="0"/>
              </a:rPr>
              <a:t>Priyadharshini K</a:t>
            </a:r>
          </a:p>
          <a:p>
            <a:pPr algn="just">
              <a:lnSpc>
                <a:spcPct val="200000"/>
              </a:lnSpc>
            </a:pPr>
            <a:r>
              <a:rPr lang="en-US" sz="2400" dirty="0" smtClean="0">
                <a:solidFill>
                  <a:schemeClr val="bg1"/>
                </a:solidFill>
                <a:latin typeface="Arial Rounded MT Bold" pitchFamily="34" charset="0"/>
              </a:rPr>
              <a:t>Srimugi M</a:t>
            </a:r>
          </a:p>
          <a:p>
            <a:pPr algn="just">
              <a:lnSpc>
                <a:spcPct val="200000"/>
              </a:lnSpc>
            </a:pPr>
            <a:r>
              <a:rPr lang="en-US" sz="2400" dirty="0" smtClean="0">
                <a:solidFill>
                  <a:schemeClr val="bg1"/>
                </a:solidFill>
                <a:latin typeface="Arial Rounded MT Bold" pitchFamily="34" charset="0"/>
              </a:rPr>
              <a:t>Tharani M</a:t>
            </a:r>
            <a:endParaRPr lang="en-US" sz="24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743200"/>
            <a:ext cx="4918013" cy="1107996"/>
          </a:xfrm>
          <a:prstGeom prst="rect">
            <a:avLst/>
          </a:prstGeom>
          <a:noFill/>
        </p:spPr>
        <p:txBody>
          <a:bodyPr wrap="none" rtlCol="0">
            <a:spAutoFit/>
          </a:bodyPr>
          <a:lstStyle/>
          <a:p>
            <a:r>
              <a:rPr lang="en-US" sz="6600" i="1" dirty="0" smtClean="0">
                <a:solidFill>
                  <a:schemeClr val="bg1"/>
                </a:solidFill>
                <a:latin typeface="Arial Rounded MT Bold" pitchFamily="34" charset="0"/>
              </a:rPr>
              <a:t>Thank You !</a:t>
            </a:r>
            <a:endParaRPr lang="en-US" sz="6600" i="1" dirty="0">
              <a:solidFill>
                <a:schemeClr val="bg1"/>
              </a:solidFill>
              <a:latin typeface="Arial Rounded MT Bold" pitchFamily="34" charset="0"/>
            </a:endParaRPr>
          </a:p>
        </p:txBody>
      </p:sp>
      <p:cxnSp>
        <p:nvCxnSpPr>
          <p:cNvPr id="4" name="Straight Connector 3"/>
          <p:cNvCxnSpPr/>
          <p:nvPr/>
        </p:nvCxnSpPr>
        <p:spPr>
          <a:xfrm>
            <a:off x="0" y="18288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48768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609600"/>
            <a:ext cx="2819400" cy="704850"/>
          </a:xfrm>
        </p:spPr>
        <p:txBody>
          <a:bodyPr>
            <a:normAutofit/>
          </a:bodyPr>
          <a:lstStyle/>
          <a:p>
            <a:r>
              <a:rPr lang="en-US" sz="4000" b="0" dirty="0" smtClean="0">
                <a:solidFill>
                  <a:schemeClr val="bg1"/>
                </a:solidFill>
                <a:latin typeface="Arial Rounded MT Bold" pitchFamily="34" charset="0"/>
                <a:cs typeface="Times New Roman" pitchFamily="18" charset="0"/>
              </a:rPr>
              <a:t>Objectives</a:t>
            </a:r>
            <a:endParaRPr lang="en-US" sz="4000" b="0" dirty="0">
              <a:solidFill>
                <a:schemeClr val="bg1"/>
              </a:solidFill>
              <a:latin typeface="Arial Rounded MT Bold" pitchFamily="34" charset="0"/>
              <a:cs typeface="Times New Roman" pitchFamily="18" charset="0"/>
            </a:endParaRPr>
          </a:p>
        </p:txBody>
      </p:sp>
      <p:sp>
        <p:nvSpPr>
          <p:cNvPr id="4" name="Text Placeholder 3"/>
          <p:cNvSpPr>
            <a:spLocks noGrp="1"/>
          </p:cNvSpPr>
          <p:nvPr>
            <p:ph type="body" sz="half" idx="2"/>
          </p:nvPr>
        </p:nvSpPr>
        <p:spPr>
          <a:xfrm>
            <a:off x="3962400" y="2514600"/>
            <a:ext cx="5181600" cy="4038600"/>
          </a:xfrm>
        </p:spPr>
        <p:txBody>
          <a:bodyPr>
            <a:normAutofit/>
          </a:bodyPr>
          <a:lstStyle/>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Better and Efficient Service.</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Faster way to get information about the    patients.</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facility for proper monitoring </a:t>
            </a:r>
            <a:r>
              <a:rPr lang="en-US" sz="1900" dirty="0" smtClean="0">
                <a:solidFill>
                  <a:schemeClr val="bg1"/>
                </a:solidFill>
                <a:latin typeface="Arial Rounded MT Bold" pitchFamily="34" charset="0"/>
              </a:rPr>
              <a:t>and less </a:t>
            </a:r>
            <a:r>
              <a:rPr lang="en-US" sz="1900" dirty="0" smtClean="0">
                <a:solidFill>
                  <a:schemeClr val="bg1"/>
                </a:solidFill>
                <a:latin typeface="Arial Rounded MT Bold" pitchFamily="34" charset="0"/>
              </a:rPr>
              <a:t>paper work </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All details are available on a click.</a:t>
            </a:r>
            <a:endParaRPr lang="en-US" sz="1900" dirty="0">
              <a:solidFill>
                <a:schemeClr val="bg1"/>
              </a:solidFill>
              <a:latin typeface="Arial Rounded MT Bold" pitchFamily="34" charset="0"/>
            </a:endParaRPr>
          </a:p>
        </p:txBody>
      </p:sp>
      <p:cxnSp>
        <p:nvCxnSpPr>
          <p:cNvPr id="7" name="Straight Connector 6"/>
          <p:cNvCxnSpPr/>
          <p:nvPr/>
        </p:nvCxnSpPr>
        <p:spPr>
          <a:xfrm>
            <a:off x="60960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doc2.jpg"/>
          <p:cNvPicPr>
            <a:picLocks noChangeAspect="1"/>
          </p:cNvPicPr>
          <p:nvPr/>
        </p:nvPicPr>
        <p:blipFill>
          <a:blip r:embed="rId2"/>
          <a:srcRect l="7692" t="6154" r="7692" b="7692"/>
          <a:stretch>
            <a:fillRect/>
          </a:stretch>
        </p:blipFill>
        <p:spPr>
          <a:xfrm flipH="1">
            <a:off x="228597" y="2667000"/>
            <a:ext cx="3512457" cy="3886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Need Of HMS</a:t>
            </a:r>
            <a:endParaRPr lang="en-US" sz="4000" dirty="0">
              <a:solidFill>
                <a:schemeClr val="bg1"/>
              </a:solidFill>
              <a:latin typeface="Arial Rounded MT Bold" pitchFamily="34" charset="0"/>
            </a:endParaRPr>
          </a:p>
        </p:txBody>
      </p:sp>
      <p:cxnSp>
        <p:nvCxnSpPr>
          <p:cNvPr id="6" name="Straight Connector 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1" y="1752600"/>
            <a:ext cx="8610600" cy="4247317"/>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To keep track of hospitals day-to-day activities &amp; records of its patients, doctors that keep the hospital running smoothly &amp; successfully there is need of Hospital Management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all the version of the manual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a paper-less hospital up to 80%, i.e. To provide low-cost reliable digitalization of the existing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the process of day-to-day activities like Registering New patient and Assigning a doctor to new patient etc.</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excellent security of data at every level of user-system interaction and also to provide robust &amp; reliable storage facility.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solidFill>
                  <a:schemeClr val="bg1"/>
                </a:solidFill>
                <a:latin typeface="Arial Rounded MT Bold" pitchFamily="34" charset="0"/>
              </a:rPr>
              <a:t>Proposed System</a:t>
            </a:r>
            <a:endParaRPr lang="en-US" sz="4000" dirty="0">
              <a:solidFill>
                <a:schemeClr val="bg1"/>
              </a:solidFill>
              <a:latin typeface="Arial Rounded MT Bold" pitchFamily="34" charset="0"/>
            </a:endParaRPr>
          </a:p>
        </p:txBody>
      </p:sp>
      <p:cxnSp>
        <p:nvCxnSpPr>
          <p:cNvPr id="4" name="Straight Connector 3"/>
          <p:cNvCxnSpPr/>
          <p:nvPr/>
        </p:nvCxnSpPr>
        <p:spPr>
          <a:xfrm>
            <a:off x="0" y="14478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1752600"/>
            <a:ext cx="6241645" cy="2531912"/>
          </a:xfrm>
          <a:prstGeom prst="rect">
            <a:avLst/>
          </a:prstGeom>
          <a:noFill/>
        </p:spPr>
        <p:txBody>
          <a:bodyPr wrap="none" rtlCol="0" anchor="ctr">
            <a:spAutoFit/>
          </a:bodyPr>
          <a:lstStyle/>
          <a:p>
            <a:pPr algn="just">
              <a:lnSpc>
                <a:spcPct val="150000"/>
              </a:lnSpc>
            </a:pPr>
            <a:r>
              <a:rPr lang="en-US" dirty="0" smtClean="0">
                <a:solidFill>
                  <a:schemeClr val="bg1"/>
                </a:solidFill>
                <a:latin typeface="Arial Rounded MT Bold" pitchFamily="34" charset="0"/>
              </a:rPr>
              <a:t>The new system is to control the following information:</a:t>
            </a:r>
          </a:p>
          <a:p>
            <a:pPr>
              <a:lnSpc>
                <a:spcPct val="150000"/>
              </a:lnSpc>
            </a:pPr>
            <a:endParaRPr lang="en-US" dirty="0" smtClean="0">
              <a:solidFill>
                <a:schemeClr val="bg1"/>
              </a:solidFill>
              <a:latin typeface="Arial Rounded MT Bold" pitchFamily="34" charset="0"/>
            </a:endParaRPr>
          </a:p>
          <a:p>
            <a:pPr marL="342900" indent="-342900">
              <a:lnSpc>
                <a:spcPct val="150000"/>
              </a:lnSpc>
              <a:buFont typeface="+mj-lt"/>
              <a:buAutoNum type="arabicPeriod"/>
            </a:pPr>
            <a:r>
              <a:rPr lang="en-US" dirty="0" smtClean="0">
                <a:solidFill>
                  <a:schemeClr val="bg1"/>
                </a:solidFill>
                <a:latin typeface="Arial Rounded MT Bold" pitchFamily="34" charset="0"/>
              </a:rPr>
              <a:t>Patient Information.</a:t>
            </a:r>
          </a:p>
          <a:p>
            <a:pPr marL="342900" indent="-342900">
              <a:lnSpc>
                <a:spcPct val="150000"/>
              </a:lnSpc>
              <a:buFont typeface="+mj-lt"/>
              <a:buAutoNum type="arabicPeriod"/>
            </a:pPr>
            <a:r>
              <a:rPr lang="en-US" dirty="0" smtClean="0">
                <a:solidFill>
                  <a:schemeClr val="bg1"/>
                </a:solidFill>
                <a:latin typeface="Arial Rounded MT Bold" pitchFamily="34" charset="0"/>
              </a:rPr>
              <a:t>Doctor Information.</a:t>
            </a:r>
          </a:p>
          <a:p>
            <a:pPr marL="342900" indent="-342900" algn="just">
              <a:lnSpc>
                <a:spcPct val="150000"/>
              </a:lnSpc>
              <a:buFont typeface="+mj-lt"/>
              <a:buAutoNum type="arabicPeriod"/>
            </a:pPr>
            <a:r>
              <a:rPr lang="en-US" dirty="0" smtClean="0">
                <a:solidFill>
                  <a:schemeClr val="bg1"/>
                </a:solidFill>
                <a:latin typeface="Arial Rounded MT Bold" pitchFamily="34" charset="0"/>
              </a:rPr>
              <a:t>Appointment Details.</a:t>
            </a:r>
          </a:p>
          <a:p>
            <a:pPr>
              <a:lnSpc>
                <a:spcPct val="150000"/>
              </a:lnSpc>
            </a:pPr>
            <a:endParaRPr lang="en-US" dirty="0">
              <a:solidFill>
                <a:schemeClr val="bg1"/>
              </a:solidFill>
              <a:latin typeface="Arial Rounded MT Bold" pitchFamily="34" charset="0"/>
            </a:endParaRPr>
          </a:p>
        </p:txBody>
      </p:sp>
      <p:sp>
        <p:nvSpPr>
          <p:cNvPr id="6" name="TextBox 5"/>
          <p:cNvSpPr txBox="1"/>
          <p:nvPr/>
        </p:nvSpPr>
        <p:spPr>
          <a:xfrm>
            <a:off x="457200" y="4267200"/>
            <a:ext cx="8229600" cy="1285416"/>
          </a:xfrm>
          <a:prstGeom prst="rect">
            <a:avLst/>
          </a:prstGeom>
          <a:noFill/>
        </p:spPr>
        <p:txBody>
          <a:bodyPr wrap="square" rtlCol="0">
            <a:spAutoFit/>
          </a:bodyPr>
          <a:lstStyle/>
          <a:p>
            <a:pPr algn="just">
              <a:lnSpc>
                <a:spcPct val="150000"/>
              </a:lnSpc>
            </a:pPr>
            <a:r>
              <a:rPr lang="en-US" dirty="0" smtClean="0">
                <a:solidFill>
                  <a:schemeClr val="bg1"/>
                </a:solidFill>
                <a:latin typeface="Arial Rounded MT Bold" pitchFamily="34" charset="0"/>
              </a:rPr>
              <a:t>	These  services to be provided in an efficient, cost effective manner, with the goal of reducing the time and resources currently required for such tasks.</a:t>
            </a: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Technologies Used</a:t>
            </a:r>
            <a:endParaRPr lang="en-US" sz="4000" dirty="0">
              <a:solidFill>
                <a:schemeClr val="bg1"/>
              </a:solidFill>
              <a:latin typeface="Arial Rounded MT Bold" pitchFamily="34" charset="0"/>
            </a:endParaRPr>
          </a:p>
        </p:txBody>
      </p:sp>
      <p:pic>
        <p:nvPicPr>
          <p:cNvPr id="3" name="Picture 2" descr="java.png"/>
          <p:cNvPicPr>
            <a:picLocks noChangeAspect="1"/>
          </p:cNvPicPr>
          <p:nvPr/>
        </p:nvPicPr>
        <p:blipFill>
          <a:blip r:embed="rId2" cstate="print"/>
          <a:stretch>
            <a:fillRect/>
          </a:stretch>
        </p:blipFill>
        <p:spPr>
          <a:xfrm>
            <a:off x="609600" y="1828800"/>
            <a:ext cx="2514600" cy="1676400"/>
          </a:xfrm>
          <a:prstGeom prst="rect">
            <a:avLst/>
          </a:prstGeom>
        </p:spPr>
      </p:pic>
      <p:pic>
        <p:nvPicPr>
          <p:cNvPr id="4" name="Picture 3" descr="sql.png"/>
          <p:cNvPicPr>
            <a:picLocks noChangeAspect="1"/>
          </p:cNvPicPr>
          <p:nvPr/>
        </p:nvPicPr>
        <p:blipFill>
          <a:blip r:embed="rId3" cstate="print"/>
          <a:stretch>
            <a:fillRect/>
          </a:stretch>
        </p:blipFill>
        <p:spPr>
          <a:xfrm>
            <a:off x="3505200" y="1676400"/>
            <a:ext cx="1905000" cy="1905000"/>
          </a:xfrm>
          <a:prstGeom prst="rect">
            <a:avLst/>
          </a:prstGeom>
        </p:spPr>
      </p:pic>
      <p:pic>
        <p:nvPicPr>
          <p:cNvPr id="8" name="Picture 7" descr="tom.png"/>
          <p:cNvPicPr>
            <a:picLocks noChangeAspect="1"/>
          </p:cNvPicPr>
          <p:nvPr/>
        </p:nvPicPr>
        <p:blipFill>
          <a:blip r:embed="rId4" cstate="print"/>
          <a:stretch>
            <a:fillRect/>
          </a:stretch>
        </p:blipFill>
        <p:spPr>
          <a:xfrm>
            <a:off x="3810000" y="3886200"/>
            <a:ext cx="1600200" cy="1600200"/>
          </a:xfrm>
          <a:prstGeom prst="rect">
            <a:avLst/>
          </a:prstGeom>
        </p:spPr>
      </p:pic>
      <p:sp>
        <p:nvSpPr>
          <p:cNvPr id="9" name="TextBox 8"/>
          <p:cNvSpPr txBox="1"/>
          <p:nvPr/>
        </p:nvSpPr>
        <p:spPr>
          <a:xfrm>
            <a:off x="3657600" y="5257800"/>
            <a:ext cx="2168992" cy="369332"/>
          </a:xfrm>
          <a:prstGeom prst="rect">
            <a:avLst/>
          </a:prstGeom>
          <a:noFill/>
        </p:spPr>
        <p:txBody>
          <a:bodyPr wrap="none" rtlCol="0">
            <a:spAutoFit/>
          </a:bodyPr>
          <a:lstStyle/>
          <a:p>
            <a:r>
              <a:rPr lang="en-US" dirty="0" smtClean="0">
                <a:solidFill>
                  <a:schemeClr val="bg1"/>
                </a:solidFill>
                <a:latin typeface="Arial Rounded MT Bold" pitchFamily="34" charset="0"/>
              </a:rPr>
              <a:t>TOMCAT SERVER</a:t>
            </a:r>
            <a:endParaRPr lang="en-US" dirty="0">
              <a:solidFill>
                <a:schemeClr val="bg1"/>
              </a:solidFill>
              <a:latin typeface="Arial Rounded MT Bold" pitchFamily="34" charset="0"/>
            </a:endParaRPr>
          </a:p>
        </p:txBody>
      </p:sp>
      <p:pic>
        <p:nvPicPr>
          <p:cNvPr id="13" name="Picture 12" descr="logopost.png"/>
          <p:cNvPicPr>
            <a:picLocks noChangeAspect="1"/>
          </p:cNvPicPr>
          <p:nvPr/>
        </p:nvPicPr>
        <p:blipFill>
          <a:blip r:embed="rId5" cstate="print"/>
          <a:stretch>
            <a:fillRect/>
          </a:stretch>
        </p:blipFill>
        <p:spPr>
          <a:xfrm>
            <a:off x="6781800" y="4114800"/>
            <a:ext cx="1295400" cy="1295400"/>
          </a:xfrm>
          <a:prstGeom prst="rect">
            <a:avLst/>
          </a:prstGeom>
        </p:spPr>
      </p:pic>
      <p:pic>
        <p:nvPicPr>
          <p:cNvPr id="15" name="Picture 14" descr="hib.png"/>
          <p:cNvPicPr>
            <a:picLocks noChangeAspect="1"/>
          </p:cNvPicPr>
          <p:nvPr/>
        </p:nvPicPr>
        <p:blipFill>
          <a:blip r:embed="rId6"/>
          <a:stretch>
            <a:fillRect/>
          </a:stretch>
        </p:blipFill>
        <p:spPr>
          <a:xfrm>
            <a:off x="5734050" y="1447800"/>
            <a:ext cx="3409950" cy="2354489"/>
          </a:xfrm>
          <a:prstGeom prst="rect">
            <a:avLst/>
          </a:prstGeom>
        </p:spPr>
      </p:pic>
      <p:sp>
        <p:nvSpPr>
          <p:cNvPr id="16" name="TextBox 15"/>
          <p:cNvSpPr txBox="1"/>
          <p:nvPr/>
        </p:nvSpPr>
        <p:spPr>
          <a:xfrm>
            <a:off x="6781800" y="3200400"/>
            <a:ext cx="1535164" cy="369332"/>
          </a:xfrm>
          <a:prstGeom prst="rect">
            <a:avLst/>
          </a:prstGeom>
          <a:noFill/>
        </p:spPr>
        <p:txBody>
          <a:bodyPr wrap="none" rtlCol="0">
            <a:spAutoFit/>
          </a:bodyPr>
          <a:lstStyle/>
          <a:p>
            <a:r>
              <a:rPr lang="en-US" dirty="0" smtClean="0">
                <a:solidFill>
                  <a:srgbClr val="F2E5FF"/>
                </a:solidFill>
                <a:latin typeface="Arial Rounded MT Bold" pitchFamily="34" charset="0"/>
              </a:rPr>
              <a:t>HIBERNATE</a:t>
            </a:r>
            <a:endParaRPr lang="en-US" dirty="0">
              <a:solidFill>
                <a:srgbClr val="F2E5FF"/>
              </a:solidFill>
              <a:latin typeface="Arial Rounded MT Bold" pitchFamily="34" charset="0"/>
            </a:endParaRPr>
          </a:p>
        </p:txBody>
      </p:sp>
      <p:sp>
        <p:nvSpPr>
          <p:cNvPr id="17" name="TextBox 16"/>
          <p:cNvSpPr txBox="1"/>
          <p:nvPr/>
        </p:nvSpPr>
        <p:spPr>
          <a:xfrm>
            <a:off x="7315200" y="5257800"/>
            <a:ext cx="1177887" cy="369332"/>
          </a:xfrm>
          <a:prstGeom prst="rect">
            <a:avLst/>
          </a:prstGeom>
          <a:noFill/>
        </p:spPr>
        <p:txBody>
          <a:bodyPr wrap="none" rtlCol="0">
            <a:spAutoFit/>
          </a:bodyPr>
          <a:lstStyle/>
          <a:p>
            <a:r>
              <a:rPr lang="en-US" b="1" dirty="0" smtClean="0">
                <a:solidFill>
                  <a:schemeClr val="bg1"/>
                </a:solidFill>
              </a:rPr>
              <a:t>POSTMAN</a:t>
            </a:r>
            <a:endParaRPr lang="en-US" b="1" dirty="0">
              <a:solidFill>
                <a:schemeClr val="bg1"/>
              </a:solidFill>
            </a:endParaRPr>
          </a:p>
        </p:txBody>
      </p:sp>
      <p:cxnSp>
        <p:nvCxnSpPr>
          <p:cNvPr id="14" name="Straight Connector 13"/>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20" name="Picture 4" descr="See the source image"/>
          <p:cNvPicPr>
            <a:picLocks noChangeAspect="1" noChangeArrowheads="1"/>
          </p:cNvPicPr>
          <p:nvPr/>
        </p:nvPicPr>
        <p:blipFill>
          <a:blip r:embed="rId7"/>
          <a:srcRect/>
          <a:stretch>
            <a:fillRect/>
          </a:stretch>
        </p:blipFill>
        <p:spPr bwMode="auto">
          <a:xfrm>
            <a:off x="740230" y="4114801"/>
            <a:ext cx="2612570" cy="1371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3581400" cy="1200329"/>
          </a:xfrm>
          <a:prstGeom prst="rect">
            <a:avLst/>
          </a:prstGeom>
          <a:noFill/>
        </p:spPr>
        <p:txBody>
          <a:bodyPr wrap="square" rtlCol="0">
            <a:spAutoFit/>
          </a:bodyPr>
          <a:lstStyle/>
          <a:p>
            <a:r>
              <a:rPr lang="en-US" sz="3600" dirty="0" smtClean="0">
                <a:solidFill>
                  <a:schemeClr val="bg1"/>
                </a:solidFill>
                <a:latin typeface="Arial Rounded MT Bold" pitchFamily="34" charset="0"/>
              </a:rPr>
              <a:t>Modules in </a:t>
            </a:r>
          </a:p>
          <a:p>
            <a:r>
              <a:rPr lang="en-US" sz="3600" dirty="0" smtClean="0">
                <a:solidFill>
                  <a:schemeClr val="bg1"/>
                </a:solidFill>
                <a:latin typeface="Arial Rounded MT Bold" pitchFamily="34" charset="0"/>
              </a:rPr>
              <a:t>HMS</a:t>
            </a:r>
            <a:endParaRPr lang="en-US" sz="3600" dirty="0">
              <a:solidFill>
                <a:schemeClr val="bg1"/>
              </a:solidFill>
              <a:latin typeface="Arial Rounded MT Bold" pitchFamily="34" charset="0"/>
            </a:endParaRPr>
          </a:p>
        </p:txBody>
      </p:sp>
      <p:sp>
        <p:nvSpPr>
          <p:cNvPr id="3" name="TextBox 2"/>
          <p:cNvSpPr txBox="1"/>
          <p:nvPr/>
        </p:nvSpPr>
        <p:spPr>
          <a:xfrm>
            <a:off x="1143000" y="2971800"/>
            <a:ext cx="3810000" cy="2116413"/>
          </a:xfrm>
          <a:prstGeom prst="rect">
            <a:avLst/>
          </a:prstGeom>
          <a:noFill/>
        </p:spPr>
        <p:txBody>
          <a:bodyPr wrap="square" rtlCol="0">
            <a:spAutoFit/>
          </a:bodyPr>
          <a:lstStyle/>
          <a:p>
            <a:pPr marL="342900" indent="-342900">
              <a:lnSpc>
                <a:spcPct val="150000"/>
              </a:lnSpc>
              <a:buAutoNum type="arabicPeriod"/>
            </a:pPr>
            <a:r>
              <a:rPr lang="en-US" dirty="0" smtClean="0">
                <a:solidFill>
                  <a:schemeClr val="bg1"/>
                </a:solidFill>
                <a:latin typeface="Arial Rounded MT Bold" pitchFamily="34" charset="0"/>
              </a:rPr>
              <a:t>DOCTOR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buAutoNum type="arabicPeriod" startAt="2"/>
            </a:pPr>
            <a:r>
              <a:rPr lang="en-US" dirty="0" smtClean="0">
                <a:solidFill>
                  <a:schemeClr val="bg1"/>
                </a:solidFill>
                <a:latin typeface="Arial Rounded MT Bold" pitchFamily="34" charset="0"/>
              </a:rPr>
              <a:t>PATIENT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pPr>
            <a:r>
              <a:rPr lang="en-US" dirty="0" smtClean="0">
                <a:solidFill>
                  <a:schemeClr val="bg1"/>
                </a:solidFill>
                <a:latin typeface="Arial Rounded MT Bold" pitchFamily="34" charset="0"/>
              </a:rPr>
              <a:t>3.	RECEPTIONIST MODULE</a:t>
            </a:r>
          </a:p>
        </p:txBody>
      </p:sp>
      <p:pic>
        <p:nvPicPr>
          <p:cNvPr id="5" name="Picture 4" descr="modules.jpg"/>
          <p:cNvPicPr>
            <a:picLocks noChangeAspect="1"/>
          </p:cNvPicPr>
          <p:nvPr/>
        </p:nvPicPr>
        <p:blipFill>
          <a:blip r:embed="rId2"/>
          <a:stretch>
            <a:fillRect/>
          </a:stretch>
        </p:blipFill>
        <p:spPr>
          <a:xfrm>
            <a:off x="5486400" y="3810000"/>
            <a:ext cx="3473174" cy="2819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r.jpg"/>
          <p:cNvPicPr>
            <a:picLocks noChangeAspect="1"/>
          </p:cNvPicPr>
          <p:nvPr/>
        </p:nvPicPr>
        <p:blipFill>
          <a:blip r:embed="rId2"/>
          <a:stretch>
            <a:fillRect/>
          </a:stretch>
        </p:blipFill>
        <p:spPr>
          <a:xfrm>
            <a:off x="381000" y="2362200"/>
            <a:ext cx="3059545" cy="4038600"/>
          </a:xfrm>
          <a:prstGeom prst="rect">
            <a:avLst/>
          </a:prstGeom>
          <a:ln>
            <a:noFill/>
          </a:ln>
          <a:effectLst>
            <a:softEdge rad="112500"/>
          </a:effectLst>
        </p:spPr>
      </p:pic>
      <p:sp>
        <p:nvSpPr>
          <p:cNvPr id="3" name="TextBox 2"/>
          <p:cNvSpPr txBox="1"/>
          <p:nvPr/>
        </p:nvSpPr>
        <p:spPr>
          <a:xfrm>
            <a:off x="1524000" y="457200"/>
            <a:ext cx="6400800" cy="646331"/>
          </a:xfrm>
          <a:prstGeom prst="rect">
            <a:avLst/>
          </a:prstGeom>
          <a:noFill/>
        </p:spPr>
        <p:txBody>
          <a:bodyPr wrap="square" rtlCol="0">
            <a:spAutoFit/>
          </a:bodyPr>
          <a:lstStyle/>
          <a:p>
            <a:pPr algn="ctr"/>
            <a:r>
              <a:rPr lang="en-US" sz="3600" dirty="0" smtClean="0">
                <a:solidFill>
                  <a:schemeClr val="bg1"/>
                </a:solidFill>
              </a:rPr>
              <a:t>Features of Doctor Module</a:t>
            </a:r>
            <a:endParaRPr lang="en-US" sz="3600" dirty="0">
              <a:solidFill>
                <a:schemeClr val="bg1"/>
              </a:solidFill>
            </a:endParaRPr>
          </a:p>
        </p:txBody>
      </p:sp>
      <p:sp>
        <p:nvSpPr>
          <p:cNvPr id="6" name="Oval 5"/>
          <p:cNvSpPr/>
          <p:nvPr/>
        </p:nvSpPr>
        <p:spPr>
          <a:xfrm>
            <a:off x="6477000" y="1981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Doctor</a:t>
            </a:r>
            <a:endParaRPr lang="en-US" dirty="0">
              <a:solidFill>
                <a:schemeClr val="tx1"/>
              </a:solidFill>
              <a:latin typeface="Arial Rounded MT Bold" pitchFamily="34" charset="0"/>
            </a:endParaRPr>
          </a:p>
        </p:txBody>
      </p:sp>
      <p:sp>
        <p:nvSpPr>
          <p:cNvPr id="7" name="Oval 6"/>
          <p:cNvSpPr/>
          <p:nvPr/>
        </p:nvSpPr>
        <p:spPr>
          <a:xfrm>
            <a:off x="6477000" y="29718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Doctor</a:t>
            </a:r>
            <a:endParaRPr lang="en-US" dirty="0">
              <a:solidFill>
                <a:schemeClr val="tx1"/>
              </a:solidFill>
              <a:latin typeface="Arial Rounded MT Bold" pitchFamily="34" charset="0"/>
            </a:endParaRPr>
          </a:p>
        </p:txBody>
      </p:sp>
      <p:sp>
        <p:nvSpPr>
          <p:cNvPr id="8" name="Oval 7"/>
          <p:cNvSpPr/>
          <p:nvPr/>
        </p:nvSpPr>
        <p:spPr>
          <a:xfrm>
            <a:off x="6477000" y="38862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a:t>
            </a:r>
            <a:r>
              <a:rPr lang="en-US" dirty="0">
                <a:solidFill>
                  <a:schemeClr val="tx1"/>
                </a:solidFill>
                <a:latin typeface="Arial Rounded MT Bold" pitchFamily="34" charset="0"/>
              </a:rPr>
              <a:t> </a:t>
            </a:r>
            <a:r>
              <a:rPr lang="en-US" dirty="0" smtClean="0">
                <a:solidFill>
                  <a:schemeClr val="tx1"/>
                </a:solidFill>
                <a:latin typeface="Arial Rounded MT Bold" pitchFamily="34" charset="0"/>
              </a:rPr>
              <a:t>Doctor</a:t>
            </a:r>
            <a:endParaRPr lang="en-US" dirty="0">
              <a:solidFill>
                <a:schemeClr val="tx1"/>
              </a:solidFill>
              <a:latin typeface="Arial Rounded MT Bold" pitchFamily="34" charset="0"/>
            </a:endParaRPr>
          </a:p>
        </p:txBody>
      </p:sp>
      <p:sp>
        <p:nvSpPr>
          <p:cNvPr id="9" name="Oval 8"/>
          <p:cNvSpPr/>
          <p:nvPr/>
        </p:nvSpPr>
        <p:spPr>
          <a:xfrm>
            <a:off x="6477000" y="49530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Doctor</a:t>
            </a:r>
            <a:endParaRPr lang="en-US" dirty="0">
              <a:solidFill>
                <a:schemeClr val="tx1"/>
              </a:solidFill>
              <a:latin typeface="Arial Rounded MT Bold" pitchFamily="34" charset="0"/>
            </a:endParaRPr>
          </a:p>
        </p:txBody>
      </p:sp>
      <p:sp>
        <p:nvSpPr>
          <p:cNvPr id="10" name="Oval 9"/>
          <p:cNvSpPr/>
          <p:nvPr/>
        </p:nvSpPr>
        <p:spPr>
          <a:xfrm>
            <a:off x="6477000" y="58674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Patients</a:t>
            </a:r>
            <a:endParaRPr lang="en-US" dirty="0">
              <a:solidFill>
                <a:schemeClr val="tx1"/>
              </a:solidFill>
              <a:latin typeface="Arial Rounded MT Bold" pitchFamily="34" charset="0"/>
            </a:endParaRPr>
          </a:p>
        </p:txBody>
      </p:sp>
      <p:sp>
        <p:nvSpPr>
          <p:cNvPr id="11" name="Rectangle 10"/>
          <p:cNvSpPr/>
          <p:nvPr/>
        </p:nvSpPr>
        <p:spPr>
          <a:xfrm>
            <a:off x="3886200" y="3810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DOCTOR</a:t>
            </a:r>
            <a:endParaRPr lang="en-US" b="1" dirty="0">
              <a:solidFill>
                <a:schemeClr val="tx1"/>
              </a:solidFill>
              <a:latin typeface="Arial Rounded MT Bold" pitchFamily="34" charset="0"/>
            </a:endParaRPr>
          </a:p>
        </p:txBody>
      </p:sp>
      <p:cxnSp>
        <p:nvCxnSpPr>
          <p:cNvPr id="21" name="Straight Arrow Connector 20"/>
          <p:cNvCxnSpPr>
            <a:stCxn id="11" idx="0"/>
          </p:cNvCxnSpPr>
          <p:nvPr/>
        </p:nvCxnSpPr>
        <p:spPr>
          <a:xfrm rot="5400000" flipH="1" flipV="1">
            <a:off x="4972050" y="2305050"/>
            <a:ext cx="14478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5410200" y="3276600"/>
            <a:ext cx="9906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943600" y="4038600"/>
            <a:ext cx="6477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372100" y="4267200"/>
            <a:ext cx="12573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2"/>
          </p:cNvCxnSpPr>
          <p:nvPr/>
        </p:nvCxnSpPr>
        <p:spPr>
          <a:xfrm rot="16200000" flipH="1">
            <a:off x="4857750" y="4324350"/>
            <a:ext cx="1752600" cy="1638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05000" y="533400"/>
            <a:ext cx="5562600" cy="584775"/>
          </a:xfrm>
          <a:prstGeom prst="rect">
            <a:avLst/>
          </a:prstGeom>
          <a:noFill/>
        </p:spPr>
        <p:txBody>
          <a:bodyPr wrap="square" rtlCol="0">
            <a:spAutoFit/>
          </a:bodyPr>
          <a:lstStyle/>
          <a:p>
            <a:r>
              <a:rPr lang="en-US" sz="3200" dirty="0" smtClean="0">
                <a:solidFill>
                  <a:schemeClr val="bg1"/>
                </a:solidFill>
                <a:latin typeface="Arial Rounded MT Bold" pitchFamily="34" charset="0"/>
              </a:rPr>
              <a:t>Features of Patient Module</a:t>
            </a:r>
          </a:p>
        </p:txBody>
      </p:sp>
      <p:pic>
        <p:nvPicPr>
          <p:cNvPr id="11" name="Picture 10" descr="patient.png"/>
          <p:cNvPicPr>
            <a:picLocks noChangeAspect="1"/>
          </p:cNvPicPr>
          <p:nvPr/>
        </p:nvPicPr>
        <p:blipFill>
          <a:blip r:embed="rId2"/>
          <a:stretch>
            <a:fillRect/>
          </a:stretch>
        </p:blipFill>
        <p:spPr>
          <a:xfrm>
            <a:off x="304800" y="2381692"/>
            <a:ext cx="3200400" cy="4019107"/>
          </a:xfrm>
          <a:prstGeom prst="rect">
            <a:avLst/>
          </a:prstGeom>
          <a:ln>
            <a:noFill/>
          </a:ln>
          <a:effectLst>
            <a:softEdge rad="112500"/>
          </a:effectLst>
        </p:spPr>
      </p:pic>
      <p:sp>
        <p:nvSpPr>
          <p:cNvPr id="12" name="Rectangle 11"/>
          <p:cNvSpPr/>
          <p:nvPr/>
        </p:nvSpPr>
        <p:spPr>
          <a:xfrm>
            <a:off x="4267200" y="3429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PATIENT</a:t>
            </a:r>
            <a:endParaRPr lang="en-US" b="1" dirty="0">
              <a:solidFill>
                <a:schemeClr val="tx1"/>
              </a:solidFill>
              <a:latin typeface="Arial Rounded MT Bold" pitchFamily="34" charset="0"/>
            </a:endParaRPr>
          </a:p>
        </p:txBody>
      </p:sp>
      <p:sp>
        <p:nvSpPr>
          <p:cNvPr id="14" name="Oval 13"/>
          <p:cNvSpPr/>
          <p:nvPr/>
        </p:nvSpPr>
        <p:spPr>
          <a:xfrm>
            <a:off x="5257800" y="5029200"/>
            <a:ext cx="2971800" cy="10668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Their Details using their ID</a:t>
            </a:r>
            <a:endParaRPr lang="en-US" dirty="0">
              <a:solidFill>
                <a:schemeClr val="tx1"/>
              </a:solidFill>
              <a:latin typeface="Arial Rounded MT Bold" pitchFamily="34" charset="0"/>
            </a:endParaRPr>
          </a:p>
        </p:txBody>
      </p:sp>
      <p:cxnSp>
        <p:nvCxnSpPr>
          <p:cNvPr id="19" name="Elbow Connector 18"/>
          <p:cNvCxnSpPr/>
          <p:nvPr/>
        </p:nvCxnSpPr>
        <p:spPr>
          <a:xfrm rot="16200000" flipH="1">
            <a:off x="5219700" y="4000500"/>
            <a:ext cx="1066800" cy="838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0" y="1371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548DD4"/>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TotalTime>
  <Words>490</Words>
  <Application>Microsoft Office PowerPoint</Application>
  <PresentationFormat>On-screen Show (4:3)</PresentationFormat>
  <Paragraphs>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HOSPITAL  MANAGEMENT SYSTEM</vt:lpstr>
      <vt:lpstr>Slide 2</vt:lpstr>
      <vt:lpstr>Objectives</vt:lpstr>
      <vt:lpstr>Need Of HMS</vt:lpstr>
      <vt:lpstr>Proposed System</vt:lpstr>
      <vt:lpstr>Technologies Used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 SYSTEM</dc:title>
  <dc:creator>welcome</dc:creator>
  <cp:lastModifiedBy>welcome</cp:lastModifiedBy>
  <cp:revision>56</cp:revision>
  <dcterms:created xsi:type="dcterms:W3CDTF">2022-05-29T08:16:31Z</dcterms:created>
  <dcterms:modified xsi:type="dcterms:W3CDTF">2022-06-02T06:35:07Z</dcterms:modified>
</cp:coreProperties>
</file>