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6" r:id="rId5"/>
    <p:sldId id="257" r:id="rId6"/>
    <p:sldId id="267" r:id="rId7"/>
    <p:sldId id="271" r:id="rId8"/>
    <p:sldId id="272" r:id="rId9"/>
    <p:sldId id="270" r:id="rId10"/>
    <p:sldId id="274" r:id="rId11"/>
    <p:sldId id="278" r:id="rId12"/>
    <p:sldId id="27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84296" autoAdjust="0"/>
  </p:normalViewPr>
  <p:slideViewPr>
    <p:cSldViewPr snapToGrid="0">
      <p:cViewPr varScale="1">
        <p:scale>
          <a:sx n="86" d="100"/>
          <a:sy n="86" d="100"/>
        </p:scale>
        <p:origin x="485" y="5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DC13AB6D-DEA2-4CBB-AC69-1EF1A6AD1512}">
      <dgm:prSet/>
      <dgm:spPr/>
      <dgm:t>
        <a:bodyPr/>
        <a:lstStyle/>
        <a:p>
          <a:pPr>
            <a:lnSpc>
              <a:spcPct val="100000"/>
            </a:lnSpc>
            <a:defRPr cap="all"/>
          </a:pPr>
          <a:r>
            <a:rPr lang="en-US" dirty="0"/>
            <a:t>Have California wildfires becomes </a:t>
          </a:r>
          <a:r>
            <a:rPr lang="en-US" b="1" dirty="0"/>
            <a:t>more frequent?</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dgm:spPr/>
      <dgm:t>
        <a:bodyPr/>
        <a:lstStyle/>
        <a:p>
          <a:endParaRPr lang="en-US"/>
        </a:p>
      </dgm:t>
    </dgm:pt>
    <dgm:pt modelId="{53742231-981F-480A-940F-203EC2F7423F}">
      <dgm:prSet/>
      <dgm:spPr/>
      <dgm:t>
        <a:bodyPr/>
        <a:lstStyle/>
        <a:p>
          <a:pPr>
            <a:lnSpc>
              <a:spcPct val="100000"/>
            </a:lnSpc>
            <a:defRPr cap="all"/>
          </a:pPr>
          <a:r>
            <a:rPr lang="en-US" dirty="0"/>
            <a:t>Have California wildfires become </a:t>
          </a:r>
          <a:r>
            <a:rPr lang="en-US" b="1" dirty="0"/>
            <a:t>larger?</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dgm:spPr/>
      <dgm:t>
        <a:bodyPr/>
        <a:lstStyle/>
        <a:p>
          <a:endParaRPr lang="en-US"/>
        </a:p>
      </dgm:t>
    </dgm:pt>
    <dgm:pt modelId="{9EF41CC5-EF3B-4A6D-8229-3F1333EADFB3}">
      <dgm:prSet/>
      <dgm:spPr/>
      <dgm:t>
        <a:bodyPr/>
        <a:lstStyle/>
        <a:p>
          <a:pPr>
            <a:lnSpc>
              <a:spcPct val="100000"/>
            </a:lnSpc>
            <a:defRPr cap="all"/>
          </a:pPr>
          <a:r>
            <a:rPr lang="en-US" dirty="0"/>
            <a:t>Have California wildfires become </a:t>
          </a:r>
          <a:r>
            <a:rPr lang="en-US" b="1" dirty="0"/>
            <a:t>more destructive?</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dgm:spPr/>
      <dgm:t>
        <a:bodyPr/>
        <a:lstStyle/>
        <a:p>
          <a:endParaRPr lang="en-US"/>
        </a:p>
      </dgm:t>
    </dgm:pt>
    <dgm:pt modelId="{F1F413A5-77DF-4C06-8100-118334054132}" type="pres">
      <dgm:prSet presAssocID="{8AA20905-3954-474B-A606-562BCA026DC1}" presName="root" presStyleCnt="0">
        <dgm:presLayoutVars>
          <dgm:dir/>
          <dgm:resizeHandles val="exact"/>
        </dgm:presLayoutVars>
      </dgm:prSet>
      <dgm:spPr/>
    </dgm:pt>
    <dgm:pt modelId="{AC1929A9-5981-4A32-9C0D-4B197E67AD0B}" type="pres">
      <dgm:prSet presAssocID="{DC13AB6D-DEA2-4CBB-AC69-1EF1A6AD1512}" presName="compNode" presStyleCnt="0"/>
      <dgm:spPr/>
    </dgm:pt>
    <dgm:pt modelId="{6A089DC9-F967-46A6-B07A-5A52552B5111}" type="pres">
      <dgm:prSet presAssocID="{DC13AB6D-DEA2-4CBB-AC69-1EF1A6AD1512}" presName="iconBgRect" presStyleLbl="bgShp" presStyleIdx="0" presStyleCnt="3"/>
      <dgm:spPr/>
    </dgm:pt>
    <dgm:pt modelId="{E3F362C5-CA6A-4AE7-BE60-021A02C58117}" type="pres">
      <dgm:prSet presAssocID="{DC13AB6D-DEA2-4CBB-AC69-1EF1A6AD15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A98D5481-822A-4C7B-9317-BF8F1EB3B576}" type="pres">
      <dgm:prSet presAssocID="{DC13AB6D-DEA2-4CBB-AC69-1EF1A6AD1512}" presName="spaceRect" presStyleCnt="0"/>
      <dgm:spPr/>
    </dgm:pt>
    <dgm:pt modelId="{A2F8B06C-1613-4059-8CA9-4B585B75CD83}" type="pres">
      <dgm:prSet presAssocID="{DC13AB6D-DEA2-4CBB-AC69-1EF1A6AD1512}" presName="textRect" presStyleLbl="revTx" presStyleIdx="0" presStyleCnt="3">
        <dgm:presLayoutVars>
          <dgm:chMax val="1"/>
          <dgm:chPref val="1"/>
        </dgm:presLayoutVars>
      </dgm:prSet>
      <dgm:spPr/>
    </dgm:pt>
    <dgm:pt modelId="{583E4C28-A976-4978-B6B4-7E07AC9A7EEE}" type="pres">
      <dgm:prSet presAssocID="{9C64CC83-643C-4E12-8F97-BC19DC031190}" presName="sibTrans" presStyleCnt="0"/>
      <dgm:spPr/>
    </dgm:pt>
    <dgm:pt modelId="{C074913D-DA51-4E4C-874B-92237D81E8D6}" type="pres">
      <dgm:prSet presAssocID="{53742231-981F-480A-940F-203EC2F7423F}" presName="compNode" presStyleCnt="0"/>
      <dgm:spPr/>
    </dgm:pt>
    <dgm:pt modelId="{324840A6-FF0C-43D5-90C5-D5A3F9B0AE25}" type="pres">
      <dgm:prSet presAssocID="{53742231-981F-480A-940F-203EC2F7423F}" presName="iconBgRect" presStyleLbl="bgShp" presStyleIdx="1" presStyleCnt="3"/>
      <dgm:spPr/>
    </dgm:pt>
    <dgm:pt modelId="{59BA8133-B518-4537-9881-3822CD7CAD06}" type="pres">
      <dgm:prSet presAssocID="{53742231-981F-480A-940F-203EC2F7423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est scene with solid fill"/>
        </a:ext>
      </dgm:extLst>
    </dgm:pt>
    <dgm:pt modelId="{F00EB37F-BC7D-408A-BE83-38FAA3918931}" type="pres">
      <dgm:prSet presAssocID="{53742231-981F-480A-940F-203EC2F7423F}" presName="spaceRect" presStyleCnt="0"/>
      <dgm:spPr/>
    </dgm:pt>
    <dgm:pt modelId="{5C5DF5E2-29DF-4330-A157-BCD37FD12928}" type="pres">
      <dgm:prSet presAssocID="{53742231-981F-480A-940F-203EC2F7423F}" presName="textRect" presStyleLbl="revTx" presStyleIdx="1" presStyleCnt="3">
        <dgm:presLayoutVars>
          <dgm:chMax val="1"/>
          <dgm:chPref val="1"/>
        </dgm:presLayoutVars>
      </dgm:prSet>
      <dgm:spPr/>
    </dgm:pt>
    <dgm:pt modelId="{EC52957E-7412-4C7A-8984-5745F0EEAC1C}" type="pres">
      <dgm:prSet presAssocID="{EF449C32-A7AE-4099-9E9B-9E2F736A89CE}" presName="sibTrans" presStyleCnt="0"/>
      <dgm:spPr/>
    </dgm:pt>
    <dgm:pt modelId="{7C11A057-D867-4C6B-ADFD-9CD34202F348}" type="pres">
      <dgm:prSet presAssocID="{9EF41CC5-EF3B-4A6D-8229-3F1333EADFB3}" presName="compNode" presStyleCnt="0"/>
      <dgm:spPr/>
    </dgm:pt>
    <dgm:pt modelId="{8A9D0615-74BE-404B-8F88-7FCE70F9CA5E}" type="pres">
      <dgm:prSet presAssocID="{9EF41CC5-EF3B-4A6D-8229-3F1333EADFB3}" presName="iconBgRect" presStyleLbl="bgShp" presStyleIdx="2" presStyleCnt="3"/>
      <dgm:spPr/>
    </dgm:pt>
    <dgm:pt modelId="{5FF658BC-830B-42C7-99ED-06DBBA838B7B}" type="pres">
      <dgm:prSet presAssocID="{9EF41CC5-EF3B-4A6D-8229-3F1333EADFB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refighter male with solid fill"/>
        </a:ext>
      </dgm:extLst>
    </dgm:pt>
    <dgm:pt modelId="{D9FC7078-E5C7-42A7-BC95-B26AC3AB61F2}" type="pres">
      <dgm:prSet presAssocID="{9EF41CC5-EF3B-4A6D-8229-3F1333EADFB3}" presName="spaceRect" presStyleCnt="0"/>
      <dgm:spPr/>
    </dgm:pt>
    <dgm:pt modelId="{B7DEF6C5-8837-48BB-9ADC-2C179D03188A}" type="pres">
      <dgm:prSet presAssocID="{9EF41CC5-EF3B-4A6D-8229-3F1333EADFB3}" presName="textRect" presStyleLbl="revTx" presStyleIdx="2" presStyleCnt="3">
        <dgm:presLayoutVars>
          <dgm:chMax val="1"/>
          <dgm:chPref val="1"/>
        </dgm:presLayoutVars>
      </dgm:prSet>
      <dgm:spPr/>
    </dgm:pt>
  </dgm:ptLst>
  <dgm:cxnLst>
    <dgm:cxn modelId="{AA0DB929-CA03-4CAB-BF46-2A9AEA5606A4}" type="presOf" srcId="{9EF41CC5-EF3B-4A6D-8229-3F1333EADFB3}" destId="{B7DEF6C5-8837-48BB-9ADC-2C179D03188A}" srcOrd="0" destOrd="0" presId="urn:microsoft.com/office/officeart/2018/5/layout/IconCircleLabelList"/>
    <dgm:cxn modelId="{79317871-3EE9-4050-AFEE-40465C74A523}" type="presOf" srcId="{DC13AB6D-DEA2-4CBB-AC69-1EF1A6AD1512}" destId="{A2F8B06C-1613-4059-8CA9-4B585B75CD83}" srcOrd="0" destOrd="0" presId="urn:microsoft.com/office/officeart/2018/5/layout/IconCircleLabelList"/>
    <dgm:cxn modelId="{4B888393-351D-4489-90C9-5A68061AB236}" srcId="{8AA20905-3954-474B-A606-562BCA026DC1}" destId="{DC13AB6D-DEA2-4CBB-AC69-1EF1A6AD1512}" srcOrd="0" destOrd="0" parTransId="{2C752582-D9FF-4E04-A92F-827DB4BB5C48}" sibTransId="{9C64CC83-643C-4E12-8F97-BC19DC031190}"/>
    <dgm:cxn modelId="{770840AE-977B-4559-B2E8-9C1511C8970A}" type="presOf" srcId="{8AA20905-3954-474B-A606-562BCA026DC1}" destId="{F1F413A5-77DF-4C06-8100-118334054132}" srcOrd="0" destOrd="0" presId="urn:microsoft.com/office/officeart/2018/5/layout/IconCircleLabelList"/>
    <dgm:cxn modelId="{E476EEBC-7C9F-4E07-BD58-1044B9769B64}" srcId="{8AA20905-3954-474B-A606-562BCA026DC1}" destId="{9EF41CC5-EF3B-4A6D-8229-3F1333EADFB3}" srcOrd="2" destOrd="0" parTransId="{DAEF1C7D-B0C5-46FA-BED3-8A54E918D3E0}" sibTransId="{98E6DD7C-B953-4119-9F64-9914E467ECBF}"/>
    <dgm:cxn modelId="{F226B1C2-5D99-403A-8240-EAD6BD4D8534}" srcId="{8AA20905-3954-474B-A606-562BCA026DC1}" destId="{53742231-981F-480A-940F-203EC2F7423F}" srcOrd="1" destOrd="0" parTransId="{2FC75195-FBA1-43DE-85DD-40B4B3A2F1F3}" sibTransId="{EF449C32-A7AE-4099-9E9B-9E2F736A89CE}"/>
    <dgm:cxn modelId="{9E3C5CD0-88A2-4BC1-8C44-099512B5DD5C}" type="presOf" srcId="{53742231-981F-480A-940F-203EC2F7423F}" destId="{5C5DF5E2-29DF-4330-A157-BCD37FD12928}" srcOrd="0" destOrd="0" presId="urn:microsoft.com/office/officeart/2018/5/layout/IconCircleLabelList"/>
    <dgm:cxn modelId="{9880626F-782F-4801-8C11-D2989B07EF01}" type="presParOf" srcId="{F1F413A5-77DF-4C06-8100-118334054132}" destId="{AC1929A9-5981-4A32-9C0D-4B197E67AD0B}" srcOrd="0" destOrd="0" presId="urn:microsoft.com/office/officeart/2018/5/layout/IconCircleLabelList"/>
    <dgm:cxn modelId="{D5B13D2E-0665-4DF1-8DE7-D3C35B89EFD1}" type="presParOf" srcId="{AC1929A9-5981-4A32-9C0D-4B197E67AD0B}" destId="{6A089DC9-F967-46A6-B07A-5A52552B5111}" srcOrd="0" destOrd="0" presId="urn:microsoft.com/office/officeart/2018/5/layout/IconCircleLabelList"/>
    <dgm:cxn modelId="{D8D7F3A1-843A-47C1-BD72-C4108FDC2DC6}" type="presParOf" srcId="{AC1929A9-5981-4A32-9C0D-4B197E67AD0B}" destId="{E3F362C5-CA6A-4AE7-BE60-021A02C58117}" srcOrd="1" destOrd="0" presId="urn:microsoft.com/office/officeart/2018/5/layout/IconCircleLabelList"/>
    <dgm:cxn modelId="{4657DAB4-ACB5-4843-9934-57D90F25ED8C}" type="presParOf" srcId="{AC1929A9-5981-4A32-9C0D-4B197E67AD0B}" destId="{A98D5481-822A-4C7B-9317-BF8F1EB3B576}" srcOrd="2" destOrd="0" presId="urn:microsoft.com/office/officeart/2018/5/layout/IconCircleLabelList"/>
    <dgm:cxn modelId="{FC8BAAB9-B3FD-47FF-86AC-05996A0C6C83}" type="presParOf" srcId="{AC1929A9-5981-4A32-9C0D-4B197E67AD0B}" destId="{A2F8B06C-1613-4059-8CA9-4B585B75CD83}" srcOrd="3" destOrd="0" presId="urn:microsoft.com/office/officeart/2018/5/layout/IconCircleLabelList"/>
    <dgm:cxn modelId="{B46ED258-83E4-4071-B686-545365C66042}" type="presParOf" srcId="{F1F413A5-77DF-4C06-8100-118334054132}" destId="{583E4C28-A976-4978-B6B4-7E07AC9A7EEE}" srcOrd="1" destOrd="0" presId="urn:microsoft.com/office/officeart/2018/5/layout/IconCircleLabelList"/>
    <dgm:cxn modelId="{1E6F4865-06E5-4DAE-A889-616AE23B8CD9}" type="presParOf" srcId="{F1F413A5-77DF-4C06-8100-118334054132}" destId="{C074913D-DA51-4E4C-874B-92237D81E8D6}" srcOrd="2" destOrd="0" presId="urn:microsoft.com/office/officeart/2018/5/layout/IconCircleLabelList"/>
    <dgm:cxn modelId="{B0E92A13-3D23-4E90-A7BA-2C1E0D11ECBA}" type="presParOf" srcId="{C074913D-DA51-4E4C-874B-92237D81E8D6}" destId="{324840A6-FF0C-43D5-90C5-D5A3F9B0AE25}" srcOrd="0" destOrd="0" presId="urn:microsoft.com/office/officeart/2018/5/layout/IconCircleLabelList"/>
    <dgm:cxn modelId="{CD126122-EDEF-4FC8-89E3-3BC5A6981A00}" type="presParOf" srcId="{C074913D-DA51-4E4C-874B-92237D81E8D6}" destId="{59BA8133-B518-4537-9881-3822CD7CAD06}" srcOrd="1" destOrd="0" presId="urn:microsoft.com/office/officeart/2018/5/layout/IconCircleLabelList"/>
    <dgm:cxn modelId="{01576A5D-7849-4BBD-86FB-7BC7EDAB9B54}" type="presParOf" srcId="{C074913D-DA51-4E4C-874B-92237D81E8D6}" destId="{F00EB37F-BC7D-408A-BE83-38FAA3918931}" srcOrd="2" destOrd="0" presId="urn:microsoft.com/office/officeart/2018/5/layout/IconCircleLabelList"/>
    <dgm:cxn modelId="{1214F2CE-25D9-4DC7-BAD3-B9DE32F466C9}" type="presParOf" srcId="{C074913D-DA51-4E4C-874B-92237D81E8D6}" destId="{5C5DF5E2-29DF-4330-A157-BCD37FD12928}" srcOrd="3" destOrd="0" presId="urn:microsoft.com/office/officeart/2018/5/layout/IconCircleLabelList"/>
    <dgm:cxn modelId="{269963D8-549A-4EDF-A645-6F49567E29A2}" type="presParOf" srcId="{F1F413A5-77DF-4C06-8100-118334054132}" destId="{EC52957E-7412-4C7A-8984-5745F0EEAC1C}" srcOrd="3" destOrd="0" presId="urn:microsoft.com/office/officeart/2018/5/layout/IconCircleLabelList"/>
    <dgm:cxn modelId="{C0AEFFC9-27CD-4823-AA13-6DB59120B797}" type="presParOf" srcId="{F1F413A5-77DF-4C06-8100-118334054132}" destId="{7C11A057-D867-4C6B-ADFD-9CD34202F348}" srcOrd="4" destOrd="0" presId="urn:microsoft.com/office/officeart/2018/5/layout/IconCircleLabelList"/>
    <dgm:cxn modelId="{74F1415B-3379-4E89-9634-18FD71F31A2A}" type="presParOf" srcId="{7C11A057-D867-4C6B-ADFD-9CD34202F348}" destId="{8A9D0615-74BE-404B-8F88-7FCE70F9CA5E}" srcOrd="0" destOrd="0" presId="urn:microsoft.com/office/officeart/2018/5/layout/IconCircleLabelList"/>
    <dgm:cxn modelId="{A055007E-E8DA-4888-8928-46C450DEC359}" type="presParOf" srcId="{7C11A057-D867-4C6B-ADFD-9CD34202F348}" destId="{5FF658BC-830B-42C7-99ED-06DBBA838B7B}" srcOrd="1" destOrd="0" presId="urn:microsoft.com/office/officeart/2018/5/layout/IconCircleLabelList"/>
    <dgm:cxn modelId="{94DDDBF2-D417-4A29-89E4-0E51359EA0A9}" type="presParOf" srcId="{7C11A057-D867-4C6B-ADFD-9CD34202F348}" destId="{D9FC7078-E5C7-42A7-BC95-B26AC3AB61F2}" srcOrd="2" destOrd="0" presId="urn:microsoft.com/office/officeart/2018/5/layout/IconCircleLabelList"/>
    <dgm:cxn modelId="{22DF79BE-5F8F-4FDC-A59B-B9BFB3A63264}" type="presParOf" srcId="{7C11A057-D867-4C6B-ADFD-9CD34202F348}" destId="{B7DEF6C5-8837-48BB-9ADC-2C179D03188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DC13AB6D-DEA2-4CBB-AC69-1EF1A6AD1512}">
      <dgm:prSet/>
      <dgm:spPr/>
      <dgm:t>
        <a:bodyPr/>
        <a:lstStyle/>
        <a:p>
          <a:pPr>
            <a:lnSpc>
              <a:spcPct val="100000"/>
            </a:lnSpc>
            <a:defRPr cap="all"/>
          </a:pPr>
          <a:r>
            <a:rPr lang="en-US" dirty="0"/>
            <a:t> California wildfires have become more frequent over this time period.</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dgm:spPr/>
      <dgm:t>
        <a:bodyPr/>
        <a:lstStyle/>
        <a:p>
          <a:endParaRPr lang="en-US"/>
        </a:p>
      </dgm:t>
    </dgm:pt>
    <dgm:pt modelId="{53742231-981F-480A-940F-203EC2F7423F}">
      <dgm:prSet/>
      <dgm:spPr/>
      <dgm:t>
        <a:bodyPr/>
        <a:lstStyle/>
        <a:p>
          <a:pPr>
            <a:lnSpc>
              <a:spcPct val="100000"/>
            </a:lnSpc>
            <a:defRPr cap="all"/>
          </a:pPr>
          <a:r>
            <a:rPr lang="en-US" dirty="0"/>
            <a:t>California wildfires have not necessarily become larger during this period.</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dgm:spPr/>
      <dgm:t>
        <a:bodyPr/>
        <a:lstStyle/>
        <a:p>
          <a:endParaRPr lang="en-US"/>
        </a:p>
      </dgm:t>
    </dgm:pt>
    <dgm:pt modelId="{9EF41CC5-EF3B-4A6D-8229-3F1333EADFB3}">
      <dgm:prSet/>
      <dgm:spPr/>
      <dgm:t>
        <a:bodyPr/>
        <a:lstStyle/>
        <a:p>
          <a:pPr>
            <a:lnSpc>
              <a:spcPct val="100000"/>
            </a:lnSpc>
            <a:defRPr cap="all"/>
          </a:pPr>
          <a:r>
            <a:rPr lang="en-US" dirty="0"/>
            <a:t>California wildfires have become more destructive Over this time period.</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dgm:spPr/>
      <dgm:t>
        <a:bodyPr/>
        <a:lstStyle/>
        <a:p>
          <a:endParaRPr lang="en-US"/>
        </a:p>
      </dgm:t>
    </dgm:pt>
    <dgm:pt modelId="{F1F413A5-77DF-4C06-8100-118334054132}" type="pres">
      <dgm:prSet presAssocID="{8AA20905-3954-474B-A606-562BCA026DC1}" presName="root" presStyleCnt="0">
        <dgm:presLayoutVars>
          <dgm:dir/>
          <dgm:resizeHandles val="exact"/>
        </dgm:presLayoutVars>
      </dgm:prSet>
      <dgm:spPr/>
    </dgm:pt>
    <dgm:pt modelId="{AC1929A9-5981-4A32-9C0D-4B197E67AD0B}" type="pres">
      <dgm:prSet presAssocID="{DC13AB6D-DEA2-4CBB-AC69-1EF1A6AD1512}" presName="compNode" presStyleCnt="0"/>
      <dgm:spPr/>
    </dgm:pt>
    <dgm:pt modelId="{6A089DC9-F967-46A6-B07A-5A52552B5111}" type="pres">
      <dgm:prSet presAssocID="{DC13AB6D-DEA2-4CBB-AC69-1EF1A6AD1512}" presName="iconBgRect" presStyleLbl="bgShp" presStyleIdx="0" presStyleCnt="3"/>
      <dgm:spPr/>
    </dgm:pt>
    <dgm:pt modelId="{E3F362C5-CA6A-4AE7-BE60-021A02C58117}" type="pres">
      <dgm:prSet presAssocID="{DC13AB6D-DEA2-4CBB-AC69-1EF1A6AD15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A98D5481-822A-4C7B-9317-BF8F1EB3B576}" type="pres">
      <dgm:prSet presAssocID="{DC13AB6D-DEA2-4CBB-AC69-1EF1A6AD1512}" presName="spaceRect" presStyleCnt="0"/>
      <dgm:spPr/>
    </dgm:pt>
    <dgm:pt modelId="{A2F8B06C-1613-4059-8CA9-4B585B75CD83}" type="pres">
      <dgm:prSet presAssocID="{DC13AB6D-DEA2-4CBB-AC69-1EF1A6AD1512}" presName="textRect" presStyleLbl="revTx" presStyleIdx="0" presStyleCnt="3">
        <dgm:presLayoutVars>
          <dgm:chMax val="1"/>
          <dgm:chPref val="1"/>
        </dgm:presLayoutVars>
      </dgm:prSet>
      <dgm:spPr/>
    </dgm:pt>
    <dgm:pt modelId="{583E4C28-A976-4978-B6B4-7E07AC9A7EEE}" type="pres">
      <dgm:prSet presAssocID="{9C64CC83-643C-4E12-8F97-BC19DC031190}" presName="sibTrans" presStyleCnt="0"/>
      <dgm:spPr/>
    </dgm:pt>
    <dgm:pt modelId="{C074913D-DA51-4E4C-874B-92237D81E8D6}" type="pres">
      <dgm:prSet presAssocID="{53742231-981F-480A-940F-203EC2F7423F}" presName="compNode" presStyleCnt="0"/>
      <dgm:spPr/>
    </dgm:pt>
    <dgm:pt modelId="{324840A6-FF0C-43D5-90C5-D5A3F9B0AE25}" type="pres">
      <dgm:prSet presAssocID="{53742231-981F-480A-940F-203EC2F7423F}" presName="iconBgRect" presStyleLbl="bgShp" presStyleIdx="1" presStyleCnt="3"/>
      <dgm:spPr/>
    </dgm:pt>
    <dgm:pt modelId="{59BA8133-B518-4537-9881-3822CD7CAD06}" type="pres">
      <dgm:prSet presAssocID="{53742231-981F-480A-940F-203EC2F7423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est scene with solid fill"/>
        </a:ext>
      </dgm:extLst>
    </dgm:pt>
    <dgm:pt modelId="{F00EB37F-BC7D-408A-BE83-38FAA3918931}" type="pres">
      <dgm:prSet presAssocID="{53742231-981F-480A-940F-203EC2F7423F}" presName="spaceRect" presStyleCnt="0"/>
      <dgm:spPr/>
    </dgm:pt>
    <dgm:pt modelId="{5C5DF5E2-29DF-4330-A157-BCD37FD12928}" type="pres">
      <dgm:prSet presAssocID="{53742231-981F-480A-940F-203EC2F7423F}" presName="textRect" presStyleLbl="revTx" presStyleIdx="1" presStyleCnt="3">
        <dgm:presLayoutVars>
          <dgm:chMax val="1"/>
          <dgm:chPref val="1"/>
        </dgm:presLayoutVars>
      </dgm:prSet>
      <dgm:spPr/>
    </dgm:pt>
    <dgm:pt modelId="{EC52957E-7412-4C7A-8984-5745F0EEAC1C}" type="pres">
      <dgm:prSet presAssocID="{EF449C32-A7AE-4099-9E9B-9E2F736A89CE}" presName="sibTrans" presStyleCnt="0"/>
      <dgm:spPr/>
    </dgm:pt>
    <dgm:pt modelId="{7C11A057-D867-4C6B-ADFD-9CD34202F348}" type="pres">
      <dgm:prSet presAssocID="{9EF41CC5-EF3B-4A6D-8229-3F1333EADFB3}" presName="compNode" presStyleCnt="0"/>
      <dgm:spPr/>
    </dgm:pt>
    <dgm:pt modelId="{8A9D0615-74BE-404B-8F88-7FCE70F9CA5E}" type="pres">
      <dgm:prSet presAssocID="{9EF41CC5-EF3B-4A6D-8229-3F1333EADFB3}" presName="iconBgRect" presStyleLbl="bgShp" presStyleIdx="2" presStyleCnt="3"/>
      <dgm:spPr/>
    </dgm:pt>
    <dgm:pt modelId="{5FF658BC-830B-42C7-99ED-06DBBA838B7B}" type="pres">
      <dgm:prSet presAssocID="{9EF41CC5-EF3B-4A6D-8229-3F1333EADFB3}"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refighter male with solid fill"/>
        </a:ext>
      </dgm:extLst>
    </dgm:pt>
    <dgm:pt modelId="{D9FC7078-E5C7-42A7-BC95-B26AC3AB61F2}" type="pres">
      <dgm:prSet presAssocID="{9EF41CC5-EF3B-4A6D-8229-3F1333EADFB3}" presName="spaceRect" presStyleCnt="0"/>
      <dgm:spPr/>
    </dgm:pt>
    <dgm:pt modelId="{B7DEF6C5-8837-48BB-9ADC-2C179D03188A}" type="pres">
      <dgm:prSet presAssocID="{9EF41CC5-EF3B-4A6D-8229-3F1333EADFB3}" presName="textRect" presStyleLbl="revTx" presStyleIdx="2" presStyleCnt="3">
        <dgm:presLayoutVars>
          <dgm:chMax val="1"/>
          <dgm:chPref val="1"/>
        </dgm:presLayoutVars>
      </dgm:prSet>
      <dgm:spPr/>
    </dgm:pt>
  </dgm:ptLst>
  <dgm:cxnLst>
    <dgm:cxn modelId="{AA0DB929-CA03-4CAB-BF46-2A9AEA5606A4}" type="presOf" srcId="{9EF41CC5-EF3B-4A6D-8229-3F1333EADFB3}" destId="{B7DEF6C5-8837-48BB-9ADC-2C179D03188A}" srcOrd="0" destOrd="0" presId="urn:microsoft.com/office/officeart/2018/5/layout/IconCircleLabelList"/>
    <dgm:cxn modelId="{79317871-3EE9-4050-AFEE-40465C74A523}" type="presOf" srcId="{DC13AB6D-DEA2-4CBB-AC69-1EF1A6AD1512}" destId="{A2F8B06C-1613-4059-8CA9-4B585B75CD83}" srcOrd="0" destOrd="0" presId="urn:microsoft.com/office/officeart/2018/5/layout/IconCircleLabelList"/>
    <dgm:cxn modelId="{4B888393-351D-4489-90C9-5A68061AB236}" srcId="{8AA20905-3954-474B-A606-562BCA026DC1}" destId="{DC13AB6D-DEA2-4CBB-AC69-1EF1A6AD1512}" srcOrd="0" destOrd="0" parTransId="{2C752582-D9FF-4E04-A92F-827DB4BB5C48}" sibTransId="{9C64CC83-643C-4E12-8F97-BC19DC031190}"/>
    <dgm:cxn modelId="{770840AE-977B-4559-B2E8-9C1511C8970A}" type="presOf" srcId="{8AA20905-3954-474B-A606-562BCA026DC1}" destId="{F1F413A5-77DF-4C06-8100-118334054132}" srcOrd="0" destOrd="0" presId="urn:microsoft.com/office/officeart/2018/5/layout/IconCircleLabelList"/>
    <dgm:cxn modelId="{E476EEBC-7C9F-4E07-BD58-1044B9769B64}" srcId="{8AA20905-3954-474B-A606-562BCA026DC1}" destId="{9EF41CC5-EF3B-4A6D-8229-3F1333EADFB3}" srcOrd="2" destOrd="0" parTransId="{DAEF1C7D-B0C5-46FA-BED3-8A54E918D3E0}" sibTransId="{98E6DD7C-B953-4119-9F64-9914E467ECBF}"/>
    <dgm:cxn modelId="{F226B1C2-5D99-403A-8240-EAD6BD4D8534}" srcId="{8AA20905-3954-474B-A606-562BCA026DC1}" destId="{53742231-981F-480A-940F-203EC2F7423F}" srcOrd="1" destOrd="0" parTransId="{2FC75195-FBA1-43DE-85DD-40B4B3A2F1F3}" sibTransId="{EF449C32-A7AE-4099-9E9B-9E2F736A89CE}"/>
    <dgm:cxn modelId="{9E3C5CD0-88A2-4BC1-8C44-099512B5DD5C}" type="presOf" srcId="{53742231-981F-480A-940F-203EC2F7423F}" destId="{5C5DF5E2-29DF-4330-A157-BCD37FD12928}" srcOrd="0" destOrd="0" presId="urn:microsoft.com/office/officeart/2018/5/layout/IconCircleLabelList"/>
    <dgm:cxn modelId="{9880626F-782F-4801-8C11-D2989B07EF01}" type="presParOf" srcId="{F1F413A5-77DF-4C06-8100-118334054132}" destId="{AC1929A9-5981-4A32-9C0D-4B197E67AD0B}" srcOrd="0" destOrd="0" presId="urn:microsoft.com/office/officeart/2018/5/layout/IconCircleLabelList"/>
    <dgm:cxn modelId="{D5B13D2E-0665-4DF1-8DE7-D3C35B89EFD1}" type="presParOf" srcId="{AC1929A9-5981-4A32-9C0D-4B197E67AD0B}" destId="{6A089DC9-F967-46A6-B07A-5A52552B5111}" srcOrd="0" destOrd="0" presId="urn:microsoft.com/office/officeart/2018/5/layout/IconCircleLabelList"/>
    <dgm:cxn modelId="{D8D7F3A1-843A-47C1-BD72-C4108FDC2DC6}" type="presParOf" srcId="{AC1929A9-5981-4A32-9C0D-4B197E67AD0B}" destId="{E3F362C5-CA6A-4AE7-BE60-021A02C58117}" srcOrd="1" destOrd="0" presId="urn:microsoft.com/office/officeart/2018/5/layout/IconCircleLabelList"/>
    <dgm:cxn modelId="{4657DAB4-ACB5-4843-9934-57D90F25ED8C}" type="presParOf" srcId="{AC1929A9-5981-4A32-9C0D-4B197E67AD0B}" destId="{A98D5481-822A-4C7B-9317-BF8F1EB3B576}" srcOrd="2" destOrd="0" presId="urn:microsoft.com/office/officeart/2018/5/layout/IconCircleLabelList"/>
    <dgm:cxn modelId="{FC8BAAB9-B3FD-47FF-86AC-05996A0C6C83}" type="presParOf" srcId="{AC1929A9-5981-4A32-9C0D-4B197E67AD0B}" destId="{A2F8B06C-1613-4059-8CA9-4B585B75CD83}" srcOrd="3" destOrd="0" presId="urn:microsoft.com/office/officeart/2018/5/layout/IconCircleLabelList"/>
    <dgm:cxn modelId="{B46ED258-83E4-4071-B686-545365C66042}" type="presParOf" srcId="{F1F413A5-77DF-4C06-8100-118334054132}" destId="{583E4C28-A976-4978-B6B4-7E07AC9A7EEE}" srcOrd="1" destOrd="0" presId="urn:microsoft.com/office/officeart/2018/5/layout/IconCircleLabelList"/>
    <dgm:cxn modelId="{1E6F4865-06E5-4DAE-A889-616AE23B8CD9}" type="presParOf" srcId="{F1F413A5-77DF-4C06-8100-118334054132}" destId="{C074913D-DA51-4E4C-874B-92237D81E8D6}" srcOrd="2" destOrd="0" presId="urn:microsoft.com/office/officeart/2018/5/layout/IconCircleLabelList"/>
    <dgm:cxn modelId="{B0E92A13-3D23-4E90-A7BA-2C1E0D11ECBA}" type="presParOf" srcId="{C074913D-DA51-4E4C-874B-92237D81E8D6}" destId="{324840A6-FF0C-43D5-90C5-D5A3F9B0AE25}" srcOrd="0" destOrd="0" presId="urn:microsoft.com/office/officeart/2018/5/layout/IconCircleLabelList"/>
    <dgm:cxn modelId="{CD126122-EDEF-4FC8-89E3-3BC5A6981A00}" type="presParOf" srcId="{C074913D-DA51-4E4C-874B-92237D81E8D6}" destId="{59BA8133-B518-4537-9881-3822CD7CAD06}" srcOrd="1" destOrd="0" presId="urn:microsoft.com/office/officeart/2018/5/layout/IconCircleLabelList"/>
    <dgm:cxn modelId="{01576A5D-7849-4BBD-86FB-7BC7EDAB9B54}" type="presParOf" srcId="{C074913D-DA51-4E4C-874B-92237D81E8D6}" destId="{F00EB37F-BC7D-408A-BE83-38FAA3918931}" srcOrd="2" destOrd="0" presId="urn:microsoft.com/office/officeart/2018/5/layout/IconCircleLabelList"/>
    <dgm:cxn modelId="{1214F2CE-25D9-4DC7-BAD3-B9DE32F466C9}" type="presParOf" srcId="{C074913D-DA51-4E4C-874B-92237D81E8D6}" destId="{5C5DF5E2-29DF-4330-A157-BCD37FD12928}" srcOrd="3" destOrd="0" presId="urn:microsoft.com/office/officeart/2018/5/layout/IconCircleLabelList"/>
    <dgm:cxn modelId="{269963D8-549A-4EDF-A645-6F49567E29A2}" type="presParOf" srcId="{F1F413A5-77DF-4C06-8100-118334054132}" destId="{EC52957E-7412-4C7A-8984-5745F0EEAC1C}" srcOrd="3" destOrd="0" presId="urn:microsoft.com/office/officeart/2018/5/layout/IconCircleLabelList"/>
    <dgm:cxn modelId="{C0AEFFC9-27CD-4823-AA13-6DB59120B797}" type="presParOf" srcId="{F1F413A5-77DF-4C06-8100-118334054132}" destId="{7C11A057-D867-4C6B-ADFD-9CD34202F348}" srcOrd="4" destOrd="0" presId="urn:microsoft.com/office/officeart/2018/5/layout/IconCircleLabelList"/>
    <dgm:cxn modelId="{74F1415B-3379-4E89-9634-18FD71F31A2A}" type="presParOf" srcId="{7C11A057-D867-4C6B-ADFD-9CD34202F348}" destId="{8A9D0615-74BE-404B-8F88-7FCE70F9CA5E}" srcOrd="0" destOrd="0" presId="urn:microsoft.com/office/officeart/2018/5/layout/IconCircleLabelList"/>
    <dgm:cxn modelId="{A055007E-E8DA-4888-8928-46C450DEC359}" type="presParOf" srcId="{7C11A057-D867-4C6B-ADFD-9CD34202F348}" destId="{5FF658BC-830B-42C7-99ED-06DBBA838B7B}" srcOrd="1" destOrd="0" presId="urn:microsoft.com/office/officeart/2018/5/layout/IconCircleLabelList"/>
    <dgm:cxn modelId="{94DDDBF2-D417-4A29-89E4-0E51359EA0A9}" type="presParOf" srcId="{7C11A057-D867-4C6B-ADFD-9CD34202F348}" destId="{D9FC7078-E5C7-42A7-BC95-B26AC3AB61F2}" srcOrd="2" destOrd="0" presId="urn:microsoft.com/office/officeart/2018/5/layout/IconCircleLabelList"/>
    <dgm:cxn modelId="{22DF79BE-5F8F-4FDC-A59B-B9BFB3A63264}" type="presParOf" srcId="{7C11A057-D867-4C6B-ADFD-9CD34202F348}" destId="{B7DEF6C5-8837-48BB-9ADC-2C179D03188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20905-3954-474B-A606-562BCA026DC1}"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DC13AB6D-DEA2-4CBB-AC69-1EF1A6AD1512}">
      <dgm:prSet custT="1"/>
      <dgm:spPr/>
      <dgm:t>
        <a:bodyPr/>
        <a:lstStyle/>
        <a:p>
          <a:pPr>
            <a:lnSpc>
              <a:spcPct val="100000"/>
            </a:lnSpc>
            <a:defRPr cap="all"/>
          </a:pPr>
          <a:r>
            <a:rPr lang="en-US" sz="1800" dirty="0"/>
            <a:t> California wildfires have become more frequent over this time period</a:t>
          </a:r>
          <a:r>
            <a:rPr lang="en-US" sz="1600" dirty="0"/>
            <a:t>.</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dgm:spPr/>
      <dgm:t>
        <a:bodyPr/>
        <a:lstStyle/>
        <a:p>
          <a:endParaRPr lang="en-US"/>
        </a:p>
      </dgm:t>
    </dgm:pt>
    <dgm:pt modelId="{F1F413A5-77DF-4C06-8100-118334054132}" type="pres">
      <dgm:prSet presAssocID="{8AA20905-3954-474B-A606-562BCA026DC1}" presName="root" presStyleCnt="0">
        <dgm:presLayoutVars>
          <dgm:dir/>
          <dgm:resizeHandles val="exact"/>
        </dgm:presLayoutVars>
      </dgm:prSet>
      <dgm:spPr/>
    </dgm:pt>
    <dgm:pt modelId="{AC1929A9-5981-4A32-9C0D-4B197E67AD0B}" type="pres">
      <dgm:prSet presAssocID="{DC13AB6D-DEA2-4CBB-AC69-1EF1A6AD1512}" presName="compNode" presStyleCnt="0"/>
      <dgm:spPr/>
    </dgm:pt>
    <dgm:pt modelId="{6A089DC9-F967-46A6-B07A-5A52552B5111}" type="pres">
      <dgm:prSet presAssocID="{DC13AB6D-DEA2-4CBB-AC69-1EF1A6AD1512}" presName="iconBgRect" presStyleLbl="bgShp" presStyleIdx="0" presStyleCnt="1"/>
      <dgm:spPr/>
    </dgm:pt>
    <dgm:pt modelId="{E3F362C5-CA6A-4AE7-BE60-021A02C58117}" type="pres">
      <dgm:prSet presAssocID="{DC13AB6D-DEA2-4CBB-AC69-1EF1A6AD1512}"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A98D5481-822A-4C7B-9317-BF8F1EB3B576}" type="pres">
      <dgm:prSet presAssocID="{DC13AB6D-DEA2-4CBB-AC69-1EF1A6AD1512}" presName="spaceRect" presStyleCnt="0"/>
      <dgm:spPr/>
    </dgm:pt>
    <dgm:pt modelId="{A2F8B06C-1613-4059-8CA9-4B585B75CD83}" type="pres">
      <dgm:prSet presAssocID="{DC13AB6D-DEA2-4CBB-AC69-1EF1A6AD1512}" presName="textRect" presStyleLbl="revTx" presStyleIdx="0" presStyleCnt="1" custScaleX="175662">
        <dgm:presLayoutVars>
          <dgm:chMax val="1"/>
          <dgm:chPref val="1"/>
        </dgm:presLayoutVars>
      </dgm:prSet>
      <dgm:spPr/>
    </dgm:pt>
  </dgm:ptLst>
  <dgm:cxnLst>
    <dgm:cxn modelId="{79317871-3EE9-4050-AFEE-40465C74A523}" type="presOf" srcId="{DC13AB6D-DEA2-4CBB-AC69-1EF1A6AD1512}" destId="{A2F8B06C-1613-4059-8CA9-4B585B75CD83}" srcOrd="0" destOrd="0" presId="urn:microsoft.com/office/officeart/2018/5/layout/IconCircleLabelList"/>
    <dgm:cxn modelId="{4B888393-351D-4489-90C9-5A68061AB236}" srcId="{8AA20905-3954-474B-A606-562BCA026DC1}" destId="{DC13AB6D-DEA2-4CBB-AC69-1EF1A6AD1512}" srcOrd="0" destOrd="0" parTransId="{2C752582-D9FF-4E04-A92F-827DB4BB5C48}" sibTransId="{9C64CC83-643C-4E12-8F97-BC19DC031190}"/>
    <dgm:cxn modelId="{770840AE-977B-4559-B2E8-9C1511C8970A}" type="presOf" srcId="{8AA20905-3954-474B-A606-562BCA026DC1}" destId="{F1F413A5-77DF-4C06-8100-118334054132}" srcOrd="0" destOrd="0" presId="urn:microsoft.com/office/officeart/2018/5/layout/IconCircleLabelList"/>
    <dgm:cxn modelId="{9880626F-782F-4801-8C11-D2989B07EF01}" type="presParOf" srcId="{F1F413A5-77DF-4C06-8100-118334054132}" destId="{AC1929A9-5981-4A32-9C0D-4B197E67AD0B}" srcOrd="0" destOrd="0" presId="urn:microsoft.com/office/officeart/2018/5/layout/IconCircleLabelList"/>
    <dgm:cxn modelId="{D5B13D2E-0665-4DF1-8DE7-D3C35B89EFD1}" type="presParOf" srcId="{AC1929A9-5981-4A32-9C0D-4B197E67AD0B}" destId="{6A089DC9-F967-46A6-B07A-5A52552B5111}" srcOrd="0" destOrd="0" presId="urn:microsoft.com/office/officeart/2018/5/layout/IconCircleLabelList"/>
    <dgm:cxn modelId="{D8D7F3A1-843A-47C1-BD72-C4108FDC2DC6}" type="presParOf" srcId="{AC1929A9-5981-4A32-9C0D-4B197E67AD0B}" destId="{E3F362C5-CA6A-4AE7-BE60-021A02C58117}" srcOrd="1" destOrd="0" presId="urn:microsoft.com/office/officeart/2018/5/layout/IconCircleLabelList"/>
    <dgm:cxn modelId="{4657DAB4-ACB5-4843-9934-57D90F25ED8C}" type="presParOf" srcId="{AC1929A9-5981-4A32-9C0D-4B197E67AD0B}" destId="{A98D5481-822A-4C7B-9317-BF8F1EB3B576}" srcOrd="2" destOrd="0" presId="urn:microsoft.com/office/officeart/2018/5/layout/IconCircleLabelList"/>
    <dgm:cxn modelId="{FC8BAAB9-B3FD-47FF-86AC-05996A0C6C83}" type="presParOf" srcId="{AC1929A9-5981-4A32-9C0D-4B197E67AD0B}" destId="{A2F8B06C-1613-4059-8CA9-4B585B75CD8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A20905-3954-474B-A606-562BCA026DC1}"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53742231-981F-480A-940F-203EC2F7423F}">
      <dgm:prSet custT="1"/>
      <dgm:spPr/>
      <dgm:t>
        <a:bodyPr/>
        <a:lstStyle/>
        <a:p>
          <a:pPr>
            <a:lnSpc>
              <a:spcPct val="100000"/>
            </a:lnSpc>
            <a:defRPr cap="all"/>
          </a:pPr>
          <a:r>
            <a:rPr lang="en-US" sz="1800" dirty="0"/>
            <a:t>it is not clear that California wildfires have become larger, on average during this time period.</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dgm:spPr/>
      <dgm:t>
        <a:bodyPr/>
        <a:lstStyle/>
        <a:p>
          <a:endParaRPr lang="en-US"/>
        </a:p>
      </dgm:t>
    </dgm:pt>
    <dgm:pt modelId="{F1F413A5-77DF-4C06-8100-118334054132}" type="pres">
      <dgm:prSet presAssocID="{8AA20905-3954-474B-A606-562BCA026DC1}" presName="root" presStyleCnt="0">
        <dgm:presLayoutVars>
          <dgm:dir/>
          <dgm:resizeHandles val="exact"/>
        </dgm:presLayoutVars>
      </dgm:prSet>
      <dgm:spPr/>
    </dgm:pt>
    <dgm:pt modelId="{C074913D-DA51-4E4C-874B-92237D81E8D6}" type="pres">
      <dgm:prSet presAssocID="{53742231-981F-480A-940F-203EC2F7423F}" presName="compNode" presStyleCnt="0"/>
      <dgm:spPr/>
    </dgm:pt>
    <dgm:pt modelId="{324840A6-FF0C-43D5-90C5-D5A3F9B0AE25}" type="pres">
      <dgm:prSet presAssocID="{53742231-981F-480A-940F-203EC2F7423F}" presName="iconBgRect" presStyleLbl="bgShp" presStyleIdx="0" presStyleCnt="1"/>
      <dgm:spPr/>
    </dgm:pt>
    <dgm:pt modelId="{59BA8133-B518-4537-9881-3822CD7CAD06}" type="pres">
      <dgm:prSet presAssocID="{53742231-981F-480A-940F-203EC2F7423F}"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est scene with solid fill"/>
        </a:ext>
      </dgm:extLst>
    </dgm:pt>
    <dgm:pt modelId="{F00EB37F-BC7D-408A-BE83-38FAA3918931}" type="pres">
      <dgm:prSet presAssocID="{53742231-981F-480A-940F-203EC2F7423F}" presName="spaceRect" presStyleCnt="0"/>
      <dgm:spPr/>
    </dgm:pt>
    <dgm:pt modelId="{5C5DF5E2-29DF-4330-A157-BCD37FD12928}" type="pres">
      <dgm:prSet presAssocID="{53742231-981F-480A-940F-203EC2F7423F}" presName="textRect" presStyleLbl="revTx" presStyleIdx="0" presStyleCnt="1" custScaleX="281927">
        <dgm:presLayoutVars>
          <dgm:chMax val="1"/>
          <dgm:chPref val="1"/>
        </dgm:presLayoutVars>
      </dgm:prSet>
      <dgm:spPr/>
    </dgm:pt>
  </dgm:ptLst>
  <dgm:cxnLst>
    <dgm:cxn modelId="{770840AE-977B-4559-B2E8-9C1511C8970A}" type="presOf" srcId="{8AA20905-3954-474B-A606-562BCA026DC1}" destId="{F1F413A5-77DF-4C06-8100-118334054132}" srcOrd="0" destOrd="0" presId="urn:microsoft.com/office/officeart/2018/5/layout/IconCircleLabelList"/>
    <dgm:cxn modelId="{F226B1C2-5D99-403A-8240-EAD6BD4D8534}" srcId="{8AA20905-3954-474B-A606-562BCA026DC1}" destId="{53742231-981F-480A-940F-203EC2F7423F}" srcOrd="0" destOrd="0" parTransId="{2FC75195-FBA1-43DE-85DD-40B4B3A2F1F3}" sibTransId="{EF449C32-A7AE-4099-9E9B-9E2F736A89CE}"/>
    <dgm:cxn modelId="{9E3C5CD0-88A2-4BC1-8C44-099512B5DD5C}" type="presOf" srcId="{53742231-981F-480A-940F-203EC2F7423F}" destId="{5C5DF5E2-29DF-4330-A157-BCD37FD12928}" srcOrd="0" destOrd="0" presId="urn:microsoft.com/office/officeart/2018/5/layout/IconCircleLabelList"/>
    <dgm:cxn modelId="{1E6F4865-06E5-4DAE-A889-616AE23B8CD9}" type="presParOf" srcId="{F1F413A5-77DF-4C06-8100-118334054132}" destId="{C074913D-DA51-4E4C-874B-92237D81E8D6}" srcOrd="0" destOrd="0" presId="urn:microsoft.com/office/officeart/2018/5/layout/IconCircleLabelList"/>
    <dgm:cxn modelId="{B0E92A13-3D23-4E90-A7BA-2C1E0D11ECBA}" type="presParOf" srcId="{C074913D-DA51-4E4C-874B-92237D81E8D6}" destId="{324840A6-FF0C-43D5-90C5-D5A3F9B0AE25}" srcOrd="0" destOrd="0" presId="urn:microsoft.com/office/officeart/2018/5/layout/IconCircleLabelList"/>
    <dgm:cxn modelId="{CD126122-EDEF-4FC8-89E3-3BC5A6981A00}" type="presParOf" srcId="{C074913D-DA51-4E4C-874B-92237D81E8D6}" destId="{59BA8133-B518-4537-9881-3822CD7CAD06}" srcOrd="1" destOrd="0" presId="urn:microsoft.com/office/officeart/2018/5/layout/IconCircleLabelList"/>
    <dgm:cxn modelId="{01576A5D-7849-4BBD-86FB-7BC7EDAB9B54}" type="presParOf" srcId="{C074913D-DA51-4E4C-874B-92237D81E8D6}" destId="{F00EB37F-BC7D-408A-BE83-38FAA3918931}" srcOrd="2" destOrd="0" presId="urn:microsoft.com/office/officeart/2018/5/layout/IconCircleLabelList"/>
    <dgm:cxn modelId="{1214F2CE-25D9-4DC7-BAD3-B9DE32F466C9}" type="presParOf" srcId="{C074913D-DA51-4E4C-874B-92237D81E8D6}" destId="{5C5DF5E2-29DF-4330-A157-BCD37FD12928}"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A20905-3954-474B-A606-562BCA026DC1}" type="doc">
      <dgm:prSet loTypeId="urn:microsoft.com/office/officeart/2018/5/layout/IconCircleLabel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9EF41CC5-EF3B-4A6D-8229-3F1333EADFB3}">
      <dgm:prSet custT="1"/>
      <dgm:spPr/>
      <dgm:t>
        <a:bodyPr/>
        <a:lstStyle/>
        <a:p>
          <a:pPr>
            <a:lnSpc>
              <a:spcPct val="100000"/>
            </a:lnSpc>
            <a:defRPr cap="all"/>
          </a:pPr>
          <a:r>
            <a:rPr lang="en-US" sz="2000" dirty="0"/>
            <a:t>California wildfires have become more destructive over this time period. </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dgm:spPr/>
      <dgm:t>
        <a:bodyPr/>
        <a:lstStyle/>
        <a:p>
          <a:endParaRPr lang="en-US"/>
        </a:p>
      </dgm:t>
    </dgm:pt>
    <dgm:pt modelId="{F1F413A5-77DF-4C06-8100-118334054132}" type="pres">
      <dgm:prSet presAssocID="{8AA20905-3954-474B-A606-562BCA026DC1}" presName="root" presStyleCnt="0">
        <dgm:presLayoutVars>
          <dgm:dir/>
          <dgm:resizeHandles val="exact"/>
        </dgm:presLayoutVars>
      </dgm:prSet>
      <dgm:spPr/>
    </dgm:pt>
    <dgm:pt modelId="{7C11A057-D867-4C6B-ADFD-9CD34202F348}" type="pres">
      <dgm:prSet presAssocID="{9EF41CC5-EF3B-4A6D-8229-3F1333EADFB3}" presName="compNode" presStyleCnt="0"/>
      <dgm:spPr/>
    </dgm:pt>
    <dgm:pt modelId="{8A9D0615-74BE-404B-8F88-7FCE70F9CA5E}" type="pres">
      <dgm:prSet presAssocID="{9EF41CC5-EF3B-4A6D-8229-3F1333EADFB3}" presName="iconBgRect" presStyleLbl="bgShp" presStyleIdx="0" presStyleCnt="1"/>
      <dgm:spPr/>
    </dgm:pt>
    <dgm:pt modelId="{5FF658BC-830B-42C7-99ED-06DBBA838B7B}" type="pres">
      <dgm:prSet presAssocID="{9EF41CC5-EF3B-4A6D-8229-3F1333EADFB3}" presName="iconRect" presStyleLbl="nod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irefighter male with solid fill"/>
        </a:ext>
      </dgm:extLst>
    </dgm:pt>
    <dgm:pt modelId="{D9FC7078-E5C7-42A7-BC95-B26AC3AB61F2}" type="pres">
      <dgm:prSet presAssocID="{9EF41CC5-EF3B-4A6D-8229-3F1333EADFB3}" presName="spaceRect" presStyleCnt="0"/>
      <dgm:spPr/>
    </dgm:pt>
    <dgm:pt modelId="{B7DEF6C5-8837-48BB-9ADC-2C179D03188A}" type="pres">
      <dgm:prSet presAssocID="{9EF41CC5-EF3B-4A6D-8229-3F1333EADFB3}" presName="textRect" presStyleLbl="revTx" presStyleIdx="0" presStyleCnt="1" custScaleX="290337">
        <dgm:presLayoutVars>
          <dgm:chMax val="1"/>
          <dgm:chPref val="1"/>
        </dgm:presLayoutVars>
      </dgm:prSet>
      <dgm:spPr/>
    </dgm:pt>
  </dgm:ptLst>
  <dgm:cxnLst>
    <dgm:cxn modelId="{AA0DB929-CA03-4CAB-BF46-2A9AEA5606A4}" type="presOf" srcId="{9EF41CC5-EF3B-4A6D-8229-3F1333EADFB3}" destId="{B7DEF6C5-8837-48BB-9ADC-2C179D03188A}" srcOrd="0" destOrd="0" presId="urn:microsoft.com/office/officeart/2018/5/layout/IconCircleLabelList"/>
    <dgm:cxn modelId="{770840AE-977B-4559-B2E8-9C1511C8970A}" type="presOf" srcId="{8AA20905-3954-474B-A606-562BCA026DC1}" destId="{F1F413A5-77DF-4C06-8100-118334054132}" srcOrd="0" destOrd="0" presId="urn:microsoft.com/office/officeart/2018/5/layout/IconCircleLabelList"/>
    <dgm:cxn modelId="{E476EEBC-7C9F-4E07-BD58-1044B9769B64}" srcId="{8AA20905-3954-474B-A606-562BCA026DC1}" destId="{9EF41CC5-EF3B-4A6D-8229-3F1333EADFB3}" srcOrd="0" destOrd="0" parTransId="{DAEF1C7D-B0C5-46FA-BED3-8A54E918D3E0}" sibTransId="{98E6DD7C-B953-4119-9F64-9914E467ECBF}"/>
    <dgm:cxn modelId="{C0AEFFC9-27CD-4823-AA13-6DB59120B797}" type="presParOf" srcId="{F1F413A5-77DF-4C06-8100-118334054132}" destId="{7C11A057-D867-4C6B-ADFD-9CD34202F348}" srcOrd="0" destOrd="0" presId="urn:microsoft.com/office/officeart/2018/5/layout/IconCircleLabelList"/>
    <dgm:cxn modelId="{74F1415B-3379-4E89-9634-18FD71F31A2A}" type="presParOf" srcId="{7C11A057-D867-4C6B-ADFD-9CD34202F348}" destId="{8A9D0615-74BE-404B-8F88-7FCE70F9CA5E}" srcOrd="0" destOrd="0" presId="urn:microsoft.com/office/officeart/2018/5/layout/IconCircleLabelList"/>
    <dgm:cxn modelId="{A055007E-E8DA-4888-8928-46C450DEC359}" type="presParOf" srcId="{7C11A057-D867-4C6B-ADFD-9CD34202F348}" destId="{5FF658BC-830B-42C7-99ED-06DBBA838B7B}" srcOrd="1" destOrd="0" presId="urn:microsoft.com/office/officeart/2018/5/layout/IconCircleLabelList"/>
    <dgm:cxn modelId="{94DDDBF2-D417-4A29-89E4-0E51359EA0A9}" type="presParOf" srcId="{7C11A057-D867-4C6B-ADFD-9CD34202F348}" destId="{D9FC7078-E5C7-42A7-BC95-B26AC3AB61F2}" srcOrd="2" destOrd="0" presId="urn:microsoft.com/office/officeart/2018/5/layout/IconCircleLabelList"/>
    <dgm:cxn modelId="{22DF79BE-5F8F-4FDC-A59B-B9BFB3A63264}" type="presParOf" srcId="{7C11A057-D867-4C6B-ADFD-9CD34202F348}" destId="{B7DEF6C5-8837-48BB-9ADC-2C179D03188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9DC9-F967-46A6-B07A-5A52552B5111}">
      <dsp:nvSpPr>
        <dsp:cNvPr id="0" name=""/>
        <dsp:cNvSpPr/>
      </dsp:nvSpPr>
      <dsp:spPr>
        <a:xfrm>
          <a:off x="436820" y="732589"/>
          <a:ext cx="1132312" cy="1132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362C5-CA6A-4AE7-BE60-021A02C58117}">
      <dsp:nvSpPr>
        <dsp:cNvPr id="0" name=""/>
        <dsp:cNvSpPr/>
      </dsp:nvSpPr>
      <dsp:spPr>
        <a:xfrm>
          <a:off x="678133" y="973902"/>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8B06C-1613-4059-8CA9-4B585B75CD83}">
      <dsp:nvSpPr>
        <dsp:cNvPr id="0" name=""/>
        <dsp:cNvSpPr/>
      </dsp:nvSpPr>
      <dsp:spPr>
        <a:xfrm>
          <a:off x="74852"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Have California wildfires becomes </a:t>
          </a:r>
          <a:r>
            <a:rPr lang="en-US" sz="1500" b="1" kern="1200" dirty="0"/>
            <a:t>more frequent?</a:t>
          </a:r>
        </a:p>
      </dsp:txBody>
      <dsp:txXfrm>
        <a:off x="74852" y="2217590"/>
        <a:ext cx="1856250" cy="720000"/>
      </dsp:txXfrm>
    </dsp:sp>
    <dsp:sp modelId="{324840A6-FF0C-43D5-90C5-D5A3F9B0AE25}">
      <dsp:nvSpPr>
        <dsp:cNvPr id="0" name=""/>
        <dsp:cNvSpPr/>
      </dsp:nvSpPr>
      <dsp:spPr>
        <a:xfrm>
          <a:off x="2617914" y="732589"/>
          <a:ext cx="1132312" cy="1132312"/>
        </a:xfrm>
        <a:prstGeom prst="ellipse">
          <a:avLst/>
        </a:prstGeom>
        <a:solidFill>
          <a:schemeClr val="accent2">
            <a:hueOff val="19519"/>
            <a:satOff val="-13438"/>
            <a:lumOff val="-3431"/>
            <a:alphaOff val="0"/>
          </a:schemeClr>
        </a:solidFill>
        <a:ln>
          <a:noFill/>
        </a:ln>
        <a:effectLst/>
      </dsp:spPr>
      <dsp:style>
        <a:lnRef idx="0">
          <a:scrgbClr r="0" g="0" b="0"/>
        </a:lnRef>
        <a:fillRef idx="1">
          <a:scrgbClr r="0" g="0" b="0"/>
        </a:fillRef>
        <a:effectRef idx="0">
          <a:scrgbClr r="0" g="0" b="0"/>
        </a:effectRef>
        <a:fontRef idx="minor"/>
      </dsp:style>
    </dsp:sp>
    <dsp:sp modelId="{59BA8133-B518-4537-9881-3822CD7CAD06}">
      <dsp:nvSpPr>
        <dsp:cNvPr id="0" name=""/>
        <dsp:cNvSpPr/>
      </dsp:nvSpPr>
      <dsp:spPr>
        <a:xfrm>
          <a:off x="2859227" y="973902"/>
          <a:ext cx="649687" cy="6496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DF5E2-29DF-4330-A157-BCD37FD12928}">
      <dsp:nvSpPr>
        <dsp:cNvPr id="0" name=""/>
        <dsp:cNvSpPr/>
      </dsp:nvSpPr>
      <dsp:spPr>
        <a:xfrm>
          <a:off x="2255946"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Have California wildfires become </a:t>
          </a:r>
          <a:r>
            <a:rPr lang="en-US" sz="1500" b="1" kern="1200" dirty="0"/>
            <a:t>larger?</a:t>
          </a:r>
        </a:p>
      </dsp:txBody>
      <dsp:txXfrm>
        <a:off x="2255946" y="2217590"/>
        <a:ext cx="1856250" cy="720000"/>
      </dsp:txXfrm>
    </dsp:sp>
    <dsp:sp modelId="{8A9D0615-74BE-404B-8F88-7FCE70F9CA5E}">
      <dsp:nvSpPr>
        <dsp:cNvPr id="0" name=""/>
        <dsp:cNvSpPr/>
      </dsp:nvSpPr>
      <dsp:spPr>
        <a:xfrm>
          <a:off x="4799008" y="732589"/>
          <a:ext cx="1132312" cy="1132312"/>
        </a:xfrm>
        <a:prstGeom prst="ellipse">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dsp:style>
    </dsp:sp>
    <dsp:sp modelId="{5FF658BC-830B-42C7-99ED-06DBBA838B7B}">
      <dsp:nvSpPr>
        <dsp:cNvPr id="0" name=""/>
        <dsp:cNvSpPr/>
      </dsp:nvSpPr>
      <dsp:spPr>
        <a:xfrm>
          <a:off x="5040321" y="973902"/>
          <a:ext cx="649687" cy="6496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EF6C5-8837-48BB-9ADC-2C179D03188A}">
      <dsp:nvSpPr>
        <dsp:cNvPr id="0" name=""/>
        <dsp:cNvSpPr/>
      </dsp:nvSpPr>
      <dsp:spPr>
        <a:xfrm>
          <a:off x="4437039"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Have California wildfires become </a:t>
          </a:r>
          <a:r>
            <a:rPr lang="en-US" sz="1500" b="1" kern="1200" dirty="0"/>
            <a:t>more destructive?</a:t>
          </a:r>
        </a:p>
      </dsp:txBody>
      <dsp:txXfrm>
        <a:off x="4437039" y="2217590"/>
        <a:ext cx="185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9DC9-F967-46A6-B07A-5A52552B5111}">
      <dsp:nvSpPr>
        <dsp:cNvPr id="0" name=""/>
        <dsp:cNvSpPr/>
      </dsp:nvSpPr>
      <dsp:spPr>
        <a:xfrm>
          <a:off x="436820" y="732589"/>
          <a:ext cx="1132312" cy="1132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362C5-CA6A-4AE7-BE60-021A02C58117}">
      <dsp:nvSpPr>
        <dsp:cNvPr id="0" name=""/>
        <dsp:cNvSpPr/>
      </dsp:nvSpPr>
      <dsp:spPr>
        <a:xfrm>
          <a:off x="678133" y="973902"/>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8B06C-1613-4059-8CA9-4B585B75CD83}">
      <dsp:nvSpPr>
        <dsp:cNvPr id="0" name=""/>
        <dsp:cNvSpPr/>
      </dsp:nvSpPr>
      <dsp:spPr>
        <a:xfrm>
          <a:off x="74852"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 California wildfires have become more frequent over this time period.</a:t>
          </a:r>
        </a:p>
      </dsp:txBody>
      <dsp:txXfrm>
        <a:off x="74852" y="2217590"/>
        <a:ext cx="1856250" cy="720000"/>
      </dsp:txXfrm>
    </dsp:sp>
    <dsp:sp modelId="{324840A6-FF0C-43D5-90C5-D5A3F9B0AE25}">
      <dsp:nvSpPr>
        <dsp:cNvPr id="0" name=""/>
        <dsp:cNvSpPr/>
      </dsp:nvSpPr>
      <dsp:spPr>
        <a:xfrm>
          <a:off x="2617914" y="732589"/>
          <a:ext cx="1132312" cy="1132312"/>
        </a:xfrm>
        <a:prstGeom prst="ellipse">
          <a:avLst/>
        </a:prstGeom>
        <a:solidFill>
          <a:schemeClr val="accent2">
            <a:hueOff val="19519"/>
            <a:satOff val="-13438"/>
            <a:lumOff val="-3431"/>
            <a:alphaOff val="0"/>
          </a:schemeClr>
        </a:solidFill>
        <a:ln>
          <a:noFill/>
        </a:ln>
        <a:effectLst/>
      </dsp:spPr>
      <dsp:style>
        <a:lnRef idx="0">
          <a:scrgbClr r="0" g="0" b="0"/>
        </a:lnRef>
        <a:fillRef idx="1">
          <a:scrgbClr r="0" g="0" b="0"/>
        </a:fillRef>
        <a:effectRef idx="0">
          <a:scrgbClr r="0" g="0" b="0"/>
        </a:effectRef>
        <a:fontRef idx="minor"/>
      </dsp:style>
    </dsp:sp>
    <dsp:sp modelId="{59BA8133-B518-4537-9881-3822CD7CAD06}">
      <dsp:nvSpPr>
        <dsp:cNvPr id="0" name=""/>
        <dsp:cNvSpPr/>
      </dsp:nvSpPr>
      <dsp:spPr>
        <a:xfrm>
          <a:off x="2859227" y="973902"/>
          <a:ext cx="649687" cy="6496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DF5E2-29DF-4330-A157-BCD37FD12928}">
      <dsp:nvSpPr>
        <dsp:cNvPr id="0" name=""/>
        <dsp:cNvSpPr/>
      </dsp:nvSpPr>
      <dsp:spPr>
        <a:xfrm>
          <a:off x="2255946"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California wildfires have not necessarily become larger during this period.</a:t>
          </a:r>
        </a:p>
      </dsp:txBody>
      <dsp:txXfrm>
        <a:off x="2255946" y="2217590"/>
        <a:ext cx="1856250" cy="720000"/>
      </dsp:txXfrm>
    </dsp:sp>
    <dsp:sp modelId="{8A9D0615-74BE-404B-8F88-7FCE70F9CA5E}">
      <dsp:nvSpPr>
        <dsp:cNvPr id="0" name=""/>
        <dsp:cNvSpPr/>
      </dsp:nvSpPr>
      <dsp:spPr>
        <a:xfrm>
          <a:off x="4799008" y="732589"/>
          <a:ext cx="1132312" cy="1132312"/>
        </a:xfrm>
        <a:prstGeom prst="ellipse">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dsp:style>
    </dsp:sp>
    <dsp:sp modelId="{5FF658BC-830B-42C7-99ED-06DBBA838B7B}">
      <dsp:nvSpPr>
        <dsp:cNvPr id="0" name=""/>
        <dsp:cNvSpPr/>
      </dsp:nvSpPr>
      <dsp:spPr>
        <a:xfrm>
          <a:off x="5040321" y="973902"/>
          <a:ext cx="649687" cy="6496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EF6C5-8837-48BB-9ADC-2C179D03188A}">
      <dsp:nvSpPr>
        <dsp:cNvPr id="0" name=""/>
        <dsp:cNvSpPr/>
      </dsp:nvSpPr>
      <dsp:spPr>
        <a:xfrm>
          <a:off x="4437039" y="2217590"/>
          <a:ext cx="185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California wildfires have become more destructive Over this time period.</a:t>
          </a:r>
        </a:p>
      </dsp:txBody>
      <dsp:txXfrm>
        <a:off x="4437039" y="2217590"/>
        <a:ext cx="185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89DC9-F967-46A6-B07A-5A52552B5111}">
      <dsp:nvSpPr>
        <dsp:cNvPr id="0" name=""/>
        <dsp:cNvSpPr/>
      </dsp:nvSpPr>
      <dsp:spPr>
        <a:xfrm>
          <a:off x="2644937" y="52682"/>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362C5-CA6A-4AE7-BE60-021A02C58117}">
      <dsp:nvSpPr>
        <dsp:cNvPr id="0" name=""/>
        <dsp:cNvSpPr/>
      </dsp:nvSpPr>
      <dsp:spPr>
        <a:xfrm>
          <a:off x="2952062" y="359807"/>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F8B06C-1613-4059-8CA9-4B585B75CD83}">
      <dsp:nvSpPr>
        <dsp:cNvPr id="0" name=""/>
        <dsp:cNvSpPr/>
      </dsp:nvSpPr>
      <dsp:spPr>
        <a:xfrm>
          <a:off x="1290492" y="1942682"/>
          <a:ext cx="4150014" cy="7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 California wildfires have become more frequent over this time period</a:t>
          </a:r>
          <a:r>
            <a:rPr lang="en-US" sz="1600" kern="1200" dirty="0"/>
            <a:t>.</a:t>
          </a:r>
        </a:p>
      </dsp:txBody>
      <dsp:txXfrm>
        <a:off x="1290492" y="1942682"/>
        <a:ext cx="4150014" cy="747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840A6-FF0C-43D5-90C5-D5A3F9B0AE25}">
      <dsp:nvSpPr>
        <dsp:cNvPr id="0" name=""/>
        <dsp:cNvSpPr/>
      </dsp:nvSpPr>
      <dsp:spPr>
        <a:xfrm>
          <a:off x="3047008" y="46354"/>
          <a:ext cx="1544062" cy="15440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A8133-B518-4537-9881-3822CD7CAD06}">
      <dsp:nvSpPr>
        <dsp:cNvPr id="0" name=""/>
        <dsp:cNvSpPr/>
      </dsp:nvSpPr>
      <dsp:spPr>
        <a:xfrm>
          <a:off x="3376071" y="375417"/>
          <a:ext cx="885937" cy="8859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DF5E2-29DF-4330-A157-BCD37FD12928}">
      <dsp:nvSpPr>
        <dsp:cNvPr id="0" name=""/>
        <dsp:cNvSpPr/>
      </dsp:nvSpPr>
      <dsp:spPr>
        <a:xfrm>
          <a:off x="250901" y="2071354"/>
          <a:ext cx="7136277" cy="7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it is not clear that California wildfires have become larger, on average during this time period.</a:t>
          </a:r>
        </a:p>
      </dsp:txBody>
      <dsp:txXfrm>
        <a:off x="250901" y="2071354"/>
        <a:ext cx="7136277" cy="747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D0615-74BE-404B-8F88-7FCE70F9CA5E}">
      <dsp:nvSpPr>
        <dsp:cNvPr id="0" name=""/>
        <dsp:cNvSpPr/>
      </dsp:nvSpPr>
      <dsp:spPr>
        <a:xfrm>
          <a:off x="3128262" y="49396"/>
          <a:ext cx="1166625" cy="1166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658BC-830B-42C7-99ED-06DBBA838B7B}">
      <dsp:nvSpPr>
        <dsp:cNvPr id="0" name=""/>
        <dsp:cNvSpPr/>
      </dsp:nvSpPr>
      <dsp:spPr>
        <a:xfrm>
          <a:off x="3376887" y="298021"/>
          <a:ext cx="669375" cy="6693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EF6C5-8837-48BB-9ADC-2C179D03188A}">
      <dsp:nvSpPr>
        <dsp:cNvPr id="0" name=""/>
        <dsp:cNvSpPr/>
      </dsp:nvSpPr>
      <dsp:spPr>
        <a:xfrm>
          <a:off x="935226" y="1579396"/>
          <a:ext cx="5552695" cy="7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California wildfires have become more destructive over this time period. </a:t>
          </a:r>
        </a:p>
      </dsp:txBody>
      <dsp:txXfrm>
        <a:off x="935226" y="1579396"/>
        <a:ext cx="5552695" cy="7478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DB6F77-31B3-44A6-9538-7D3B84B14A3E}" type="datetimeFigureOut">
              <a:rPr lang="en-US" smtClean="0"/>
              <a:t>4/28/2021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EC92D-C8E2-4A8F-BF2D-75109D630128}" type="slidenum">
              <a:rPr lang="en-US" smtClean="0"/>
              <a:t>‹#›</a:t>
            </a:fld>
            <a:endParaRPr lang="en-US" dirty="0"/>
          </a:p>
        </p:txBody>
      </p:sp>
    </p:spTree>
    <p:extLst>
      <p:ext uri="{BB962C8B-B14F-4D97-AF65-F5344CB8AC3E}">
        <p14:creationId xmlns:p14="http://schemas.microsoft.com/office/powerpoint/2010/main" val="380481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we wanted to explore whether California wildfires have become larger, more frequent and more destructive……and, if we had time, to investigate whether drought might be a contributing factor.  </a:t>
            </a:r>
          </a:p>
        </p:txBody>
      </p:sp>
      <p:sp>
        <p:nvSpPr>
          <p:cNvPr id="4" name="Slide Number Placeholder 3"/>
          <p:cNvSpPr>
            <a:spLocks noGrp="1"/>
          </p:cNvSpPr>
          <p:nvPr>
            <p:ph type="sldNum" sz="quarter" idx="5"/>
          </p:nvPr>
        </p:nvSpPr>
        <p:spPr/>
        <p:txBody>
          <a:bodyPr/>
          <a:lstStyle/>
          <a:p>
            <a:fld id="{D3BEC92D-C8E2-4A8F-BF2D-75109D630128}" type="slidenum">
              <a:rPr lang="en-US" smtClean="0"/>
              <a:t>2</a:t>
            </a:fld>
            <a:endParaRPr lang="en-US" dirty="0"/>
          </a:p>
        </p:txBody>
      </p:sp>
    </p:spTree>
    <p:extLst>
      <p:ext uri="{BB962C8B-B14F-4D97-AF65-F5344CB8AC3E}">
        <p14:creationId xmlns:p14="http://schemas.microsoft.com/office/powerpoint/2010/main" val="428676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found a couple of good datasets:</a:t>
            </a:r>
          </a:p>
          <a:p>
            <a:r>
              <a:rPr lang="en-US" dirty="0"/>
              <a:t>- A CSV file on Kaggle covering wildfire incidents from 2013-2019 that were originally scraped from www.fire.ca.gov/incidents/ website.</a:t>
            </a:r>
          </a:p>
          <a:p>
            <a:r>
              <a:rPr lang="en-US" dirty="0"/>
              <a:t>There were a few issues with the dataset (aren’t there always?):</a:t>
            </a:r>
          </a:p>
          <a:p>
            <a:pPr marL="171450" indent="-171450">
              <a:buFontTx/>
              <a:buChar char="-"/>
            </a:pPr>
            <a:r>
              <a:rPr lang="en-US" dirty="0"/>
              <a:t>Missing 2020 altogether, and 2019 was likely incomplete (the dataset contains only fires that were in a finalized status) </a:t>
            </a:r>
          </a:p>
          <a:p>
            <a:pPr marL="171450" indent="-171450">
              <a:buFontTx/>
              <a:buChar char="-"/>
            </a:pPr>
            <a:r>
              <a:rPr lang="en-US" dirty="0"/>
              <a:t>Some duplicate records for large fires, which we removed.</a:t>
            </a:r>
          </a:p>
          <a:p>
            <a:pPr marL="171450" indent="-171450">
              <a:buFontTx/>
              <a:buChar char="-"/>
            </a:pPr>
            <a:r>
              <a:rPr lang="en-US" dirty="0"/>
              <a:t>Some incorrect coordinates </a:t>
            </a:r>
          </a:p>
          <a:p>
            <a:pPr marL="0" indent="0">
              <a:buFontTx/>
              <a:buNone/>
            </a:pPr>
            <a:r>
              <a:rPr lang="en-US" dirty="0"/>
              <a:t>The US Drought Monitor had a great dataset in CSV format, breaking out the % of California that was in different levels of drought from 2000-2021.</a:t>
            </a:r>
          </a:p>
          <a:p>
            <a:pPr marL="0" indent="0">
              <a:buFontTx/>
              <a:buNone/>
            </a:pPr>
            <a:r>
              <a:rPr lang="en-US" dirty="0"/>
              <a:t>So, with this data, we set out to build a dashboard to explore our questions……………</a:t>
            </a:r>
          </a:p>
        </p:txBody>
      </p:sp>
      <p:sp>
        <p:nvSpPr>
          <p:cNvPr id="4" name="Slide Number Placeholder 3"/>
          <p:cNvSpPr>
            <a:spLocks noGrp="1"/>
          </p:cNvSpPr>
          <p:nvPr>
            <p:ph type="sldNum" sz="quarter" idx="5"/>
          </p:nvPr>
        </p:nvSpPr>
        <p:spPr/>
        <p:txBody>
          <a:bodyPr/>
          <a:lstStyle/>
          <a:p>
            <a:fld id="{D3BEC92D-C8E2-4A8F-BF2D-75109D630128}" type="slidenum">
              <a:rPr lang="en-US" smtClean="0"/>
              <a:t>3</a:t>
            </a:fld>
            <a:endParaRPr lang="en-US" dirty="0"/>
          </a:p>
        </p:txBody>
      </p:sp>
    </p:spTree>
    <p:extLst>
      <p:ext uri="{BB962C8B-B14F-4D97-AF65-F5344CB8AC3E}">
        <p14:creationId xmlns:p14="http://schemas.microsoft.com/office/powerpoint/2010/main" val="214509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data engineering of the Wildfire Incident data, we took two approaches:</a:t>
            </a:r>
          </a:p>
          <a:p>
            <a:r>
              <a:rPr lang="en-US" dirty="0"/>
              <a:t>1- For mapping purposes, we converted the CSV data to </a:t>
            </a:r>
            <a:r>
              <a:rPr lang="en-US" dirty="0" err="1"/>
              <a:t>GeoJSON</a:t>
            </a:r>
            <a:r>
              <a:rPr lang="en-US" dirty="0"/>
              <a:t> format, then used Leaflet to create and display our Wildfire map on the front-end using Bootstrap, </a:t>
            </a:r>
            <a:r>
              <a:rPr lang="en-US" dirty="0" err="1"/>
              <a:t>Javascript</a:t>
            </a:r>
            <a:r>
              <a:rPr lang="en-US" dirty="0"/>
              <a:t>, HTML and CSS.</a:t>
            </a:r>
          </a:p>
          <a:p>
            <a:r>
              <a:rPr lang="en-US" dirty="0"/>
              <a:t>2- For querying and charting purposes, we loaded the data onto a PostgreSQL database server in the cloud and did all of the ETL using SQL. </a:t>
            </a:r>
          </a:p>
          <a:p>
            <a:r>
              <a:rPr lang="en-US" dirty="0"/>
              <a:t>We used </a:t>
            </a:r>
            <a:r>
              <a:rPr lang="en-US" dirty="0" err="1"/>
              <a:t>NODEjs</a:t>
            </a:r>
            <a:r>
              <a:rPr lang="en-US" dirty="0"/>
              <a:t> to serve up query results to several API endpoints, and then used </a:t>
            </a:r>
            <a:r>
              <a:rPr lang="en-US" dirty="0" err="1"/>
              <a:t>Plotly</a:t>
            </a:r>
            <a:r>
              <a:rPr lang="en-US" dirty="0"/>
              <a:t> to create and display several charts/graphs on the front end.</a:t>
            </a:r>
          </a:p>
          <a:p>
            <a:r>
              <a:rPr lang="en-US" dirty="0"/>
              <a:t>And here’s what out dashboard looks like……..</a:t>
            </a:r>
          </a:p>
          <a:p>
            <a:r>
              <a:rPr lang="en-US" dirty="0"/>
              <a:t>  </a:t>
            </a:r>
          </a:p>
        </p:txBody>
      </p:sp>
      <p:sp>
        <p:nvSpPr>
          <p:cNvPr id="4" name="Slide Number Placeholder 3"/>
          <p:cNvSpPr>
            <a:spLocks noGrp="1"/>
          </p:cNvSpPr>
          <p:nvPr>
            <p:ph type="sldNum" sz="quarter" idx="5"/>
          </p:nvPr>
        </p:nvSpPr>
        <p:spPr/>
        <p:txBody>
          <a:bodyPr/>
          <a:lstStyle/>
          <a:p>
            <a:fld id="{D3BEC92D-C8E2-4A8F-BF2D-75109D630128}" type="slidenum">
              <a:rPr lang="en-US" smtClean="0"/>
              <a:t>4</a:t>
            </a:fld>
            <a:endParaRPr lang="en-US" dirty="0"/>
          </a:p>
        </p:txBody>
      </p:sp>
    </p:spTree>
    <p:extLst>
      <p:ext uri="{BB962C8B-B14F-4D97-AF65-F5344CB8AC3E}">
        <p14:creationId xmlns:p14="http://schemas.microsoft.com/office/powerpoint/2010/main" val="191402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BEC92D-C8E2-4A8F-BF2D-75109D630128}" type="slidenum">
              <a:rPr lang="en-US" smtClean="0"/>
              <a:t>5</a:t>
            </a:fld>
            <a:endParaRPr lang="en-US" dirty="0"/>
          </a:p>
        </p:txBody>
      </p:sp>
    </p:spTree>
    <p:extLst>
      <p:ext uri="{BB962C8B-B14F-4D97-AF65-F5344CB8AC3E}">
        <p14:creationId xmlns:p14="http://schemas.microsoft.com/office/powerpoint/2010/main" val="177066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summarize our findings, based on our analysis of this data, we concluded that:</a:t>
            </a:r>
          </a:p>
          <a:p>
            <a:pPr marL="171450" indent="-171450">
              <a:buFontTx/>
              <a:buChar char="-"/>
            </a:pPr>
            <a:r>
              <a:rPr lang="en-US" dirty="0"/>
              <a:t>CA wildfires have definitely become more frequent and more destructive during this time period.</a:t>
            </a:r>
          </a:p>
          <a:p>
            <a:pPr marL="171450" indent="-171450">
              <a:buFontTx/>
              <a:buChar char="-"/>
            </a:pPr>
            <a:r>
              <a:rPr lang="en-US" dirty="0"/>
              <a:t>But we were unable to conclude, based on this data, that they have become bigger. </a:t>
            </a:r>
          </a:p>
        </p:txBody>
      </p:sp>
      <p:sp>
        <p:nvSpPr>
          <p:cNvPr id="4" name="Slide Number Placeholder 3"/>
          <p:cNvSpPr>
            <a:spLocks noGrp="1"/>
          </p:cNvSpPr>
          <p:nvPr>
            <p:ph type="sldNum" sz="quarter" idx="5"/>
          </p:nvPr>
        </p:nvSpPr>
        <p:spPr/>
        <p:txBody>
          <a:bodyPr/>
          <a:lstStyle/>
          <a:p>
            <a:fld id="{D3BEC92D-C8E2-4A8F-BF2D-75109D630128}" type="slidenum">
              <a:rPr lang="en-US" smtClean="0"/>
              <a:t>6</a:t>
            </a:fld>
            <a:endParaRPr lang="en-US" dirty="0"/>
          </a:p>
        </p:txBody>
      </p:sp>
    </p:spTree>
    <p:extLst>
      <p:ext uri="{BB962C8B-B14F-4D97-AF65-F5344CB8AC3E}">
        <p14:creationId xmlns:p14="http://schemas.microsoft.com/office/powerpoint/2010/main" val="29558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on the dashboard, the number of wildfires has increased significantly over this time period…..</a:t>
            </a:r>
          </a:p>
        </p:txBody>
      </p:sp>
      <p:sp>
        <p:nvSpPr>
          <p:cNvPr id="4" name="Slide Number Placeholder 3"/>
          <p:cNvSpPr>
            <a:spLocks noGrp="1"/>
          </p:cNvSpPr>
          <p:nvPr>
            <p:ph type="sldNum" sz="quarter" idx="5"/>
          </p:nvPr>
        </p:nvSpPr>
        <p:spPr/>
        <p:txBody>
          <a:bodyPr/>
          <a:lstStyle/>
          <a:p>
            <a:fld id="{D3BEC92D-C8E2-4A8F-BF2D-75109D630128}" type="slidenum">
              <a:rPr lang="en-US" smtClean="0"/>
              <a:t>7</a:t>
            </a:fld>
            <a:endParaRPr lang="en-US" dirty="0"/>
          </a:p>
        </p:txBody>
      </p:sp>
    </p:spTree>
    <p:extLst>
      <p:ext uri="{BB962C8B-B14F-4D97-AF65-F5344CB8AC3E}">
        <p14:creationId xmlns:p14="http://schemas.microsoft.com/office/powerpoint/2010/main" val="66741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based on the data that we have, it is not clear that the average size of wildfires is increasing. </a:t>
            </a:r>
          </a:p>
          <a:p>
            <a:r>
              <a:rPr lang="en-US" dirty="0"/>
              <a:t>We would need complete 2019 and 2020 data to better assess whether this is the case. </a:t>
            </a:r>
          </a:p>
        </p:txBody>
      </p:sp>
      <p:sp>
        <p:nvSpPr>
          <p:cNvPr id="4" name="Slide Number Placeholder 3"/>
          <p:cNvSpPr>
            <a:spLocks noGrp="1"/>
          </p:cNvSpPr>
          <p:nvPr>
            <p:ph type="sldNum" sz="quarter" idx="5"/>
          </p:nvPr>
        </p:nvSpPr>
        <p:spPr/>
        <p:txBody>
          <a:bodyPr/>
          <a:lstStyle/>
          <a:p>
            <a:fld id="{D3BEC92D-C8E2-4A8F-BF2D-75109D630128}" type="slidenum">
              <a:rPr lang="en-US" smtClean="0"/>
              <a:t>8</a:t>
            </a:fld>
            <a:endParaRPr lang="en-US" dirty="0"/>
          </a:p>
        </p:txBody>
      </p:sp>
    </p:spTree>
    <p:extLst>
      <p:ext uri="{BB962C8B-B14F-4D97-AF65-F5344CB8AC3E}">
        <p14:creationId xmlns:p14="http://schemas.microsoft.com/office/powerpoint/2010/main" val="157259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 question, we can conclude that wildfires have become more destructive over this period…..as indicated by the increase in acres burned, as well as fatalities and structures damaged and destroyed that we saw on the dashboard.</a:t>
            </a:r>
          </a:p>
        </p:txBody>
      </p:sp>
      <p:sp>
        <p:nvSpPr>
          <p:cNvPr id="4" name="Slide Number Placeholder 3"/>
          <p:cNvSpPr>
            <a:spLocks noGrp="1"/>
          </p:cNvSpPr>
          <p:nvPr>
            <p:ph type="sldNum" sz="quarter" idx="5"/>
          </p:nvPr>
        </p:nvSpPr>
        <p:spPr/>
        <p:txBody>
          <a:bodyPr/>
          <a:lstStyle/>
          <a:p>
            <a:fld id="{D3BEC92D-C8E2-4A8F-BF2D-75109D630128}" type="slidenum">
              <a:rPr lang="en-US" smtClean="0"/>
              <a:t>9</a:t>
            </a:fld>
            <a:endParaRPr lang="en-US" dirty="0"/>
          </a:p>
        </p:txBody>
      </p:sp>
    </p:spTree>
    <p:extLst>
      <p:ext uri="{BB962C8B-B14F-4D97-AF65-F5344CB8AC3E}">
        <p14:creationId xmlns:p14="http://schemas.microsoft.com/office/powerpoint/2010/main" val="46307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curious if drought may have contributed to the increase in the number of wildfires and their destructiveness.</a:t>
            </a:r>
          </a:p>
          <a:p>
            <a:r>
              <a:rPr lang="en-US" dirty="0"/>
              <a:t>Looking at California’s drought profile from 2000 to 2021, we can see that the level of drought definitely increased over this period with 2014, 2015 and 2016 being extreme.</a:t>
            </a:r>
          </a:p>
          <a:p>
            <a:r>
              <a:rPr lang="en-US" dirty="0"/>
              <a:t>Given that wildfires ticked up significantly in 2017 and 2018 it is plausible that drought could be a leading indicator, but this would need to be researched further.</a:t>
            </a:r>
          </a:p>
        </p:txBody>
      </p:sp>
      <p:sp>
        <p:nvSpPr>
          <p:cNvPr id="4" name="Slide Number Placeholder 3"/>
          <p:cNvSpPr>
            <a:spLocks noGrp="1"/>
          </p:cNvSpPr>
          <p:nvPr>
            <p:ph type="sldNum" sz="quarter" idx="5"/>
          </p:nvPr>
        </p:nvSpPr>
        <p:spPr/>
        <p:txBody>
          <a:bodyPr/>
          <a:lstStyle/>
          <a:p>
            <a:fld id="{D3BEC92D-C8E2-4A8F-BF2D-75109D630128}" type="slidenum">
              <a:rPr lang="en-US" smtClean="0"/>
              <a:t>10</a:t>
            </a:fld>
            <a:endParaRPr lang="en-US" dirty="0"/>
          </a:p>
        </p:txBody>
      </p:sp>
    </p:spTree>
    <p:extLst>
      <p:ext uri="{BB962C8B-B14F-4D97-AF65-F5344CB8AC3E}">
        <p14:creationId xmlns:p14="http://schemas.microsoft.com/office/powerpoint/2010/main" val="195315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24132-C908-474C-84C6-F33F0E9C2824}"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D6BE-6A5B-4B1A-AB35-D5FFCCF5138B}"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E8BD5B-87CC-4318-9824-F4CA83CB0BAF}"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2AA5E-62DB-4209-84D2-A3A9C66875BD}"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8EF27-61CD-4273-9CC6-8B5AB469D6E9}" type="datetime1">
              <a:rPr lang="en-US" smtClean="0"/>
              <a:t>4/28/2021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14D88-E4A3-4915-A946-C7B143E0147E}"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41193-F002-4F22-ACB4-105512D85B33}" type="datetime1">
              <a:rPr lang="en-US" smtClean="0"/>
              <a:t>4/28/2021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B2B57F-0B3C-4FE7-8F56-8C4115027F2E}" type="datetime1">
              <a:rPr lang="en-US" smtClean="0"/>
              <a:t>4/28/2021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E8098D-3BCA-4496-B67F-08ABED3A79F9}" type="datetime1">
              <a:rPr lang="en-US" smtClean="0"/>
              <a:t>4/28/2021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4F9A14-79CD-4DBB-8A95-93FAB90953CE}" type="datetime1">
              <a:rPr lang="en-US" smtClean="0"/>
              <a:t>4/28/2021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CCA62-85F4-4E91-8034-B3A4AEB2ACA5}" type="datetime1">
              <a:rPr lang="en-US" smtClean="0"/>
              <a:t>4/28/2021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7739FE2-C7BB-439D-8EFA-EB059A6AF0B6}" type="datetime1">
              <a:rPr lang="en-US" smtClean="0"/>
              <a:t>4/28/2021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ire.ca.gov/incident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droughtmonitor.unl.edu/Data/DataTables.aspx" TargetMode="External"/><Relationship Id="rId4" Type="http://schemas.openxmlformats.org/officeDocument/2006/relationships/hyperlink" Target="https://www.kaggle.com/ananthu017/california-wildfire-incidents-2013202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microsoft.com/office/2007/relationships/hdphoto" Target="../media/hdphoto1.wdp"/><Relationship Id="rId12"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sv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jp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9.jp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26.png"/><Relationship Id="rId4" Type="http://schemas.openxmlformats.org/officeDocument/2006/relationships/diagramData" Target="../diagrams/data5.xml"/><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57200" y="640080"/>
            <a:ext cx="3659246" cy="2926080"/>
          </a:xfrm>
        </p:spPr>
        <p:txBody>
          <a:bodyPr>
            <a:normAutofit/>
          </a:bodyPr>
          <a:lstStyle/>
          <a:p>
            <a:r>
              <a:rPr lang="en-US" sz="4400">
                <a:solidFill>
                  <a:srgbClr val="FFFFFF"/>
                </a:solidFill>
              </a:rPr>
              <a:t>California Wildfire Dashboard</a:t>
            </a:r>
            <a:br>
              <a:rPr lang="en-US" sz="4400">
                <a:solidFill>
                  <a:srgbClr val="FFFFFF"/>
                </a:solidFill>
              </a:rPr>
            </a:br>
            <a:r>
              <a:rPr lang="en-US" sz="4400">
                <a:solidFill>
                  <a:srgbClr val="FFFFFF"/>
                </a:solidFill>
              </a:rPr>
              <a:t>Project</a:t>
            </a:r>
            <a:endParaRPr lang="en-US" sz="4400" dirty="0">
              <a:solidFill>
                <a:srgbClr val="FFFFFF"/>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57200" y="3578087"/>
            <a:ext cx="3659246" cy="1554480"/>
          </a:xfrm>
        </p:spPr>
        <p:txBody>
          <a:bodyPr>
            <a:normAutofit/>
          </a:bodyPr>
          <a:lstStyle/>
          <a:p>
            <a:r>
              <a:rPr lang="en-US" sz="1500">
                <a:solidFill>
                  <a:srgbClr val="FFFFFF"/>
                </a:solidFill>
              </a:rPr>
              <a:t>Team 7: </a:t>
            </a:r>
          </a:p>
          <a:p>
            <a:r>
              <a:rPr lang="en-US" sz="1500">
                <a:solidFill>
                  <a:srgbClr val="FFFFFF"/>
                </a:solidFill>
              </a:rPr>
              <a:t>Margaret Thorpe</a:t>
            </a:r>
          </a:p>
          <a:p>
            <a:r>
              <a:rPr lang="en-US" sz="1500">
                <a:solidFill>
                  <a:srgbClr val="FFFFFF"/>
                </a:solidFill>
              </a:rPr>
              <a:t>Michael regpala</a:t>
            </a:r>
          </a:p>
          <a:p>
            <a:r>
              <a:rPr lang="en-US" sz="1500">
                <a:solidFill>
                  <a:srgbClr val="FFFFFF"/>
                </a:solidFill>
              </a:rPr>
              <a:t>Toni Trieu</a:t>
            </a:r>
            <a:endParaRPr lang="en-US" sz="1500" dirty="0">
              <a:solidFill>
                <a:srgbClr val="FFFFFF"/>
              </a:solidFill>
            </a:endParaRPr>
          </a:p>
        </p:txBody>
      </p:sp>
      <p:pic>
        <p:nvPicPr>
          <p:cNvPr id="6" name="Picture 5" descr="A picture containing smoke, nature, dark, fire&#10;&#10;Description automatically generated">
            <a:extLst>
              <a:ext uri="{FF2B5EF4-FFF2-40B4-BE49-F238E27FC236}">
                <a16:creationId xmlns:a16="http://schemas.microsoft.com/office/drawing/2014/main" id="{DB354F37-9199-4C5F-BA2A-FDC5C6233074}"/>
              </a:ext>
            </a:extLst>
          </p:cNvPr>
          <p:cNvPicPr>
            <a:picLocks noChangeAspect="1"/>
          </p:cNvPicPr>
          <p:nvPr/>
        </p:nvPicPr>
        <p:blipFill rotWithShape="1">
          <a:blip r:embed="rId2"/>
          <a:srcRect l="14717" r="11775" b="-1"/>
          <a:stretch/>
        </p:blipFill>
        <p:spPr>
          <a:xfrm>
            <a:off x="4639733" y="10"/>
            <a:ext cx="7552266" cy="6857990"/>
          </a:xfrm>
          <a:prstGeom prst="rect">
            <a:avLst/>
          </a:prstGeom>
        </p:spPr>
      </p:pic>
      <p:sp>
        <p:nvSpPr>
          <p:cNvPr id="31" name="Rectangle 30">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44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200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400"/>
                                        <p:tgtEl>
                                          <p:spTgt spid="3">
                                            <p:txEl>
                                              <p:pRg st="3" end="3"/>
                                            </p:txEl>
                                          </p:spTgt>
                                        </p:tgtEl>
                                      </p:cBhvr>
                                    </p:animEffect>
                                  </p:childTnLst>
                                </p:cTn>
                              </p:par>
                              <p:par>
                                <p:cTn id="22" presetID="10" presetClass="entr" presetSubtype="0" fill="hold" grpId="0" nodeType="withEffect">
                                  <p:stCondLst>
                                    <p:cond delay="1000"/>
                                  </p:stCondLst>
                                  <p:iterate type="lt">
                                    <p:tmPct val="10000"/>
                                  </p:iterate>
                                  <p:childTnLst>
                                    <p:set>
                                      <p:cBhvr>
                                        <p:cTn id="23" dur="1" fill="hold">
                                          <p:stCondLst>
                                            <p:cond delay="0"/>
                                          </p:stCondLst>
                                        </p:cTn>
                                        <p:tgtEl>
                                          <p:spTgt spid="2"/>
                                        </p:tgtEl>
                                        <p:attrNameLst>
                                          <p:attrName>style.visibility</p:attrName>
                                        </p:attrNameLst>
                                      </p:cBhvr>
                                      <p:to>
                                        <p:strVal val="visible"/>
                                      </p:to>
                                    </p:set>
                                    <p:animEffect transition="in" filter="fade">
                                      <p:cBhvr>
                                        <p:cTn id="24"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C5A5-CBB5-4C4A-BEDB-9037DBE388CF}"/>
              </a:ext>
            </a:extLst>
          </p:cNvPr>
          <p:cNvSpPr>
            <a:spLocks noGrp="1"/>
          </p:cNvSpPr>
          <p:nvPr>
            <p:ph type="title"/>
          </p:nvPr>
        </p:nvSpPr>
        <p:spPr/>
        <p:txBody>
          <a:bodyPr/>
          <a:lstStyle/>
          <a:p>
            <a:r>
              <a:rPr lang="en-US" dirty="0"/>
              <a:t>Contributing Factors</a:t>
            </a:r>
          </a:p>
        </p:txBody>
      </p:sp>
      <p:sp>
        <p:nvSpPr>
          <p:cNvPr id="3" name="Content Placeholder 2">
            <a:extLst>
              <a:ext uri="{FF2B5EF4-FFF2-40B4-BE49-F238E27FC236}">
                <a16:creationId xmlns:a16="http://schemas.microsoft.com/office/drawing/2014/main" id="{6D49CE72-5519-47E2-8361-4050226839E6}"/>
              </a:ext>
            </a:extLst>
          </p:cNvPr>
          <p:cNvSpPr>
            <a:spLocks noGrp="1"/>
          </p:cNvSpPr>
          <p:nvPr>
            <p:ph idx="1"/>
          </p:nvPr>
        </p:nvSpPr>
        <p:spPr>
          <a:xfrm>
            <a:off x="4800600" y="731520"/>
            <a:ext cx="6492240" cy="1830705"/>
          </a:xfrm>
        </p:spPr>
        <p:txBody>
          <a:bodyPr>
            <a:normAutofit fontScale="85000" lnSpcReduction="10000"/>
          </a:bodyPr>
          <a:lstStyle/>
          <a:p>
            <a:r>
              <a:rPr lang="en-US" dirty="0"/>
              <a:t>Could drought be a contributing factor?</a:t>
            </a:r>
          </a:p>
          <a:p>
            <a:pPr lvl="1"/>
            <a:r>
              <a:rPr lang="en-US" dirty="0"/>
              <a:t>Tree rings show that 2000-2018 is the driest 19-year period in centuries</a:t>
            </a:r>
          </a:p>
          <a:p>
            <a:pPr lvl="2"/>
            <a:r>
              <a:rPr lang="en-US" dirty="0"/>
              <a:t>Just looking at the last 20 years, there appears to be an increase in the percentage of California experiencing drought conditions. In 2014, 2015 and 2016 all or most of the state was in extreme drought.</a:t>
            </a:r>
          </a:p>
          <a:p>
            <a:pPr lvl="1"/>
            <a:r>
              <a:rPr lang="en-US" dirty="0"/>
              <a:t>Could drought be a leading indicator?</a:t>
            </a:r>
          </a:p>
          <a:p>
            <a:pPr lvl="2"/>
            <a:r>
              <a:rPr lang="en-US" dirty="0"/>
              <a:t>It certainly appears </a:t>
            </a:r>
            <a:r>
              <a:rPr lang="en-US" dirty="0" err="1"/>
              <a:t>plausible,as</a:t>
            </a:r>
            <a:r>
              <a:rPr lang="en-US" dirty="0"/>
              <a:t> 2017 and 2018 were such extreme wildfire years, but this would require additional data and analysis. </a:t>
            </a:r>
          </a:p>
          <a:p>
            <a:pPr lvl="1"/>
            <a:endParaRPr lang="en-US" dirty="0"/>
          </a:p>
          <a:p>
            <a:pPr marL="201168" lvl="1" indent="0">
              <a:buNone/>
            </a:pPr>
            <a:endParaRPr lang="en-US" dirty="0"/>
          </a:p>
          <a:p>
            <a:endParaRPr lang="en-US" dirty="0"/>
          </a:p>
          <a:p>
            <a:endParaRPr lang="en-US" dirty="0"/>
          </a:p>
        </p:txBody>
      </p:sp>
      <p:sp>
        <p:nvSpPr>
          <p:cNvPr id="4" name="Text Placeholder 3">
            <a:extLst>
              <a:ext uri="{FF2B5EF4-FFF2-40B4-BE49-F238E27FC236}">
                <a16:creationId xmlns:a16="http://schemas.microsoft.com/office/drawing/2014/main" id="{0C7B0738-59FA-4F72-AAEF-2A53455D6DC4}"/>
              </a:ext>
            </a:extLst>
          </p:cNvPr>
          <p:cNvSpPr>
            <a:spLocks noGrp="1"/>
          </p:cNvSpPr>
          <p:nvPr>
            <p:ph type="body" sz="half" idx="2"/>
          </p:nvPr>
        </p:nvSpPr>
        <p:spPr/>
        <p:txBody>
          <a:bodyPr/>
          <a:lstStyle/>
          <a:p>
            <a:r>
              <a:rPr lang="en-US" dirty="0"/>
              <a:t>Drought</a:t>
            </a:r>
          </a:p>
        </p:txBody>
      </p:sp>
      <p:pic>
        <p:nvPicPr>
          <p:cNvPr id="6" name="Picture 5">
            <a:extLst>
              <a:ext uri="{FF2B5EF4-FFF2-40B4-BE49-F238E27FC236}">
                <a16:creationId xmlns:a16="http://schemas.microsoft.com/office/drawing/2014/main" id="{8C204B75-CFCF-49E4-8E35-A7F0CD17F6FE}"/>
              </a:ext>
            </a:extLst>
          </p:cNvPr>
          <p:cNvPicPr>
            <a:picLocks noChangeAspect="1"/>
          </p:cNvPicPr>
          <p:nvPr/>
        </p:nvPicPr>
        <p:blipFill>
          <a:blip r:embed="rId3"/>
          <a:stretch>
            <a:fillRect/>
          </a:stretch>
        </p:blipFill>
        <p:spPr>
          <a:xfrm>
            <a:off x="5140183" y="2596238"/>
            <a:ext cx="5512083" cy="4038808"/>
          </a:xfrm>
          <a:prstGeom prst="rect">
            <a:avLst/>
          </a:prstGeom>
        </p:spPr>
      </p:pic>
      <p:sp>
        <p:nvSpPr>
          <p:cNvPr id="8" name="Rectangle 7" descr="Water with solid fill">
            <a:extLst>
              <a:ext uri="{FF2B5EF4-FFF2-40B4-BE49-F238E27FC236}">
                <a16:creationId xmlns:a16="http://schemas.microsoft.com/office/drawing/2014/main" id="{95A25177-4FB7-4ADD-8515-EEC1AD7B7FD8}"/>
              </a:ext>
            </a:extLst>
          </p:cNvPr>
          <p:cNvSpPr/>
          <p:nvPr/>
        </p:nvSpPr>
        <p:spPr>
          <a:xfrm>
            <a:off x="1276772" y="3311910"/>
            <a:ext cx="1260000" cy="1260000"/>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2335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39E06-B884-48E2-A024-042AA6CB08FA}"/>
              </a:ext>
            </a:extLst>
          </p:cNvPr>
          <p:cNvSpPr>
            <a:spLocks noGrp="1"/>
          </p:cNvSpPr>
          <p:nvPr>
            <p:ph type="title"/>
          </p:nvPr>
        </p:nvSpPr>
        <p:spPr>
          <a:xfrm>
            <a:off x="5181601" y="634946"/>
            <a:ext cx="6368142" cy="1450757"/>
          </a:xfrm>
        </p:spPr>
        <p:txBody>
          <a:bodyPr>
            <a:normAutofit/>
          </a:bodyPr>
          <a:lstStyle/>
          <a:p>
            <a:r>
              <a:rPr lang="en-US" dirty="0"/>
              <a:t>Key Questions</a:t>
            </a:r>
          </a:p>
        </p:txBody>
      </p:sp>
      <p:cxnSp>
        <p:nvCxnSpPr>
          <p:cNvPr id="15"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descr="icon circle label list SmartArt">
            <a:extLst>
              <a:ext uri="{FF2B5EF4-FFF2-40B4-BE49-F238E27FC236}">
                <a16:creationId xmlns:a16="http://schemas.microsoft.com/office/drawing/2014/main" id="{6AD0D85D-BF36-4325-B97D-1085C7E5B130}"/>
              </a:ext>
            </a:extLst>
          </p:cNvPr>
          <p:cNvGraphicFramePr>
            <a:graphicFrameLocks noGrp="1"/>
          </p:cNvGraphicFramePr>
          <p:nvPr>
            <p:ph idx="1"/>
            <p:extLst>
              <p:ext uri="{D42A27DB-BD31-4B8C-83A1-F6EECF244321}">
                <p14:modId xmlns:p14="http://schemas.microsoft.com/office/powerpoint/2010/main" val="3167490755"/>
              </p:ext>
            </p:extLst>
          </p:nvPr>
        </p:nvGraphicFramePr>
        <p:xfrm>
          <a:off x="5181601" y="2198914"/>
          <a:ext cx="6368142"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ree, outdoor, conifer, slope&#10;&#10;Description automatically generated">
            <a:extLst>
              <a:ext uri="{FF2B5EF4-FFF2-40B4-BE49-F238E27FC236}">
                <a16:creationId xmlns:a16="http://schemas.microsoft.com/office/drawing/2014/main" id="{0E3A3E54-0FC0-4311-A9BA-1C6194BEE8BC}"/>
              </a:ext>
            </a:extLst>
          </p:cNvPr>
          <p:cNvPicPr>
            <a:picLocks noChangeAspect="1"/>
          </p:cNvPicPr>
          <p:nvPr/>
        </p:nvPicPr>
        <p:blipFill>
          <a:blip r:embed="rId8"/>
          <a:stretch>
            <a:fillRect/>
          </a:stretch>
        </p:blipFill>
        <p:spPr>
          <a:xfrm>
            <a:off x="-18080" y="-1"/>
            <a:ext cx="4572000" cy="6858000"/>
          </a:xfrm>
          <a:prstGeom prst="rect">
            <a:avLst/>
          </a:prstGeom>
        </p:spPr>
      </p:pic>
    </p:spTree>
    <p:extLst>
      <p:ext uri="{BB962C8B-B14F-4D97-AF65-F5344CB8AC3E}">
        <p14:creationId xmlns:p14="http://schemas.microsoft.com/office/powerpoint/2010/main" val="184319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D0243B-FE99-4811-9D2B-4A14A2E36AAA}"/>
              </a:ext>
            </a:extLst>
          </p:cNvPr>
          <p:cNvSpPr>
            <a:spLocks noGrp="1"/>
          </p:cNvSpPr>
          <p:nvPr>
            <p:ph type="title"/>
          </p:nvPr>
        </p:nvSpPr>
        <p:spPr/>
        <p:txBody>
          <a:bodyPr/>
          <a:lstStyle/>
          <a:p>
            <a:r>
              <a:rPr lang="en-US" dirty="0"/>
              <a:t>The Data</a:t>
            </a:r>
          </a:p>
        </p:txBody>
      </p:sp>
      <p:sp>
        <p:nvSpPr>
          <p:cNvPr id="6" name="Text Placeholder 5">
            <a:extLst>
              <a:ext uri="{FF2B5EF4-FFF2-40B4-BE49-F238E27FC236}">
                <a16:creationId xmlns:a16="http://schemas.microsoft.com/office/drawing/2014/main" id="{59B484D1-2A89-4D56-AB55-6C3FDC2D5243}"/>
              </a:ext>
            </a:extLst>
          </p:cNvPr>
          <p:cNvSpPr>
            <a:spLocks noGrp="1"/>
          </p:cNvSpPr>
          <p:nvPr>
            <p:ph type="body" sz="half" idx="2"/>
          </p:nvPr>
        </p:nvSpPr>
        <p:spPr/>
        <p:txBody>
          <a:bodyPr/>
          <a:lstStyle/>
          <a:p>
            <a:r>
              <a:rPr lang="en-US" dirty="0"/>
              <a:t>Historical California Wildfire data is not easily accessible, but we found a pretty good dataset covering 2013-2019.</a:t>
            </a:r>
          </a:p>
        </p:txBody>
      </p:sp>
      <p:sp>
        <p:nvSpPr>
          <p:cNvPr id="7" name="Content Placeholder 2">
            <a:extLst>
              <a:ext uri="{FF2B5EF4-FFF2-40B4-BE49-F238E27FC236}">
                <a16:creationId xmlns:a16="http://schemas.microsoft.com/office/drawing/2014/main" id="{7FA06CA2-402F-4FC9-A00C-D9060DD78B3E}"/>
              </a:ext>
            </a:extLst>
          </p:cNvPr>
          <p:cNvSpPr txBox="1">
            <a:spLocks/>
          </p:cNvSpPr>
          <p:nvPr/>
        </p:nvSpPr>
        <p:spPr>
          <a:xfrm>
            <a:off x="4754538" y="789655"/>
            <a:ext cx="6492240" cy="52578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buFont typeface="Calibri" pitchFamily="34" charset="0"/>
              <a:buNone/>
            </a:pPr>
            <a:endParaRPr lang="en-US" dirty="0"/>
          </a:p>
          <a:p>
            <a:endParaRPr lang="en-US" dirty="0"/>
          </a:p>
          <a:p>
            <a:endParaRPr lang="en-US" dirty="0"/>
          </a:p>
        </p:txBody>
      </p:sp>
      <p:sp>
        <p:nvSpPr>
          <p:cNvPr id="9" name="Content Placeholder 8">
            <a:extLst>
              <a:ext uri="{FF2B5EF4-FFF2-40B4-BE49-F238E27FC236}">
                <a16:creationId xmlns:a16="http://schemas.microsoft.com/office/drawing/2014/main" id="{2D506050-63A8-44ED-9759-031FEEB6FF75}"/>
              </a:ext>
            </a:extLst>
          </p:cNvPr>
          <p:cNvSpPr>
            <a:spLocks noGrp="1"/>
          </p:cNvSpPr>
          <p:nvPr>
            <p:ph idx="1"/>
          </p:nvPr>
        </p:nvSpPr>
        <p:spPr>
          <a:xfrm>
            <a:off x="4894416" y="594359"/>
            <a:ext cx="6492240" cy="5257800"/>
          </a:xfrm>
        </p:spPr>
        <p:txBody>
          <a:bodyPr/>
          <a:lstStyle/>
          <a:p>
            <a:r>
              <a:rPr lang="en-US" sz="2400" dirty="0"/>
              <a:t>Wildfire Incident dataset</a:t>
            </a:r>
          </a:p>
          <a:p>
            <a:pPr lvl="1"/>
            <a:r>
              <a:rPr lang="en-US" dirty="0"/>
              <a:t>CSV dataset on Kaggle covering 2013-2019 that was originally scraped from </a:t>
            </a:r>
            <a:r>
              <a:rPr lang="en-US" dirty="0">
                <a:hlinkClick r:id="rId3"/>
              </a:rPr>
              <a:t>https://www.fire.ca.gov/incidents/</a:t>
            </a:r>
            <a:endParaRPr lang="en-US" dirty="0"/>
          </a:p>
          <a:p>
            <a:pPr lvl="2"/>
            <a:r>
              <a:rPr lang="en-US" u="sng" dirty="0">
                <a:solidFill>
                  <a:srgbClr val="0563C1"/>
                </a:solidFill>
                <a:effectLst/>
                <a:ea typeface="Calibri" panose="020F0502020204030204" pitchFamily="34" charset="0"/>
                <a:cs typeface="Arial" panose="020B0604020202020204" pitchFamily="34" charset="0"/>
                <a:hlinkClick r:id="rId4"/>
              </a:rPr>
              <a:t>https://www.kaggle.com/ananthu017/california-wildfire-incidents-20132020</a:t>
            </a:r>
            <a:endParaRPr lang="en-US" u="sng" dirty="0">
              <a:solidFill>
                <a:srgbClr val="0563C1"/>
              </a:solidFill>
              <a:ea typeface="Calibri" panose="020F0502020204030204" pitchFamily="34" charset="0"/>
              <a:cs typeface="Arial" panose="020B0604020202020204" pitchFamily="34" charset="0"/>
            </a:endParaRPr>
          </a:p>
          <a:p>
            <a:pPr lvl="1"/>
            <a:r>
              <a:rPr lang="en-US" dirty="0"/>
              <a:t>Some Data Quality &amp; Availability issues</a:t>
            </a:r>
          </a:p>
          <a:p>
            <a:pPr lvl="2"/>
            <a:r>
              <a:rPr lang="en-US" dirty="0"/>
              <a:t>NIFC (National Interagency Fire Center) completely changed how wildfire incident data is managed &amp; hosted in 2020, so we didn’t have time to get 2020 data.</a:t>
            </a:r>
          </a:p>
          <a:p>
            <a:pPr lvl="2"/>
            <a:r>
              <a:rPr lang="en-US" dirty="0"/>
              <a:t>Because of the cutoff point for this data, some of the 2019 incidents were not closed out and finalized when fully extinguished (only finalized incidents are included in this dataset), so the 2019 data is  incomplete.</a:t>
            </a:r>
          </a:p>
          <a:p>
            <a:pPr lvl="2"/>
            <a:r>
              <a:rPr lang="en-US" dirty="0"/>
              <a:t>A handful of incidents with missing or invalid coordinates – so while they are included in stats &amp; queries, they do not appear on the map. </a:t>
            </a:r>
          </a:p>
          <a:p>
            <a:pPr lvl="2"/>
            <a:r>
              <a:rPr lang="en-US" dirty="0"/>
              <a:t>A handful of large fires that spanned multiple counties had duplicate records in the dataset that we had to remove. </a:t>
            </a:r>
          </a:p>
          <a:p>
            <a:r>
              <a:rPr lang="en-US" sz="2400" dirty="0"/>
              <a:t>Drought dataset</a:t>
            </a:r>
          </a:p>
          <a:p>
            <a:pPr lvl="1"/>
            <a:r>
              <a:rPr lang="en-US" dirty="0"/>
              <a:t>CSV dataset covering percentages of California in different levels of drought status from 2000-2021</a:t>
            </a:r>
          </a:p>
          <a:p>
            <a:pPr lvl="1"/>
            <a:r>
              <a:rPr lang="en-US" sz="1800" u="sng" dirty="0">
                <a:solidFill>
                  <a:srgbClr val="0563C1"/>
                </a:solidFill>
                <a:effectLst/>
                <a:latin typeface="Helvetica" panose="020B0604020202020204" pitchFamily="34" charset="0"/>
                <a:ea typeface="Calibri" panose="020F0502020204030204" pitchFamily="34" charset="0"/>
                <a:cs typeface="Arial" panose="020B0604020202020204" pitchFamily="34" charset="0"/>
                <a:hlinkClick r:id="rId5"/>
              </a:rPr>
              <a:t>https://droughtmonitor.unl.edu/Data/DataTables.aspx</a:t>
            </a:r>
            <a:endParaRPr lang="en-US" dirty="0"/>
          </a:p>
          <a:p>
            <a:pPr marL="384048" lvl="2" indent="0">
              <a:buNone/>
            </a:pPr>
            <a:endParaRPr lang="en-US" dirty="0"/>
          </a:p>
          <a:p>
            <a:pPr lvl="2"/>
            <a:endParaRPr lang="en-US" dirty="0"/>
          </a:p>
          <a:p>
            <a:endParaRPr lang="en-US" dirty="0"/>
          </a:p>
        </p:txBody>
      </p:sp>
    </p:spTree>
    <p:extLst>
      <p:ext uri="{BB962C8B-B14F-4D97-AF65-F5344CB8AC3E}">
        <p14:creationId xmlns:p14="http://schemas.microsoft.com/office/powerpoint/2010/main" val="330290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1747218C-47E2-4F39-AA78-2CC9DCFB68E3}"/>
              </a:ext>
            </a:extLst>
          </p:cNvPr>
          <p:cNvPicPr>
            <a:picLocks noChangeAspect="1"/>
          </p:cNvPicPr>
          <p:nvPr/>
        </p:nvPicPr>
        <p:blipFill>
          <a:blip r:embed="rId3"/>
          <a:stretch>
            <a:fillRect/>
          </a:stretch>
        </p:blipFill>
        <p:spPr>
          <a:xfrm>
            <a:off x="1361444" y="30598"/>
            <a:ext cx="5557541" cy="3741174"/>
          </a:xfrm>
          <a:prstGeom prst="rect">
            <a:avLst/>
          </a:prstGeom>
        </p:spPr>
      </p:pic>
      <p:sp>
        <p:nvSpPr>
          <p:cNvPr id="5" name="Title 4">
            <a:extLst>
              <a:ext uri="{FF2B5EF4-FFF2-40B4-BE49-F238E27FC236}">
                <a16:creationId xmlns:a16="http://schemas.microsoft.com/office/drawing/2014/main" id="{7227A022-1152-4370-BE9F-B3D78FE97089}"/>
              </a:ext>
            </a:extLst>
          </p:cNvPr>
          <p:cNvSpPr>
            <a:spLocks noGrp="1"/>
          </p:cNvSpPr>
          <p:nvPr>
            <p:ph type="title" idx="4294967295"/>
          </p:nvPr>
        </p:nvSpPr>
        <p:spPr>
          <a:xfrm>
            <a:off x="7067550" y="30598"/>
            <a:ext cx="5124450" cy="598041"/>
          </a:xfrm>
          <a:ln>
            <a:solidFill>
              <a:schemeClr val="accent6"/>
            </a:solidFill>
          </a:ln>
        </p:spPr>
        <p:txBody>
          <a:bodyPr>
            <a:normAutofit fontScale="90000"/>
          </a:bodyPr>
          <a:lstStyle/>
          <a:p>
            <a:r>
              <a:rPr lang="en-US" sz="3200" dirty="0"/>
              <a:t>Wildfire Incident Data Engineering</a:t>
            </a:r>
            <a:br>
              <a:rPr lang="en-US" sz="3200" dirty="0"/>
            </a:br>
            <a:r>
              <a:rPr lang="en-US" sz="2000" dirty="0"/>
              <a:t>Solution Architecture</a:t>
            </a:r>
          </a:p>
        </p:txBody>
      </p:sp>
      <p:pic>
        <p:nvPicPr>
          <p:cNvPr id="3" name="Picture 2">
            <a:extLst>
              <a:ext uri="{FF2B5EF4-FFF2-40B4-BE49-F238E27FC236}">
                <a16:creationId xmlns:a16="http://schemas.microsoft.com/office/drawing/2014/main" id="{27C0BE57-0A19-4EBA-8DBA-A1D02184013D}"/>
              </a:ext>
            </a:extLst>
          </p:cNvPr>
          <p:cNvPicPr>
            <a:picLocks noChangeAspect="1"/>
          </p:cNvPicPr>
          <p:nvPr/>
        </p:nvPicPr>
        <p:blipFill>
          <a:blip r:embed="rId4"/>
          <a:stretch>
            <a:fillRect/>
          </a:stretch>
        </p:blipFill>
        <p:spPr>
          <a:xfrm>
            <a:off x="177391" y="2733948"/>
            <a:ext cx="1127858" cy="1204064"/>
          </a:xfrm>
          <a:prstGeom prst="rect">
            <a:avLst/>
          </a:prstGeom>
        </p:spPr>
      </p:pic>
      <p:cxnSp>
        <p:nvCxnSpPr>
          <p:cNvPr id="12" name="Straight Arrow Connector 11">
            <a:extLst>
              <a:ext uri="{FF2B5EF4-FFF2-40B4-BE49-F238E27FC236}">
                <a16:creationId xmlns:a16="http://schemas.microsoft.com/office/drawing/2014/main" id="{F46CB13D-10E1-4346-91FD-3FE0A36DBBA1}"/>
              </a:ext>
            </a:extLst>
          </p:cNvPr>
          <p:cNvCxnSpPr>
            <a:cxnSpLocks/>
            <a:stCxn id="3" idx="3"/>
          </p:cNvCxnSpPr>
          <p:nvPr/>
        </p:nvCxnSpPr>
        <p:spPr>
          <a:xfrm flipV="1">
            <a:off x="1305249" y="2571328"/>
            <a:ext cx="1999638" cy="764652"/>
          </a:xfrm>
          <a:prstGeom prst="straightConnector1">
            <a:avLst/>
          </a:prstGeom>
          <a:ln>
            <a:solidFill>
              <a:schemeClr val="tx2"/>
            </a:solidFill>
            <a:tailEnd type="triangle" w="lg" len="lg"/>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F3E982B8-BDAC-48AA-A8A4-59526A71CC38}"/>
              </a:ext>
            </a:extLst>
          </p:cNvPr>
          <p:cNvSpPr/>
          <p:nvPr/>
        </p:nvSpPr>
        <p:spPr>
          <a:xfrm>
            <a:off x="3302333" y="1203758"/>
            <a:ext cx="2368325" cy="181466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11787C29-A7BC-4D68-8E77-88AC448AACCF}"/>
              </a:ext>
            </a:extLst>
          </p:cNvPr>
          <p:cNvGrpSpPr/>
          <p:nvPr/>
        </p:nvGrpSpPr>
        <p:grpSpPr>
          <a:xfrm>
            <a:off x="3385565" y="1207269"/>
            <a:ext cx="2663292" cy="1468337"/>
            <a:chOff x="5770534" y="-65000"/>
            <a:chExt cx="3410919" cy="1847850"/>
          </a:xfrm>
        </p:grpSpPr>
        <p:pic>
          <p:nvPicPr>
            <p:cNvPr id="14" name="Picture 24" descr="Image result for postgresql logo">
              <a:extLst>
                <a:ext uri="{FF2B5EF4-FFF2-40B4-BE49-F238E27FC236}">
                  <a16:creationId xmlns:a16="http://schemas.microsoft.com/office/drawing/2014/main" id="{FE14265E-3777-4617-A346-25BC2121B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534" y="-65000"/>
              <a:ext cx="211455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6" descr="Image result for sql logo">
              <a:extLst>
                <a:ext uri="{FF2B5EF4-FFF2-40B4-BE49-F238E27FC236}">
                  <a16:creationId xmlns:a16="http://schemas.microsoft.com/office/drawing/2014/main" id="{41D5A20A-E783-4692-9EA6-1F9E9B08294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3766" y1="12195" x2="33766" y2="12195"/>
                          <a14:foregroundMark x1="52922" y1="29878" x2="52922" y2="29878"/>
                          <a14:foregroundMark x1="57792" y1="50610" x2="57792" y2="50610"/>
                          <a14:foregroundMark x1="56494" y1="67073" x2="56494" y2="67073"/>
                          <a14:foregroundMark x1="33117" y1="62195" x2="33117" y2="62195"/>
                          <a14:foregroundMark x1="35065" y1="82317" x2="35065" y2="82317"/>
                          <a14:foregroundMark x1="25649" y1="27439" x2="25649" y2="27439"/>
                        </a14:backgroundRemoval>
                      </a14:imgEffect>
                    </a14:imgLayer>
                  </a14:imgProps>
                </a:ext>
                <a:ext uri="{28A0092B-C50C-407E-A947-70E740481C1C}">
                  <a14:useLocalDpi xmlns:a14="http://schemas.microsoft.com/office/drawing/2010/main" val="0"/>
                </a:ext>
              </a:extLst>
            </a:blip>
            <a:srcRect/>
            <a:stretch>
              <a:fillRect/>
            </a:stretch>
          </p:blipFill>
          <p:spPr bwMode="auto">
            <a:xfrm>
              <a:off x="7141992" y="289263"/>
              <a:ext cx="2039461" cy="10859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352E076E-D14A-49D1-A012-9E30DCFFAEB8}"/>
              </a:ext>
            </a:extLst>
          </p:cNvPr>
          <p:cNvGrpSpPr/>
          <p:nvPr/>
        </p:nvGrpSpPr>
        <p:grpSpPr>
          <a:xfrm>
            <a:off x="3447509" y="4232007"/>
            <a:ext cx="1759975" cy="1759975"/>
            <a:chOff x="2910348" y="3771772"/>
            <a:chExt cx="1759975" cy="1759975"/>
          </a:xfrm>
        </p:grpSpPr>
        <p:pic>
          <p:nvPicPr>
            <p:cNvPr id="19" name="Graphic 18" descr="Paper with solid fill">
              <a:extLst>
                <a:ext uri="{FF2B5EF4-FFF2-40B4-BE49-F238E27FC236}">
                  <a16:creationId xmlns:a16="http://schemas.microsoft.com/office/drawing/2014/main" id="{93CD1974-1831-4EC1-B0AF-E6D3AE627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10348" y="3771772"/>
              <a:ext cx="1759975" cy="1759975"/>
            </a:xfrm>
            <a:prstGeom prst="rect">
              <a:avLst/>
            </a:prstGeom>
          </p:spPr>
        </p:pic>
        <p:pic>
          <p:nvPicPr>
            <p:cNvPr id="21" name="Picture 20">
              <a:extLst>
                <a:ext uri="{FF2B5EF4-FFF2-40B4-BE49-F238E27FC236}">
                  <a16:creationId xmlns:a16="http://schemas.microsoft.com/office/drawing/2014/main" id="{1DD032D9-16FD-43DF-9E00-76B6AFB84B3D}"/>
                </a:ext>
              </a:extLst>
            </p:cNvPr>
            <p:cNvPicPr>
              <a:picLocks noChangeAspect="1"/>
            </p:cNvPicPr>
            <p:nvPr/>
          </p:nvPicPr>
          <p:blipFill>
            <a:blip r:embed="rId10"/>
            <a:stretch>
              <a:fillRect/>
            </a:stretch>
          </p:blipFill>
          <p:spPr>
            <a:xfrm>
              <a:off x="3359871" y="4572000"/>
              <a:ext cx="853703" cy="690495"/>
            </a:xfrm>
            <a:prstGeom prst="rect">
              <a:avLst/>
            </a:prstGeom>
            <a:solidFill>
              <a:schemeClr val="bg2">
                <a:lumMod val="75000"/>
              </a:schemeClr>
            </a:solidFill>
          </p:spPr>
        </p:pic>
      </p:grpSp>
      <p:sp>
        <p:nvSpPr>
          <p:cNvPr id="29" name="TextBox 28">
            <a:extLst>
              <a:ext uri="{FF2B5EF4-FFF2-40B4-BE49-F238E27FC236}">
                <a16:creationId xmlns:a16="http://schemas.microsoft.com/office/drawing/2014/main" id="{F6C37510-B9B6-4A0C-951E-9B60FCDDBD34}"/>
              </a:ext>
            </a:extLst>
          </p:cNvPr>
          <p:cNvSpPr txBox="1"/>
          <p:nvPr/>
        </p:nvSpPr>
        <p:spPr>
          <a:xfrm>
            <a:off x="2040272" y="1920230"/>
            <a:ext cx="1231382" cy="52322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r"/>
            <a:r>
              <a:rPr lang="en-US" sz="1400" dirty="0"/>
              <a:t>All ETL done on PostgreSQL</a:t>
            </a:r>
          </a:p>
        </p:txBody>
      </p:sp>
      <p:cxnSp>
        <p:nvCxnSpPr>
          <p:cNvPr id="22" name="Straight Arrow Connector 21">
            <a:extLst>
              <a:ext uri="{FF2B5EF4-FFF2-40B4-BE49-F238E27FC236}">
                <a16:creationId xmlns:a16="http://schemas.microsoft.com/office/drawing/2014/main" id="{803504AF-B469-489F-AF28-E29AF2810757}"/>
              </a:ext>
            </a:extLst>
          </p:cNvPr>
          <p:cNvCxnSpPr>
            <a:cxnSpLocks/>
          </p:cNvCxnSpPr>
          <p:nvPr/>
        </p:nvCxnSpPr>
        <p:spPr>
          <a:xfrm>
            <a:off x="1290936" y="3938012"/>
            <a:ext cx="2396161" cy="1134271"/>
          </a:xfrm>
          <a:prstGeom prst="straightConnector1">
            <a:avLst/>
          </a:prstGeom>
          <a:ln>
            <a:solidFill>
              <a:schemeClr val="tx2"/>
            </a:solidFill>
            <a:tailEnd type="triangle" w="lg" len="lg"/>
          </a:ln>
        </p:spPr>
        <p:style>
          <a:lnRef idx="1">
            <a:schemeClr val="dk1"/>
          </a:lnRef>
          <a:fillRef idx="0">
            <a:schemeClr val="dk1"/>
          </a:fillRef>
          <a:effectRef idx="0">
            <a:schemeClr val="dk1"/>
          </a:effectRef>
          <a:fontRef idx="minor">
            <a:schemeClr val="tx1"/>
          </a:fontRef>
        </p:style>
      </p:cxnSp>
      <p:pic>
        <p:nvPicPr>
          <p:cNvPr id="25" name="Picture 22" descr="Image result for web design">
            <a:extLst>
              <a:ext uri="{FF2B5EF4-FFF2-40B4-BE49-F238E27FC236}">
                <a16:creationId xmlns:a16="http://schemas.microsoft.com/office/drawing/2014/main" id="{1D2C2892-F768-42C8-98DD-705F7930F6D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54763" y="2228059"/>
            <a:ext cx="2741923" cy="233571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A5D0A3F9-26A8-40FF-81D6-2F96FB119A99}"/>
              </a:ext>
            </a:extLst>
          </p:cNvPr>
          <p:cNvPicPr>
            <a:picLocks noChangeAspect="1"/>
          </p:cNvPicPr>
          <p:nvPr/>
        </p:nvPicPr>
        <p:blipFill>
          <a:blip r:embed="rId12"/>
          <a:stretch>
            <a:fillRect/>
          </a:stretch>
        </p:blipFill>
        <p:spPr>
          <a:xfrm>
            <a:off x="6773843" y="3158664"/>
            <a:ext cx="1863478" cy="540671"/>
          </a:xfrm>
          <a:prstGeom prst="rect">
            <a:avLst/>
          </a:prstGeom>
        </p:spPr>
      </p:pic>
      <p:sp>
        <p:nvSpPr>
          <p:cNvPr id="30" name="TextBox 29">
            <a:extLst>
              <a:ext uri="{FF2B5EF4-FFF2-40B4-BE49-F238E27FC236}">
                <a16:creationId xmlns:a16="http://schemas.microsoft.com/office/drawing/2014/main" id="{F07F6801-9091-493A-839C-5A1E1917EB9F}"/>
              </a:ext>
            </a:extLst>
          </p:cNvPr>
          <p:cNvSpPr txBox="1"/>
          <p:nvPr/>
        </p:nvSpPr>
        <p:spPr>
          <a:xfrm>
            <a:off x="5679671" y="1648335"/>
            <a:ext cx="1863477" cy="523220"/>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t>NodeJS API serving up query endpoints </a:t>
            </a:r>
          </a:p>
        </p:txBody>
      </p:sp>
      <p:cxnSp>
        <p:nvCxnSpPr>
          <p:cNvPr id="31" name="Straight Arrow Connector 30">
            <a:extLst>
              <a:ext uri="{FF2B5EF4-FFF2-40B4-BE49-F238E27FC236}">
                <a16:creationId xmlns:a16="http://schemas.microsoft.com/office/drawing/2014/main" id="{97938949-5FF3-45FC-9CF1-22926C06D01C}"/>
              </a:ext>
            </a:extLst>
          </p:cNvPr>
          <p:cNvCxnSpPr>
            <a:cxnSpLocks/>
          </p:cNvCxnSpPr>
          <p:nvPr/>
        </p:nvCxnSpPr>
        <p:spPr>
          <a:xfrm>
            <a:off x="5679965" y="2171555"/>
            <a:ext cx="1995417" cy="1033045"/>
          </a:xfrm>
          <a:prstGeom prst="straightConnector1">
            <a:avLst/>
          </a:prstGeom>
          <a:ln>
            <a:solidFill>
              <a:schemeClr val="tx2"/>
            </a:solidFill>
            <a:tailEnd type="triangle" w="lg" len="lg"/>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8306498-B9C6-4B13-95D5-50281C2B63FB}"/>
              </a:ext>
            </a:extLst>
          </p:cNvPr>
          <p:cNvCxnSpPr>
            <a:cxnSpLocks/>
          </p:cNvCxnSpPr>
          <p:nvPr/>
        </p:nvCxnSpPr>
        <p:spPr>
          <a:xfrm flipV="1">
            <a:off x="4800642" y="3771772"/>
            <a:ext cx="2904940" cy="1260463"/>
          </a:xfrm>
          <a:prstGeom prst="straightConnector1">
            <a:avLst/>
          </a:prstGeom>
          <a:ln>
            <a:solidFill>
              <a:schemeClr val="tx2"/>
            </a:solidFill>
            <a:tailEnd type="triangle" w="lg" len="lg"/>
          </a:ln>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9C47960E-5B80-452E-9C0E-4180013062D4}"/>
              </a:ext>
            </a:extLst>
          </p:cNvPr>
          <p:cNvPicPr>
            <a:picLocks noChangeAspect="1"/>
          </p:cNvPicPr>
          <p:nvPr/>
        </p:nvPicPr>
        <p:blipFill>
          <a:blip r:embed="rId13"/>
          <a:stretch>
            <a:fillRect/>
          </a:stretch>
        </p:blipFill>
        <p:spPr>
          <a:xfrm>
            <a:off x="7979886" y="2261532"/>
            <a:ext cx="1759975" cy="676562"/>
          </a:xfrm>
          <a:prstGeom prst="rect">
            <a:avLst/>
          </a:prstGeom>
          <a:ln>
            <a:solidFill>
              <a:schemeClr val="accent6">
                <a:lumMod val="60000"/>
                <a:lumOff val="40000"/>
              </a:schemeClr>
            </a:solidFill>
          </a:ln>
        </p:spPr>
      </p:pic>
      <p:pic>
        <p:nvPicPr>
          <p:cNvPr id="53" name="Picture 52">
            <a:extLst>
              <a:ext uri="{FF2B5EF4-FFF2-40B4-BE49-F238E27FC236}">
                <a16:creationId xmlns:a16="http://schemas.microsoft.com/office/drawing/2014/main" id="{7ECA3698-0124-449D-8BB1-9A15895E83A4}"/>
              </a:ext>
            </a:extLst>
          </p:cNvPr>
          <p:cNvPicPr>
            <a:picLocks noChangeAspect="1"/>
          </p:cNvPicPr>
          <p:nvPr/>
        </p:nvPicPr>
        <p:blipFill>
          <a:blip r:embed="rId14"/>
          <a:stretch>
            <a:fillRect/>
          </a:stretch>
        </p:blipFill>
        <p:spPr>
          <a:xfrm>
            <a:off x="8027774" y="4101390"/>
            <a:ext cx="2055671" cy="596490"/>
          </a:xfrm>
          <a:prstGeom prst="rect">
            <a:avLst/>
          </a:prstGeom>
          <a:ln>
            <a:solidFill>
              <a:schemeClr val="accent6">
                <a:lumMod val="60000"/>
                <a:lumOff val="40000"/>
              </a:schemeClr>
            </a:solidFill>
          </a:ln>
        </p:spPr>
      </p:pic>
      <p:pic>
        <p:nvPicPr>
          <p:cNvPr id="4" name="Picture 3">
            <a:extLst>
              <a:ext uri="{FF2B5EF4-FFF2-40B4-BE49-F238E27FC236}">
                <a16:creationId xmlns:a16="http://schemas.microsoft.com/office/drawing/2014/main" id="{A503F176-3C2F-4A62-85C0-A94707E6AB2A}"/>
              </a:ext>
            </a:extLst>
          </p:cNvPr>
          <p:cNvPicPr>
            <a:picLocks noChangeAspect="1"/>
          </p:cNvPicPr>
          <p:nvPr/>
        </p:nvPicPr>
        <p:blipFill>
          <a:blip r:embed="rId15"/>
          <a:stretch>
            <a:fillRect/>
          </a:stretch>
        </p:blipFill>
        <p:spPr>
          <a:xfrm>
            <a:off x="6371962" y="935416"/>
            <a:ext cx="1239585" cy="697690"/>
          </a:xfrm>
          <a:prstGeom prst="rect">
            <a:avLst/>
          </a:prstGeom>
          <a:ln>
            <a:solidFill>
              <a:schemeClr val="accent6"/>
            </a:solidFill>
          </a:ln>
        </p:spPr>
      </p:pic>
      <p:sp>
        <p:nvSpPr>
          <p:cNvPr id="27" name="TextBox 26">
            <a:extLst>
              <a:ext uri="{FF2B5EF4-FFF2-40B4-BE49-F238E27FC236}">
                <a16:creationId xmlns:a16="http://schemas.microsoft.com/office/drawing/2014/main" id="{9E9B4998-F619-4B47-983E-A89453498D8B}"/>
              </a:ext>
            </a:extLst>
          </p:cNvPr>
          <p:cNvSpPr txBox="1"/>
          <p:nvPr/>
        </p:nvSpPr>
        <p:spPr>
          <a:xfrm>
            <a:off x="949411" y="4373804"/>
            <a:ext cx="1863477" cy="523220"/>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400" dirty="0"/>
              <a:t>Conversion using csv2geojson library</a:t>
            </a:r>
          </a:p>
        </p:txBody>
      </p:sp>
      <p:pic>
        <p:nvPicPr>
          <p:cNvPr id="7" name="Picture 6">
            <a:extLst>
              <a:ext uri="{FF2B5EF4-FFF2-40B4-BE49-F238E27FC236}">
                <a16:creationId xmlns:a16="http://schemas.microsoft.com/office/drawing/2014/main" id="{24D7CA10-8DB6-4F31-A848-6D3AF31626F0}"/>
              </a:ext>
            </a:extLst>
          </p:cNvPr>
          <p:cNvPicPr>
            <a:picLocks noChangeAspect="1"/>
          </p:cNvPicPr>
          <p:nvPr/>
        </p:nvPicPr>
        <p:blipFill>
          <a:blip r:embed="rId16"/>
          <a:stretch>
            <a:fillRect/>
          </a:stretch>
        </p:blipFill>
        <p:spPr>
          <a:xfrm>
            <a:off x="4653626" y="572101"/>
            <a:ext cx="616792" cy="567937"/>
          </a:xfrm>
          <a:prstGeom prst="rect">
            <a:avLst/>
          </a:prstGeom>
          <a:ln>
            <a:noFill/>
          </a:ln>
        </p:spPr>
      </p:pic>
    </p:spTree>
    <p:extLst>
      <p:ext uri="{BB962C8B-B14F-4D97-AF65-F5344CB8AC3E}">
        <p14:creationId xmlns:p14="http://schemas.microsoft.com/office/powerpoint/2010/main" val="381669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1D0DE9-3F52-4157-8EC7-0CC2CE030FA4}"/>
              </a:ext>
            </a:extLst>
          </p:cNvPr>
          <p:cNvSpPr>
            <a:spLocks noGrp="1"/>
          </p:cNvSpPr>
          <p:nvPr>
            <p:ph type="title"/>
          </p:nvPr>
        </p:nvSpPr>
        <p:spPr/>
        <p:txBody>
          <a:bodyPr/>
          <a:lstStyle/>
          <a:p>
            <a:r>
              <a:rPr lang="en-US" dirty="0"/>
              <a:t>Quick Demo</a:t>
            </a:r>
          </a:p>
        </p:txBody>
      </p:sp>
      <p:sp>
        <p:nvSpPr>
          <p:cNvPr id="4" name="Text Placeholder 3">
            <a:extLst>
              <a:ext uri="{FF2B5EF4-FFF2-40B4-BE49-F238E27FC236}">
                <a16:creationId xmlns:a16="http://schemas.microsoft.com/office/drawing/2014/main" id="{C07D2A2F-544A-4F0E-BDFF-BA8A55F71D0E}"/>
              </a:ext>
            </a:extLst>
          </p:cNvPr>
          <p:cNvSpPr>
            <a:spLocks noGrp="1"/>
          </p:cNvSpPr>
          <p:nvPr>
            <p:ph type="body" idx="1"/>
          </p:nvPr>
        </p:nvSpPr>
        <p:spPr/>
        <p:txBody>
          <a:bodyPr/>
          <a:lstStyle/>
          <a:p>
            <a:r>
              <a:rPr lang="en-US" dirty="0"/>
              <a:t>California Wildfire Dashboard</a:t>
            </a:r>
          </a:p>
        </p:txBody>
      </p:sp>
    </p:spTree>
    <p:extLst>
      <p:ext uri="{BB962C8B-B14F-4D97-AF65-F5344CB8AC3E}">
        <p14:creationId xmlns:p14="http://schemas.microsoft.com/office/powerpoint/2010/main" val="351036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39E06-B884-48E2-A024-042AA6CB08FA}"/>
              </a:ext>
            </a:extLst>
          </p:cNvPr>
          <p:cNvSpPr>
            <a:spLocks noGrp="1"/>
          </p:cNvSpPr>
          <p:nvPr>
            <p:ph type="title"/>
          </p:nvPr>
        </p:nvSpPr>
        <p:spPr>
          <a:xfrm>
            <a:off x="5181601" y="634946"/>
            <a:ext cx="6368142" cy="1450757"/>
          </a:xfrm>
        </p:spPr>
        <p:txBody>
          <a:bodyPr>
            <a:normAutofit/>
          </a:bodyPr>
          <a:lstStyle/>
          <a:p>
            <a:r>
              <a:rPr lang="en-US" dirty="0"/>
              <a:t>Summary of Findings</a:t>
            </a:r>
          </a:p>
        </p:txBody>
      </p:sp>
      <p:cxnSp>
        <p:nvCxnSpPr>
          <p:cNvPr id="15"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descr="icon circle label list SmartArt">
            <a:extLst>
              <a:ext uri="{FF2B5EF4-FFF2-40B4-BE49-F238E27FC236}">
                <a16:creationId xmlns:a16="http://schemas.microsoft.com/office/drawing/2014/main" id="{6AD0D85D-BF36-4325-B97D-1085C7E5B130}"/>
              </a:ext>
            </a:extLst>
          </p:cNvPr>
          <p:cNvGraphicFramePr>
            <a:graphicFrameLocks noGrp="1"/>
          </p:cNvGraphicFramePr>
          <p:nvPr>
            <p:ph idx="1"/>
            <p:extLst>
              <p:ext uri="{D42A27DB-BD31-4B8C-83A1-F6EECF244321}">
                <p14:modId xmlns:p14="http://schemas.microsoft.com/office/powerpoint/2010/main" val="1084638829"/>
              </p:ext>
            </p:extLst>
          </p:nvPr>
        </p:nvGraphicFramePr>
        <p:xfrm>
          <a:off x="5181601" y="2198914"/>
          <a:ext cx="6368142"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ree, outdoor, conifer, slope&#10;&#10;Description automatically generated">
            <a:extLst>
              <a:ext uri="{FF2B5EF4-FFF2-40B4-BE49-F238E27FC236}">
                <a16:creationId xmlns:a16="http://schemas.microsoft.com/office/drawing/2014/main" id="{0E3A3E54-0FC0-4311-A9BA-1C6194BEE8BC}"/>
              </a:ext>
            </a:extLst>
          </p:cNvPr>
          <p:cNvPicPr>
            <a:picLocks noChangeAspect="1"/>
          </p:cNvPicPr>
          <p:nvPr/>
        </p:nvPicPr>
        <p:blipFill>
          <a:blip r:embed="rId8"/>
          <a:stretch>
            <a:fillRect/>
          </a:stretch>
        </p:blipFill>
        <p:spPr>
          <a:xfrm>
            <a:off x="-18080" y="-1"/>
            <a:ext cx="4572000" cy="6858000"/>
          </a:xfrm>
          <a:prstGeom prst="rect">
            <a:avLst/>
          </a:prstGeom>
        </p:spPr>
      </p:pic>
    </p:spTree>
    <p:extLst>
      <p:ext uri="{BB962C8B-B14F-4D97-AF65-F5344CB8AC3E}">
        <p14:creationId xmlns:p14="http://schemas.microsoft.com/office/powerpoint/2010/main" val="268978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2" descr="icon circle label list SmartArt">
            <a:extLst>
              <a:ext uri="{FF2B5EF4-FFF2-40B4-BE49-F238E27FC236}">
                <a16:creationId xmlns:a16="http://schemas.microsoft.com/office/drawing/2014/main" id="{6AD0D85D-BF36-4325-B97D-1085C7E5B130}"/>
              </a:ext>
            </a:extLst>
          </p:cNvPr>
          <p:cNvGraphicFramePr>
            <a:graphicFrameLocks noGrp="1"/>
          </p:cNvGraphicFramePr>
          <p:nvPr>
            <p:ph idx="4294967295"/>
            <p:extLst>
              <p:ext uri="{D42A27DB-BD31-4B8C-83A1-F6EECF244321}">
                <p14:modId xmlns:p14="http://schemas.microsoft.com/office/powerpoint/2010/main" val="3333926073"/>
              </p:ext>
            </p:extLst>
          </p:nvPr>
        </p:nvGraphicFramePr>
        <p:xfrm>
          <a:off x="4851400" y="190500"/>
          <a:ext cx="6731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tree, outdoor, conifer, slope&#10;&#10;Description automatically generated">
            <a:extLst>
              <a:ext uri="{FF2B5EF4-FFF2-40B4-BE49-F238E27FC236}">
                <a16:creationId xmlns:a16="http://schemas.microsoft.com/office/drawing/2014/main" id="{0E3A3E54-0FC0-4311-A9BA-1C6194BEE8BC}"/>
              </a:ext>
            </a:extLst>
          </p:cNvPr>
          <p:cNvPicPr>
            <a:picLocks noChangeAspect="1"/>
          </p:cNvPicPr>
          <p:nvPr/>
        </p:nvPicPr>
        <p:blipFill>
          <a:blip r:embed="rId8"/>
          <a:stretch>
            <a:fillRect/>
          </a:stretch>
        </p:blipFill>
        <p:spPr>
          <a:xfrm>
            <a:off x="-18080" y="-1"/>
            <a:ext cx="4572000" cy="6858000"/>
          </a:xfrm>
          <a:prstGeom prst="rect">
            <a:avLst/>
          </a:prstGeom>
        </p:spPr>
      </p:pic>
      <p:pic>
        <p:nvPicPr>
          <p:cNvPr id="3" name="Picture 2">
            <a:extLst>
              <a:ext uri="{FF2B5EF4-FFF2-40B4-BE49-F238E27FC236}">
                <a16:creationId xmlns:a16="http://schemas.microsoft.com/office/drawing/2014/main" id="{13A95119-BEC9-4278-8D0B-07AD25DF2376}"/>
              </a:ext>
            </a:extLst>
          </p:cNvPr>
          <p:cNvPicPr>
            <a:picLocks noChangeAspect="1"/>
          </p:cNvPicPr>
          <p:nvPr/>
        </p:nvPicPr>
        <p:blipFill>
          <a:blip r:embed="rId9"/>
          <a:stretch>
            <a:fillRect/>
          </a:stretch>
        </p:blipFill>
        <p:spPr>
          <a:xfrm>
            <a:off x="5461000" y="2644249"/>
            <a:ext cx="5873750" cy="3626744"/>
          </a:xfrm>
          <a:prstGeom prst="rect">
            <a:avLst/>
          </a:prstGeom>
        </p:spPr>
      </p:pic>
    </p:spTree>
    <p:extLst>
      <p:ext uri="{BB962C8B-B14F-4D97-AF65-F5344CB8AC3E}">
        <p14:creationId xmlns:p14="http://schemas.microsoft.com/office/powerpoint/2010/main" val="49753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ree, outdoor, conifer, slope&#10;&#10;Description automatically generated">
            <a:extLst>
              <a:ext uri="{FF2B5EF4-FFF2-40B4-BE49-F238E27FC236}">
                <a16:creationId xmlns:a16="http://schemas.microsoft.com/office/drawing/2014/main" id="{0E3A3E54-0FC0-4311-A9BA-1C6194BEE8BC}"/>
              </a:ext>
            </a:extLst>
          </p:cNvPr>
          <p:cNvPicPr>
            <a:picLocks noChangeAspect="1"/>
          </p:cNvPicPr>
          <p:nvPr/>
        </p:nvPicPr>
        <p:blipFill>
          <a:blip r:embed="rId3"/>
          <a:stretch>
            <a:fillRect/>
          </a:stretch>
        </p:blipFill>
        <p:spPr>
          <a:xfrm>
            <a:off x="-18080" y="-1"/>
            <a:ext cx="4572000" cy="6858000"/>
          </a:xfrm>
          <a:prstGeom prst="rect">
            <a:avLst/>
          </a:prstGeom>
        </p:spPr>
      </p:pic>
      <p:graphicFrame>
        <p:nvGraphicFramePr>
          <p:cNvPr id="7" name="Content Placeholder 2" descr="icon circle label list SmartArt">
            <a:extLst>
              <a:ext uri="{FF2B5EF4-FFF2-40B4-BE49-F238E27FC236}">
                <a16:creationId xmlns:a16="http://schemas.microsoft.com/office/drawing/2014/main" id="{4D4DC26C-5AE0-4F28-B23E-3B7F7BE7AACF}"/>
              </a:ext>
            </a:extLst>
          </p:cNvPr>
          <p:cNvGraphicFramePr>
            <a:graphicFrameLocks/>
          </p:cNvGraphicFramePr>
          <p:nvPr>
            <p:extLst>
              <p:ext uri="{D42A27DB-BD31-4B8C-83A1-F6EECF244321}">
                <p14:modId xmlns:p14="http://schemas.microsoft.com/office/powerpoint/2010/main" val="3998487453"/>
              </p:ext>
            </p:extLst>
          </p:nvPr>
        </p:nvGraphicFramePr>
        <p:xfrm>
          <a:off x="4553920" y="215256"/>
          <a:ext cx="7638080" cy="2865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B300B7A9-5323-4C7C-8BE7-B15FFCB98D0A}"/>
              </a:ext>
            </a:extLst>
          </p:cNvPr>
          <p:cNvPicPr>
            <a:picLocks noChangeAspect="1"/>
          </p:cNvPicPr>
          <p:nvPr/>
        </p:nvPicPr>
        <p:blipFill>
          <a:blip r:embed="rId9"/>
          <a:stretch>
            <a:fillRect/>
          </a:stretch>
        </p:blipFill>
        <p:spPr>
          <a:xfrm>
            <a:off x="4553920" y="3517721"/>
            <a:ext cx="7542830" cy="2826016"/>
          </a:xfrm>
          <a:prstGeom prst="rect">
            <a:avLst/>
          </a:prstGeom>
        </p:spPr>
      </p:pic>
    </p:spTree>
    <p:extLst>
      <p:ext uri="{BB962C8B-B14F-4D97-AF65-F5344CB8AC3E}">
        <p14:creationId xmlns:p14="http://schemas.microsoft.com/office/powerpoint/2010/main" val="224572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ree, outdoor, conifer, slope&#10;&#10;Description automatically generated">
            <a:extLst>
              <a:ext uri="{FF2B5EF4-FFF2-40B4-BE49-F238E27FC236}">
                <a16:creationId xmlns:a16="http://schemas.microsoft.com/office/drawing/2014/main" id="{0E3A3E54-0FC0-4311-A9BA-1C6194BEE8BC}"/>
              </a:ext>
            </a:extLst>
          </p:cNvPr>
          <p:cNvPicPr>
            <a:picLocks noChangeAspect="1"/>
          </p:cNvPicPr>
          <p:nvPr/>
        </p:nvPicPr>
        <p:blipFill>
          <a:blip r:embed="rId3"/>
          <a:stretch>
            <a:fillRect/>
          </a:stretch>
        </p:blipFill>
        <p:spPr>
          <a:xfrm>
            <a:off x="-18080" y="-1"/>
            <a:ext cx="4572000" cy="6858000"/>
          </a:xfrm>
          <a:prstGeom prst="rect">
            <a:avLst/>
          </a:prstGeom>
        </p:spPr>
      </p:pic>
      <p:graphicFrame>
        <p:nvGraphicFramePr>
          <p:cNvPr id="7" name="Content Placeholder 2" descr="icon circle label list SmartArt">
            <a:extLst>
              <a:ext uri="{FF2B5EF4-FFF2-40B4-BE49-F238E27FC236}">
                <a16:creationId xmlns:a16="http://schemas.microsoft.com/office/drawing/2014/main" id="{0002C7DF-F81B-407C-BA97-43A6DC80D1B8}"/>
              </a:ext>
            </a:extLst>
          </p:cNvPr>
          <p:cNvGraphicFramePr>
            <a:graphicFrameLocks/>
          </p:cNvGraphicFramePr>
          <p:nvPr>
            <p:extLst>
              <p:ext uri="{D42A27DB-BD31-4B8C-83A1-F6EECF244321}">
                <p14:modId xmlns:p14="http://schemas.microsoft.com/office/powerpoint/2010/main" val="895507690"/>
              </p:ext>
            </p:extLst>
          </p:nvPr>
        </p:nvGraphicFramePr>
        <p:xfrm>
          <a:off x="4692651" y="38098"/>
          <a:ext cx="7423149" cy="23766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00662183-B170-4FF5-A917-B3762B5E26EA}"/>
              </a:ext>
            </a:extLst>
          </p:cNvPr>
          <p:cNvPicPr>
            <a:picLocks noChangeAspect="1"/>
          </p:cNvPicPr>
          <p:nvPr/>
        </p:nvPicPr>
        <p:blipFill>
          <a:blip r:embed="rId9"/>
          <a:stretch>
            <a:fillRect/>
          </a:stretch>
        </p:blipFill>
        <p:spPr>
          <a:xfrm>
            <a:off x="4692651" y="2226649"/>
            <a:ext cx="3417940" cy="2089826"/>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69414400-C606-405F-AA68-0A0D0FDB05A0}"/>
              </a:ext>
            </a:extLst>
          </p:cNvPr>
          <p:cNvPicPr>
            <a:picLocks noChangeAspect="1"/>
          </p:cNvPicPr>
          <p:nvPr/>
        </p:nvPicPr>
        <p:blipFill>
          <a:blip r:embed="rId10"/>
          <a:stretch>
            <a:fillRect/>
          </a:stretch>
        </p:blipFill>
        <p:spPr>
          <a:xfrm>
            <a:off x="5073319" y="4183108"/>
            <a:ext cx="7042481" cy="2089826"/>
          </a:xfrm>
          <a:prstGeom prst="rect">
            <a:avLst/>
          </a:prstGeom>
          <a:ln>
            <a:solidFill>
              <a:schemeClr val="bg1">
                <a:lumMod val="75000"/>
              </a:schemeClr>
            </a:solidFill>
          </a:ln>
        </p:spPr>
      </p:pic>
    </p:spTree>
    <p:extLst>
      <p:ext uri="{BB962C8B-B14F-4D97-AF65-F5344CB8AC3E}">
        <p14:creationId xmlns:p14="http://schemas.microsoft.com/office/powerpoint/2010/main" val="20557466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5550B3-F1C0-4D73-82FC-DDABEC8F095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451C01-71EB-4236-9458-377C31D5C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26911E-AE6C-4963-864C-FEDEB2DC7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 design</Template>
  <TotalTime>2401</TotalTime>
  <Words>978</Words>
  <Application>Microsoft Office PowerPoint</Application>
  <PresentationFormat>Widescreen</PresentationFormat>
  <Paragraphs>80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Helvetica</vt:lpstr>
      <vt:lpstr>Retrospect</vt:lpstr>
      <vt:lpstr>California Wildfire Dashboard Project</vt:lpstr>
      <vt:lpstr>Key Questions</vt:lpstr>
      <vt:lpstr>The Data</vt:lpstr>
      <vt:lpstr>Wildfire Incident Data Engineering Solution Architecture</vt:lpstr>
      <vt:lpstr>Quick Demo</vt:lpstr>
      <vt:lpstr>Summary of Findings</vt:lpstr>
      <vt:lpstr>PowerPoint Presentation</vt:lpstr>
      <vt:lpstr>PowerPoint Presentation</vt:lpstr>
      <vt:lpstr>PowerPoint Presentation</vt:lpstr>
      <vt:lpstr>Contributing Factors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California Wildfire Dashboard Project</dc:title>
  <dc:creator>Margaret Thorpe</dc:creator>
  <cp:lastModifiedBy>Margaret Thorpe</cp:lastModifiedBy>
  <cp:revision>71</cp:revision>
  <dcterms:created xsi:type="dcterms:W3CDTF">2021-04-18T17:16:15Z</dcterms:created>
  <dcterms:modified xsi:type="dcterms:W3CDTF">2021-04-29T02:30:18Z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