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66" r:id="rId5"/>
    <p:sldId id="257" r:id="rId6"/>
    <p:sldId id="267" r:id="rId7"/>
    <p:sldId id="271" r:id="rId8"/>
    <p:sldId id="272" r:id="rId9"/>
    <p:sldId id="270" r:id="rId10"/>
    <p:sldId id="280" r:id="rId11"/>
    <p:sldId id="274" r:id="rId12"/>
    <p:sldId id="278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becomes more frequent?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larger?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more destructive?.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3"/>
      <dgm:spPr/>
    </dgm:pt>
    <dgm:pt modelId="{E3F362C5-CA6A-4AE7-BE60-021A02C58117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583E4C28-A976-4978-B6B4-7E07AC9A7EEE}" type="pres">
      <dgm:prSet presAssocID="{9C64CC83-643C-4E12-8F97-BC19DC031190}" presName="sibTrans" presStyleCnt="0"/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1" presStyleCnt="3"/>
      <dgm:spPr/>
    </dgm:pt>
    <dgm:pt modelId="{59BA8133-B518-4537-9881-3822CD7CAD06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EC52957E-7412-4C7A-8984-5745F0EEAC1C}" type="pres">
      <dgm:prSet presAssocID="{EF449C32-A7AE-4099-9E9B-9E2F736A89CE}" presName="sibTrans" presStyleCnt="0"/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2" presStyleCnt="3"/>
      <dgm:spPr/>
    </dgm:pt>
    <dgm:pt modelId="{5FF658BC-830B-42C7-99ED-06DBBA838B7B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with solid fill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9317871-3EE9-4050-AFEE-40465C74A523}" type="presOf" srcId="{DC13AB6D-DEA2-4CBB-AC69-1EF1A6AD1512}" destId="{A2F8B06C-1613-4059-8CA9-4B585B75CD83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9E3C5CD0-88A2-4BC1-8C44-099512B5DD5C}" type="presOf" srcId="{53742231-981F-480A-940F-203EC2F7423F}" destId="{5C5DF5E2-29DF-4330-A157-BCD37FD12928}" srcOrd="0" destOrd="0" presId="urn:microsoft.com/office/officeart/2018/5/layout/IconCircleLabelList"/>
    <dgm:cxn modelId="{9880626F-782F-4801-8C11-D2989B07EF01}" type="presParOf" srcId="{F1F413A5-77DF-4C06-8100-118334054132}" destId="{AC1929A9-5981-4A32-9C0D-4B197E67AD0B}" srcOrd="0" destOrd="0" presId="urn:microsoft.com/office/officeart/2018/5/layout/IconCircleLabelList"/>
    <dgm:cxn modelId="{D5B13D2E-0665-4DF1-8DE7-D3C35B89EFD1}" type="presParOf" srcId="{AC1929A9-5981-4A32-9C0D-4B197E67AD0B}" destId="{6A089DC9-F967-46A6-B07A-5A52552B5111}" srcOrd="0" destOrd="0" presId="urn:microsoft.com/office/officeart/2018/5/layout/IconCircleLabelList"/>
    <dgm:cxn modelId="{D8D7F3A1-843A-47C1-BD72-C4108FDC2DC6}" type="presParOf" srcId="{AC1929A9-5981-4A32-9C0D-4B197E67AD0B}" destId="{E3F362C5-CA6A-4AE7-BE60-021A02C58117}" srcOrd="1" destOrd="0" presId="urn:microsoft.com/office/officeart/2018/5/layout/IconCircleLabelList"/>
    <dgm:cxn modelId="{4657DAB4-ACB5-4843-9934-57D90F25ED8C}" type="presParOf" srcId="{AC1929A9-5981-4A32-9C0D-4B197E67AD0B}" destId="{A98D5481-822A-4C7B-9317-BF8F1EB3B576}" srcOrd="2" destOrd="0" presId="urn:microsoft.com/office/officeart/2018/5/layout/IconCircleLabelList"/>
    <dgm:cxn modelId="{FC8BAAB9-B3FD-47FF-86AC-05996A0C6C83}" type="presParOf" srcId="{AC1929A9-5981-4A32-9C0D-4B197E67AD0B}" destId="{A2F8B06C-1613-4059-8CA9-4B585B75CD83}" srcOrd="3" destOrd="0" presId="urn:microsoft.com/office/officeart/2018/5/layout/IconCircleLabelList"/>
    <dgm:cxn modelId="{B46ED258-83E4-4071-B686-545365C66042}" type="presParOf" srcId="{F1F413A5-77DF-4C06-8100-118334054132}" destId="{583E4C28-A976-4978-B6B4-7E07AC9A7EEE}" srcOrd="1" destOrd="0" presId="urn:microsoft.com/office/officeart/2018/5/layout/IconCircleLabelList"/>
    <dgm:cxn modelId="{1E6F4865-06E5-4DAE-A889-616AE23B8CD9}" type="presParOf" srcId="{F1F413A5-77DF-4C06-8100-118334054132}" destId="{C074913D-DA51-4E4C-874B-92237D81E8D6}" srcOrd="2" destOrd="0" presId="urn:microsoft.com/office/officeart/2018/5/layout/IconCircleLabelList"/>
    <dgm:cxn modelId="{B0E92A13-3D23-4E90-A7BA-2C1E0D11ECBA}" type="presParOf" srcId="{C074913D-DA51-4E4C-874B-92237D81E8D6}" destId="{324840A6-FF0C-43D5-90C5-D5A3F9B0AE25}" srcOrd="0" destOrd="0" presId="urn:microsoft.com/office/officeart/2018/5/layout/IconCircleLabelList"/>
    <dgm:cxn modelId="{CD126122-EDEF-4FC8-89E3-3BC5A6981A00}" type="presParOf" srcId="{C074913D-DA51-4E4C-874B-92237D81E8D6}" destId="{59BA8133-B518-4537-9881-3822CD7CAD06}" srcOrd="1" destOrd="0" presId="urn:microsoft.com/office/officeart/2018/5/layout/IconCircleLabelList"/>
    <dgm:cxn modelId="{01576A5D-7849-4BBD-86FB-7BC7EDAB9B54}" type="presParOf" srcId="{C074913D-DA51-4E4C-874B-92237D81E8D6}" destId="{F00EB37F-BC7D-408A-BE83-38FAA3918931}" srcOrd="2" destOrd="0" presId="urn:microsoft.com/office/officeart/2018/5/layout/IconCircleLabelList"/>
    <dgm:cxn modelId="{1214F2CE-25D9-4DC7-BAD3-B9DE32F466C9}" type="presParOf" srcId="{C074913D-DA51-4E4C-874B-92237D81E8D6}" destId="{5C5DF5E2-29DF-4330-A157-BCD37FD12928}" srcOrd="3" destOrd="0" presId="urn:microsoft.com/office/officeart/2018/5/layout/IconCircleLabelList"/>
    <dgm:cxn modelId="{269963D8-549A-4EDF-A645-6F49567E29A2}" type="presParOf" srcId="{F1F413A5-77DF-4C06-8100-118334054132}" destId="{EC52957E-7412-4C7A-8984-5745F0EEAC1C}" srcOrd="3" destOrd="0" presId="urn:microsoft.com/office/officeart/2018/5/layout/IconCircleLabelList"/>
    <dgm:cxn modelId="{C0AEFFC9-27CD-4823-AA13-6DB59120B797}" type="presParOf" srcId="{F1F413A5-77DF-4C06-8100-118334054132}" destId="{7C11A057-D867-4C6B-ADFD-9CD34202F348}" srcOrd="4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California wildfires have become more frequent over this time period.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California wildfires have not necessarily become larger during this period.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California wildfires have become more destructive?.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3"/>
      <dgm:spPr/>
    </dgm:pt>
    <dgm:pt modelId="{E3F362C5-CA6A-4AE7-BE60-021A02C58117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583E4C28-A976-4978-B6B4-7E07AC9A7EEE}" type="pres">
      <dgm:prSet presAssocID="{9C64CC83-643C-4E12-8F97-BC19DC031190}" presName="sibTrans" presStyleCnt="0"/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1" presStyleCnt="3"/>
      <dgm:spPr/>
    </dgm:pt>
    <dgm:pt modelId="{59BA8133-B518-4537-9881-3822CD7CAD06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EC52957E-7412-4C7A-8984-5745F0EEAC1C}" type="pres">
      <dgm:prSet presAssocID="{EF449C32-A7AE-4099-9E9B-9E2F736A89CE}" presName="sibTrans" presStyleCnt="0"/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2" presStyleCnt="3"/>
      <dgm:spPr/>
    </dgm:pt>
    <dgm:pt modelId="{5FF658BC-830B-42C7-99ED-06DBBA838B7B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with solid fill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9317871-3EE9-4050-AFEE-40465C74A523}" type="presOf" srcId="{DC13AB6D-DEA2-4CBB-AC69-1EF1A6AD1512}" destId="{A2F8B06C-1613-4059-8CA9-4B585B75CD83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9E3C5CD0-88A2-4BC1-8C44-099512B5DD5C}" type="presOf" srcId="{53742231-981F-480A-940F-203EC2F7423F}" destId="{5C5DF5E2-29DF-4330-A157-BCD37FD12928}" srcOrd="0" destOrd="0" presId="urn:microsoft.com/office/officeart/2018/5/layout/IconCircleLabelList"/>
    <dgm:cxn modelId="{9880626F-782F-4801-8C11-D2989B07EF01}" type="presParOf" srcId="{F1F413A5-77DF-4C06-8100-118334054132}" destId="{AC1929A9-5981-4A32-9C0D-4B197E67AD0B}" srcOrd="0" destOrd="0" presId="urn:microsoft.com/office/officeart/2018/5/layout/IconCircleLabelList"/>
    <dgm:cxn modelId="{D5B13D2E-0665-4DF1-8DE7-D3C35B89EFD1}" type="presParOf" srcId="{AC1929A9-5981-4A32-9C0D-4B197E67AD0B}" destId="{6A089DC9-F967-46A6-B07A-5A52552B5111}" srcOrd="0" destOrd="0" presId="urn:microsoft.com/office/officeart/2018/5/layout/IconCircleLabelList"/>
    <dgm:cxn modelId="{D8D7F3A1-843A-47C1-BD72-C4108FDC2DC6}" type="presParOf" srcId="{AC1929A9-5981-4A32-9C0D-4B197E67AD0B}" destId="{E3F362C5-CA6A-4AE7-BE60-021A02C58117}" srcOrd="1" destOrd="0" presId="urn:microsoft.com/office/officeart/2018/5/layout/IconCircleLabelList"/>
    <dgm:cxn modelId="{4657DAB4-ACB5-4843-9934-57D90F25ED8C}" type="presParOf" srcId="{AC1929A9-5981-4A32-9C0D-4B197E67AD0B}" destId="{A98D5481-822A-4C7B-9317-BF8F1EB3B576}" srcOrd="2" destOrd="0" presId="urn:microsoft.com/office/officeart/2018/5/layout/IconCircleLabelList"/>
    <dgm:cxn modelId="{FC8BAAB9-B3FD-47FF-86AC-05996A0C6C83}" type="presParOf" srcId="{AC1929A9-5981-4A32-9C0D-4B197E67AD0B}" destId="{A2F8B06C-1613-4059-8CA9-4B585B75CD83}" srcOrd="3" destOrd="0" presId="urn:microsoft.com/office/officeart/2018/5/layout/IconCircleLabelList"/>
    <dgm:cxn modelId="{B46ED258-83E4-4071-B686-545365C66042}" type="presParOf" srcId="{F1F413A5-77DF-4C06-8100-118334054132}" destId="{583E4C28-A976-4978-B6B4-7E07AC9A7EEE}" srcOrd="1" destOrd="0" presId="urn:microsoft.com/office/officeart/2018/5/layout/IconCircleLabelList"/>
    <dgm:cxn modelId="{1E6F4865-06E5-4DAE-A889-616AE23B8CD9}" type="presParOf" srcId="{F1F413A5-77DF-4C06-8100-118334054132}" destId="{C074913D-DA51-4E4C-874B-92237D81E8D6}" srcOrd="2" destOrd="0" presId="urn:microsoft.com/office/officeart/2018/5/layout/IconCircleLabelList"/>
    <dgm:cxn modelId="{B0E92A13-3D23-4E90-A7BA-2C1E0D11ECBA}" type="presParOf" srcId="{C074913D-DA51-4E4C-874B-92237D81E8D6}" destId="{324840A6-FF0C-43D5-90C5-D5A3F9B0AE25}" srcOrd="0" destOrd="0" presId="urn:microsoft.com/office/officeart/2018/5/layout/IconCircleLabelList"/>
    <dgm:cxn modelId="{CD126122-EDEF-4FC8-89E3-3BC5A6981A00}" type="presParOf" srcId="{C074913D-DA51-4E4C-874B-92237D81E8D6}" destId="{59BA8133-B518-4537-9881-3822CD7CAD06}" srcOrd="1" destOrd="0" presId="urn:microsoft.com/office/officeart/2018/5/layout/IconCircleLabelList"/>
    <dgm:cxn modelId="{01576A5D-7849-4BBD-86FB-7BC7EDAB9B54}" type="presParOf" srcId="{C074913D-DA51-4E4C-874B-92237D81E8D6}" destId="{F00EB37F-BC7D-408A-BE83-38FAA3918931}" srcOrd="2" destOrd="0" presId="urn:microsoft.com/office/officeart/2018/5/layout/IconCircleLabelList"/>
    <dgm:cxn modelId="{1214F2CE-25D9-4DC7-BAD3-B9DE32F466C9}" type="presParOf" srcId="{C074913D-DA51-4E4C-874B-92237D81E8D6}" destId="{5C5DF5E2-29DF-4330-A157-BCD37FD12928}" srcOrd="3" destOrd="0" presId="urn:microsoft.com/office/officeart/2018/5/layout/IconCircleLabelList"/>
    <dgm:cxn modelId="{269963D8-549A-4EDF-A645-6F49567E29A2}" type="presParOf" srcId="{F1F413A5-77DF-4C06-8100-118334054132}" destId="{EC52957E-7412-4C7A-8984-5745F0EEAC1C}" srcOrd="3" destOrd="0" presId="urn:microsoft.com/office/officeart/2018/5/layout/IconCircleLabelList"/>
    <dgm:cxn modelId="{C0AEFFC9-27CD-4823-AA13-6DB59120B797}" type="presParOf" srcId="{F1F413A5-77DF-4C06-8100-118334054132}" destId="{7C11A057-D867-4C6B-ADFD-9CD34202F348}" srcOrd="4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more destructive?.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0" presStyleCnt="1"/>
      <dgm:spPr/>
    </dgm:pt>
    <dgm:pt modelId="{5FF658BC-830B-42C7-99ED-06DBBA838B7B}" type="pres">
      <dgm:prSet presAssocID="{9EF41CC5-EF3B-4A6D-8229-3F1333EADF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with solid fill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0" destOrd="0" parTransId="{DAEF1C7D-B0C5-46FA-BED3-8A54E918D3E0}" sibTransId="{98E6DD7C-B953-4119-9F64-9914E467ECBF}"/>
    <dgm:cxn modelId="{C0AEFFC9-27CD-4823-AA13-6DB59120B797}" type="presParOf" srcId="{F1F413A5-77DF-4C06-8100-118334054132}" destId="{7C11A057-D867-4C6B-ADFD-9CD34202F348}" srcOrd="0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 California wildfires have become more frequent over this time period</a:t>
          </a:r>
          <a:r>
            <a:rPr lang="en-US" sz="1600" dirty="0"/>
            <a:t>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1"/>
      <dgm:spPr/>
    </dgm:pt>
    <dgm:pt modelId="{E3F362C5-CA6A-4AE7-BE60-021A02C58117}" type="pres">
      <dgm:prSet presAssocID="{DC13AB6D-DEA2-4CBB-AC69-1EF1A6AD151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1" custScaleX="175662">
        <dgm:presLayoutVars>
          <dgm:chMax val="1"/>
          <dgm:chPref val="1"/>
        </dgm:presLayoutVars>
      </dgm:prSet>
      <dgm:spPr/>
    </dgm:pt>
  </dgm:ptLst>
  <dgm:cxnLst>
    <dgm:cxn modelId="{79317871-3EE9-4050-AFEE-40465C74A523}" type="presOf" srcId="{DC13AB6D-DEA2-4CBB-AC69-1EF1A6AD1512}" destId="{A2F8B06C-1613-4059-8CA9-4B585B75CD83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9880626F-782F-4801-8C11-D2989B07EF01}" type="presParOf" srcId="{F1F413A5-77DF-4C06-8100-118334054132}" destId="{AC1929A9-5981-4A32-9C0D-4B197E67AD0B}" srcOrd="0" destOrd="0" presId="urn:microsoft.com/office/officeart/2018/5/layout/IconCircleLabelList"/>
    <dgm:cxn modelId="{D5B13D2E-0665-4DF1-8DE7-D3C35B89EFD1}" type="presParOf" srcId="{AC1929A9-5981-4A32-9C0D-4B197E67AD0B}" destId="{6A089DC9-F967-46A6-B07A-5A52552B5111}" srcOrd="0" destOrd="0" presId="urn:microsoft.com/office/officeart/2018/5/layout/IconCircleLabelList"/>
    <dgm:cxn modelId="{D8D7F3A1-843A-47C1-BD72-C4108FDC2DC6}" type="presParOf" srcId="{AC1929A9-5981-4A32-9C0D-4B197E67AD0B}" destId="{E3F362C5-CA6A-4AE7-BE60-021A02C58117}" srcOrd="1" destOrd="0" presId="urn:microsoft.com/office/officeart/2018/5/layout/IconCircleLabelList"/>
    <dgm:cxn modelId="{4657DAB4-ACB5-4843-9934-57D90F25ED8C}" type="presParOf" srcId="{AC1929A9-5981-4A32-9C0D-4B197E67AD0B}" destId="{A98D5481-822A-4C7B-9317-BF8F1EB3B576}" srcOrd="2" destOrd="0" presId="urn:microsoft.com/office/officeart/2018/5/layout/IconCircleLabelList"/>
    <dgm:cxn modelId="{FC8BAAB9-B3FD-47FF-86AC-05996A0C6C83}" type="presParOf" srcId="{AC1929A9-5981-4A32-9C0D-4B197E67AD0B}" destId="{A2F8B06C-1613-4059-8CA9-4B585B75CD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it is not clear that California wildfires have become larger, on average during this time period.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0" presStyleCnt="1"/>
      <dgm:spPr/>
    </dgm:pt>
    <dgm:pt modelId="{59BA8133-B518-4537-9881-3822CD7CAD06}" type="pres">
      <dgm:prSet presAssocID="{53742231-981F-480A-940F-203EC2F7423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0" presStyleCnt="1" custScaleX="281927">
        <dgm:presLayoutVars>
          <dgm:chMax val="1"/>
          <dgm:chPref val="1"/>
        </dgm:presLayoutVars>
      </dgm:prSet>
      <dgm:spPr/>
    </dgm:pt>
  </dgm:ptLst>
  <dgm:cxnLst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9E3C5CD0-88A2-4BC1-8C44-099512B5DD5C}" type="presOf" srcId="{53742231-981F-480A-940F-203EC2F7423F}" destId="{5C5DF5E2-29DF-4330-A157-BCD37FD12928}" srcOrd="0" destOrd="0" presId="urn:microsoft.com/office/officeart/2018/5/layout/IconCircleLabelList"/>
    <dgm:cxn modelId="{1E6F4865-06E5-4DAE-A889-616AE23B8CD9}" type="presParOf" srcId="{F1F413A5-77DF-4C06-8100-118334054132}" destId="{C074913D-DA51-4E4C-874B-92237D81E8D6}" srcOrd="0" destOrd="0" presId="urn:microsoft.com/office/officeart/2018/5/layout/IconCircleLabelList"/>
    <dgm:cxn modelId="{B0E92A13-3D23-4E90-A7BA-2C1E0D11ECBA}" type="presParOf" srcId="{C074913D-DA51-4E4C-874B-92237D81E8D6}" destId="{324840A6-FF0C-43D5-90C5-D5A3F9B0AE25}" srcOrd="0" destOrd="0" presId="urn:microsoft.com/office/officeart/2018/5/layout/IconCircleLabelList"/>
    <dgm:cxn modelId="{CD126122-EDEF-4FC8-89E3-3BC5A6981A00}" type="presParOf" srcId="{C074913D-DA51-4E4C-874B-92237D81E8D6}" destId="{59BA8133-B518-4537-9881-3822CD7CAD06}" srcOrd="1" destOrd="0" presId="urn:microsoft.com/office/officeart/2018/5/layout/IconCircleLabelList"/>
    <dgm:cxn modelId="{01576A5D-7849-4BBD-86FB-7BC7EDAB9B54}" type="presParOf" srcId="{C074913D-DA51-4E4C-874B-92237D81E8D6}" destId="{F00EB37F-BC7D-408A-BE83-38FAA3918931}" srcOrd="2" destOrd="0" presId="urn:microsoft.com/office/officeart/2018/5/layout/IconCircleLabelList"/>
    <dgm:cxn modelId="{1214F2CE-25D9-4DC7-BAD3-B9DE32F466C9}" type="presParOf" srcId="{C074913D-DA51-4E4C-874B-92237D81E8D6}" destId="{5C5DF5E2-29DF-4330-A157-BCD37FD129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California wildfires have become more destructive over this time period. 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0" presStyleCnt="1"/>
      <dgm:spPr/>
    </dgm:pt>
    <dgm:pt modelId="{5FF658BC-830B-42C7-99ED-06DBBA838B7B}" type="pres">
      <dgm:prSet presAssocID="{9EF41CC5-EF3B-4A6D-8229-3F1333EADF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with solid fill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0" presStyleCnt="1" custScaleX="205654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0" destOrd="0" parTransId="{DAEF1C7D-B0C5-46FA-BED3-8A54E918D3E0}" sibTransId="{98E6DD7C-B953-4119-9F64-9914E467ECBF}"/>
    <dgm:cxn modelId="{C0AEFFC9-27CD-4823-AA13-6DB59120B797}" type="presParOf" srcId="{F1F413A5-77DF-4C06-8100-118334054132}" destId="{7C11A057-D867-4C6B-ADFD-9CD34202F348}" srcOrd="0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436820" y="732589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678133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4852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becomes more frequent?</a:t>
          </a:r>
        </a:p>
      </dsp:txBody>
      <dsp:txXfrm>
        <a:off x="74852" y="2217590"/>
        <a:ext cx="1856250" cy="720000"/>
      </dsp:txXfrm>
    </dsp:sp>
    <dsp:sp modelId="{324840A6-FF0C-43D5-90C5-D5A3F9B0AE25}">
      <dsp:nvSpPr>
        <dsp:cNvPr id="0" name=""/>
        <dsp:cNvSpPr/>
      </dsp:nvSpPr>
      <dsp:spPr>
        <a:xfrm>
          <a:off x="2617914" y="732589"/>
          <a:ext cx="1132312" cy="1132312"/>
        </a:xfrm>
        <a:prstGeom prst="ellips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2859227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255946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 larger?</a:t>
          </a:r>
        </a:p>
      </dsp:txBody>
      <dsp:txXfrm>
        <a:off x="2255946" y="2217590"/>
        <a:ext cx="1856250" cy="720000"/>
      </dsp:txXfrm>
    </dsp:sp>
    <dsp:sp modelId="{8A9D0615-74BE-404B-8F88-7FCE70F9CA5E}">
      <dsp:nvSpPr>
        <dsp:cNvPr id="0" name=""/>
        <dsp:cNvSpPr/>
      </dsp:nvSpPr>
      <dsp:spPr>
        <a:xfrm>
          <a:off x="4799008" y="732589"/>
          <a:ext cx="1132312" cy="1132312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5040321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4437039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 more destructive?.</a:t>
          </a:r>
        </a:p>
      </dsp:txBody>
      <dsp:txXfrm>
        <a:off x="4437039" y="2217590"/>
        <a:ext cx="18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436820" y="732589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678133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4852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California wildfires have become more frequent over this time period.</a:t>
          </a:r>
        </a:p>
      </dsp:txBody>
      <dsp:txXfrm>
        <a:off x="74852" y="2217590"/>
        <a:ext cx="1856250" cy="720000"/>
      </dsp:txXfrm>
    </dsp:sp>
    <dsp:sp modelId="{324840A6-FF0C-43D5-90C5-D5A3F9B0AE25}">
      <dsp:nvSpPr>
        <dsp:cNvPr id="0" name=""/>
        <dsp:cNvSpPr/>
      </dsp:nvSpPr>
      <dsp:spPr>
        <a:xfrm>
          <a:off x="2617914" y="732589"/>
          <a:ext cx="1132312" cy="1132312"/>
        </a:xfrm>
        <a:prstGeom prst="ellips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2859227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255946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California wildfires have not necessarily become larger during this period.</a:t>
          </a:r>
        </a:p>
      </dsp:txBody>
      <dsp:txXfrm>
        <a:off x="2255946" y="2217590"/>
        <a:ext cx="1856250" cy="720000"/>
      </dsp:txXfrm>
    </dsp:sp>
    <dsp:sp modelId="{8A9D0615-74BE-404B-8F88-7FCE70F9CA5E}">
      <dsp:nvSpPr>
        <dsp:cNvPr id="0" name=""/>
        <dsp:cNvSpPr/>
      </dsp:nvSpPr>
      <dsp:spPr>
        <a:xfrm>
          <a:off x="4799008" y="732589"/>
          <a:ext cx="1132312" cy="1132312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5040321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4437039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California wildfires have become more destructive?.</a:t>
          </a:r>
        </a:p>
      </dsp:txBody>
      <dsp:txXfrm>
        <a:off x="4437039" y="2217590"/>
        <a:ext cx="185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D0615-74BE-404B-8F88-7FCE70F9CA5E}">
      <dsp:nvSpPr>
        <dsp:cNvPr id="0" name=""/>
        <dsp:cNvSpPr/>
      </dsp:nvSpPr>
      <dsp:spPr>
        <a:xfrm>
          <a:off x="2086071" y="3508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2554071" y="50308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1384071" y="291509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Have California wildfires become more destructive?.</a:t>
          </a:r>
        </a:p>
      </dsp:txBody>
      <dsp:txXfrm>
        <a:off x="1384071" y="2915090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2164843" y="55032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2493906" y="384094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13652" y="2080032"/>
          <a:ext cx="4446444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 California wildfires have become more frequent over this time period</a:t>
          </a:r>
          <a:r>
            <a:rPr lang="en-US" sz="1600" kern="1200" dirty="0"/>
            <a:t>.</a:t>
          </a:r>
        </a:p>
      </dsp:txBody>
      <dsp:txXfrm>
        <a:off x="713652" y="2080032"/>
        <a:ext cx="4446444" cy="747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840A6-FF0C-43D5-90C5-D5A3F9B0AE25}">
      <dsp:nvSpPr>
        <dsp:cNvPr id="0" name=""/>
        <dsp:cNvSpPr/>
      </dsp:nvSpPr>
      <dsp:spPr>
        <a:xfrm>
          <a:off x="3047008" y="46354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3376071" y="375417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50901" y="2071354"/>
          <a:ext cx="7136277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it is not clear that California wildfires have become larger, on average during this time period.</a:t>
          </a:r>
        </a:p>
      </dsp:txBody>
      <dsp:txXfrm>
        <a:off x="250901" y="2071354"/>
        <a:ext cx="7136277" cy="747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D0615-74BE-404B-8F88-7FCE70F9CA5E}">
      <dsp:nvSpPr>
        <dsp:cNvPr id="0" name=""/>
        <dsp:cNvSpPr/>
      </dsp:nvSpPr>
      <dsp:spPr>
        <a:xfrm>
          <a:off x="1922930" y="5495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2237368" y="36938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173521" y="1989952"/>
          <a:ext cx="4974256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California wildfires have become more destructive over this time period. </a:t>
          </a:r>
        </a:p>
      </dsp:txBody>
      <dsp:txXfrm>
        <a:off x="173521" y="1989952"/>
        <a:ext cx="4974256" cy="74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hu017/california-wildfire-incidents-20132020" TargetMode="External"/><Relationship Id="rId2" Type="http://schemas.openxmlformats.org/officeDocument/2006/relationships/hyperlink" Target="https://www.fire.ca.gov/incident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roughtmonitor.unl.edu/Data/DataTables.asp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California Wildfire Dashboard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Team 7</a:t>
            </a:r>
          </a:p>
        </p:txBody>
      </p:sp>
      <p:pic>
        <p:nvPicPr>
          <p:cNvPr id="6" name="Picture 5" descr="A picture containing smoke, nature, dark, fire&#10;&#10;Description automatically generated">
            <a:extLst>
              <a:ext uri="{FF2B5EF4-FFF2-40B4-BE49-F238E27FC236}">
                <a16:creationId xmlns:a16="http://schemas.microsoft.com/office/drawing/2014/main" id="{DB354F37-9199-4C5F-BA2A-FDC5C6233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7" r="1177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  <p:graphicFrame>
        <p:nvGraphicFramePr>
          <p:cNvPr id="7" name="Content Placeholder 2" descr="icon circle label list SmartArt">
            <a:extLst>
              <a:ext uri="{FF2B5EF4-FFF2-40B4-BE49-F238E27FC236}">
                <a16:creationId xmlns:a16="http://schemas.microsoft.com/office/drawing/2014/main" id="{0002C7DF-F81B-407C-BA97-43A6DC80D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558001"/>
              </p:ext>
            </p:extLst>
          </p:nvPr>
        </p:nvGraphicFramePr>
        <p:xfrm>
          <a:off x="5435601" y="280660"/>
          <a:ext cx="5321299" cy="279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CEB5B72-A905-4F75-BDDD-693DF6CB2E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3920" y="3054786"/>
            <a:ext cx="7638080" cy="329395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0557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5A5-CBB5-4C4A-BEDB-9037DBE3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CE72-5519-47E2-8361-40502268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1830705"/>
          </a:xfrm>
        </p:spPr>
        <p:txBody>
          <a:bodyPr/>
          <a:lstStyle/>
          <a:p>
            <a:r>
              <a:rPr lang="en-US" dirty="0"/>
              <a:t>Could drought be a contributing factor?</a:t>
            </a:r>
          </a:p>
          <a:p>
            <a:pPr lvl="1"/>
            <a:r>
              <a:rPr lang="en-US" dirty="0"/>
              <a:t>Tree rings show that 2000-2018 is the driest 19-year period in centuries</a:t>
            </a:r>
          </a:p>
          <a:p>
            <a:pPr lvl="2"/>
            <a:r>
              <a:rPr lang="en-US" dirty="0"/>
              <a:t>Just looking at the last 20 years, there appears to be an increase in the percentage of California experiencing drought conditions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0738-59FA-4F72-AAEF-2A53455D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Drought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04B75-CFCF-49E4-8E35-A7F0CD17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83" y="2596238"/>
            <a:ext cx="5512083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80334"/>
              </p:ext>
            </p:extLst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0243B-FE99-4811-9D2B-4A14A2E3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B484D1-2A89-4D56-AB55-6C3FDC2D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Historical California Wildfire data is not easily accessible but we found a pretty good dataset covering 2013-2019.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06CA2-402F-4FC9-A00C-D9060DD78B3E}"/>
              </a:ext>
            </a:extLst>
          </p:cNvPr>
          <p:cNvSpPr txBox="1">
            <a:spLocks/>
          </p:cNvSpPr>
          <p:nvPr/>
        </p:nvSpPr>
        <p:spPr>
          <a:xfrm>
            <a:off x="4754538" y="789655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506050-63A8-44ED-9759-031FEEB6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191" y="1218280"/>
            <a:ext cx="6492240" cy="5257800"/>
          </a:xfrm>
        </p:spPr>
        <p:txBody>
          <a:bodyPr/>
          <a:lstStyle/>
          <a:p>
            <a:r>
              <a:rPr lang="en-US" sz="2400" dirty="0"/>
              <a:t>Wildfire Incident dataset</a:t>
            </a:r>
          </a:p>
          <a:p>
            <a:pPr lvl="1"/>
            <a:r>
              <a:rPr lang="en-US" dirty="0"/>
              <a:t>CSV dataset on Kaggle covering 2013-2019 that was originally scraped from </a:t>
            </a:r>
            <a:r>
              <a:rPr lang="en-US" dirty="0">
                <a:hlinkClick r:id="rId2"/>
              </a:rPr>
              <a:t>https://www.fire.ca.gov/incidents/</a:t>
            </a:r>
            <a:endParaRPr lang="en-US" dirty="0"/>
          </a:p>
          <a:p>
            <a:pPr lvl="2"/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https://www.kaggle.com/ananthu017/california-wildfire-incidents-20132020</a:t>
            </a:r>
            <a:endParaRPr lang="en-US" u="sng" dirty="0">
              <a:solidFill>
                <a:srgbClr val="0563C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Some Data Quality &amp; Availability issues</a:t>
            </a:r>
          </a:p>
          <a:p>
            <a:pPr lvl="2"/>
            <a:r>
              <a:rPr lang="en-US" dirty="0"/>
              <a:t>A handful of incidents with missing or invalid coordinates – so while they are included in stats &amp; queries, they do not appear on the map. </a:t>
            </a:r>
          </a:p>
          <a:p>
            <a:pPr lvl="2"/>
            <a:r>
              <a:rPr lang="en-US" dirty="0"/>
              <a:t>NIFC (National Interagency Fire Center) completely changed how wildfire incident data is managed &amp; hosted in 2020, so we don’t have 2020 data.</a:t>
            </a:r>
          </a:p>
          <a:p>
            <a:pPr lvl="2"/>
            <a:r>
              <a:rPr lang="en-US" dirty="0"/>
              <a:t>Because of the cutoff point for this data, some of the 2019 incidents were not closed out and finalized when fully extinguished, so the 2019 data is a bit incomplete</a:t>
            </a:r>
          </a:p>
          <a:p>
            <a:r>
              <a:rPr lang="en-US" sz="2400" dirty="0"/>
              <a:t>Drought dataset</a:t>
            </a:r>
          </a:p>
          <a:p>
            <a:pPr lvl="1"/>
            <a:r>
              <a:rPr lang="en-US" dirty="0"/>
              <a:t>CSV dataset covering percentages of California in different levels of drought status from 2000-2021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https://droughtmonitor.unl.edu/Data/DataTables.aspx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1747218C-47E2-4F39-AA78-2CC9DCFB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4" y="30598"/>
            <a:ext cx="5557541" cy="37411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27A022-1152-4370-BE9F-B3D78FE97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54444" y="30598"/>
            <a:ext cx="3337556" cy="598041"/>
          </a:xfrm>
          <a:ln>
            <a:solidFill>
              <a:schemeClr val="accent6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/>
              <a:t>Wildfire Incident data</a:t>
            </a:r>
            <a:br>
              <a:rPr lang="en-US" sz="3200" dirty="0"/>
            </a:br>
            <a:r>
              <a:rPr lang="en-US" sz="2000" dirty="0"/>
              <a:t>Solution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0BE57-0A19-4EBA-8DBA-A1D02184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1" y="2733948"/>
            <a:ext cx="1127858" cy="12040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6CB13D-10E1-4346-91FD-3FE0A36DBBA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305249" y="2571328"/>
            <a:ext cx="1999638" cy="764652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982B8-BDAC-48AA-A8A4-59526A71CC38}"/>
              </a:ext>
            </a:extLst>
          </p:cNvPr>
          <p:cNvSpPr/>
          <p:nvPr/>
        </p:nvSpPr>
        <p:spPr>
          <a:xfrm>
            <a:off x="3302333" y="1203758"/>
            <a:ext cx="2368325" cy="1814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87C29-A7BC-4D68-8E77-88AC448AACCF}"/>
              </a:ext>
            </a:extLst>
          </p:cNvPr>
          <p:cNvGrpSpPr/>
          <p:nvPr/>
        </p:nvGrpSpPr>
        <p:grpSpPr>
          <a:xfrm>
            <a:off x="3385565" y="1207269"/>
            <a:ext cx="2663292" cy="1468337"/>
            <a:chOff x="5770534" y="-65000"/>
            <a:chExt cx="3410919" cy="1847850"/>
          </a:xfrm>
        </p:grpSpPr>
        <p:pic>
          <p:nvPicPr>
            <p:cNvPr id="14" name="Picture 24" descr="Image result for postgresql logo">
              <a:extLst>
                <a:ext uri="{FF2B5EF4-FFF2-40B4-BE49-F238E27FC236}">
                  <a16:creationId xmlns:a16="http://schemas.microsoft.com/office/drawing/2014/main" id="{FE14265E-3777-4617-A346-25BC2121B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6" descr="Image result for sql logo">
              <a:extLst>
                <a:ext uri="{FF2B5EF4-FFF2-40B4-BE49-F238E27FC236}">
                  <a16:creationId xmlns:a16="http://schemas.microsoft.com/office/drawing/2014/main" id="{41D5A20A-E783-4692-9EA6-1F9E9B082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2E076E-D14A-49D1-A012-9E30DCFFAEB8}"/>
              </a:ext>
            </a:extLst>
          </p:cNvPr>
          <p:cNvGrpSpPr/>
          <p:nvPr/>
        </p:nvGrpSpPr>
        <p:grpSpPr>
          <a:xfrm>
            <a:off x="3447509" y="4232007"/>
            <a:ext cx="1759975" cy="1759975"/>
            <a:chOff x="2910348" y="3771772"/>
            <a:chExt cx="1759975" cy="1759975"/>
          </a:xfrm>
        </p:grpSpPr>
        <p:pic>
          <p:nvPicPr>
            <p:cNvPr id="19" name="Graphic 18" descr="Paper with solid fill">
              <a:extLst>
                <a:ext uri="{FF2B5EF4-FFF2-40B4-BE49-F238E27FC236}">
                  <a16:creationId xmlns:a16="http://schemas.microsoft.com/office/drawing/2014/main" id="{93CD1974-1831-4EC1-B0AF-E6D3AE62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10348" y="3771772"/>
              <a:ext cx="1759975" cy="17599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D032D9-16FD-43DF-9E00-76B6AFB8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59871" y="4572000"/>
              <a:ext cx="853703" cy="6904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6C37510-B9B6-4A0C-951E-9B60FCDDBD34}"/>
              </a:ext>
            </a:extLst>
          </p:cNvPr>
          <p:cNvSpPr txBox="1"/>
          <p:nvPr/>
        </p:nvSpPr>
        <p:spPr>
          <a:xfrm>
            <a:off x="2040272" y="1920230"/>
            <a:ext cx="1231382" cy="523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All ETL done on PostgreSQL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3504AF-B469-489F-AF28-E29AF2810757}"/>
              </a:ext>
            </a:extLst>
          </p:cNvPr>
          <p:cNvCxnSpPr>
            <a:cxnSpLocks/>
          </p:cNvCxnSpPr>
          <p:nvPr/>
        </p:nvCxnSpPr>
        <p:spPr>
          <a:xfrm>
            <a:off x="1290936" y="3938012"/>
            <a:ext cx="2396161" cy="1134271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2" descr="Image result for web design">
            <a:extLst>
              <a:ext uri="{FF2B5EF4-FFF2-40B4-BE49-F238E27FC236}">
                <a16:creationId xmlns:a16="http://schemas.microsoft.com/office/drawing/2014/main" id="{1D2C2892-F768-42C8-98DD-705F7930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63" y="2228059"/>
            <a:ext cx="2741923" cy="233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D0A3F9-26A8-40FF-81D6-2F96FB119A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3843" y="3158664"/>
            <a:ext cx="1863478" cy="5406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07F6801-9091-493A-839C-5A1E1917EB9F}"/>
              </a:ext>
            </a:extLst>
          </p:cNvPr>
          <p:cNvSpPr txBox="1"/>
          <p:nvPr/>
        </p:nvSpPr>
        <p:spPr>
          <a:xfrm>
            <a:off x="5679671" y="1648335"/>
            <a:ext cx="1863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NodeJS API serving up query endpoints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8949-5FF3-45FC-9CF1-22926C06D01C}"/>
              </a:ext>
            </a:extLst>
          </p:cNvPr>
          <p:cNvCxnSpPr>
            <a:cxnSpLocks/>
          </p:cNvCxnSpPr>
          <p:nvPr/>
        </p:nvCxnSpPr>
        <p:spPr>
          <a:xfrm>
            <a:off x="5679965" y="2171555"/>
            <a:ext cx="1995417" cy="1033045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306498-B9C6-4B13-95D5-50281C2B63FB}"/>
              </a:ext>
            </a:extLst>
          </p:cNvPr>
          <p:cNvCxnSpPr>
            <a:cxnSpLocks/>
          </p:cNvCxnSpPr>
          <p:nvPr/>
        </p:nvCxnSpPr>
        <p:spPr>
          <a:xfrm flipV="1">
            <a:off x="4800642" y="3771772"/>
            <a:ext cx="2904940" cy="126046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C47960E-5B80-452E-9C0E-4180013062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9886" y="2261532"/>
            <a:ext cx="1759975" cy="67656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ECA3698-0124-449D-8BB1-9A15895E83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7774" y="4101390"/>
            <a:ext cx="2055671" cy="59649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03F176-3C2F-4A62-85C0-A94707E6AB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1962" y="935416"/>
            <a:ext cx="1239585" cy="69769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E9B4998-F619-4B47-983E-A89453498D8B}"/>
              </a:ext>
            </a:extLst>
          </p:cNvPr>
          <p:cNvSpPr txBox="1"/>
          <p:nvPr/>
        </p:nvSpPr>
        <p:spPr>
          <a:xfrm>
            <a:off x="949411" y="4373804"/>
            <a:ext cx="1863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Conversion using csv2geojson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7CA10-8DB6-4F31-A848-6D3AF31626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3626" y="572101"/>
            <a:ext cx="616792" cy="5679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6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1D0DE9-3F52-4157-8EC7-0CC2CE03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2A2F-544A-4F0E-BDFF-BA8A55F71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Wildfire Dashboard</a:t>
            </a:r>
          </a:p>
        </p:txBody>
      </p:sp>
    </p:spTree>
    <p:extLst>
      <p:ext uri="{BB962C8B-B14F-4D97-AF65-F5344CB8AC3E}">
        <p14:creationId xmlns:p14="http://schemas.microsoft.com/office/powerpoint/2010/main" val="351036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041958"/>
              </p:ext>
            </p:extLst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04570"/>
              </p:ext>
            </p:extLst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9500356"/>
              </p:ext>
            </p:extLst>
          </p:nvPr>
        </p:nvGraphicFramePr>
        <p:xfrm>
          <a:off x="5461000" y="228600"/>
          <a:ext cx="5873750" cy="28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09B85-8149-43BF-817C-BD2988981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224" y="4086226"/>
            <a:ext cx="7624776" cy="224993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9753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  <p:graphicFrame>
        <p:nvGraphicFramePr>
          <p:cNvPr id="7" name="Content Placeholder 2" descr="icon circle label list SmartArt">
            <a:extLst>
              <a:ext uri="{FF2B5EF4-FFF2-40B4-BE49-F238E27FC236}">
                <a16:creationId xmlns:a16="http://schemas.microsoft.com/office/drawing/2014/main" id="{4D4DC26C-5AE0-4F28-B23E-3B7F7BE7A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487453"/>
              </p:ext>
            </p:extLst>
          </p:nvPr>
        </p:nvGraphicFramePr>
        <p:xfrm>
          <a:off x="4553920" y="215256"/>
          <a:ext cx="7638080" cy="286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5DFD050-8F7C-4B73-AE3A-EC37BCF1B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8859" y="3197156"/>
            <a:ext cx="4515082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23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 design</Template>
  <TotalTime>1846</TotalTime>
  <Words>358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Helvetica</vt:lpstr>
      <vt:lpstr>Retrospect</vt:lpstr>
      <vt:lpstr>California Wildfire Dashboard Project</vt:lpstr>
      <vt:lpstr>Key Questions</vt:lpstr>
      <vt:lpstr>The Data</vt:lpstr>
      <vt:lpstr>Wildfire Incident data Solution architecture</vt:lpstr>
      <vt:lpstr>Quick Demo</vt:lpstr>
      <vt:lpstr>Findings</vt:lpstr>
      <vt:lpstr>Findings</vt:lpstr>
      <vt:lpstr>PowerPoint Presentation</vt:lpstr>
      <vt:lpstr>PowerPoint Presentation</vt:lpstr>
      <vt:lpstr>PowerPoint Presentation</vt:lpstr>
      <vt:lpstr>Contributing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 Dashboard Project</dc:title>
  <dc:creator>Margaret Thorpe</dc:creator>
  <cp:lastModifiedBy>Margaret Thorpe</cp:lastModifiedBy>
  <cp:revision>41</cp:revision>
  <dcterms:created xsi:type="dcterms:W3CDTF">2021-04-18T17:16:15Z</dcterms:created>
  <dcterms:modified xsi:type="dcterms:W3CDTF">2021-04-26T23:31:06Z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