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261" r:id="rId5"/>
    <p:sldId id="264" r:id="rId6"/>
    <p:sldId id="265" r:id="rId7"/>
    <p:sldId id="268" r:id="rId8"/>
    <p:sldId id="269" r:id="rId9"/>
    <p:sldId id="278" r:id="rId10"/>
    <p:sldId id="282" r:id="rId11"/>
    <p:sldId id="270" r:id="rId12"/>
    <p:sldId id="285" r:id="rId13"/>
    <p:sldId id="271" r:id="rId14"/>
    <p:sldId id="283" r:id="rId15"/>
  </p:sldIdLst>
  <p:sldSz cx="6858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ưng Nhật" initials="MN" lastIdx="1" clrIdx="0">
    <p:extLst>
      <p:ext uri="{19B8F6BF-5375-455C-9EA6-DF929625EA0E}">
        <p15:presenceInfo xmlns:p15="http://schemas.microsoft.com/office/powerpoint/2012/main" userId="99a30fd0e5042c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02" y="84"/>
      </p:cViewPr>
      <p:guideLst>
        <p:guide orient="horz" pos="193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6858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3429002" y="387072"/>
            <a:ext cx="3427265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2646" y="2787777"/>
            <a:ext cx="2862318" cy="1080121"/>
          </a:xfrm>
          <a:prstGeom prst="rect">
            <a:avLst/>
          </a:prstGeom>
        </p:spPr>
        <p:txBody>
          <a:bodyPr anchor="ctr"/>
          <a:lstStyle>
            <a:lvl1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2535" y="3867894"/>
            <a:ext cx="2862318" cy="504056"/>
          </a:xfrm>
          <a:prstGeom prst="rect">
            <a:avLst/>
          </a:prstGeom>
        </p:spPr>
        <p:txBody>
          <a:bodyPr anchor="ctr"/>
          <a:lstStyle>
            <a:lvl1pPr marL="0" indent="0" algn="l" fontAlgn="auto">
              <a:spcBef>
                <a:spcPts val="0"/>
              </a:spcBef>
              <a:spcAft>
                <a:spcPts val="0"/>
              </a:spcAft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6858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61049" y="1431235"/>
            <a:ext cx="1926326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778000" y="3703500"/>
            <a:ext cx="108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781048" y="0"/>
            <a:ext cx="108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6858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6858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429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38000" y="-1"/>
            <a:ext cx="162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50503" y="2131318"/>
            <a:ext cx="162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19000" y="2131318"/>
            <a:ext cx="864006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619001" y="-1"/>
            <a:ext cx="2545373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475997" y="1495130"/>
            <a:ext cx="1380698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107287" y="3386021"/>
            <a:ext cx="2648091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618574" y="1495130"/>
            <a:ext cx="2761397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4047652" y="-11318"/>
            <a:ext cx="2761397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6652" y="1267209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96652" y="3075807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433760" y="1267209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433760" y="3075807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302041" y="1267209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302041" y="3075807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5439149" y="1267209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5439149" y="3075807"/>
            <a:ext cx="108012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70867" y="1275605"/>
            <a:ext cx="1674186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1984" y="92612"/>
            <a:ext cx="6509924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38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65506" y="1131592"/>
            <a:ext cx="213738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98949" y="1347503"/>
            <a:ext cx="8139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1881692" y="1300993"/>
            <a:ext cx="502331" cy="3767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589894" y="1114965"/>
            <a:ext cx="1740614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2888940" y="1895103"/>
            <a:ext cx="396906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93814" y="2154560"/>
            <a:ext cx="3764187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93814" y="2730624"/>
            <a:ext cx="3764187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427035" y="1537517"/>
            <a:ext cx="4215044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6858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6858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350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9"/>
            <a:ext cx="6858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11" y="3723878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901697" y="1104511"/>
            <a:ext cx="504636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574215" y="2183147"/>
            <a:ext cx="393446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3186792" y="497589"/>
            <a:ext cx="484418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6858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6001232" y="3940074"/>
            <a:ext cx="85676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4086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0659" y="411510"/>
            <a:ext cx="172746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0659" y="1779662"/>
            <a:ext cx="172746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1" y="2571750"/>
            <a:ext cx="2238692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188640" y="339502"/>
            <a:ext cx="648072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427035" y="232359"/>
            <a:ext cx="4215044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62043" y="2931793"/>
            <a:ext cx="2921202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961932" y="3579862"/>
            <a:ext cx="2921202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901697" y="1104511"/>
            <a:ext cx="504636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574215" y="2183147"/>
            <a:ext cx="393446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2780930" y="1203090"/>
            <a:ext cx="128324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0420" y="1312181"/>
            <a:ext cx="1161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544276" y="1276575"/>
            <a:ext cx="1161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8132" y="1276575"/>
            <a:ext cx="1161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32708" y="1276575"/>
            <a:ext cx="1161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136564" y="1276575"/>
            <a:ext cx="1161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6858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9" y="1079007"/>
            <a:ext cx="2529996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74747" y="1217153"/>
            <a:ext cx="1459099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685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6858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449" y="987577"/>
            <a:ext cx="4828637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75329" y="4262140"/>
            <a:ext cx="6507342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755" y="1404993"/>
            <a:ext cx="2314198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0">
            <a:extLst>
              <a:ext uri="{FF2B5EF4-FFF2-40B4-BE49-F238E27FC236}">
                <a16:creationId xmlns:a16="http://schemas.microsoft.com/office/drawing/2014/main" id="{F01123B6-F403-24FE-DC49-EC93650BC965}"/>
              </a:ext>
            </a:extLst>
          </p:cNvPr>
          <p:cNvSpPr txBox="1"/>
          <p:nvPr/>
        </p:nvSpPr>
        <p:spPr>
          <a:xfrm>
            <a:off x="0" y="411510"/>
            <a:ext cx="6858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+mj-lt"/>
                <a:ea typeface="Calibri" panose="020F0502020204030204" pitchFamily="34" charset="0"/>
              </a:rPr>
              <a:t>TRƯỜNG ĐẠI HỌC TÀI NGUYÊN VÀ MÔI TRƯỜNG TP.HCM</a:t>
            </a:r>
          </a:p>
          <a:p>
            <a:pPr algn="ctr"/>
            <a:r>
              <a:rPr lang="en-US" sz="15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KHOA: HỆ THỐNG THÔNG TIN VÀ VIẾN THÁM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2BE7B-353C-5403-4399-6DB4DD6A593F}"/>
              </a:ext>
            </a:extLst>
          </p:cNvPr>
          <p:cNvSpPr txBox="1"/>
          <p:nvPr/>
        </p:nvSpPr>
        <p:spPr>
          <a:xfrm>
            <a:off x="0" y="1707654"/>
            <a:ext cx="68716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00" b="1" dirty="0">
                <a:latin typeface="Arial" panose="020B0604020202020204" pitchFamily="34" charset="0"/>
                <a:cs typeface="Arial" panose="020B0604020202020204" pitchFamily="34" charset="0"/>
              </a:rPr>
              <a:t>BÁO CÁO MÔN HỌC &amp; BÀI LÀM GIỮA KÌ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88;p60">
            <a:extLst>
              <a:ext uri="{FF2B5EF4-FFF2-40B4-BE49-F238E27FC236}">
                <a16:creationId xmlns:a16="http://schemas.microsoft.com/office/drawing/2014/main" id="{52EC5621-638C-6064-4A97-73BBBA0F0F9B}"/>
              </a:ext>
            </a:extLst>
          </p:cNvPr>
          <p:cNvSpPr txBox="1"/>
          <p:nvPr/>
        </p:nvSpPr>
        <p:spPr>
          <a:xfrm>
            <a:off x="0" y="2571750"/>
            <a:ext cx="6858000" cy="103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0" tIns="38570" rIns="38570" bIns="3857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en-US" sz="19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95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 HIỂU CÁCH XỬ LÝ DỮ LIỆU NHƯ AGGREGRATION </a:t>
            </a:r>
          </a:p>
          <a:p>
            <a:pPr algn="ctr"/>
            <a:r>
              <a:rPr lang="en-US" sz="195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JOIN KHI LÀM VIỆC VỚI DATAFRAME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931A39E-BB78-9D41-BAD7-B450AC5971B2}"/>
              </a:ext>
            </a:extLst>
          </p:cNvPr>
          <p:cNvSpPr txBox="1"/>
          <p:nvPr/>
        </p:nvSpPr>
        <p:spPr>
          <a:xfrm>
            <a:off x="332656" y="222915"/>
            <a:ext cx="4104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1. Broadcast Join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hlinkClick r:id="rId3" action="ppaction://hlinksldjump"/>
            <a:extLst>
              <a:ext uri="{FF2B5EF4-FFF2-40B4-BE49-F238E27FC236}">
                <a16:creationId xmlns:a16="http://schemas.microsoft.com/office/drawing/2014/main" id="{99FFE014-F72F-F06C-F8AB-15D0492D96FF}"/>
              </a:ext>
            </a:extLst>
          </p:cNvPr>
          <p:cNvSpPr txBox="1"/>
          <p:nvPr/>
        </p:nvSpPr>
        <p:spPr>
          <a:xfrm>
            <a:off x="-14161" y="3867894"/>
            <a:ext cx="6858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 Spark Broadcast Join</a:t>
            </a:r>
          </a:p>
          <a:p>
            <a:pPr algn="ctr"/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Nguồn:https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://sparkbyexamples.com/spark/broadcast-join-in-spark/</a:t>
            </a:r>
          </a:p>
        </p:txBody>
      </p:sp>
      <p:sp>
        <p:nvSpPr>
          <p:cNvPr id="29" name="Chevron 30">
            <a:extLst>
              <a:ext uri="{FF2B5EF4-FFF2-40B4-BE49-F238E27FC236}">
                <a16:creationId xmlns:a16="http://schemas.microsoft.com/office/drawing/2014/main" id="{732B6224-AE0A-36F9-A26B-E8277B2EDE6E}"/>
              </a:ext>
            </a:extLst>
          </p:cNvPr>
          <p:cNvSpPr/>
          <p:nvPr/>
        </p:nvSpPr>
        <p:spPr>
          <a:xfrm rot="10800000">
            <a:off x="6061275" y="4630500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AF7223-7658-1515-0CB9-B1D19596750F}"/>
              </a:ext>
            </a:extLst>
          </p:cNvPr>
          <p:cNvSpPr txBox="1"/>
          <p:nvPr/>
        </p:nvSpPr>
        <p:spPr>
          <a:xfrm>
            <a:off x="6091402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9/12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D1A78CC-C013-D4C9-B73E-01848019B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5" y="634644"/>
            <a:ext cx="5661248" cy="32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4993EE-3400-CB49-D4BD-F374CA190701}"/>
              </a:ext>
            </a:extLst>
          </p:cNvPr>
          <p:cNvSpPr txBox="1"/>
          <p:nvPr/>
        </p:nvSpPr>
        <p:spPr>
          <a:xfrm>
            <a:off x="332656" y="195486"/>
            <a:ext cx="35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2. Bucket Join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F2489-0200-1167-048A-13BF4FF3B743}"/>
              </a:ext>
            </a:extLst>
          </p:cNvPr>
          <p:cNvSpPr txBox="1"/>
          <p:nvPr/>
        </p:nvSpPr>
        <p:spPr>
          <a:xfrm>
            <a:off x="0" y="811620"/>
            <a:ext cx="6858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Bucket Join nhóm còn được gọi là Bucket Join được sắp xếp . Nó được sử dụng khi tất cả các bảng tham gia đều lớn và dữ liệu bảng đã được phân phối bởi khóa tham gia.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EB724-225C-F84F-CC5A-56AD3453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0" y="2067694"/>
            <a:ext cx="6120680" cy="1656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9B93C3-604E-8CF7-16A2-F3718D3BD2F4}"/>
              </a:ext>
            </a:extLst>
          </p:cNvPr>
          <p:cNvSpPr txBox="1"/>
          <p:nvPr/>
        </p:nvSpPr>
        <p:spPr>
          <a:xfrm>
            <a:off x="0" y="3939902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hevron 30">
            <a:extLst>
              <a:ext uri="{FF2B5EF4-FFF2-40B4-BE49-F238E27FC236}">
                <a16:creationId xmlns:a16="http://schemas.microsoft.com/office/drawing/2014/main" id="{FE23257C-AD54-0B9C-560F-42414C5C7845}"/>
              </a:ext>
            </a:extLst>
          </p:cNvPr>
          <p:cNvSpPr/>
          <p:nvPr/>
        </p:nvSpPr>
        <p:spPr>
          <a:xfrm rot="10800000">
            <a:off x="6091402" y="4630500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D02ABB-BB16-9AC8-C601-946042A880BF}"/>
              </a:ext>
            </a:extLst>
          </p:cNvPr>
          <p:cNvSpPr txBox="1"/>
          <p:nvPr/>
        </p:nvSpPr>
        <p:spPr>
          <a:xfrm>
            <a:off x="6027267" y="4702334"/>
            <a:ext cx="79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10/12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5AA0F-FEFB-74A3-BD61-314ADF3327B7}"/>
              </a:ext>
            </a:extLst>
          </p:cNvPr>
          <p:cNvSpPr txBox="1"/>
          <p:nvPr/>
        </p:nvSpPr>
        <p:spPr>
          <a:xfrm>
            <a:off x="0" y="2094696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Arial" panose="020B0604020202020204" pitchFamily="34" charset="0"/>
                <a:ea typeface="Dotum" panose="020B0600000101010101" pitchFamily="34" charset="-127"/>
                <a:cs typeface="Arial" panose="020B0604020202020204" pitchFamily="34" charset="0"/>
              </a:rPr>
              <a:t>CẢM ƠN THẦY VÀ CÁC BẠN ĐÃ LẮNG NGHE PHẦN TRÌNH BÀY !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34633" y="2250223"/>
            <a:ext cx="912899" cy="912941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5473" y="1813816"/>
            <a:ext cx="142100" cy="780115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1005576"/>
            <a:ext cx="6858000" cy="4320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 err="1">
                <a:cs typeface="Arial" pitchFamily="34" charset="0"/>
              </a:rPr>
              <a:t>Lớp</a:t>
            </a:r>
            <a:r>
              <a:rPr lang="en-US" sz="2700" dirty="0">
                <a:cs typeface="Arial" pitchFamily="34" charset="0"/>
              </a:rPr>
              <a:t>: 09_ĐH_CNTT4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2615" y="959353"/>
            <a:ext cx="545131" cy="84104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ectangle 19"/>
          <p:cNvSpPr/>
          <p:nvPr/>
        </p:nvSpPr>
        <p:spPr>
          <a:xfrm>
            <a:off x="905473" y="2670194"/>
            <a:ext cx="142100" cy="1830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73326" y="785497"/>
            <a:ext cx="223706" cy="183557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9" name="Rectangle 28"/>
          <p:cNvSpPr/>
          <p:nvPr/>
        </p:nvSpPr>
        <p:spPr>
          <a:xfrm>
            <a:off x="2295378" y="2315250"/>
            <a:ext cx="4110645" cy="513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2471397" y="2392103"/>
            <a:ext cx="3780420" cy="354925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(Headings)"/>
                <a:cs typeface="Arial" pitchFamily="34" charset="0"/>
              </a:rPr>
              <a:t>Nguyễn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(Headings)"/>
                <a:cs typeface="Arial" pitchFamily="34" charset="0"/>
              </a:rPr>
              <a:t> Nhật Minh - 0950080131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1572602" y="2229823"/>
            <a:ext cx="629238" cy="59406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4946" y="2329991"/>
            <a:ext cx="46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95377" y="2919638"/>
            <a:ext cx="4110645" cy="513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2471397" y="2982240"/>
            <a:ext cx="3780420" cy="354925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Minh </a:t>
            </a:r>
            <a:r>
              <a:rPr lang="en-US" altLang="ko-K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Thuận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- 0950080141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1572602" y="2879105"/>
            <a:ext cx="629238" cy="594066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6482" y="2991472"/>
            <a:ext cx="4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Chevron 30">
            <a:extLst>
              <a:ext uri="{FF2B5EF4-FFF2-40B4-BE49-F238E27FC236}">
                <a16:creationId xmlns:a16="http://schemas.microsoft.com/office/drawing/2014/main" id="{7B7FCD0E-DBA0-0CDA-A613-3281C7295DCE}"/>
              </a:ext>
            </a:extLst>
          </p:cNvPr>
          <p:cNvSpPr/>
          <p:nvPr/>
        </p:nvSpPr>
        <p:spPr>
          <a:xfrm rot="10800000">
            <a:off x="6066743" y="4612914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B992D-0E96-E6CE-D515-0AEB5C2272BE}"/>
              </a:ext>
            </a:extLst>
          </p:cNvPr>
          <p:cNvSpPr txBox="1"/>
          <p:nvPr/>
        </p:nvSpPr>
        <p:spPr>
          <a:xfrm>
            <a:off x="6091402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59;p67">
            <a:extLst>
              <a:ext uri="{FF2B5EF4-FFF2-40B4-BE49-F238E27FC236}">
                <a16:creationId xmlns:a16="http://schemas.microsoft.com/office/drawing/2014/main" id="{5341B88F-3A13-BFA4-9403-EF95CB4E278D}"/>
              </a:ext>
            </a:extLst>
          </p:cNvPr>
          <p:cNvSpPr txBox="1"/>
          <p:nvPr/>
        </p:nvSpPr>
        <p:spPr>
          <a:xfrm>
            <a:off x="2852936" y="1887674"/>
            <a:ext cx="4005064" cy="1368152"/>
          </a:xfrm>
          <a:prstGeom prst="rect">
            <a:avLst/>
          </a:prstGeom>
        </p:spPr>
        <p:txBody>
          <a:bodyPr spcFirstLastPara="1" wrap="square" lIns="51427" tIns="51427" rIns="51427" bIns="51427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i="1" dirty="0">
                <a:ea typeface="Times New Roman" panose="02020603050405020304" pitchFamily="18" charset="0"/>
                <a:cs typeface="Arial" panose="020B0604020202020204" pitchFamily="34" charset="0"/>
              </a:rPr>
              <a:t>. TÌM HIỂU CÁCH XỬ LÝ DỮ LIỆU NHƯ AGGREGRATION JOIN KHI LÀM VIỆC VỚI DATAFRAME</a:t>
            </a:r>
            <a:br>
              <a:rPr lang="vi-VN" sz="2200" i="1" dirty="0">
                <a:ea typeface="Times New Roman" panose="02020603050405020304" pitchFamily="18" charset="0"/>
              </a:rPr>
            </a:br>
            <a:endParaRPr lang="vi-VN" sz="2200" dirty="0"/>
          </a:p>
        </p:txBody>
      </p:sp>
      <p:sp>
        <p:nvSpPr>
          <p:cNvPr id="9" name="Chevron 30">
            <a:extLst>
              <a:ext uri="{FF2B5EF4-FFF2-40B4-BE49-F238E27FC236}">
                <a16:creationId xmlns:a16="http://schemas.microsoft.com/office/drawing/2014/main" id="{F35A421A-EED7-14C3-3EB9-F2693B3A8FD0}"/>
              </a:ext>
            </a:extLst>
          </p:cNvPr>
          <p:cNvSpPr/>
          <p:nvPr/>
        </p:nvSpPr>
        <p:spPr>
          <a:xfrm rot="10800000">
            <a:off x="6066743" y="4612914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6D0FF-792E-5DE9-B59A-81681F5AE192}"/>
              </a:ext>
            </a:extLst>
          </p:cNvPr>
          <p:cNvSpPr txBox="1"/>
          <p:nvPr/>
        </p:nvSpPr>
        <p:spPr>
          <a:xfrm>
            <a:off x="6150485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B446D7-4291-1F40-1F9C-3A670ECE1D5C}"/>
              </a:ext>
            </a:extLst>
          </p:cNvPr>
          <p:cNvSpPr txBox="1"/>
          <p:nvPr/>
        </p:nvSpPr>
        <p:spPr>
          <a:xfrm>
            <a:off x="1844824" y="3363838"/>
            <a:ext cx="3456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Tìm</a:t>
            </a:r>
            <a:r>
              <a:rPr lang="en-US" sz="24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hiểu</a:t>
            </a:r>
            <a:r>
              <a:rPr lang="en-US" sz="24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về</a:t>
            </a:r>
            <a:r>
              <a:rPr lang="en-US" sz="24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Datafame</a:t>
            </a:r>
            <a:endParaRPr lang="en-US" sz="2400" b="1" dirty="0"/>
          </a:p>
        </p:txBody>
      </p:sp>
      <p:sp>
        <p:nvSpPr>
          <p:cNvPr id="11" name="Chevron 30">
            <a:extLst>
              <a:ext uri="{FF2B5EF4-FFF2-40B4-BE49-F238E27FC236}">
                <a16:creationId xmlns:a16="http://schemas.microsoft.com/office/drawing/2014/main" id="{30268EDC-28F8-7C12-5FF4-C0624411CF4A}"/>
              </a:ext>
            </a:extLst>
          </p:cNvPr>
          <p:cNvSpPr/>
          <p:nvPr/>
        </p:nvSpPr>
        <p:spPr>
          <a:xfrm rot="10800000">
            <a:off x="6066743" y="4612914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4E0AF-56B3-0DAA-B2BE-D08CEC48B6F9}"/>
              </a:ext>
            </a:extLst>
          </p:cNvPr>
          <p:cNvSpPr txBox="1"/>
          <p:nvPr/>
        </p:nvSpPr>
        <p:spPr>
          <a:xfrm>
            <a:off x="6091402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Python Pandas DataFrame">
            <a:extLst>
              <a:ext uri="{FF2B5EF4-FFF2-40B4-BE49-F238E27FC236}">
                <a16:creationId xmlns:a16="http://schemas.microsoft.com/office/drawing/2014/main" id="{B290E7AB-350D-9F69-BA74-45E7D153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4" y="1059582"/>
            <a:ext cx="5997209" cy="32372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98C719-8F8D-6434-70F5-55A8F9CAB127}"/>
              </a:ext>
            </a:extLst>
          </p:cNvPr>
          <p:cNvSpPr txBox="1"/>
          <p:nvPr/>
        </p:nvSpPr>
        <p:spPr>
          <a:xfrm>
            <a:off x="0" y="37992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3496B-3253-51B0-D2EC-5FB2BC42ABDC}"/>
              </a:ext>
            </a:extLst>
          </p:cNvPr>
          <p:cNvSpPr txBox="1"/>
          <p:nvPr/>
        </p:nvSpPr>
        <p:spPr>
          <a:xfrm>
            <a:off x="35139" y="437874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9725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https://pynative.com/python-pandas-dataframe/ </a:t>
            </a:r>
          </a:p>
        </p:txBody>
      </p:sp>
      <p:sp>
        <p:nvSpPr>
          <p:cNvPr id="33" name="Chevron 30">
            <a:extLst>
              <a:ext uri="{FF2B5EF4-FFF2-40B4-BE49-F238E27FC236}">
                <a16:creationId xmlns:a16="http://schemas.microsoft.com/office/drawing/2014/main" id="{BB0E4F8C-9520-FAB6-35B1-2B97DADDB10E}"/>
              </a:ext>
            </a:extLst>
          </p:cNvPr>
          <p:cNvSpPr/>
          <p:nvPr/>
        </p:nvSpPr>
        <p:spPr>
          <a:xfrm rot="10800000">
            <a:off x="6091402" y="4659030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6375B-DBC8-D0F3-824B-ECDCCD1501E9}"/>
              </a:ext>
            </a:extLst>
          </p:cNvPr>
          <p:cNvSpPr txBox="1"/>
          <p:nvPr/>
        </p:nvSpPr>
        <p:spPr>
          <a:xfrm>
            <a:off x="6175144" y="4720073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4/12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8CD14FC0-D559-F736-32E2-B89514CE3006}"/>
              </a:ext>
            </a:extLst>
          </p:cNvPr>
          <p:cNvSpPr txBox="1"/>
          <p:nvPr/>
        </p:nvSpPr>
        <p:spPr>
          <a:xfrm>
            <a:off x="11507" y="2049138"/>
            <a:ext cx="6846494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450"/>
              </a:spcAft>
            </a:pPr>
            <a:r>
              <a:rPr lang="en-US" sz="2700" b="1" i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II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.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Cách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xử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lý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dữ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liệu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như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Aggregration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về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Grouping </a:t>
            </a:r>
            <a:r>
              <a:rPr lang="en-US" sz="27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và</a:t>
            </a:r>
            <a:r>
              <a:rPr lang="en-US" sz="27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Windowing</a:t>
            </a:r>
            <a:endParaRPr lang="en-US" sz="2700" i="1" dirty="0"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53" name="Chevron 30">
            <a:extLst>
              <a:ext uri="{FF2B5EF4-FFF2-40B4-BE49-F238E27FC236}">
                <a16:creationId xmlns:a16="http://schemas.microsoft.com/office/drawing/2014/main" id="{348B3CE6-F32C-957E-3FDE-E1C80198676B}"/>
              </a:ext>
            </a:extLst>
          </p:cNvPr>
          <p:cNvSpPr/>
          <p:nvPr/>
        </p:nvSpPr>
        <p:spPr>
          <a:xfrm rot="10800000">
            <a:off x="6066743" y="4612914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3E1517-9465-906B-DA76-62856B24E5E3}"/>
              </a:ext>
            </a:extLst>
          </p:cNvPr>
          <p:cNvSpPr txBox="1"/>
          <p:nvPr/>
        </p:nvSpPr>
        <p:spPr>
          <a:xfrm>
            <a:off x="6091402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5/12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6CE368-D6BD-C337-5DEA-8769F5F2CA8E}"/>
              </a:ext>
            </a:extLst>
          </p:cNvPr>
          <p:cNvSpPr txBox="1"/>
          <p:nvPr/>
        </p:nvSpPr>
        <p:spPr>
          <a:xfrm>
            <a:off x="-2" y="105913"/>
            <a:ext cx="6858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i="1" dirty="0">
                <a:solidFill>
                  <a:schemeClr val="tx2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GROUPING LÀ GÌ?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10A24E-5BC8-81A8-1A07-EBF25693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5" y="669479"/>
            <a:ext cx="5716128" cy="38584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D16992-FF08-6181-8819-3D78CD175CB9}"/>
              </a:ext>
            </a:extLst>
          </p:cNvPr>
          <p:cNvSpPr txBox="1"/>
          <p:nvPr/>
        </p:nvSpPr>
        <p:spPr>
          <a:xfrm>
            <a:off x="0" y="469134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mẫu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Pandas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EB47D796-9FB5-3B11-5C1D-CF6FD39EE091}"/>
              </a:ext>
            </a:extLst>
          </p:cNvPr>
          <p:cNvSpPr/>
          <p:nvPr/>
        </p:nvSpPr>
        <p:spPr>
          <a:xfrm rot="10800000">
            <a:off x="6066743" y="4612914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0D474C-9796-5077-2BD3-A67C21005E1F}"/>
              </a:ext>
            </a:extLst>
          </p:cNvPr>
          <p:cNvSpPr txBox="1"/>
          <p:nvPr/>
        </p:nvSpPr>
        <p:spPr>
          <a:xfrm>
            <a:off x="6091402" y="468474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141480" y="762549"/>
            <a:ext cx="6575040" cy="3618402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3359C-4BB8-9339-6E33-9A4CC44F1255}"/>
              </a:ext>
            </a:extLst>
          </p:cNvPr>
          <p:cNvSpPr txBox="1"/>
          <p:nvPr/>
        </p:nvSpPr>
        <p:spPr>
          <a:xfrm>
            <a:off x="141480" y="531715"/>
            <a:ext cx="2545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i="1" dirty="0">
                <a:solidFill>
                  <a:schemeClr val="tx2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GROUPING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144E57-6BDA-1A71-9F8F-06F65611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6" y="1055081"/>
            <a:ext cx="5541987" cy="3033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439EE6-9437-9BFA-1C50-37184A4D6867}"/>
              </a:ext>
            </a:extLst>
          </p:cNvPr>
          <p:cNvSpPr txBox="1"/>
          <p:nvPr/>
        </p:nvSpPr>
        <p:spPr>
          <a:xfrm>
            <a:off x="0" y="4150119"/>
            <a:ext cx="6858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45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Pandas group by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rating_core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rating_title</a:t>
            </a:r>
            <a:r>
              <a:rPr lang="en-US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).</a:t>
            </a:r>
            <a:endParaRPr lang="en-US" sz="1200" dirty="0">
              <a:latin typeface="Arial" panose="020B0604020202020204" pitchFamily="34" charset="0"/>
              <a:ea typeface="Calibri" panose="020F0502020204030204" charset="0"/>
              <a:cs typeface="Arial" panose="020B0604020202020204" pitchFamily="34" charset="0"/>
            </a:endParaRPr>
          </a:p>
        </p:txBody>
      </p:sp>
      <p:sp>
        <p:nvSpPr>
          <p:cNvPr id="21" name="Chevron 30">
            <a:extLst>
              <a:ext uri="{FF2B5EF4-FFF2-40B4-BE49-F238E27FC236}">
                <a16:creationId xmlns:a16="http://schemas.microsoft.com/office/drawing/2014/main" id="{DCF86FB5-2E8F-293C-EE17-44C0411B65F5}"/>
              </a:ext>
            </a:extLst>
          </p:cNvPr>
          <p:cNvSpPr/>
          <p:nvPr/>
        </p:nvSpPr>
        <p:spPr>
          <a:xfrm rot="10800000">
            <a:off x="6061275" y="4630500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A9472-C7B1-A2A7-3E00-33431D9161D6}"/>
              </a:ext>
            </a:extLst>
          </p:cNvPr>
          <p:cNvSpPr txBox="1"/>
          <p:nvPr/>
        </p:nvSpPr>
        <p:spPr>
          <a:xfrm>
            <a:off x="6145017" y="4683908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9EC565C-9E1F-C590-BC20-DE56F2EF3FFD}"/>
              </a:ext>
            </a:extLst>
          </p:cNvPr>
          <p:cNvSpPr txBox="1"/>
          <p:nvPr/>
        </p:nvSpPr>
        <p:spPr>
          <a:xfrm>
            <a:off x="0" y="1971585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III</a:t>
            </a:r>
            <a:r>
              <a:rPr lang="en-US" sz="30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. </a:t>
            </a:r>
            <a:r>
              <a:rPr lang="en-US" sz="30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Vận</a:t>
            </a:r>
            <a:r>
              <a:rPr lang="en-US" sz="30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dụng</a:t>
            </a:r>
            <a:r>
              <a:rPr lang="en-US" sz="30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về</a:t>
            </a:r>
            <a:r>
              <a:rPr lang="en-US" sz="30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Broadcast Join </a:t>
            </a:r>
            <a:r>
              <a:rPr lang="en-US" sz="3000" b="1" i="1" dirty="0" err="1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và</a:t>
            </a:r>
            <a:r>
              <a:rPr lang="en-US" sz="3000" b="1" i="1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</a:rPr>
              <a:t> Bucket Join</a:t>
            </a:r>
            <a:endParaRPr lang="en-ID" sz="3000" b="1" i="1" dirty="0">
              <a:solidFill>
                <a:schemeClr val="tx2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Chevron 30">
            <a:extLst>
              <a:ext uri="{FF2B5EF4-FFF2-40B4-BE49-F238E27FC236}">
                <a16:creationId xmlns:a16="http://schemas.microsoft.com/office/drawing/2014/main" id="{F6433E72-8CA5-6569-0261-4C711B22163D}"/>
              </a:ext>
            </a:extLst>
          </p:cNvPr>
          <p:cNvSpPr/>
          <p:nvPr/>
        </p:nvSpPr>
        <p:spPr>
          <a:xfrm rot="10800000">
            <a:off x="6061711" y="4630500"/>
            <a:ext cx="796725" cy="5130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B7DB1C-66BC-9366-1352-AB8075E120FC}"/>
              </a:ext>
            </a:extLst>
          </p:cNvPr>
          <p:cNvSpPr txBox="1"/>
          <p:nvPr/>
        </p:nvSpPr>
        <p:spPr>
          <a:xfrm>
            <a:off x="6145453" y="4702334"/>
            <a:ext cx="6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8/12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306</Words>
  <Application>Microsoft Office PowerPoint</Application>
  <PresentationFormat>Custom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Arial (Headings)</vt:lpstr>
      <vt:lpstr>Times New Roman</vt:lpstr>
      <vt:lpstr>Vidaloka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thuan nguyen</cp:lastModifiedBy>
  <cp:revision>102</cp:revision>
  <dcterms:created xsi:type="dcterms:W3CDTF">2016-12-05T23:26:54Z</dcterms:created>
  <dcterms:modified xsi:type="dcterms:W3CDTF">2023-03-11T06:33:15Z</dcterms:modified>
</cp:coreProperties>
</file>