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5"/>
  </p:notesMasterIdLst>
  <p:handoutMasterIdLst>
    <p:handoutMasterId r:id="rId16"/>
  </p:handoutMasterIdLst>
  <p:sldIdLst>
    <p:sldId id="655" r:id="rId2"/>
    <p:sldId id="535" r:id="rId3"/>
    <p:sldId id="569" r:id="rId4"/>
    <p:sldId id="584" r:id="rId5"/>
    <p:sldId id="583" r:id="rId6"/>
    <p:sldId id="656" r:id="rId7"/>
    <p:sldId id="657" r:id="rId8"/>
    <p:sldId id="586" r:id="rId9"/>
    <p:sldId id="676" r:id="rId10"/>
    <p:sldId id="677" r:id="rId11"/>
    <p:sldId id="278" r:id="rId12"/>
    <p:sldId id="675" r:id="rId13"/>
    <p:sldId id="549" r:id="rId14"/>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FF0066"/>
    <a:srgbClr val="0000FF"/>
    <a:srgbClr val="33CC33"/>
    <a:srgbClr val="00FFFF"/>
    <a:srgbClr val="6600FF"/>
    <a:srgbClr val="CC66FF"/>
    <a:srgbClr val="62832D"/>
    <a:srgbClr val="0066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37" autoAdjust="0"/>
    <p:restoredTop sz="86811" autoAdjust="0"/>
  </p:normalViewPr>
  <p:slideViewPr>
    <p:cSldViewPr>
      <p:cViewPr varScale="1">
        <p:scale>
          <a:sx n="96" d="100"/>
          <a:sy n="96" d="100"/>
        </p:scale>
        <p:origin x="346" y="85"/>
      </p:cViewPr>
      <p:guideLst>
        <p:guide orient="horz" pos="2160"/>
        <p:guide pos="3840"/>
      </p:guideLst>
    </p:cSldViewPr>
  </p:slideViewPr>
  <p:notesTextViewPr>
    <p:cViewPr>
      <p:scale>
        <a:sx n="100" d="100"/>
        <a:sy n="100" d="100"/>
      </p:scale>
      <p:origin x="0" y="0"/>
    </p:cViewPr>
  </p:notesTextViewPr>
  <p:sorterViewPr>
    <p:cViewPr>
      <p:scale>
        <a:sx n="90" d="100"/>
        <a:sy n="90" d="100"/>
      </p:scale>
      <p:origin x="0" y="13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26A7C97D-3554-44E0-8E72-665D45387ACC}" type="datetimeFigureOut">
              <a:rPr lang="en-US"/>
              <a:pPr>
                <a:defRPr/>
              </a:pPr>
              <a:t>6/30/2021</a:t>
            </a:fld>
            <a:endParaRPr lang="en-US"/>
          </a:p>
        </p:txBody>
      </p:sp>
      <p:sp>
        <p:nvSpPr>
          <p:cNvPr id="4" name="Footer Placeholder 3"/>
          <p:cNvSpPr>
            <a:spLocks noGrp="1"/>
          </p:cNvSpPr>
          <p:nvPr>
            <p:ph type="ftr" sz="quarter" idx="2"/>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1486DC43-659C-4A17-BDC0-5684401D4FAB}"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C973BE83-6A1D-4DA3-83D0-ED76C71EFE38}" type="datetimeFigureOut">
              <a:rPr lang="en-US"/>
              <a:pPr>
                <a:defRPr/>
              </a:pPr>
              <a:t>6/30/2021</a:t>
            </a:fld>
            <a:endParaRPr lang="en-US"/>
          </a:p>
        </p:txBody>
      </p:sp>
      <p:sp>
        <p:nvSpPr>
          <p:cNvPr id="4" name="Slide Image Placeholder 3"/>
          <p:cNvSpPr>
            <a:spLocks noGrp="1" noRot="1" noChangeAspect="1"/>
          </p:cNvSpPr>
          <p:nvPr>
            <p:ph type="sldImg" idx="2"/>
          </p:nvPr>
        </p:nvSpPr>
        <p:spPr>
          <a:xfrm>
            <a:off x="407988" y="696913"/>
            <a:ext cx="6196012"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848" y="4416426"/>
            <a:ext cx="560832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01C81575-24DE-4F6C-A73E-0331B3B2E41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a:t>
            </a:fld>
            <a:endParaRPr lang="en-US"/>
          </a:p>
        </p:txBody>
      </p:sp>
    </p:spTree>
    <p:extLst>
      <p:ext uri="{BB962C8B-B14F-4D97-AF65-F5344CB8AC3E}">
        <p14:creationId xmlns:p14="http://schemas.microsoft.com/office/powerpoint/2010/main" val="4131966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4</a:t>
            </a:fld>
            <a:endParaRPr lang="en-US"/>
          </a:p>
        </p:txBody>
      </p:sp>
    </p:spTree>
    <p:extLst>
      <p:ext uri="{BB962C8B-B14F-4D97-AF65-F5344CB8AC3E}">
        <p14:creationId xmlns:p14="http://schemas.microsoft.com/office/powerpoint/2010/main" val="3225730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4" name="Google Shape;244;p14:notes"/>
          <p:cNvSpPr txBox="1">
            <a:spLocks noGrp="1"/>
          </p:cNvSpPr>
          <p:nvPr>
            <p:ph type="body" idx="1"/>
          </p:nvPr>
        </p:nvSpPr>
        <p:spPr>
          <a:xfrm>
            <a:off x="701848" y="4416426"/>
            <a:ext cx="5608200" cy="4183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Clr>
                <a:schemeClr val="dk1"/>
              </a:buClr>
              <a:buSzPts val="1400"/>
              <a:buFont typeface="Calibri"/>
              <a:buNone/>
            </a:pPr>
            <a:endParaRPr/>
          </a:p>
        </p:txBody>
      </p:sp>
      <p:sp>
        <p:nvSpPr>
          <p:cNvPr id="245" name="Google Shape;245;p14:notes"/>
          <p:cNvSpPr txBox="1">
            <a:spLocks noGrp="1"/>
          </p:cNvSpPr>
          <p:nvPr>
            <p:ph type="sldNum" idx="12"/>
          </p:nvPr>
        </p:nvSpPr>
        <p:spPr>
          <a:xfrm>
            <a:off x="3970135" y="8829675"/>
            <a:ext cx="3038700" cy="465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11</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13C8-F183-1D43-AE77-BF9BD4D2AE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7AF752-0EC0-CF4D-965A-5129A91359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E32540-0688-DC4A-809A-52FB3313D316}"/>
              </a:ext>
            </a:extLst>
          </p:cNvPr>
          <p:cNvSpPr>
            <a:spLocks noGrp="1"/>
          </p:cNvSpPr>
          <p:nvPr>
            <p:ph type="dt" sz="half" idx="10"/>
          </p:nvPr>
        </p:nvSpPr>
        <p:spPr/>
        <p:txBody>
          <a:bodyPr/>
          <a:lstStyle/>
          <a:p>
            <a:fld id="{2D1A7037-0853-0447-B5BA-F1548123F733}" type="datetimeFigureOut">
              <a:rPr lang="en-US" smtClean="0"/>
              <a:pPr/>
              <a:t>6/30/2021</a:t>
            </a:fld>
            <a:endParaRPr lang="en-US"/>
          </a:p>
        </p:txBody>
      </p:sp>
      <p:sp>
        <p:nvSpPr>
          <p:cNvPr id="5" name="Footer Placeholder 4">
            <a:extLst>
              <a:ext uri="{FF2B5EF4-FFF2-40B4-BE49-F238E27FC236}">
                <a16:creationId xmlns:a16="http://schemas.microsoft.com/office/drawing/2014/main" id="{0F2CA43E-0611-D047-BC7B-31F920B65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E4123-5713-BC41-BBD0-42ADF35D9634}"/>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92070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ED43-C903-1F44-A779-40DF9AEFD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9975D8-34AD-544B-B0E2-83FA77D2FA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24DD5-B8E0-534E-B68A-EF415575E505}"/>
              </a:ext>
            </a:extLst>
          </p:cNvPr>
          <p:cNvSpPr>
            <a:spLocks noGrp="1"/>
          </p:cNvSpPr>
          <p:nvPr>
            <p:ph type="dt" sz="half" idx="10"/>
          </p:nvPr>
        </p:nvSpPr>
        <p:spPr/>
        <p:txBody>
          <a:bodyPr/>
          <a:lstStyle/>
          <a:p>
            <a:fld id="{2D1A7037-0853-0447-B5BA-F1548123F733}" type="datetimeFigureOut">
              <a:rPr lang="en-US" smtClean="0"/>
              <a:pPr/>
              <a:t>6/30/2021</a:t>
            </a:fld>
            <a:endParaRPr lang="en-US"/>
          </a:p>
        </p:txBody>
      </p:sp>
      <p:sp>
        <p:nvSpPr>
          <p:cNvPr id="5" name="Footer Placeholder 4">
            <a:extLst>
              <a:ext uri="{FF2B5EF4-FFF2-40B4-BE49-F238E27FC236}">
                <a16:creationId xmlns:a16="http://schemas.microsoft.com/office/drawing/2014/main" id="{45096688-5BB1-5E48-BD14-BBC9FA67D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C407C-3003-DB44-98B5-0DEC6272B11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12291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630D-09E2-0742-AED8-D3F732546C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5B2CD3-A564-8044-A4EC-7EBA262987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2A64EE-79C1-8B46-BA9C-199117C7B485}"/>
              </a:ext>
            </a:extLst>
          </p:cNvPr>
          <p:cNvSpPr>
            <a:spLocks noGrp="1"/>
          </p:cNvSpPr>
          <p:nvPr>
            <p:ph type="dt" sz="half" idx="10"/>
          </p:nvPr>
        </p:nvSpPr>
        <p:spPr/>
        <p:txBody>
          <a:bodyPr/>
          <a:lstStyle/>
          <a:p>
            <a:fld id="{2D1A7037-0853-0447-B5BA-F1548123F733}" type="datetimeFigureOut">
              <a:rPr lang="en-US" smtClean="0"/>
              <a:pPr/>
              <a:t>6/30/2021</a:t>
            </a:fld>
            <a:endParaRPr lang="en-US"/>
          </a:p>
        </p:txBody>
      </p:sp>
      <p:sp>
        <p:nvSpPr>
          <p:cNvPr id="5" name="Footer Placeholder 4">
            <a:extLst>
              <a:ext uri="{FF2B5EF4-FFF2-40B4-BE49-F238E27FC236}">
                <a16:creationId xmlns:a16="http://schemas.microsoft.com/office/drawing/2014/main" id="{A851AAB2-DA47-AE48-A088-6FC7C1694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8FF9C-19C9-FA46-8C21-74202499420D}"/>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7179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BAF5-C913-024F-8BE6-64C58F970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E6DB7-D3D7-1443-A583-8730715E25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CEB82F-3E99-7441-9B06-6D7C2156AB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26D282-1572-D344-87D1-785DA8576020}"/>
              </a:ext>
            </a:extLst>
          </p:cNvPr>
          <p:cNvSpPr>
            <a:spLocks noGrp="1"/>
          </p:cNvSpPr>
          <p:nvPr>
            <p:ph type="dt" sz="half" idx="10"/>
          </p:nvPr>
        </p:nvSpPr>
        <p:spPr/>
        <p:txBody>
          <a:bodyPr/>
          <a:lstStyle/>
          <a:p>
            <a:fld id="{2D1A7037-0853-0447-B5BA-F1548123F733}" type="datetimeFigureOut">
              <a:rPr lang="en-US" smtClean="0"/>
              <a:pPr/>
              <a:t>6/30/2021</a:t>
            </a:fld>
            <a:endParaRPr lang="en-US"/>
          </a:p>
        </p:txBody>
      </p:sp>
      <p:sp>
        <p:nvSpPr>
          <p:cNvPr id="6" name="Footer Placeholder 5">
            <a:extLst>
              <a:ext uri="{FF2B5EF4-FFF2-40B4-BE49-F238E27FC236}">
                <a16:creationId xmlns:a16="http://schemas.microsoft.com/office/drawing/2014/main" id="{3723D760-065F-6442-AF7E-1A7AAFFCA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BF4C15-EC3A-7E41-A2B3-D2AB7D70EB32}"/>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26570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CC90-B8AE-8A46-A8A5-F7E8DA615E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E152C5-AA77-4B47-965C-21A00C1EE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466F8D-3502-5242-9160-E1CDE38E0A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54302-8F9A-5648-9C5E-6D037F1C75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9FC9CD-8823-F145-9952-EFBA9ACD2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5EF4D9-655F-4842-A6B8-D44A050122B8}"/>
              </a:ext>
            </a:extLst>
          </p:cNvPr>
          <p:cNvSpPr>
            <a:spLocks noGrp="1"/>
          </p:cNvSpPr>
          <p:nvPr>
            <p:ph type="dt" sz="half" idx="10"/>
          </p:nvPr>
        </p:nvSpPr>
        <p:spPr/>
        <p:txBody>
          <a:bodyPr/>
          <a:lstStyle/>
          <a:p>
            <a:fld id="{2D1A7037-0853-0447-B5BA-F1548123F733}" type="datetimeFigureOut">
              <a:rPr lang="en-US" smtClean="0"/>
              <a:pPr/>
              <a:t>6/30/2021</a:t>
            </a:fld>
            <a:endParaRPr lang="en-US"/>
          </a:p>
        </p:txBody>
      </p:sp>
      <p:sp>
        <p:nvSpPr>
          <p:cNvPr id="8" name="Footer Placeholder 7">
            <a:extLst>
              <a:ext uri="{FF2B5EF4-FFF2-40B4-BE49-F238E27FC236}">
                <a16:creationId xmlns:a16="http://schemas.microsoft.com/office/drawing/2014/main" id="{08E68A74-725F-8F40-8F80-E96287703E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D868FA-8565-A740-9B9C-B3CD6AB33570}"/>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182785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FCE3-1C1E-7448-AF7E-5E46BB1408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19D5C9-50F6-8546-8D8C-AFACC1BC1B4F}"/>
              </a:ext>
            </a:extLst>
          </p:cNvPr>
          <p:cNvSpPr>
            <a:spLocks noGrp="1"/>
          </p:cNvSpPr>
          <p:nvPr>
            <p:ph type="dt" sz="half" idx="10"/>
          </p:nvPr>
        </p:nvSpPr>
        <p:spPr/>
        <p:txBody>
          <a:bodyPr/>
          <a:lstStyle/>
          <a:p>
            <a:fld id="{2D1A7037-0853-0447-B5BA-F1548123F733}" type="datetimeFigureOut">
              <a:rPr lang="en-US" smtClean="0"/>
              <a:pPr/>
              <a:t>6/30/2021</a:t>
            </a:fld>
            <a:endParaRPr lang="en-US"/>
          </a:p>
        </p:txBody>
      </p:sp>
      <p:sp>
        <p:nvSpPr>
          <p:cNvPr id="4" name="Footer Placeholder 3">
            <a:extLst>
              <a:ext uri="{FF2B5EF4-FFF2-40B4-BE49-F238E27FC236}">
                <a16:creationId xmlns:a16="http://schemas.microsoft.com/office/drawing/2014/main" id="{1DEA0D0C-FCAF-4F4C-AAF5-C9B78C03C4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68836A-EEA3-7347-A63C-8E66DF7B345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602287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7A43C1-2303-5A41-B234-90D15E2A4B17}"/>
              </a:ext>
            </a:extLst>
          </p:cNvPr>
          <p:cNvSpPr>
            <a:spLocks noGrp="1"/>
          </p:cNvSpPr>
          <p:nvPr>
            <p:ph type="dt" sz="half" idx="10"/>
          </p:nvPr>
        </p:nvSpPr>
        <p:spPr/>
        <p:txBody>
          <a:bodyPr/>
          <a:lstStyle/>
          <a:p>
            <a:fld id="{2D1A7037-0853-0447-B5BA-F1548123F733}" type="datetimeFigureOut">
              <a:rPr lang="en-US" smtClean="0"/>
              <a:pPr/>
              <a:t>6/30/2021</a:t>
            </a:fld>
            <a:endParaRPr lang="en-US"/>
          </a:p>
        </p:txBody>
      </p:sp>
      <p:sp>
        <p:nvSpPr>
          <p:cNvPr id="3" name="Footer Placeholder 2">
            <a:extLst>
              <a:ext uri="{FF2B5EF4-FFF2-40B4-BE49-F238E27FC236}">
                <a16:creationId xmlns:a16="http://schemas.microsoft.com/office/drawing/2014/main" id="{9EA77971-B281-6149-9884-0E9C45F816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D0F6F3-1061-E842-B540-6BD0D6CB8D59}"/>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87373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970D-13D5-B346-968D-400B0BCCF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19FFE0-37CD-7644-A007-76E5304F1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210BE7-EA92-B44F-9EEC-94E6F6955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6D810-D2A1-B549-A5BC-25CCA5CDCD3C}"/>
              </a:ext>
            </a:extLst>
          </p:cNvPr>
          <p:cNvSpPr>
            <a:spLocks noGrp="1"/>
          </p:cNvSpPr>
          <p:nvPr>
            <p:ph type="dt" sz="half" idx="10"/>
          </p:nvPr>
        </p:nvSpPr>
        <p:spPr/>
        <p:txBody>
          <a:bodyPr/>
          <a:lstStyle/>
          <a:p>
            <a:fld id="{2D1A7037-0853-0447-B5BA-F1548123F733}" type="datetimeFigureOut">
              <a:rPr lang="en-US" smtClean="0"/>
              <a:pPr/>
              <a:t>6/30/2021</a:t>
            </a:fld>
            <a:endParaRPr lang="en-US"/>
          </a:p>
        </p:txBody>
      </p:sp>
      <p:sp>
        <p:nvSpPr>
          <p:cNvPr id="6" name="Footer Placeholder 5">
            <a:extLst>
              <a:ext uri="{FF2B5EF4-FFF2-40B4-BE49-F238E27FC236}">
                <a16:creationId xmlns:a16="http://schemas.microsoft.com/office/drawing/2014/main" id="{6AD872D2-2005-3043-A02D-3E2DB9334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F9F01D-1164-4249-AD67-1D51D33C01DC}"/>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58038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3B30-2A71-A043-9BD7-3B8C66BF7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2B08A9-6B45-4340-8859-996D9B949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B1F4B2-96C1-614B-9110-8D1AEE080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DF3EB-6252-5845-AE7D-FB94ECF9F136}"/>
              </a:ext>
            </a:extLst>
          </p:cNvPr>
          <p:cNvSpPr>
            <a:spLocks noGrp="1"/>
          </p:cNvSpPr>
          <p:nvPr>
            <p:ph type="dt" sz="half" idx="10"/>
          </p:nvPr>
        </p:nvSpPr>
        <p:spPr/>
        <p:txBody>
          <a:bodyPr/>
          <a:lstStyle/>
          <a:p>
            <a:fld id="{2D1A7037-0853-0447-B5BA-F1548123F733}" type="datetimeFigureOut">
              <a:rPr lang="en-US" smtClean="0"/>
              <a:pPr/>
              <a:t>6/30/2021</a:t>
            </a:fld>
            <a:endParaRPr lang="en-US"/>
          </a:p>
        </p:txBody>
      </p:sp>
      <p:sp>
        <p:nvSpPr>
          <p:cNvPr id="6" name="Footer Placeholder 5">
            <a:extLst>
              <a:ext uri="{FF2B5EF4-FFF2-40B4-BE49-F238E27FC236}">
                <a16:creationId xmlns:a16="http://schemas.microsoft.com/office/drawing/2014/main" id="{D2D65DB7-EFE7-7446-8DEC-69F1FB47A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A0E09F-0F32-5644-881A-A61CD82461E5}"/>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50459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6E61B7-8DCD-1544-BC5D-B4592F60C6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AB61D9-7FB3-1343-9555-936FC6036D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2A79E-2DF5-4E41-BDCF-90E9D26B7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A7037-0853-0447-B5BA-F1548123F733}" type="datetimeFigureOut">
              <a:rPr lang="en-US" smtClean="0"/>
              <a:pPr/>
              <a:t>6/30/2021</a:t>
            </a:fld>
            <a:endParaRPr lang="en-US"/>
          </a:p>
        </p:txBody>
      </p:sp>
      <p:sp>
        <p:nvSpPr>
          <p:cNvPr id="5" name="Footer Placeholder 4">
            <a:extLst>
              <a:ext uri="{FF2B5EF4-FFF2-40B4-BE49-F238E27FC236}">
                <a16:creationId xmlns:a16="http://schemas.microsoft.com/office/drawing/2014/main" id="{556D5DC5-E1CB-B84F-BCAB-EB319B371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712A2C-5C91-4B43-A114-209348A10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F0E29-F314-934F-92DB-8EEB8DA68833}" type="slidenum">
              <a:rPr lang="en-US" smtClean="0"/>
              <a:pPr/>
              <a:t>‹#›</a:t>
            </a:fld>
            <a:endParaRPr lang="en-US"/>
          </a:p>
        </p:txBody>
      </p:sp>
      <p:pic>
        <p:nvPicPr>
          <p:cNvPr id="1026" name="Picture 2"/>
          <p:cNvPicPr>
            <a:picLocks noChangeAspect="1" noChangeArrowheads="1"/>
          </p:cNvPicPr>
          <p:nvPr userDrawn="1"/>
        </p:nvPicPr>
        <p:blipFill>
          <a:blip r:embed="rId11" cstate="print"/>
          <a:srcRect/>
          <a:stretch>
            <a:fillRect/>
          </a:stretch>
        </p:blipFill>
        <p:spPr bwMode="auto">
          <a:xfrm>
            <a:off x="11140888" y="304800"/>
            <a:ext cx="670112" cy="990600"/>
          </a:xfrm>
          <a:prstGeom prst="rect">
            <a:avLst/>
          </a:prstGeom>
          <a:noFill/>
          <a:ln w="9525">
            <a:noFill/>
            <a:miter lim="800000"/>
            <a:headEnd/>
            <a:tailEnd/>
          </a:ln>
          <a:effectLst/>
        </p:spPr>
      </p:pic>
    </p:spTree>
    <p:extLst>
      <p:ext uri="{BB962C8B-B14F-4D97-AF65-F5344CB8AC3E}">
        <p14:creationId xmlns:p14="http://schemas.microsoft.com/office/powerpoint/2010/main" val="592383200"/>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sciencedirect.com/science/article/pii/S0167739X19307757"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hyperlink" Target="https://www.sciencedirect.com/science/article/pii/S0020025517310101" TargetMode="External"/><Relationship Id="rId5" Type="http://schemas.openxmlformats.org/officeDocument/2006/relationships/hyperlink" Target="https://www.sciencedirect.com/science/article/pii/" TargetMode="External"/><Relationship Id="rId4" Type="http://schemas.openxmlformats.org/officeDocument/2006/relationships/hyperlink" Target="https://www.sciencedirect.com/science/article/pii/S095070512030063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7015" y="698500"/>
            <a:ext cx="9456420" cy="1692771"/>
          </a:xfrm>
          <a:prstGeom prst="rect">
            <a:avLst/>
          </a:prstGeom>
        </p:spPr>
        <p:txBody>
          <a:bodyPr wrap="square">
            <a:spAutoFit/>
          </a:bodyPr>
          <a:lstStyle/>
          <a:p>
            <a:pPr algn="ctr"/>
            <a:r>
              <a:rPr lang="en-US" sz="2800" dirty="0">
                <a:latin typeface="Trebuchet MS" pitchFamily="34" charset="0"/>
              </a:rPr>
              <a:t>UE18CS390B – Capstone Project Phase – 2</a:t>
            </a:r>
          </a:p>
          <a:p>
            <a:pPr algn="ctr"/>
            <a:r>
              <a:rPr lang="en-US" sz="4000" dirty="0">
                <a:latin typeface="Trebuchet MS" pitchFamily="34" charset="0"/>
              </a:rPr>
              <a:t> </a:t>
            </a:r>
            <a:r>
              <a:rPr lang="en-US" sz="3600" b="1" dirty="0">
                <a:solidFill>
                  <a:srgbClr val="FF0000"/>
                </a:solidFill>
                <a:latin typeface="Trebuchet MS" pitchFamily="34" charset="0"/>
              </a:rPr>
              <a:t>Project Progress Review #1</a:t>
            </a:r>
          </a:p>
          <a:p>
            <a:pPr algn="ctr"/>
            <a:endParaRPr lang="en-US" sz="3600" dirty="0">
              <a:solidFill>
                <a:srgbClr val="FF0000"/>
              </a:solidFill>
              <a:latin typeface="Trebuchet MS" pitchFamily="34" charset="0"/>
            </a:endParaRPr>
          </a:p>
        </p:txBody>
      </p:sp>
      <p:sp>
        <p:nvSpPr>
          <p:cNvPr id="4" name="Google Shape;26;p3"/>
          <p:cNvSpPr txBox="1"/>
          <p:nvPr/>
        </p:nvSpPr>
        <p:spPr>
          <a:xfrm>
            <a:off x="1828800" y="4343401"/>
            <a:ext cx="8458200" cy="1371973"/>
          </a:xfrm>
          <a:prstGeom prst="rect">
            <a:avLst/>
          </a:prstGeom>
          <a:noFill/>
          <a:ln>
            <a:noFill/>
          </a:ln>
        </p:spPr>
        <p:txBody>
          <a:bodyPr spcFirstLastPara="1" wrap="square" lIns="91425" tIns="45700" rIns="91425" bIns="45700" anchor="t" anchorCtr="0">
            <a:noAutofit/>
          </a:bodyPr>
          <a:lstStyle/>
          <a:p>
            <a:pPr>
              <a:spcBef>
                <a:spcPts val="0"/>
              </a:spcBef>
              <a:spcAft>
                <a:spcPts val="0"/>
              </a:spcAft>
            </a:pPr>
            <a:endParaRPr sz="2400">
              <a:solidFill>
                <a:srgbClr val="0033CC"/>
              </a:solidFill>
              <a:latin typeface="Trebuchet MS" panose="020B0603020202020204"/>
              <a:ea typeface="Trebuchet MS" panose="020B0603020202020204"/>
              <a:cs typeface="Trebuchet MS" panose="020B0603020202020204"/>
              <a:sym typeface="Trebuchet MS" panose="020B0603020202020204"/>
            </a:endParaRPr>
          </a:p>
          <a:p>
            <a:pPr>
              <a:spcBef>
                <a:spcPts val="0"/>
              </a:spcBef>
              <a:spcAft>
                <a:spcPts val="0"/>
              </a:spcAft>
            </a:pPr>
            <a:endParaRPr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p:txBody>
      </p:sp>
      <p:sp>
        <p:nvSpPr>
          <p:cNvPr id="6" name="Google Shape;26;p3"/>
          <p:cNvSpPr txBox="1"/>
          <p:nvPr/>
        </p:nvSpPr>
        <p:spPr>
          <a:xfrm>
            <a:off x="1517015" y="2133600"/>
            <a:ext cx="10591800" cy="15240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US" sz="2400" dirty="0">
                <a:latin typeface="Times New Roman" panose="02020603050405020304" charset="0"/>
                <a:ea typeface="Trebuchet MS" panose="020B0603020202020204"/>
                <a:cs typeface="Times New Roman" panose="02020603050405020304" charset="0"/>
                <a:sym typeface="Trebuchet MS" panose="020B0603020202020204"/>
              </a:rPr>
              <a:t>Project Title   : Community detection in dynamic networks. 	</a:t>
            </a:r>
          </a:p>
          <a:p>
            <a:pPr>
              <a:spcBef>
                <a:spcPts val="0"/>
              </a:spcBef>
              <a:spcAft>
                <a:spcPts val="0"/>
              </a:spcAft>
            </a:pPr>
            <a:r>
              <a:rPr lang="en-US" sz="2400" dirty="0">
                <a:latin typeface="Times New Roman" panose="02020603050405020304" charset="0"/>
                <a:ea typeface="Trebuchet MS" panose="020B0603020202020204"/>
                <a:cs typeface="Times New Roman" panose="02020603050405020304" charset="0"/>
                <a:sym typeface="Trebuchet MS" panose="020B0603020202020204"/>
              </a:rPr>
              <a:t>Project ID       : 77</a:t>
            </a:r>
          </a:p>
          <a:p>
            <a:pPr>
              <a:spcBef>
                <a:spcPts val="0"/>
              </a:spcBef>
              <a:spcAft>
                <a:spcPts val="0"/>
              </a:spcAft>
            </a:pPr>
            <a:r>
              <a:rPr lang="en-US" sz="2400" dirty="0">
                <a:latin typeface="Times New Roman" panose="02020603050405020304" charset="0"/>
                <a:ea typeface="Trebuchet MS" panose="020B0603020202020204"/>
                <a:cs typeface="Times New Roman" panose="02020603050405020304" charset="0"/>
                <a:sym typeface="Trebuchet MS" panose="020B0603020202020204"/>
              </a:rPr>
              <a:t>Project Guide : Prof. Sreenath MV     </a:t>
            </a:r>
          </a:p>
          <a:p>
            <a:pPr>
              <a:spcBef>
                <a:spcPts val="0"/>
              </a:spcBef>
              <a:spcAft>
                <a:spcPts val="0"/>
              </a:spcAft>
            </a:pPr>
            <a:r>
              <a:rPr lang="en-US" sz="2400" dirty="0">
                <a:latin typeface="Times New Roman" panose="02020603050405020304" charset="0"/>
                <a:ea typeface="Trebuchet MS" panose="020B0603020202020204"/>
                <a:cs typeface="Times New Roman" panose="02020603050405020304" charset="0"/>
                <a:sym typeface="Trebuchet MS" panose="020B0603020202020204"/>
              </a:rPr>
              <a:t>Project Team  :</a:t>
            </a:r>
            <a:endParaRPr sz="2400" dirty="0">
              <a:latin typeface="Times New Roman" panose="02020603050405020304" charset="0"/>
              <a:ea typeface="Trebuchet MS" panose="020B0603020202020204"/>
              <a:cs typeface="Times New Roman" panose="02020603050405020304" charset="0"/>
              <a:sym typeface="Trebuchet MS" panose="020B0603020202020204"/>
            </a:endParaRPr>
          </a:p>
          <a:p>
            <a:pPr>
              <a:spcBef>
                <a:spcPts val="0"/>
              </a:spcBef>
              <a:spcAft>
                <a:spcPts val="0"/>
              </a:spcAft>
            </a:pPr>
            <a:endParaRPr sz="2400" dirty="0">
              <a:solidFill>
                <a:srgbClr val="0033CC"/>
              </a:solidFill>
              <a:latin typeface="Times New Roman" panose="02020603050405020304" charset="0"/>
              <a:ea typeface="Trebuchet MS" panose="020B0603020202020204"/>
              <a:cs typeface="Times New Roman" panose="02020603050405020304" charset="0"/>
              <a:sym typeface="Trebuchet MS" panose="020B0603020202020204"/>
            </a:endParaRPr>
          </a:p>
        </p:txBody>
      </p:sp>
      <p:graphicFrame>
        <p:nvGraphicFramePr>
          <p:cNvPr id="3" name="Table 7"/>
          <p:cNvGraphicFramePr>
            <a:graphicFrameLocks noGrp="1"/>
          </p:cNvGraphicFramePr>
          <p:nvPr/>
        </p:nvGraphicFramePr>
        <p:xfrm>
          <a:off x="1903708" y="4330483"/>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IN" dirty="0"/>
                        <a:t>Name</a:t>
                      </a:r>
                    </a:p>
                  </a:txBody>
                  <a:tcPr/>
                </a:tc>
                <a:tc>
                  <a:txBody>
                    <a:bodyPr/>
                    <a:lstStyle/>
                    <a:p>
                      <a:r>
                        <a:rPr lang="en-IN" dirty="0"/>
                        <a:t>SRN</a:t>
                      </a:r>
                    </a:p>
                  </a:txBody>
                  <a:tcPr/>
                </a:tc>
                <a:extLst>
                  <a:ext uri="{0D108BD9-81ED-4DB2-BD59-A6C34878D82A}">
                    <a16:rowId xmlns:a16="http://schemas.microsoft.com/office/drawing/2014/main" val="10000"/>
                  </a:ext>
                </a:extLst>
              </a:tr>
              <a:tr h="370840">
                <a:tc>
                  <a:txBody>
                    <a:bodyPr/>
                    <a:lstStyle/>
                    <a:p>
                      <a:r>
                        <a:rPr lang="en-IN" dirty="0"/>
                        <a:t>Mahammad Thufail</a:t>
                      </a:r>
                    </a:p>
                  </a:txBody>
                  <a:tcPr/>
                </a:tc>
                <a:tc>
                  <a:txBody>
                    <a:bodyPr/>
                    <a:lstStyle/>
                    <a:p>
                      <a:r>
                        <a:rPr lang="en-IN" dirty="0"/>
                        <a:t>PES2201800646</a:t>
                      </a:r>
                    </a:p>
                  </a:txBody>
                  <a:tcPr/>
                </a:tc>
                <a:extLst>
                  <a:ext uri="{0D108BD9-81ED-4DB2-BD59-A6C34878D82A}">
                    <a16:rowId xmlns:a16="http://schemas.microsoft.com/office/drawing/2014/main" val="10001"/>
                  </a:ext>
                </a:extLst>
              </a:tr>
              <a:tr h="370840">
                <a:tc>
                  <a:txBody>
                    <a:bodyPr/>
                    <a:lstStyle/>
                    <a:p>
                      <a:r>
                        <a:rPr lang="en-IN" dirty="0"/>
                        <a:t>Manne Vasanth</a:t>
                      </a:r>
                    </a:p>
                  </a:txBody>
                  <a:tcPr/>
                </a:tc>
                <a:tc>
                  <a:txBody>
                    <a:bodyPr/>
                    <a:lstStyle/>
                    <a:p>
                      <a:r>
                        <a:rPr lang="en-IN" dirty="0"/>
                        <a:t>PES2201800425</a:t>
                      </a:r>
                    </a:p>
                  </a:txBody>
                  <a:tcPr/>
                </a:tc>
                <a:extLst>
                  <a:ext uri="{0D108BD9-81ED-4DB2-BD59-A6C34878D82A}">
                    <a16:rowId xmlns:a16="http://schemas.microsoft.com/office/drawing/2014/main" val="10002"/>
                  </a:ext>
                </a:extLst>
              </a:tr>
              <a:tr h="370840">
                <a:tc>
                  <a:txBody>
                    <a:bodyPr/>
                    <a:lstStyle/>
                    <a:p>
                      <a:r>
                        <a:rPr lang="en-IN" dirty="0" err="1"/>
                        <a:t>Purushotham</a:t>
                      </a:r>
                      <a:r>
                        <a:rPr lang="en-IN" dirty="0"/>
                        <a:t> S</a:t>
                      </a:r>
                    </a:p>
                  </a:txBody>
                  <a:tcPr/>
                </a:tc>
                <a:tc>
                  <a:txBody>
                    <a:bodyPr/>
                    <a:lstStyle/>
                    <a:p>
                      <a:r>
                        <a:rPr lang="en-IN" dirty="0"/>
                        <a:t>PES2201800480</a:t>
                      </a:r>
                    </a:p>
                  </a:txBody>
                  <a:tcPr/>
                </a:tc>
                <a:extLst>
                  <a:ext uri="{0D108BD9-81ED-4DB2-BD59-A6C34878D82A}">
                    <a16:rowId xmlns:a16="http://schemas.microsoft.com/office/drawing/2014/main" val="10003"/>
                  </a:ext>
                </a:extLst>
              </a:tr>
              <a:tr h="370840">
                <a:tc>
                  <a:txBody>
                    <a:bodyPr/>
                    <a:lstStyle/>
                    <a:p>
                      <a:r>
                        <a:rPr lang="en-IN" dirty="0" err="1"/>
                        <a:t>Pulle</a:t>
                      </a:r>
                      <a:r>
                        <a:rPr lang="en-IN" dirty="0"/>
                        <a:t> </a:t>
                      </a:r>
                      <a:r>
                        <a:rPr lang="en-IN" dirty="0" err="1"/>
                        <a:t>Manikya</a:t>
                      </a:r>
                      <a:r>
                        <a:rPr lang="en-IN" dirty="0"/>
                        <a:t> Sri </a:t>
                      </a:r>
                      <a:r>
                        <a:rPr lang="en-IN" dirty="0" err="1"/>
                        <a:t>Manasa</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t>PES2201800468</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Expected Deliverables</a:t>
            </a:r>
            <a:endParaRPr lang="en-US" sz="2400" dirty="0"/>
          </a:p>
        </p:txBody>
      </p:sp>
      <p:sp>
        <p:nvSpPr>
          <p:cNvPr id="5" name="TextBox 4">
            <a:extLst>
              <a:ext uri="{FF2B5EF4-FFF2-40B4-BE49-F238E27FC236}">
                <a16:creationId xmlns:a16="http://schemas.microsoft.com/office/drawing/2014/main" id="{EBB10B19-4157-41B3-85CA-452455B519DD}"/>
              </a:ext>
            </a:extLst>
          </p:cNvPr>
          <p:cNvSpPr txBox="1"/>
          <p:nvPr/>
        </p:nvSpPr>
        <p:spPr>
          <a:xfrm>
            <a:off x="1828800" y="2459504"/>
            <a:ext cx="9067800" cy="1938992"/>
          </a:xfrm>
          <a:prstGeom prst="rect">
            <a:avLst/>
          </a:prstGeom>
          <a:noFill/>
        </p:spPr>
        <p:txBody>
          <a:bodyPr wrap="square">
            <a:spAutoFit/>
          </a:bodyPr>
          <a:lstStyle/>
          <a:p>
            <a:pPr marL="457200" indent="-457200" algn="just">
              <a:spcBef>
                <a:spcPts val="0"/>
              </a:spcBef>
              <a:spcAft>
                <a:spcPts val="0"/>
              </a:spcAft>
            </a:pPr>
            <a:r>
              <a:rPr lang="en-US" sz="2400" dirty="0">
                <a:solidFill>
                  <a:srgbClr val="0033CC"/>
                </a:solidFill>
                <a:latin typeface="Trebuchet MS"/>
                <a:ea typeface="Trebuchet MS"/>
                <a:cs typeface="Trebuchet MS"/>
                <a:sym typeface="Trebuchet MS"/>
              </a:rPr>
              <a:t>        </a:t>
            </a:r>
          </a:p>
          <a:p>
            <a:pPr marL="1371600" lvl="2" indent="-457200" algn="just">
              <a:spcBef>
                <a:spcPts val="0"/>
              </a:spcBef>
              <a:spcAft>
                <a:spcPts val="0"/>
              </a:spcAft>
            </a:pPr>
            <a:r>
              <a:rPr lang="en-US" sz="2400" dirty="0">
                <a:solidFill>
                  <a:srgbClr val="0033CC"/>
                </a:solidFill>
                <a:latin typeface="Trebuchet MS"/>
                <a:ea typeface="Trebuchet MS"/>
                <a:cs typeface="Trebuchet MS"/>
                <a:sym typeface="Trebuchet MS"/>
              </a:rPr>
              <a:t>5. Testing for the module that is completed.</a:t>
            </a:r>
          </a:p>
          <a:p>
            <a:pPr marL="1371600" lvl="2" indent="-457200" algn="just">
              <a:spcBef>
                <a:spcPts val="0"/>
              </a:spcBef>
              <a:spcAft>
                <a:spcPts val="0"/>
              </a:spcAft>
            </a:pPr>
            <a:endParaRPr lang="en-US" sz="2400" dirty="0">
              <a:solidFill>
                <a:srgbClr val="0033CC"/>
              </a:solidFill>
              <a:latin typeface="Trebuchet MS"/>
              <a:ea typeface="Trebuchet MS"/>
              <a:cs typeface="Trebuchet MS"/>
              <a:sym typeface="Trebuchet MS"/>
            </a:endParaRPr>
          </a:p>
          <a:p>
            <a:pPr marL="1371600" lvl="2" indent="-457200" algn="just">
              <a:spcBef>
                <a:spcPts val="0"/>
              </a:spcBef>
              <a:spcAft>
                <a:spcPts val="0"/>
              </a:spcAft>
            </a:pPr>
            <a:r>
              <a:rPr lang="en-US" sz="2400" dirty="0">
                <a:solidFill>
                  <a:srgbClr val="0033CC"/>
                </a:solidFill>
                <a:latin typeface="Trebuchet MS"/>
                <a:ea typeface="Trebuchet MS"/>
                <a:cs typeface="Trebuchet MS"/>
                <a:sym typeface="Trebuchet MS"/>
              </a:rPr>
              <a:t>6. Demonstration and Result of modules completed.</a:t>
            </a:r>
          </a:p>
          <a:p>
            <a:pPr marL="1371600" lvl="2" indent="-457200" algn="just">
              <a:spcBef>
                <a:spcPts val="0"/>
              </a:spcBef>
              <a:spcAft>
                <a:spcPts val="0"/>
              </a:spcAft>
            </a:pPr>
            <a:endParaRPr lang="en-US" sz="2400" dirty="0">
              <a:solidFill>
                <a:srgbClr val="0033CC"/>
              </a:solidFill>
              <a:latin typeface="Trebuchet MS"/>
              <a:ea typeface="Trebuchet MS"/>
              <a:cs typeface="Trebuchet MS"/>
              <a:sym typeface="Trebuchet MS"/>
            </a:endParaRPr>
          </a:p>
        </p:txBody>
      </p:sp>
    </p:spTree>
    <p:extLst>
      <p:ext uri="{BB962C8B-B14F-4D97-AF65-F5344CB8AC3E}">
        <p14:creationId xmlns:p14="http://schemas.microsoft.com/office/powerpoint/2010/main" val="728413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grpSp>
        <p:nvGrpSpPr>
          <p:cNvPr id="247" name="Google Shape;247;p14"/>
          <p:cNvGrpSpPr/>
          <p:nvPr/>
        </p:nvGrpSpPr>
        <p:grpSpPr>
          <a:xfrm>
            <a:off x="1449997" y="2048217"/>
            <a:ext cx="2446472" cy="2371836"/>
            <a:chOff x="1083025" y="1536202"/>
            <a:chExt cx="1834900" cy="1778922"/>
          </a:xfrm>
        </p:grpSpPr>
        <p:sp>
          <p:nvSpPr>
            <p:cNvPr id="248" name="Google Shape;248;p14"/>
            <p:cNvSpPr txBox="1"/>
            <p:nvPr/>
          </p:nvSpPr>
          <p:spPr>
            <a:xfrm>
              <a:off x="1464598" y="1536202"/>
              <a:ext cx="715604" cy="241200"/>
            </a:xfrm>
            <a:prstGeom prst="rect">
              <a:avLst/>
            </a:prstGeom>
            <a:noFill/>
            <a:ln>
              <a:noFill/>
            </a:ln>
          </p:spPr>
          <p:txBody>
            <a:bodyPr spcFirstLastPara="1" wrap="square" lIns="121900" tIns="121900" rIns="121900" bIns="121900" anchor="t" anchorCtr="0">
              <a:noAutofit/>
            </a:bodyPr>
            <a:lstStyle/>
            <a:p>
              <a:pPr marL="0" marR="0" lvl="0" indent="0" algn="r" rtl="0">
                <a:lnSpc>
                  <a:spcPct val="115000"/>
                </a:lnSpc>
                <a:spcBef>
                  <a:spcPts val="0"/>
                </a:spcBef>
                <a:spcAft>
                  <a:spcPts val="0"/>
                </a:spcAft>
                <a:buClr>
                  <a:srgbClr val="000000"/>
                </a:buClr>
                <a:buSzPts val="1300"/>
                <a:buFont typeface="Arial"/>
                <a:buNone/>
              </a:pPr>
              <a:r>
                <a:rPr lang="en-US" sz="1300" b="0" i="0" u="none" strike="noStrike" cap="none" dirty="0">
                  <a:solidFill>
                    <a:srgbClr val="0C58D3"/>
                  </a:solidFill>
                  <a:latin typeface="Roboto"/>
                  <a:ea typeface="Roboto"/>
                  <a:cs typeface="Roboto"/>
                  <a:sym typeface="Roboto"/>
                </a:rPr>
                <a:t>June 25 2021</a:t>
              </a:r>
              <a:endParaRPr sz="1300" b="0" i="0" u="none" strike="noStrike" cap="none" dirty="0">
                <a:solidFill>
                  <a:srgbClr val="0C58D3"/>
                </a:solidFill>
                <a:latin typeface="Roboto"/>
                <a:ea typeface="Roboto"/>
                <a:cs typeface="Roboto"/>
                <a:sym typeface="Roboto"/>
              </a:endParaRPr>
            </a:p>
            <a:p>
              <a:pPr marL="0" marR="0" lvl="0" indent="0" algn="r" rtl="0">
                <a:lnSpc>
                  <a:spcPct val="115000"/>
                </a:lnSpc>
                <a:spcBef>
                  <a:spcPts val="2100"/>
                </a:spcBef>
                <a:spcAft>
                  <a:spcPts val="2100"/>
                </a:spcAft>
                <a:buClr>
                  <a:srgbClr val="000000"/>
                </a:buClr>
                <a:buSzPts val="1300"/>
                <a:buFont typeface="Arial"/>
                <a:buNone/>
              </a:pPr>
              <a:endParaRPr sz="1300" b="0" i="0" u="none" strike="noStrike" cap="none" dirty="0">
                <a:solidFill>
                  <a:srgbClr val="0C58D3"/>
                </a:solidFill>
                <a:latin typeface="Roboto"/>
                <a:ea typeface="Roboto"/>
                <a:cs typeface="Roboto"/>
                <a:sym typeface="Roboto"/>
              </a:endParaRPr>
            </a:p>
          </p:txBody>
        </p:sp>
        <p:sp>
          <p:nvSpPr>
            <p:cNvPr id="249" name="Google Shape;249;p14"/>
            <p:cNvSpPr txBox="1"/>
            <p:nvPr/>
          </p:nvSpPr>
          <p:spPr>
            <a:xfrm>
              <a:off x="1235825" y="2695024"/>
              <a:ext cx="1505100" cy="620100"/>
            </a:xfrm>
            <a:prstGeom prst="rect">
              <a:avLst/>
            </a:prstGeom>
            <a:noFill/>
            <a:ln>
              <a:noFill/>
            </a:ln>
          </p:spPr>
          <p:txBody>
            <a:bodyPr spcFirstLastPara="1" wrap="square" lIns="121900" tIns="121900" rIns="121900" bIns="121900" anchor="b" anchorCtr="0">
              <a:noAutofit/>
            </a:bodyPr>
            <a:lstStyle/>
            <a:p>
              <a:pPr marL="0" marR="0" lvl="0" indent="0" algn="l" rtl="0">
                <a:lnSpc>
                  <a:spcPct val="115000"/>
                </a:lnSpc>
                <a:spcBef>
                  <a:spcPts val="0"/>
                </a:spcBef>
                <a:spcAft>
                  <a:spcPts val="0"/>
                </a:spcAft>
                <a:buClr>
                  <a:srgbClr val="000000"/>
                </a:buClr>
                <a:buSzPts val="1300"/>
                <a:buFont typeface="Arial"/>
                <a:buNone/>
              </a:pPr>
              <a:r>
                <a:rPr lang="en-US" sz="1300" b="1" i="0" u="none" strike="noStrike" cap="none">
                  <a:solidFill>
                    <a:srgbClr val="0C58D3"/>
                  </a:solidFill>
                  <a:latin typeface="Roboto"/>
                  <a:ea typeface="Roboto"/>
                  <a:cs typeface="Roboto"/>
                  <a:sym typeface="Roboto"/>
                </a:rPr>
                <a:t>Partial implementation of model </a:t>
              </a:r>
              <a:endParaRPr sz="1300" b="1" i="0" u="none" strike="noStrike" cap="none">
                <a:solidFill>
                  <a:srgbClr val="0C58D3"/>
                </a:solidFill>
                <a:latin typeface="Roboto"/>
                <a:ea typeface="Roboto"/>
                <a:cs typeface="Roboto"/>
                <a:sym typeface="Roboto"/>
              </a:endParaRPr>
            </a:p>
          </p:txBody>
        </p:sp>
        <p:cxnSp>
          <p:nvCxnSpPr>
            <p:cNvPr id="250" name="Google Shape;250;p14"/>
            <p:cNvCxnSpPr/>
            <p:nvPr/>
          </p:nvCxnSpPr>
          <p:spPr>
            <a:xfrm>
              <a:off x="2180202" y="1695421"/>
              <a:ext cx="718500" cy="741900"/>
            </a:xfrm>
            <a:prstGeom prst="straightConnector1">
              <a:avLst/>
            </a:prstGeom>
            <a:noFill/>
            <a:ln w="9525" cap="flat" cmpd="sng">
              <a:solidFill>
                <a:srgbClr val="0D5DDF"/>
              </a:solidFill>
              <a:prstDash val="solid"/>
              <a:round/>
              <a:headEnd type="none" w="sm" len="sm"/>
              <a:tailEnd type="none" w="sm" len="sm"/>
            </a:ln>
          </p:spPr>
        </p:cxnSp>
        <p:sp>
          <p:nvSpPr>
            <p:cNvPr id="251" name="Google Shape;251;p14"/>
            <p:cNvSpPr/>
            <p:nvPr/>
          </p:nvSpPr>
          <p:spPr>
            <a:xfrm flipH="1">
              <a:off x="1083025" y="2306625"/>
              <a:ext cx="1834800" cy="143400"/>
            </a:xfrm>
            <a:prstGeom prst="parallelogram">
              <a:avLst>
                <a:gd name="adj" fmla="val 96952"/>
              </a:avLst>
            </a:prstGeom>
            <a:solidFill>
              <a:srgbClr val="0D5DD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000000"/>
                  </a:solidFill>
                  <a:latin typeface="Arial"/>
                  <a:ea typeface="Arial"/>
                  <a:cs typeface="Arial"/>
                  <a:sym typeface="Arial"/>
                </a:rPr>
                <a:t>  </a:t>
              </a:r>
              <a:endParaRPr sz="1900" b="0" i="0" u="none" strike="noStrike" cap="none">
                <a:solidFill>
                  <a:srgbClr val="000000"/>
                </a:solidFill>
                <a:latin typeface="Arial"/>
                <a:ea typeface="Arial"/>
                <a:cs typeface="Arial"/>
                <a:sym typeface="Arial"/>
              </a:endParaRPr>
            </a:p>
          </p:txBody>
        </p:sp>
        <p:sp>
          <p:nvSpPr>
            <p:cNvPr id="252" name="Google Shape;252;p14"/>
            <p:cNvSpPr/>
            <p:nvPr/>
          </p:nvSpPr>
          <p:spPr>
            <a:xfrm>
              <a:off x="1083125" y="2460449"/>
              <a:ext cx="1834800" cy="143400"/>
            </a:xfrm>
            <a:prstGeom prst="parallelogram">
              <a:avLst>
                <a:gd name="adj" fmla="val 96952"/>
              </a:avLst>
            </a:prstGeom>
            <a:solidFill>
              <a:srgbClr val="0944A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3" name="Google Shape;253;p14"/>
          <p:cNvGrpSpPr/>
          <p:nvPr/>
        </p:nvGrpSpPr>
        <p:grpSpPr>
          <a:xfrm>
            <a:off x="3728596" y="2098647"/>
            <a:ext cx="2446472" cy="2089814"/>
            <a:chOff x="1083025" y="1574025"/>
            <a:chExt cx="1834900" cy="1567400"/>
          </a:xfrm>
        </p:grpSpPr>
        <p:sp>
          <p:nvSpPr>
            <p:cNvPr id="254" name="Google Shape;254;p14"/>
            <p:cNvSpPr txBox="1"/>
            <p:nvPr/>
          </p:nvSpPr>
          <p:spPr>
            <a:xfrm>
              <a:off x="1604274" y="1574025"/>
              <a:ext cx="624300" cy="241200"/>
            </a:xfrm>
            <a:prstGeom prst="rect">
              <a:avLst/>
            </a:prstGeom>
            <a:noFill/>
            <a:ln>
              <a:noFill/>
            </a:ln>
          </p:spPr>
          <p:txBody>
            <a:bodyPr spcFirstLastPara="1" wrap="square" lIns="121900" tIns="121900" rIns="121900" bIns="121900" anchor="t" anchorCtr="0">
              <a:noAutofit/>
            </a:bodyPr>
            <a:lstStyle/>
            <a:p>
              <a:pPr marL="0" marR="0" lvl="0" indent="0" algn="r" rtl="0">
                <a:lnSpc>
                  <a:spcPct val="115000"/>
                </a:lnSpc>
                <a:spcBef>
                  <a:spcPts val="0"/>
                </a:spcBef>
                <a:spcAft>
                  <a:spcPts val="2100"/>
                </a:spcAft>
                <a:buClr>
                  <a:srgbClr val="000000"/>
                </a:buClr>
                <a:buSzPts val="1300"/>
                <a:buFont typeface="Arial"/>
                <a:buNone/>
              </a:pPr>
              <a:r>
                <a:rPr lang="en-US" sz="1300" b="0" i="0" u="none" strike="noStrike" cap="none">
                  <a:solidFill>
                    <a:srgbClr val="0C58D3"/>
                  </a:solidFill>
                  <a:latin typeface="Roboto"/>
                  <a:ea typeface="Roboto"/>
                  <a:cs typeface="Roboto"/>
                  <a:sym typeface="Roboto"/>
                </a:rPr>
                <a:t>July 15 2021</a:t>
              </a:r>
              <a:endParaRPr sz="1300" b="0" i="0" u="none" strike="noStrike" cap="none">
                <a:solidFill>
                  <a:srgbClr val="0C58D3"/>
                </a:solidFill>
                <a:latin typeface="Roboto"/>
                <a:ea typeface="Roboto"/>
                <a:cs typeface="Roboto"/>
                <a:sym typeface="Roboto"/>
              </a:endParaRPr>
            </a:p>
          </p:txBody>
        </p:sp>
        <p:sp>
          <p:nvSpPr>
            <p:cNvPr id="255" name="Google Shape;255;p14"/>
            <p:cNvSpPr txBox="1"/>
            <p:nvPr/>
          </p:nvSpPr>
          <p:spPr>
            <a:xfrm>
              <a:off x="1235825" y="2695025"/>
              <a:ext cx="1505100" cy="446400"/>
            </a:xfrm>
            <a:prstGeom prst="rect">
              <a:avLst/>
            </a:prstGeom>
            <a:noFill/>
            <a:ln>
              <a:noFill/>
            </a:ln>
          </p:spPr>
          <p:txBody>
            <a:bodyPr spcFirstLastPara="1" wrap="square" lIns="121900" tIns="121900" rIns="121900" bIns="121900" anchor="b" anchorCtr="0">
              <a:noAutofit/>
            </a:bodyPr>
            <a:lstStyle/>
            <a:p>
              <a:pPr marL="0" marR="0" lvl="0" indent="0" algn="l" rtl="0">
                <a:lnSpc>
                  <a:spcPct val="115000"/>
                </a:lnSpc>
                <a:spcBef>
                  <a:spcPts val="0"/>
                </a:spcBef>
                <a:spcAft>
                  <a:spcPts val="0"/>
                </a:spcAft>
                <a:buClr>
                  <a:srgbClr val="000000"/>
                </a:buClr>
                <a:buSzPts val="1300"/>
                <a:buFont typeface="Arial"/>
                <a:buNone/>
              </a:pPr>
              <a:r>
                <a:rPr lang="en-US" sz="1300" b="1" i="0" u="none" strike="noStrike" cap="none">
                  <a:solidFill>
                    <a:srgbClr val="0C58D3"/>
                  </a:solidFill>
                  <a:latin typeface="Roboto"/>
                  <a:ea typeface="Roboto"/>
                  <a:cs typeface="Roboto"/>
                  <a:sym typeface="Roboto"/>
                </a:rPr>
                <a:t>Final implementation</a:t>
              </a:r>
              <a:endParaRPr sz="1300" b="1" i="0" u="none" strike="noStrike" cap="none">
                <a:solidFill>
                  <a:srgbClr val="0C58D3"/>
                </a:solidFill>
                <a:latin typeface="Roboto"/>
                <a:ea typeface="Roboto"/>
                <a:cs typeface="Roboto"/>
                <a:sym typeface="Roboto"/>
              </a:endParaRPr>
            </a:p>
          </p:txBody>
        </p:sp>
        <p:cxnSp>
          <p:nvCxnSpPr>
            <p:cNvPr id="256" name="Google Shape;256;p14"/>
            <p:cNvCxnSpPr/>
            <p:nvPr/>
          </p:nvCxnSpPr>
          <p:spPr>
            <a:xfrm>
              <a:off x="2180202" y="1695421"/>
              <a:ext cx="718500" cy="741900"/>
            </a:xfrm>
            <a:prstGeom prst="straightConnector1">
              <a:avLst/>
            </a:prstGeom>
            <a:noFill/>
            <a:ln w="9525" cap="flat" cmpd="sng">
              <a:solidFill>
                <a:srgbClr val="0D5DDF"/>
              </a:solidFill>
              <a:prstDash val="solid"/>
              <a:round/>
              <a:headEnd type="none" w="sm" len="sm"/>
              <a:tailEnd type="none" w="sm" len="sm"/>
            </a:ln>
          </p:spPr>
        </p:cxnSp>
        <p:sp>
          <p:nvSpPr>
            <p:cNvPr id="257" name="Google Shape;257;p14"/>
            <p:cNvSpPr/>
            <p:nvPr/>
          </p:nvSpPr>
          <p:spPr>
            <a:xfrm flipH="1">
              <a:off x="1083025" y="2306625"/>
              <a:ext cx="1834800" cy="143400"/>
            </a:xfrm>
            <a:prstGeom prst="parallelogram">
              <a:avLst>
                <a:gd name="adj" fmla="val 96952"/>
              </a:avLst>
            </a:prstGeom>
            <a:solidFill>
              <a:srgbClr val="0D5DD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000000"/>
                  </a:solidFill>
                  <a:latin typeface="Arial"/>
                  <a:ea typeface="Arial"/>
                  <a:cs typeface="Arial"/>
                  <a:sym typeface="Arial"/>
                </a:rPr>
                <a:t>  </a:t>
              </a:r>
              <a:endParaRPr sz="1900" b="0" i="0" u="none" strike="noStrike" cap="none">
                <a:solidFill>
                  <a:srgbClr val="000000"/>
                </a:solidFill>
                <a:latin typeface="Arial"/>
                <a:ea typeface="Arial"/>
                <a:cs typeface="Arial"/>
                <a:sym typeface="Arial"/>
              </a:endParaRPr>
            </a:p>
          </p:txBody>
        </p:sp>
        <p:sp>
          <p:nvSpPr>
            <p:cNvPr id="258" name="Google Shape;258;p14"/>
            <p:cNvSpPr/>
            <p:nvPr/>
          </p:nvSpPr>
          <p:spPr>
            <a:xfrm>
              <a:off x="1083125" y="2460449"/>
              <a:ext cx="1834800" cy="143400"/>
            </a:xfrm>
            <a:prstGeom prst="parallelogram">
              <a:avLst>
                <a:gd name="adj" fmla="val 96952"/>
              </a:avLst>
            </a:prstGeom>
            <a:solidFill>
              <a:srgbClr val="0944A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0" name="Google Shape;260;p14"/>
          <p:cNvGrpSpPr/>
          <p:nvPr/>
        </p:nvGrpSpPr>
        <p:grpSpPr>
          <a:xfrm>
            <a:off x="6011056" y="2097699"/>
            <a:ext cx="2446472" cy="3539375"/>
            <a:chOff x="1083025" y="1574025"/>
            <a:chExt cx="1834900" cy="2654598"/>
          </a:xfrm>
        </p:grpSpPr>
        <p:sp>
          <p:nvSpPr>
            <p:cNvPr id="261" name="Google Shape;261;p14"/>
            <p:cNvSpPr txBox="1"/>
            <p:nvPr/>
          </p:nvSpPr>
          <p:spPr>
            <a:xfrm>
              <a:off x="1604274" y="1574025"/>
              <a:ext cx="624300" cy="241200"/>
            </a:xfrm>
            <a:prstGeom prst="rect">
              <a:avLst/>
            </a:prstGeom>
            <a:noFill/>
            <a:ln>
              <a:noFill/>
            </a:ln>
          </p:spPr>
          <p:txBody>
            <a:bodyPr spcFirstLastPara="1" wrap="square" lIns="121900" tIns="121900" rIns="121900" bIns="121900" anchor="t" anchorCtr="0">
              <a:noAutofit/>
            </a:bodyPr>
            <a:lstStyle/>
            <a:p>
              <a:pPr marL="0" marR="0" lvl="0" indent="0" algn="r" rtl="0">
                <a:lnSpc>
                  <a:spcPct val="115000"/>
                </a:lnSpc>
                <a:spcBef>
                  <a:spcPts val="0"/>
                </a:spcBef>
                <a:spcAft>
                  <a:spcPts val="2100"/>
                </a:spcAft>
                <a:buClr>
                  <a:srgbClr val="000000"/>
                </a:buClr>
                <a:buSzPts val="1300"/>
                <a:buFont typeface="Arial"/>
                <a:buNone/>
              </a:pPr>
              <a:r>
                <a:rPr lang="en-US" sz="1300" b="0" i="0" u="none" strike="noStrike" cap="none">
                  <a:solidFill>
                    <a:srgbClr val="858585"/>
                  </a:solidFill>
                  <a:latin typeface="Roboto"/>
                  <a:ea typeface="Roboto"/>
                  <a:cs typeface="Roboto"/>
                  <a:sym typeface="Roboto"/>
                </a:rPr>
                <a:t>July 31 2020</a:t>
              </a:r>
              <a:endParaRPr sz="1300" b="0" i="0" u="none" strike="noStrike" cap="none">
                <a:solidFill>
                  <a:srgbClr val="858585"/>
                </a:solidFill>
                <a:latin typeface="Roboto"/>
                <a:ea typeface="Roboto"/>
                <a:cs typeface="Roboto"/>
                <a:sym typeface="Roboto"/>
              </a:endParaRPr>
            </a:p>
          </p:txBody>
        </p:sp>
        <p:sp>
          <p:nvSpPr>
            <p:cNvPr id="262" name="Google Shape;262;p14"/>
            <p:cNvSpPr txBox="1"/>
            <p:nvPr/>
          </p:nvSpPr>
          <p:spPr>
            <a:xfrm>
              <a:off x="1235818" y="2695020"/>
              <a:ext cx="1505100" cy="791700"/>
            </a:xfrm>
            <a:prstGeom prst="rect">
              <a:avLst/>
            </a:prstGeom>
            <a:noFill/>
            <a:ln>
              <a:noFill/>
            </a:ln>
          </p:spPr>
          <p:txBody>
            <a:bodyPr spcFirstLastPara="1" wrap="square" lIns="121900" tIns="121900" rIns="121900" bIns="121900" anchor="b" anchorCtr="0">
              <a:noAutofit/>
            </a:bodyPr>
            <a:lstStyle/>
            <a:p>
              <a:pPr marL="0" marR="0" lvl="0" indent="0" algn="l" rtl="0">
                <a:lnSpc>
                  <a:spcPct val="115000"/>
                </a:lnSpc>
                <a:spcBef>
                  <a:spcPts val="0"/>
                </a:spcBef>
                <a:spcAft>
                  <a:spcPts val="0"/>
                </a:spcAft>
                <a:buClr>
                  <a:srgbClr val="000000"/>
                </a:buClr>
                <a:buSzPts val="1300"/>
                <a:buFont typeface="Arial"/>
                <a:buNone/>
              </a:pPr>
              <a:r>
                <a:rPr lang="en-US" sz="1300" b="1" i="0" u="none" strike="noStrike" cap="none" dirty="0">
                  <a:solidFill>
                    <a:srgbClr val="858585"/>
                  </a:solidFill>
                  <a:latin typeface="Roboto"/>
                  <a:ea typeface="Roboto"/>
                  <a:cs typeface="Roboto"/>
                  <a:sym typeface="Roboto"/>
                </a:rPr>
                <a:t>Present final system and start working on making a research paper</a:t>
              </a:r>
              <a:endParaRPr sz="1300" b="1" i="0" u="none" strike="noStrike" cap="none" dirty="0">
                <a:solidFill>
                  <a:srgbClr val="858585"/>
                </a:solidFill>
                <a:latin typeface="Roboto"/>
                <a:ea typeface="Roboto"/>
                <a:cs typeface="Roboto"/>
                <a:sym typeface="Roboto"/>
              </a:endParaRPr>
            </a:p>
          </p:txBody>
        </p:sp>
        <p:cxnSp>
          <p:nvCxnSpPr>
            <p:cNvPr id="263" name="Google Shape;263;p14"/>
            <p:cNvCxnSpPr/>
            <p:nvPr/>
          </p:nvCxnSpPr>
          <p:spPr>
            <a:xfrm>
              <a:off x="2180202" y="1695421"/>
              <a:ext cx="718500" cy="741900"/>
            </a:xfrm>
            <a:prstGeom prst="straightConnector1">
              <a:avLst/>
            </a:prstGeom>
            <a:noFill/>
            <a:ln w="9525" cap="flat" cmpd="sng">
              <a:solidFill>
                <a:srgbClr val="C2C2C2"/>
              </a:solidFill>
              <a:prstDash val="solid"/>
              <a:round/>
              <a:headEnd type="none" w="sm" len="sm"/>
              <a:tailEnd type="none" w="sm" len="sm"/>
            </a:ln>
          </p:spPr>
        </p:cxnSp>
        <p:sp>
          <p:nvSpPr>
            <p:cNvPr id="264" name="Google Shape;264;p14"/>
            <p:cNvSpPr/>
            <p:nvPr/>
          </p:nvSpPr>
          <p:spPr>
            <a:xfrm flipH="1">
              <a:off x="1083025" y="2306625"/>
              <a:ext cx="1834800" cy="143400"/>
            </a:xfrm>
            <a:prstGeom prst="parallelogram">
              <a:avLst>
                <a:gd name="adj" fmla="val 96952"/>
              </a:avLst>
            </a:prstGeom>
            <a:solidFill>
              <a:srgbClr val="C2C2C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000000"/>
                  </a:solidFill>
                  <a:latin typeface="Arial"/>
                  <a:ea typeface="Arial"/>
                  <a:cs typeface="Arial"/>
                  <a:sym typeface="Arial"/>
                </a:rPr>
                <a:t>  </a:t>
              </a:r>
              <a:endParaRPr sz="1900" b="0" i="0" u="none" strike="noStrike" cap="none">
                <a:solidFill>
                  <a:srgbClr val="000000"/>
                </a:solidFill>
                <a:latin typeface="Arial"/>
                <a:ea typeface="Arial"/>
                <a:cs typeface="Arial"/>
                <a:sym typeface="Arial"/>
              </a:endParaRPr>
            </a:p>
          </p:txBody>
        </p:sp>
        <p:sp>
          <p:nvSpPr>
            <p:cNvPr id="265" name="Google Shape;265;p14"/>
            <p:cNvSpPr/>
            <p:nvPr/>
          </p:nvSpPr>
          <p:spPr>
            <a:xfrm>
              <a:off x="1083125" y="2460449"/>
              <a:ext cx="1834800" cy="143400"/>
            </a:xfrm>
            <a:prstGeom prst="parallelogram">
              <a:avLst>
                <a:gd name="adj" fmla="val 96952"/>
              </a:avLst>
            </a:prstGeom>
            <a:solidFill>
              <a:srgbClr val="85858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4"/>
            <p:cNvSpPr txBox="1"/>
            <p:nvPr/>
          </p:nvSpPr>
          <p:spPr>
            <a:xfrm>
              <a:off x="1215698" y="3486723"/>
              <a:ext cx="1545600" cy="7419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2100"/>
                </a:spcAft>
                <a:buClr>
                  <a:srgbClr val="000000"/>
                </a:buClr>
                <a:buSzPts val="1200"/>
                <a:buFont typeface="Arial"/>
                <a:buNone/>
              </a:pPr>
              <a:r>
                <a:rPr lang="en-US" sz="1200" b="0" i="0" u="none" strike="noStrike" cap="none" dirty="0">
                  <a:solidFill>
                    <a:srgbClr val="858585"/>
                  </a:solidFill>
                  <a:latin typeface="Roboto"/>
                  <a:ea typeface="Roboto"/>
                  <a:cs typeface="Roboto"/>
                  <a:sym typeface="Roboto"/>
                </a:rPr>
                <a:t>Submit the project for review and make journal on our implementation of project.</a:t>
              </a:r>
              <a:endParaRPr sz="1200" b="0" i="0" u="none" strike="noStrike" cap="none" dirty="0">
                <a:solidFill>
                  <a:srgbClr val="858585"/>
                </a:solidFill>
                <a:latin typeface="Roboto"/>
                <a:ea typeface="Roboto"/>
                <a:cs typeface="Roboto"/>
                <a:sym typeface="Roboto"/>
              </a:endParaRPr>
            </a:p>
          </p:txBody>
        </p:sp>
      </p:grpSp>
      <p:sp>
        <p:nvSpPr>
          <p:cNvPr id="267" name="Google Shape;267;p14"/>
          <p:cNvSpPr txBox="1">
            <a:spLocks noGrp="1"/>
          </p:cNvSpPr>
          <p:nvPr>
            <p:ph type="title"/>
          </p:nvPr>
        </p:nvSpPr>
        <p:spPr>
          <a:xfrm>
            <a:off x="1902025" y="843850"/>
            <a:ext cx="9094800" cy="616200"/>
          </a:xfrm>
          <a:prstGeom prst="rect">
            <a:avLst/>
          </a:prstGeom>
          <a:noFill/>
          <a:ln>
            <a:noFill/>
          </a:ln>
        </p:spPr>
        <p:txBody>
          <a:bodyPr spcFirstLastPara="1" wrap="square" lIns="91425" tIns="45700" rIns="91425" bIns="45700" anchor="ctr" anchorCtr="0">
            <a:noAutofit/>
          </a:bodyPr>
          <a:lstStyle/>
          <a:p>
            <a:pPr marL="342900" lvl="0" indent="-342900" algn="r" rtl="0">
              <a:lnSpc>
                <a:spcPct val="100000"/>
              </a:lnSpc>
              <a:spcBef>
                <a:spcPts val="0"/>
              </a:spcBef>
              <a:spcAft>
                <a:spcPts val="0"/>
              </a:spcAft>
              <a:buClr>
                <a:schemeClr val="dk1"/>
              </a:buClr>
              <a:buSzPts val="1800"/>
              <a:buFont typeface="Arial"/>
              <a:buNone/>
            </a:pPr>
            <a:r>
              <a:rPr lang="en-US" sz="2400" dirty="0">
                <a:solidFill>
                  <a:srgbClr val="FF0000"/>
                </a:solidFill>
                <a:latin typeface="Trebuchet MS"/>
                <a:ea typeface="Trebuchet MS"/>
                <a:cs typeface="Trebuchet MS"/>
                <a:sym typeface="Trebuchet MS"/>
              </a:rPr>
              <a:t>Capstone (Phase-II) Project Timeline</a:t>
            </a:r>
            <a:endParaRPr sz="2400" dirty="0"/>
          </a:p>
        </p:txBody>
      </p:sp>
      <p:sp>
        <p:nvSpPr>
          <p:cNvPr id="268" name="Google Shape;268;p14"/>
          <p:cNvSpPr txBox="1">
            <a:spLocks noGrp="1"/>
          </p:cNvSpPr>
          <p:nvPr>
            <p:ph type="body" idx="1"/>
          </p:nvPr>
        </p:nvSpPr>
        <p:spPr>
          <a:xfrm>
            <a:off x="5926675" y="5692675"/>
            <a:ext cx="5255100" cy="535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dk1"/>
              </a:buClr>
              <a:buSzPts val="1800"/>
              <a:buNone/>
            </a:pPr>
            <a:r>
              <a:rPr lang="en-US" dirty="0"/>
              <a:t>         Timeline on Deliverable-2</a:t>
            </a:r>
            <a:endParaRPr dirty="0"/>
          </a:p>
        </p:txBody>
      </p:sp>
      <p:sp>
        <p:nvSpPr>
          <p:cNvPr id="269" name="Google Shape;269;p14"/>
          <p:cNvSpPr/>
          <p:nvPr/>
        </p:nvSpPr>
        <p:spPr>
          <a:xfrm>
            <a:off x="3424288" y="1403425"/>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3" name="Text Box 34"/>
          <p:cNvSpPr txBox="1">
            <a:spLocks noChangeArrowheads="1"/>
          </p:cNvSpPr>
          <p:nvPr/>
        </p:nvSpPr>
        <p:spPr bwMode="auto">
          <a:xfrm>
            <a:off x="2895600" y="1143002"/>
            <a:ext cx="7772400" cy="46166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rPr>
              <a:t>References</a:t>
            </a:r>
          </a:p>
        </p:txBody>
      </p:sp>
      <p:sp>
        <p:nvSpPr>
          <p:cNvPr id="6" name="Content Placeholder 2"/>
          <p:cNvSpPr txBox="1"/>
          <p:nvPr/>
        </p:nvSpPr>
        <p:spPr>
          <a:xfrm>
            <a:off x="1600200" y="1905000"/>
            <a:ext cx="11201400" cy="4724400"/>
          </a:xfrm>
          <a:prstGeom prst="rect">
            <a:avLst/>
          </a:prstGeom>
        </p:spPr>
        <p:txBody>
          <a:bodyPr/>
          <a:lstStyle/>
          <a:p>
            <a:pPr lvl="0"/>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Understanding the composition and evolution of terrorist group networks: A rough set approach.</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Authors : Vincenzo </a:t>
            </a:r>
            <a:r>
              <a:rPr lang="en-US" sz="2000" dirty="0" err="1">
                <a:latin typeface="Times New Roman" panose="02020603050405020304" pitchFamily="18" charset="0"/>
                <a:cs typeface="Times New Roman" panose="02020603050405020304" pitchFamily="18" charset="0"/>
              </a:rPr>
              <a:t>Loia</a:t>
            </a:r>
            <a:r>
              <a:rPr lang="en-US" sz="2000" dirty="0">
                <a:latin typeface="Times New Roman" panose="02020603050405020304" pitchFamily="18" charset="0"/>
                <a:cs typeface="Times New Roman" panose="02020603050405020304" pitchFamily="18" charset="0"/>
              </a:rPr>
              <a:t>, Francesco </a:t>
            </a:r>
            <a:r>
              <a:rPr lang="en-US" sz="2000" dirty="0" err="1">
                <a:latin typeface="Times New Roman" panose="02020603050405020304" pitchFamily="18" charset="0"/>
                <a:cs typeface="Times New Roman" panose="02020603050405020304" pitchFamily="18" charset="0"/>
              </a:rPr>
              <a:t>Orciuoli</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hlinkClick r:id="rId3"/>
              </a:rPr>
              <a:t>https://www.sciencedirect.com/science/article/pii/S0167739X19307757</a:t>
            </a: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Finding influential nodes in social networks based on neighborhood correlation coefficient.</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Authors : Ahmad </a:t>
            </a:r>
            <a:r>
              <a:rPr lang="en-US" sz="2000" dirty="0" err="1">
                <a:latin typeface="Times New Roman" panose="02020603050405020304" pitchFamily="18" charset="0"/>
                <a:cs typeface="Times New Roman" panose="02020603050405020304" pitchFamily="18" charset="0"/>
              </a:rPr>
              <a:t>Zareie</a:t>
            </a:r>
            <a:r>
              <a:rPr lang="en-US" sz="2000" dirty="0">
                <a:latin typeface="Times New Roman" panose="02020603050405020304" pitchFamily="18" charset="0"/>
                <a:cs typeface="Times New Roman" panose="02020603050405020304" pitchFamily="18" charset="0"/>
              </a:rPr>
              <a:t>, Amir </a:t>
            </a:r>
            <a:r>
              <a:rPr lang="en-US" sz="2000" dirty="0" err="1">
                <a:latin typeface="Times New Roman" panose="02020603050405020304" pitchFamily="18" charset="0"/>
                <a:cs typeface="Times New Roman" panose="02020603050405020304" pitchFamily="18" charset="0"/>
              </a:rPr>
              <a:t>Sheikhahmadi</a:t>
            </a:r>
            <a:r>
              <a:rPr lang="en-US" sz="2000" dirty="0">
                <a:latin typeface="Times New Roman" panose="02020603050405020304" pitchFamily="18" charset="0"/>
                <a:cs typeface="Times New Roman" panose="02020603050405020304" pitchFamily="18" charset="0"/>
              </a:rPr>
              <a:t>, Mahdi Jalili, Mohammad Sajjad Khaksar </a:t>
            </a:r>
            <a:r>
              <a:rPr lang="en-US" sz="2000" dirty="0" err="1">
                <a:latin typeface="Times New Roman" panose="02020603050405020304" pitchFamily="18" charset="0"/>
                <a:cs typeface="Times New Roman" panose="02020603050405020304" pitchFamily="18" charset="0"/>
              </a:rPr>
              <a:t>Fasaei</a:t>
            </a:r>
            <a:endParaRPr lang="en-IN" sz="2000" dirty="0">
              <a:latin typeface="Times New Roman" panose="02020603050405020304" pitchFamily="18" charset="0"/>
              <a:cs typeface="Times New Roman" panose="02020603050405020304" pitchFamily="18" charset="0"/>
            </a:endParaRPr>
          </a:p>
          <a:p>
            <a:r>
              <a:rPr lang="en-US" sz="2000" u="sng" dirty="0">
                <a:latin typeface="Times New Roman" panose="02020603050405020304" pitchFamily="18" charset="0"/>
                <a:cs typeface="Times New Roman" panose="02020603050405020304" pitchFamily="18" charset="0"/>
                <a:hlinkClick r:id="rId4"/>
              </a:rPr>
              <a:t>https://www.sciencedirect.com/science/article/pii/</a:t>
            </a:r>
            <a:r>
              <a:rPr lang="en-US" sz="2000" dirty="0">
                <a:latin typeface="Times New Roman" panose="02020603050405020304" pitchFamily="18" charset="0"/>
                <a:cs typeface="Times New Roman" panose="02020603050405020304" pitchFamily="18" charset="0"/>
                <a:hlinkClick r:id="rId4"/>
              </a:rPr>
              <a:t>S0950705120300630</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Community detection in large‑scale social networks: state‑of‑the‑art and future directions</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Authors : Mehdi </a:t>
            </a:r>
            <a:r>
              <a:rPr lang="en-US" sz="2000" dirty="0" err="1">
                <a:latin typeface="Times New Roman" panose="02020603050405020304" pitchFamily="18" charset="0"/>
                <a:cs typeface="Times New Roman" panose="02020603050405020304" pitchFamily="18" charset="0"/>
              </a:rPr>
              <a:t>Azaouzi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Delel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Rhouma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Lotf</a:t>
            </a:r>
            <a:r>
              <a:rPr lang="en-US" sz="2000" dirty="0">
                <a:latin typeface="Times New Roman" panose="02020603050405020304" pitchFamily="18" charset="0"/>
                <a:cs typeface="Times New Roman" panose="02020603050405020304" pitchFamily="18" charset="0"/>
              </a:rPr>
              <a:t> Ben </a:t>
            </a:r>
            <a:r>
              <a:rPr lang="en-US" sz="2000" dirty="0" err="1">
                <a:latin typeface="Times New Roman" panose="02020603050405020304" pitchFamily="18" charset="0"/>
                <a:cs typeface="Times New Roman" panose="02020603050405020304" pitchFamily="18" charset="0"/>
              </a:rPr>
              <a:t>Romdhane</a:t>
            </a:r>
            <a:endParaRPr lang="en-IN" sz="2000" dirty="0">
              <a:latin typeface="Times New Roman" panose="02020603050405020304" pitchFamily="18" charset="0"/>
              <a:cs typeface="Times New Roman" panose="02020603050405020304" pitchFamily="18" charset="0"/>
            </a:endParaRPr>
          </a:p>
          <a:p>
            <a:r>
              <a:rPr lang="en-US" sz="2000" u="sng" dirty="0">
                <a:latin typeface="Times New Roman" panose="02020603050405020304" pitchFamily="18" charset="0"/>
                <a:cs typeface="Times New Roman" panose="02020603050405020304" pitchFamily="18" charset="0"/>
                <a:hlinkClick r:id="rId5"/>
              </a:rPr>
              <a:t>https://www.sciencedirect.com/science/article/pii/</a:t>
            </a:r>
            <a:r>
              <a:rPr lang="en-US" sz="2000" dirty="0">
                <a:latin typeface="Times New Roman" panose="02020603050405020304" pitchFamily="18" charset="0"/>
                <a:cs typeface="Times New Roman" panose="02020603050405020304" pitchFamily="18" charset="0"/>
                <a:hlinkClick r:id="rId6"/>
              </a:rPr>
              <a:t>S0020025517310101</a:t>
            </a:r>
            <a:endParaRPr lang="en-IN" sz="2000" dirty="0">
              <a:latin typeface="Times New Roman" panose="02020603050405020304" pitchFamily="18" charset="0"/>
              <a:cs typeface="Times New Roman" panose="02020603050405020304" pitchFamily="18" charset="0"/>
            </a:endParaRPr>
          </a:p>
          <a:p>
            <a:pPr marL="342900" indent="12700" algn="just" eaLnBrk="0" hangingPunct="0">
              <a:spcBef>
                <a:spcPct val="20000"/>
              </a:spcBef>
              <a:defRPr/>
            </a:pPr>
            <a:endParaRPr lang="en-IN" sz="2400" b="1" u="sng" dirty="0">
              <a:solidFill>
                <a:schemeClr val="accent1">
                  <a:lumMod val="75000"/>
                </a:schemeClr>
              </a:solidFill>
              <a:latin typeface="Times New Roman" panose="02020603050405020304" charset="0"/>
              <a:cs typeface="Times New Roman" panose="02020603050405020304" charset="0"/>
            </a:endParaRPr>
          </a:p>
          <a:p>
            <a:pPr marL="1078230" lvl="1" indent="-265430" algn="just" eaLnBrk="0" hangingPunct="0">
              <a:spcBef>
                <a:spcPct val="20000"/>
              </a:spcBef>
              <a:defRPr/>
            </a:pPr>
            <a:endParaRPr lang="en-IN" sz="2400" b="1" u="sng" dirty="0">
              <a:solidFill>
                <a:schemeClr val="accent1">
                  <a:lumMod val="75000"/>
                </a:schemeClr>
              </a:solidFill>
              <a:latin typeface="Times New Roman" panose="02020603050405020304" charset="0"/>
              <a:cs typeface="Times New Roman" panose="02020603050405020304" charset="0"/>
            </a:endParaRPr>
          </a:p>
          <a:p>
            <a:pPr marL="342900" indent="-342900" eaLnBrk="0" hangingPunct="0">
              <a:spcBef>
                <a:spcPct val="20000"/>
              </a:spcBef>
              <a:defRPr/>
            </a:pPr>
            <a:endParaRPr lang="en-IN" sz="2400" b="1" u="sng" kern="0" dirty="0">
              <a:solidFill>
                <a:schemeClr val="accent1">
                  <a:lumMod val="75000"/>
                </a:schemeClr>
              </a:solidFill>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1485" y="3352800"/>
            <a:ext cx="2506584" cy="707886"/>
          </a:xfrm>
          <a:prstGeom prst="rect">
            <a:avLst/>
          </a:prstGeom>
        </p:spPr>
        <p:txBody>
          <a:bodyPr wrap="none">
            <a:spAutoFit/>
          </a:bodyPr>
          <a:lstStyle/>
          <a:p>
            <a:pPr algn="r"/>
            <a:r>
              <a:rPr lang="en-US" sz="4000" dirty="0">
                <a:solidFill>
                  <a:srgbClr val="FF0000"/>
                </a:solidFill>
                <a:latin typeface="Trebuchet MS"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600200" y="1828800"/>
            <a:ext cx="8534400" cy="4572000"/>
          </a:xfrm>
          <a:prstGeom prst="rect">
            <a:avLst/>
          </a:prstGeom>
        </p:spPr>
        <p:txBody>
          <a:bodyPr/>
          <a:lstStyle/>
          <a:p>
            <a:pPr marL="685791" indent="-342900" algn="just" eaLnBrk="0" hangingPunct="0">
              <a:spcBef>
                <a:spcPct val="20000"/>
              </a:spcBef>
              <a:buFont typeface="Arial" panose="020B0604020202020204" pitchFamily="34" charset="0"/>
              <a:buChar char="•"/>
              <a:defRPr/>
            </a:pPr>
            <a:endParaRPr lang="en-IN" sz="2000" kern="0" dirty="0">
              <a:solidFill>
                <a:srgbClr val="0000FF"/>
              </a:solidFill>
              <a:latin typeface="Trebuchet MS" pitchFamily="34" charset="0"/>
            </a:endParaRPr>
          </a:p>
          <a:p>
            <a:pPr marL="685791"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Abstract and Scope of the Project</a:t>
            </a: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Capstone Project Phase – 1</a:t>
            </a:r>
          </a:p>
          <a:p>
            <a:pPr marL="1142991" lvl="1"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Summary of work</a:t>
            </a:r>
          </a:p>
          <a:p>
            <a:pPr marL="1142991" lvl="1"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Inferences drawn from Literature Survey</a:t>
            </a:r>
          </a:p>
          <a:p>
            <a:pPr marL="1142991" lvl="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Expected Deliverables</a:t>
            </a: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Gantt chart</a:t>
            </a:r>
          </a:p>
          <a:p>
            <a:pPr marL="685791" indent="-342900" algn="just" eaLnBrk="0" hangingPunct="0">
              <a:spcBef>
                <a:spcPts val="0"/>
              </a:spcBef>
              <a:spcAft>
                <a:spcPts val="0"/>
              </a:spcAft>
              <a:defRPr/>
            </a:pPr>
            <a:endParaRPr lang="en-US" sz="2400" dirty="0">
              <a:solidFill>
                <a:srgbClr val="0033CC"/>
              </a:solidFill>
              <a:latin typeface="Trebuchet MS"/>
              <a:ea typeface="Trebuchet MS"/>
              <a:cs typeface="Trebuchet MS"/>
              <a:sym typeface="Trebuchet MS"/>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Outline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762000" y="2066010"/>
            <a:ext cx="11277600" cy="4191000"/>
          </a:xfrm>
          <a:prstGeom prst="rect">
            <a:avLst/>
          </a:prstGeom>
        </p:spPr>
        <p:txBody>
          <a:bodyPr/>
          <a:lstStyle/>
          <a:p>
            <a:pPr marL="685791" indent="-342900" algn="just" eaLnBrk="0" hangingPunct="0">
              <a:spcBef>
                <a:spcPts val="0"/>
              </a:spcBef>
              <a:spcAft>
                <a:spcPts val="0"/>
              </a:spcAft>
              <a:buFont typeface="Wingdings" pitchFamily="2" charset="2"/>
              <a:buChar char="§"/>
              <a:defRPr/>
            </a:pPr>
            <a:r>
              <a:rPr lang="en-IN" b="0" i="0" u="none" strike="noStrike" dirty="0">
                <a:solidFill>
                  <a:srgbClr val="000000"/>
                </a:solidFill>
                <a:effectLst/>
                <a:latin typeface="Arial" panose="020B0604020202020204" pitchFamily="34" charset="0"/>
              </a:rPr>
              <a:t>The main objective of this work is to define an approach aiming at eliciting knowledge on terrorist attack perpetrators by </a:t>
            </a:r>
            <a:r>
              <a:rPr lang="en-IN" b="0" i="0" u="none" strike="noStrike" dirty="0" err="1">
                <a:solidFill>
                  <a:srgbClr val="000000"/>
                </a:solidFill>
                <a:effectLst/>
                <a:latin typeface="Arial" panose="020B0604020202020204" pitchFamily="34" charset="0"/>
              </a:rPr>
              <a:t>analyzing</a:t>
            </a:r>
            <a:r>
              <a:rPr lang="en-IN" b="0" i="0" u="none" strike="noStrike" dirty="0">
                <a:solidFill>
                  <a:srgbClr val="000000"/>
                </a:solidFill>
                <a:effectLst/>
                <a:latin typeface="Arial" panose="020B0604020202020204" pitchFamily="34" charset="0"/>
              </a:rPr>
              <a:t> terror events along the timeline. The idea is to construct a sociogram, i.e., a network of perpetrators.</a:t>
            </a:r>
          </a:p>
          <a:p>
            <a:pPr marL="685791" indent="-342900" algn="just" eaLnBrk="0" hangingPunct="0">
              <a:spcBef>
                <a:spcPts val="0"/>
              </a:spcBef>
              <a:spcAft>
                <a:spcPts val="0"/>
              </a:spcAft>
              <a:buFont typeface="Wingdings" pitchFamily="2" charset="2"/>
              <a:buChar char="§"/>
              <a:defRPr/>
            </a:pPr>
            <a:endParaRPr lang="en-IN" b="0" i="0" u="none" strike="noStrike" dirty="0">
              <a:solidFill>
                <a:srgbClr val="000000"/>
              </a:solidFill>
              <a:effectLst/>
              <a:latin typeface="Arial" panose="020B0604020202020204" pitchFamily="34" charset="0"/>
            </a:endParaRPr>
          </a:p>
          <a:p>
            <a:pPr marL="685791" indent="-342900" algn="just" eaLnBrk="0" hangingPunct="0">
              <a:spcBef>
                <a:spcPts val="0"/>
              </a:spcBef>
              <a:spcAft>
                <a:spcPts val="0"/>
              </a:spcAft>
              <a:buFont typeface="Wingdings" pitchFamily="2" charset="2"/>
              <a:buChar char="§"/>
              <a:defRPr/>
            </a:pPr>
            <a:r>
              <a:rPr lang="en-US" b="0" i="0" u="none" strike="noStrike" dirty="0">
                <a:solidFill>
                  <a:srgbClr val="000000"/>
                </a:solidFill>
                <a:effectLst/>
                <a:latin typeface="Arial" panose="020B0604020202020204" pitchFamily="34" charset="0"/>
              </a:rPr>
              <a:t>We are using an approach that will allow us to find clusters of similar terror groups using information on their operational characteristics. Specifically, using open access data of terrorist attacks occurred worldwide since 1970, we are trying to build network that includes terrorist groups and related information on tactics, weapons, targets, active regions.</a:t>
            </a:r>
            <a:r>
              <a:rPr lang="en-US" b="0" i="0" dirty="0">
                <a:solidFill>
                  <a:srgbClr val="000000"/>
                </a:solidFill>
                <a:effectLst/>
                <a:latin typeface="Arial" panose="020B0604020202020204" pitchFamily="34" charset="0"/>
              </a:rPr>
              <a:t>​</a:t>
            </a:r>
          </a:p>
          <a:p>
            <a:pPr marL="685791" indent="-342900" algn="just" eaLnBrk="0" hangingPunct="0">
              <a:spcBef>
                <a:spcPts val="0"/>
              </a:spcBef>
              <a:spcAft>
                <a:spcPts val="0"/>
              </a:spcAft>
              <a:buFont typeface="Wingdings" pitchFamily="2" charset="2"/>
              <a:buChar char="§"/>
              <a:defRPr/>
            </a:pPr>
            <a:endParaRPr lang="en-US" b="0" i="0" dirty="0">
              <a:solidFill>
                <a:srgbClr val="000000"/>
              </a:solidFill>
              <a:effectLst/>
              <a:latin typeface="Arial" panose="020B0604020202020204" pitchFamily="34" charset="0"/>
            </a:endParaRPr>
          </a:p>
          <a:p>
            <a:pPr marL="685791" indent="-342900" algn="just" eaLnBrk="0" hangingPunct="0">
              <a:spcBef>
                <a:spcPts val="0"/>
              </a:spcBef>
              <a:spcAft>
                <a:spcPts val="0"/>
              </a:spcAft>
              <a:buFont typeface="Wingdings" pitchFamily="2" charset="2"/>
              <a:buChar char="§"/>
              <a:defRPr/>
            </a:pPr>
            <a:r>
              <a:rPr lang="en-US" b="0" i="0" u="none" strike="noStrike" dirty="0">
                <a:solidFill>
                  <a:srgbClr val="000000"/>
                </a:solidFill>
                <a:effectLst/>
                <a:latin typeface="Arial" panose="020B0604020202020204" pitchFamily="34" charset="0"/>
              </a:rPr>
              <a:t>We model this data with each partition joined to the terrorist groups. Later on we will find the most influential group with maximum number of relations between other networks and try to prevent the attacks .Community detection to identify sets of nodes in such a way that the connections of nodes within a set are more than their connection to other network nodes.</a:t>
            </a:r>
            <a:r>
              <a:rPr lang="en-US" b="0" i="0" dirty="0">
                <a:solidFill>
                  <a:srgbClr val="000000"/>
                </a:solidFill>
                <a:effectLst/>
                <a:latin typeface="Arial" panose="020B0604020202020204" pitchFamily="34" charset="0"/>
              </a:rPr>
              <a:t>​</a:t>
            </a:r>
            <a:endParaRPr lang="en-IN" dirty="0">
              <a:solidFill>
                <a:srgbClr val="0033CC"/>
              </a:solidFill>
              <a:latin typeface="Trebuchet MS"/>
              <a:ea typeface="Trebuchet MS"/>
              <a:cs typeface="Trebuchet MS"/>
              <a:sym typeface="Trebuchet MS"/>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Abstract and Scope</a:t>
            </a:r>
          </a:p>
        </p:txBody>
      </p:sp>
    </p:spTree>
    <p:extLst>
      <p:ext uri="{BB962C8B-B14F-4D97-AF65-F5344CB8AC3E}">
        <p14:creationId xmlns:p14="http://schemas.microsoft.com/office/powerpoint/2010/main" val="3811030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057400" y="2188869"/>
            <a:ext cx="9067800" cy="3532484"/>
          </a:xfrm>
          <a:prstGeom prst="rect">
            <a:avLst/>
          </a:prstGeom>
        </p:spPr>
        <p:txBody>
          <a:bodyPr/>
          <a:lstStyle/>
          <a:p>
            <a:pPr algn="just" rtl="0" fontAlgn="base">
              <a:buFont typeface="Arial" panose="020B0604020202020204" pitchFamily="34" charset="0"/>
              <a:buChar char="•"/>
            </a:pPr>
            <a:endParaRPr lang="en-US" b="0" i="0" dirty="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b="0" i="0" u="none" strike="noStrike" dirty="0">
                <a:solidFill>
                  <a:srgbClr val="000000"/>
                </a:solidFill>
                <a:effectLst/>
                <a:latin typeface="Arial" panose="020B0604020202020204" pitchFamily="34" charset="0"/>
              </a:rPr>
              <a:t> We have made the literature survey and have come up with a proper approach needed for the implementation.</a:t>
            </a:r>
            <a:r>
              <a:rPr lang="en-US" b="0" i="0" dirty="0">
                <a:solidFill>
                  <a:srgbClr val="000000"/>
                </a:solidFill>
                <a:effectLst/>
                <a:latin typeface="Arial" panose="020B0604020202020204" pitchFamily="34" charset="0"/>
              </a:rPr>
              <a:t>​</a:t>
            </a:r>
          </a:p>
          <a:p>
            <a:pPr algn="just" rtl="0" fontAlgn="base">
              <a:buFont typeface="Arial" panose="020B0604020202020204" pitchFamily="34" charset="0"/>
              <a:buChar char="•"/>
            </a:pPr>
            <a:endParaRPr lang="en-US" dirty="0">
              <a:solidFill>
                <a:srgbClr val="000000"/>
              </a:solidFill>
              <a:latin typeface="Arial" panose="020B0604020202020204" pitchFamily="34" charset="0"/>
            </a:endParaRPr>
          </a:p>
          <a:p>
            <a:pPr algn="just">
              <a:buFont typeface="Arial" panose="020B0604020202020204" pitchFamily="34" charset="0"/>
              <a:buChar char="•"/>
            </a:pPr>
            <a:r>
              <a:rPr lang="en-US" b="0" i="0" u="none" strike="noStrike" dirty="0">
                <a:solidFill>
                  <a:srgbClr val="000000"/>
                </a:solidFill>
                <a:effectLst/>
                <a:latin typeface="Arial" panose="020B0604020202020204" pitchFamily="34" charset="0"/>
              </a:rPr>
              <a:t> Analyzing the composition and evolution of terrorist group networks.</a:t>
            </a:r>
            <a:r>
              <a:rPr lang="en-US" b="0" i="0" dirty="0">
                <a:solidFill>
                  <a:srgbClr val="000000"/>
                </a:solidFill>
                <a:effectLst/>
                <a:latin typeface="Arial" panose="020B0604020202020204" pitchFamily="34" charset="0"/>
              </a:rPr>
              <a:t>​ Finding the </a:t>
            </a:r>
            <a:r>
              <a:rPr lang="en-US" b="0" i="0" dirty="0" err="1">
                <a:solidFill>
                  <a:srgbClr val="000000"/>
                </a:solidFill>
                <a:effectLst/>
                <a:latin typeface="Arial" panose="020B0604020202020204" pitchFamily="34" charset="0"/>
              </a:rPr>
              <a:t>influencial</a:t>
            </a:r>
            <a:r>
              <a:rPr lang="en-US" b="0" i="0" dirty="0">
                <a:solidFill>
                  <a:srgbClr val="000000"/>
                </a:solidFill>
                <a:effectLst/>
                <a:latin typeface="Arial" panose="020B0604020202020204" pitchFamily="34" charset="0"/>
              </a:rPr>
              <a:t> node by using centrality measures.</a:t>
            </a:r>
          </a:p>
          <a:p>
            <a:pPr algn="just" rtl="0" fontAlgn="base"/>
            <a:endParaRPr lang="en-US" b="0" i="0" dirty="0">
              <a:solidFill>
                <a:srgbClr val="000000"/>
              </a:solidFill>
              <a:effectLst/>
              <a:latin typeface="Arial" panose="020B0604020202020204" pitchFamily="34" charset="0"/>
            </a:endParaRPr>
          </a:p>
          <a:p>
            <a:pPr algn="just" rtl="0" fontAlgn="base">
              <a:buFont typeface="Arial" panose="020B0604020202020204" pitchFamily="34" charset="0"/>
              <a:buChar char="•"/>
            </a:pPr>
            <a:r>
              <a:rPr lang="en-US" b="0" i="0" u="none" strike="noStrike" dirty="0">
                <a:solidFill>
                  <a:srgbClr val="000000"/>
                </a:solidFill>
                <a:effectLst/>
                <a:latin typeface="Arial" panose="020B0604020202020204" pitchFamily="34" charset="0"/>
              </a:rPr>
              <a:t> We opted to go with Louvain algorithm for community detection suitable for large dynamic networks.</a:t>
            </a:r>
            <a:r>
              <a:rPr lang="en-US" b="0" i="0" dirty="0">
                <a:solidFill>
                  <a:srgbClr val="000000"/>
                </a:solidFill>
                <a:effectLst/>
                <a:latin typeface="Arial" panose="020B0604020202020204" pitchFamily="34" charset="0"/>
              </a:rPr>
              <a:t>​</a:t>
            </a:r>
          </a:p>
        </p:txBody>
      </p:sp>
      <p:sp>
        <p:nvSpPr>
          <p:cNvPr id="14" name="Text Box 34"/>
          <p:cNvSpPr txBox="1">
            <a:spLocks noChangeArrowheads="1"/>
          </p:cNvSpPr>
          <p:nvPr/>
        </p:nvSpPr>
        <p:spPr bwMode="auto">
          <a:xfrm>
            <a:off x="2895600" y="990600"/>
            <a:ext cx="78486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Summary of Work Done in Capstone Project Phase - 1</a:t>
            </a:r>
          </a:p>
        </p:txBody>
      </p:sp>
    </p:spTree>
    <p:extLst>
      <p:ext uri="{BB962C8B-B14F-4D97-AF65-F5344CB8AC3E}">
        <p14:creationId xmlns:p14="http://schemas.microsoft.com/office/powerpoint/2010/main" val="4205369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447800"/>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990600"/>
            <a:ext cx="7772400" cy="461665"/>
          </a:xfrm>
          <a:prstGeom prst="rect">
            <a:avLst/>
          </a:prstGeom>
          <a:noFill/>
          <a:ln w="9525">
            <a:noFill/>
            <a:miter lim="800000"/>
            <a:headEnd/>
            <a:tailEnd/>
          </a:ln>
        </p:spPr>
        <p:txBody>
          <a:bodyPr wrap="square">
            <a:sp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Expected Deliverables</a:t>
            </a:r>
            <a:endParaRPr lang="en-US" sz="2400" dirty="0"/>
          </a:p>
        </p:txBody>
      </p:sp>
      <p:sp>
        <p:nvSpPr>
          <p:cNvPr id="5" name="TextBox 4">
            <a:extLst>
              <a:ext uri="{FF2B5EF4-FFF2-40B4-BE49-F238E27FC236}">
                <a16:creationId xmlns:a16="http://schemas.microsoft.com/office/drawing/2014/main" id="{EBB10B19-4157-41B3-85CA-452455B519DD}"/>
              </a:ext>
            </a:extLst>
          </p:cNvPr>
          <p:cNvSpPr txBox="1"/>
          <p:nvPr/>
        </p:nvSpPr>
        <p:spPr>
          <a:xfrm>
            <a:off x="1905000" y="1600200"/>
            <a:ext cx="9372600" cy="7017306"/>
          </a:xfrm>
          <a:prstGeom prst="rect">
            <a:avLst/>
          </a:prstGeom>
          <a:noFill/>
        </p:spPr>
        <p:txBody>
          <a:bodyPr wrap="square">
            <a:spAutoFit/>
          </a:bodyPr>
          <a:lstStyle/>
          <a:p>
            <a:pPr marL="457200" lvl="0" indent="-457200" algn="just">
              <a:spcBef>
                <a:spcPts val="0"/>
              </a:spcBef>
              <a:spcAft>
                <a:spcPts val="0"/>
              </a:spcAft>
              <a:buAutoNum type="arabicPeriod"/>
            </a:pPr>
            <a:endParaRPr lang="en-US" sz="2400" dirty="0">
              <a:solidFill>
                <a:srgbClr val="0033CC"/>
              </a:solidFill>
              <a:latin typeface="Trebuchet MS"/>
              <a:ea typeface="Trebuchet MS"/>
              <a:cs typeface="Trebuchet MS"/>
              <a:sym typeface="Trebuchet MS"/>
            </a:endParaRPr>
          </a:p>
          <a:p>
            <a:pPr marL="457200" lvl="0" indent="-457200" algn="just">
              <a:spcBef>
                <a:spcPts val="0"/>
              </a:spcBef>
              <a:spcAft>
                <a:spcPts val="0"/>
              </a:spcAft>
              <a:buAutoNum type="arabicPeriod"/>
            </a:pPr>
            <a:r>
              <a:rPr lang="en-US" sz="2400" dirty="0">
                <a:solidFill>
                  <a:srgbClr val="0033CC"/>
                </a:solidFill>
                <a:latin typeface="Trebuchet MS"/>
                <a:ea typeface="Trebuchet MS"/>
                <a:cs typeface="Trebuchet MS"/>
                <a:sym typeface="Trebuchet MS"/>
              </a:rPr>
              <a:t>List of tasks/Modules:</a:t>
            </a:r>
          </a:p>
          <a:p>
            <a:pPr lvl="2" algn="just">
              <a:spcBef>
                <a:spcPts val="0"/>
              </a:spcBef>
              <a:spcAft>
                <a:spcPts val="0"/>
              </a:spcAft>
            </a:pPr>
            <a:endParaRPr lang="en-US" sz="2400" dirty="0">
              <a:solidFill>
                <a:srgbClr val="0033CC"/>
              </a:solidFill>
              <a:latin typeface="Trebuchet MS"/>
              <a:ea typeface="Trebuchet MS"/>
              <a:cs typeface="Trebuchet MS"/>
              <a:sym typeface="Trebuchet MS"/>
            </a:endParaRPr>
          </a:p>
          <a:p>
            <a:pPr lvl="2" algn="just">
              <a:spcBef>
                <a:spcPts val="0"/>
              </a:spcBef>
              <a:spcAft>
                <a:spcPts val="0"/>
              </a:spcAft>
            </a:pPr>
            <a:r>
              <a:rPr lang="en-US" sz="2400" dirty="0">
                <a:solidFill>
                  <a:srgbClr val="0033CC"/>
                </a:solidFill>
                <a:latin typeface="Trebuchet MS"/>
                <a:ea typeface="Trebuchet MS"/>
                <a:cs typeface="Trebuchet MS"/>
                <a:sym typeface="Trebuchet MS"/>
              </a:rPr>
              <a:t>Data Collection</a:t>
            </a:r>
          </a:p>
          <a:p>
            <a:pPr lvl="2" algn="just">
              <a:spcBef>
                <a:spcPts val="0"/>
              </a:spcBef>
              <a:spcAft>
                <a:spcPts val="0"/>
              </a:spcAft>
            </a:pPr>
            <a:r>
              <a:rPr lang="en-IN" dirty="0">
                <a:solidFill>
                  <a:srgbClr val="000000"/>
                </a:solidFill>
                <a:latin typeface="Arial" panose="020B0604020202020204" pitchFamily="34" charset="0"/>
              </a:rPr>
              <a:t>We have collected this dataset from START organization and taken as input for our project. The GTD is an open-source database, which provides information on domestic and international terrorist attacks around the world from1970 to 2017. </a:t>
            </a:r>
          </a:p>
          <a:p>
            <a:pPr lvl="2" algn="just">
              <a:spcBef>
                <a:spcPts val="0"/>
              </a:spcBef>
              <a:spcAft>
                <a:spcPts val="0"/>
              </a:spcAft>
            </a:pPr>
            <a:endParaRPr lang="en-US" sz="2400" dirty="0">
              <a:solidFill>
                <a:srgbClr val="0033CC"/>
              </a:solidFill>
              <a:latin typeface="Trebuchet MS"/>
              <a:ea typeface="Trebuchet MS"/>
              <a:cs typeface="Trebuchet MS"/>
              <a:sym typeface="Trebuchet MS"/>
            </a:endParaRPr>
          </a:p>
          <a:p>
            <a:pPr lvl="2" algn="just">
              <a:spcBef>
                <a:spcPts val="0"/>
              </a:spcBef>
              <a:spcAft>
                <a:spcPts val="0"/>
              </a:spcAft>
            </a:pPr>
            <a:r>
              <a:rPr lang="en-US" sz="2400" dirty="0">
                <a:solidFill>
                  <a:srgbClr val="0033CC"/>
                </a:solidFill>
                <a:latin typeface="Trebuchet MS"/>
                <a:ea typeface="Trebuchet MS"/>
                <a:cs typeface="Trebuchet MS"/>
                <a:sym typeface="Trebuchet MS"/>
              </a:rPr>
              <a:t>Data Pre-processing</a:t>
            </a:r>
          </a:p>
          <a:p>
            <a:pPr lvl="2" algn="just">
              <a:spcBef>
                <a:spcPts val="0"/>
              </a:spcBef>
              <a:spcAft>
                <a:spcPts val="0"/>
              </a:spcAft>
            </a:pPr>
            <a:r>
              <a:rPr lang="en-IN" dirty="0">
                <a:solidFill>
                  <a:srgbClr val="000000"/>
                </a:solidFill>
                <a:latin typeface="Arial" panose="020B0604020202020204" pitchFamily="34" charset="0"/>
              </a:rPr>
              <a:t>This original dataset contains 135 variables , we remove most of the unwanted attributes and data during </a:t>
            </a:r>
            <a:r>
              <a:rPr lang="en-IN" dirty="0" err="1">
                <a:solidFill>
                  <a:srgbClr val="000000"/>
                </a:solidFill>
                <a:latin typeface="Arial" panose="020B0604020202020204" pitchFamily="34" charset="0"/>
              </a:rPr>
              <a:t>preprocessing</a:t>
            </a:r>
            <a:r>
              <a:rPr lang="en-IN" dirty="0">
                <a:solidFill>
                  <a:srgbClr val="000000"/>
                </a:solidFill>
                <a:latin typeface="Arial" panose="020B0604020202020204" pitchFamily="34" charset="0"/>
              </a:rPr>
              <a:t>. Based on the literature survey performed we select the 23 attributes which shows wide range of information, including the date and location of the incident, the weapons used, nature of the target, the number of casualties, and – when identifiable – the group or individual responsible.</a:t>
            </a:r>
          </a:p>
          <a:p>
            <a:pPr lvl="2" algn="just">
              <a:spcBef>
                <a:spcPts val="0"/>
              </a:spcBef>
              <a:spcAft>
                <a:spcPts val="0"/>
              </a:spcAft>
            </a:pPr>
            <a:endParaRPr lang="en-US" sz="2400" dirty="0">
              <a:solidFill>
                <a:srgbClr val="0033CC"/>
              </a:solidFill>
              <a:latin typeface="Trebuchet MS"/>
              <a:ea typeface="Trebuchet MS"/>
              <a:cs typeface="Trebuchet MS"/>
              <a:sym typeface="Trebuchet MS"/>
            </a:endParaRPr>
          </a:p>
          <a:p>
            <a:pPr lvl="2" algn="just">
              <a:spcBef>
                <a:spcPts val="0"/>
              </a:spcBef>
              <a:spcAft>
                <a:spcPts val="0"/>
              </a:spcAft>
            </a:pPr>
            <a:endParaRPr lang="en-US" sz="2400" dirty="0">
              <a:solidFill>
                <a:srgbClr val="0033CC"/>
              </a:solidFill>
              <a:latin typeface="Trebuchet MS"/>
              <a:ea typeface="Trebuchet MS"/>
              <a:cs typeface="Trebuchet MS"/>
              <a:sym typeface="Trebuchet MS"/>
            </a:endParaRPr>
          </a:p>
          <a:p>
            <a:pPr lvl="2" algn="just">
              <a:spcBef>
                <a:spcPts val="0"/>
              </a:spcBef>
              <a:spcAft>
                <a:spcPts val="0"/>
              </a:spcAft>
            </a:pPr>
            <a:endParaRPr lang="en-US" sz="2400" dirty="0">
              <a:solidFill>
                <a:srgbClr val="0033CC"/>
              </a:solidFill>
              <a:latin typeface="Trebuchet MS"/>
              <a:ea typeface="Trebuchet MS"/>
              <a:cs typeface="Trebuchet MS"/>
              <a:sym typeface="Trebuchet MS"/>
            </a:endParaRPr>
          </a:p>
          <a:p>
            <a:pPr lvl="2" algn="just">
              <a:spcBef>
                <a:spcPts val="0"/>
              </a:spcBef>
              <a:spcAft>
                <a:spcPts val="0"/>
              </a:spcAft>
            </a:pPr>
            <a:endParaRPr lang="en-US" sz="2400" dirty="0">
              <a:solidFill>
                <a:srgbClr val="0033CC"/>
              </a:solidFill>
              <a:latin typeface="Trebuchet MS"/>
              <a:ea typeface="Trebuchet MS"/>
              <a:cs typeface="Trebuchet MS"/>
              <a:sym typeface="Trebuchet MS"/>
            </a:endParaRPr>
          </a:p>
          <a:p>
            <a:pPr lvl="2" algn="just">
              <a:spcBef>
                <a:spcPts val="0"/>
              </a:spcBef>
              <a:spcAft>
                <a:spcPts val="0"/>
              </a:spcAft>
            </a:pPr>
            <a:endParaRPr lang="en-US" sz="2400" dirty="0">
              <a:solidFill>
                <a:srgbClr val="0033CC"/>
              </a:solidFill>
              <a:latin typeface="Trebuchet MS"/>
              <a:ea typeface="Trebuchet MS"/>
              <a:cs typeface="Trebuchet MS"/>
              <a:sym typeface="Trebuchet MS"/>
            </a:endParaRPr>
          </a:p>
          <a:p>
            <a:pPr marL="1371600" lvl="2" indent="-457200" algn="just">
              <a:spcBef>
                <a:spcPts val="0"/>
              </a:spcBef>
              <a:spcAft>
                <a:spcPts val="0"/>
              </a:spcAft>
              <a:buFont typeface="+mj-lt"/>
              <a:buAutoNum type="alphaLcParenR"/>
            </a:pPr>
            <a:endParaRPr lang="en-US" sz="2400" dirty="0">
              <a:solidFill>
                <a:srgbClr val="0033CC"/>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447800"/>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990600"/>
            <a:ext cx="7772400" cy="461665"/>
          </a:xfrm>
          <a:prstGeom prst="rect">
            <a:avLst/>
          </a:prstGeom>
          <a:noFill/>
          <a:ln w="9525">
            <a:noFill/>
            <a:miter lim="800000"/>
            <a:headEnd/>
            <a:tailEnd/>
          </a:ln>
        </p:spPr>
        <p:txBody>
          <a:bodyPr wrap="square">
            <a:sp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Expected Deliverables</a:t>
            </a:r>
            <a:endParaRPr lang="en-US" sz="2400" dirty="0"/>
          </a:p>
        </p:txBody>
      </p:sp>
      <p:sp>
        <p:nvSpPr>
          <p:cNvPr id="5" name="TextBox 4">
            <a:extLst>
              <a:ext uri="{FF2B5EF4-FFF2-40B4-BE49-F238E27FC236}">
                <a16:creationId xmlns:a16="http://schemas.microsoft.com/office/drawing/2014/main" id="{EBB10B19-4157-41B3-85CA-452455B519DD}"/>
              </a:ext>
            </a:extLst>
          </p:cNvPr>
          <p:cNvSpPr txBox="1"/>
          <p:nvPr/>
        </p:nvSpPr>
        <p:spPr>
          <a:xfrm>
            <a:off x="1905000" y="1600200"/>
            <a:ext cx="9372600" cy="4708981"/>
          </a:xfrm>
          <a:prstGeom prst="rect">
            <a:avLst/>
          </a:prstGeom>
          <a:noFill/>
        </p:spPr>
        <p:txBody>
          <a:bodyPr wrap="square">
            <a:spAutoFit/>
          </a:bodyPr>
          <a:lstStyle/>
          <a:p>
            <a:pPr lvl="2" algn="just">
              <a:spcBef>
                <a:spcPts val="0"/>
              </a:spcBef>
              <a:spcAft>
                <a:spcPts val="0"/>
              </a:spcAft>
            </a:pPr>
            <a:r>
              <a:rPr lang="en-US" sz="2400" dirty="0">
                <a:solidFill>
                  <a:srgbClr val="0033CC"/>
                </a:solidFill>
                <a:latin typeface="Trebuchet MS"/>
                <a:ea typeface="Trebuchet MS"/>
                <a:cs typeface="Trebuchet MS"/>
                <a:sym typeface="Trebuchet MS"/>
              </a:rPr>
              <a:t>Data Visualization</a:t>
            </a:r>
          </a:p>
          <a:p>
            <a:pPr lvl="2" algn="just">
              <a:spcBef>
                <a:spcPts val="0"/>
              </a:spcBef>
              <a:spcAft>
                <a:spcPts val="0"/>
              </a:spcAft>
            </a:pPr>
            <a:endParaRPr lang="en-IN" dirty="0">
              <a:solidFill>
                <a:srgbClr val="545454"/>
              </a:solidFill>
              <a:latin typeface="Arial" panose="020B0604020202020204" pitchFamily="34" charset="0"/>
              <a:ea typeface="Trebuchet MS"/>
              <a:cs typeface="Times New Roman" panose="02020603050405020304" pitchFamily="18" charset="0"/>
              <a:sym typeface="Trebuchet MS"/>
            </a:endParaRPr>
          </a:p>
          <a:p>
            <a:pPr lvl="2" algn="just">
              <a:spcBef>
                <a:spcPts val="0"/>
              </a:spcBef>
              <a:spcAft>
                <a:spcPts val="0"/>
              </a:spcAft>
            </a:pPr>
            <a:r>
              <a:rPr lang="en-IN" dirty="0">
                <a:solidFill>
                  <a:srgbClr val="000000"/>
                </a:solidFill>
                <a:latin typeface="Arial" panose="020B0604020202020204" pitchFamily="34" charset="0"/>
                <a:sym typeface="Trebuchet MS"/>
              </a:rPr>
              <a:t>By importing cleaned dataset obtained from </a:t>
            </a:r>
            <a:r>
              <a:rPr lang="en-IN" dirty="0" err="1">
                <a:solidFill>
                  <a:srgbClr val="000000"/>
                </a:solidFill>
                <a:latin typeface="Arial" panose="020B0604020202020204" pitchFamily="34" charset="0"/>
                <a:sym typeface="Trebuchet MS"/>
              </a:rPr>
              <a:t>preprocessing</a:t>
            </a:r>
            <a:r>
              <a:rPr lang="en-IN" dirty="0">
                <a:solidFill>
                  <a:srgbClr val="000000"/>
                </a:solidFill>
                <a:latin typeface="Arial" panose="020B0604020202020204" pitchFamily="34" charset="0"/>
                <a:sym typeface="Trebuchet MS"/>
              </a:rPr>
              <a:t> we perform </a:t>
            </a:r>
            <a:r>
              <a:rPr lang="en-IN" dirty="0">
                <a:solidFill>
                  <a:srgbClr val="000000"/>
                </a:solidFill>
                <a:latin typeface="Arial" panose="020B0604020202020204" pitchFamily="34" charset="0"/>
              </a:rPr>
              <a:t>Data Exploration, Plotting Histogram for numerical attributes, </a:t>
            </a:r>
            <a:r>
              <a:rPr lang="en-US" dirty="0">
                <a:solidFill>
                  <a:srgbClr val="000000"/>
                </a:solidFill>
                <a:latin typeface="Arial" panose="020B0604020202020204" pitchFamily="34" charset="0"/>
              </a:rPr>
              <a:t>Terrorist activities in each region through area plot, Counting terrorist activities each year through </a:t>
            </a:r>
            <a:r>
              <a:rPr lang="en-US" dirty="0" err="1">
                <a:solidFill>
                  <a:srgbClr val="000000"/>
                </a:solidFill>
                <a:latin typeface="Arial" panose="020B0604020202020204" pitchFamily="34" charset="0"/>
              </a:rPr>
              <a:t>countplot</a:t>
            </a:r>
            <a:r>
              <a:rPr lang="en-US" dirty="0">
                <a:solidFill>
                  <a:srgbClr val="000000"/>
                </a:solidFill>
                <a:latin typeface="Arial" panose="020B0604020202020204" pitchFamily="34" charset="0"/>
              </a:rPr>
              <a:t>, Calculating the percentage of attacks that has happened since 1970 and 2017, </a:t>
            </a:r>
            <a:r>
              <a:rPr lang="en-IN" dirty="0">
                <a:solidFill>
                  <a:srgbClr val="000000"/>
                </a:solidFill>
                <a:latin typeface="Arial" panose="020B0604020202020204" pitchFamily="34" charset="0"/>
              </a:rPr>
              <a:t>Different types of attack and targets, </a:t>
            </a:r>
            <a:r>
              <a:rPr lang="en-US" dirty="0">
                <a:solidFill>
                  <a:srgbClr val="000000"/>
                </a:solidFill>
                <a:latin typeface="Arial" panose="020B0604020202020204" pitchFamily="34" charset="0"/>
              </a:rPr>
              <a:t>Count of terrorist attacks in each country and regions, Finding out the terrorist organizations that carried out the operations in different country and Analysis of before and after war.</a:t>
            </a:r>
          </a:p>
          <a:p>
            <a:pPr lvl="2" algn="just">
              <a:spcBef>
                <a:spcPts val="0"/>
              </a:spcBef>
              <a:spcAft>
                <a:spcPts val="0"/>
              </a:spcAft>
            </a:pPr>
            <a:endParaRPr lang="en-US" sz="2400" dirty="0">
              <a:solidFill>
                <a:srgbClr val="0033CC"/>
              </a:solidFill>
              <a:latin typeface="Trebuchet MS"/>
              <a:ea typeface="Trebuchet MS"/>
              <a:cs typeface="Trebuchet MS"/>
              <a:sym typeface="Trebuchet MS"/>
            </a:endParaRPr>
          </a:p>
          <a:p>
            <a:pPr lvl="2" algn="just">
              <a:spcBef>
                <a:spcPts val="0"/>
              </a:spcBef>
              <a:spcAft>
                <a:spcPts val="0"/>
              </a:spcAft>
            </a:pPr>
            <a:r>
              <a:rPr lang="en-US" sz="2400" dirty="0">
                <a:solidFill>
                  <a:srgbClr val="0033CC"/>
                </a:solidFill>
                <a:latin typeface="Trebuchet MS"/>
                <a:ea typeface="Trebuchet MS"/>
                <a:cs typeface="Trebuchet MS"/>
                <a:sym typeface="Trebuchet MS"/>
              </a:rPr>
              <a:t>Building Network</a:t>
            </a:r>
          </a:p>
          <a:p>
            <a:pPr lvl="2" algn="just">
              <a:spcBef>
                <a:spcPts val="0"/>
              </a:spcBef>
              <a:spcAft>
                <a:spcPts val="0"/>
              </a:spcAft>
            </a:pPr>
            <a:endParaRPr lang="en-US" sz="2400" dirty="0">
              <a:solidFill>
                <a:srgbClr val="0033CC"/>
              </a:solidFill>
              <a:latin typeface="Trebuchet MS"/>
              <a:ea typeface="Trebuchet MS"/>
              <a:cs typeface="Trebuchet MS"/>
              <a:sym typeface="Trebuchet MS"/>
            </a:endParaRPr>
          </a:p>
          <a:p>
            <a:pPr lvl="2" algn="just">
              <a:spcBef>
                <a:spcPts val="0"/>
              </a:spcBef>
              <a:spcAft>
                <a:spcPts val="0"/>
              </a:spcAft>
            </a:pPr>
            <a:r>
              <a:rPr lang="en-IN" dirty="0">
                <a:solidFill>
                  <a:srgbClr val="000000"/>
                </a:solidFill>
                <a:latin typeface="Arial" panose="020B0604020202020204" pitchFamily="34" charset="0"/>
              </a:rPr>
              <a:t>We imported </a:t>
            </a:r>
            <a:r>
              <a:rPr lang="en-IN" dirty="0" err="1">
                <a:solidFill>
                  <a:srgbClr val="000000"/>
                </a:solidFill>
                <a:latin typeface="Arial" panose="020B0604020202020204" pitchFamily="34" charset="0"/>
              </a:rPr>
              <a:t>networkx</a:t>
            </a:r>
            <a:r>
              <a:rPr lang="en-IN" dirty="0">
                <a:solidFill>
                  <a:srgbClr val="000000"/>
                </a:solidFill>
                <a:latin typeface="Arial" panose="020B0604020202020204" pitchFamily="34" charset="0"/>
              </a:rPr>
              <a:t> library for building network. It </a:t>
            </a:r>
            <a:r>
              <a:rPr lang="en-US" dirty="0">
                <a:solidFill>
                  <a:srgbClr val="000000"/>
                </a:solidFill>
                <a:latin typeface="Arial" panose="020B0604020202020204" pitchFamily="34" charset="0"/>
              </a:rPr>
              <a:t>Returns a graph from Pandas </a:t>
            </a:r>
            <a:r>
              <a:rPr lang="en-US" dirty="0" err="1">
                <a:solidFill>
                  <a:srgbClr val="000000"/>
                </a:solidFill>
                <a:latin typeface="Arial" panose="020B0604020202020204" pitchFamily="34" charset="0"/>
              </a:rPr>
              <a:t>DataFrame</a:t>
            </a:r>
            <a:r>
              <a:rPr lang="en-US" dirty="0">
                <a:solidFill>
                  <a:srgbClr val="000000"/>
                </a:solidFill>
                <a:latin typeface="Arial" panose="020B0604020202020204" pitchFamily="34" charset="0"/>
              </a:rPr>
              <a:t> containing an edge list. Each row will be processed as   one edge instance.</a:t>
            </a:r>
            <a:endParaRPr lang="en-US" dirty="0">
              <a:solidFill>
                <a:srgbClr val="000000"/>
              </a:solidFill>
              <a:latin typeface="Arial" panose="020B0604020202020204" pitchFamily="34" charset="0"/>
              <a:sym typeface="Trebuchet MS"/>
            </a:endParaRPr>
          </a:p>
        </p:txBody>
      </p:sp>
    </p:spTree>
    <p:extLst>
      <p:ext uri="{BB962C8B-B14F-4D97-AF65-F5344CB8AC3E}">
        <p14:creationId xmlns:p14="http://schemas.microsoft.com/office/powerpoint/2010/main" val="4079442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447800"/>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990600"/>
            <a:ext cx="7772400" cy="461665"/>
          </a:xfrm>
          <a:prstGeom prst="rect">
            <a:avLst/>
          </a:prstGeom>
          <a:noFill/>
          <a:ln w="9525">
            <a:noFill/>
            <a:miter lim="800000"/>
            <a:headEnd/>
            <a:tailEnd/>
          </a:ln>
        </p:spPr>
        <p:txBody>
          <a:bodyPr wrap="square">
            <a:sp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Expected Deliverables</a:t>
            </a:r>
            <a:endParaRPr lang="en-US" sz="2400" dirty="0"/>
          </a:p>
        </p:txBody>
      </p:sp>
      <p:sp>
        <p:nvSpPr>
          <p:cNvPr id="5" name="TextBox 4">
            <a:extLst>
              <a:ext uri="{FF2B5EF4-FFF2-40B4-BE49-F238E27FC236}">
                <a16:creationId xmlns:a16="http://schemas.microsoft.com/office/drawing/2014/main" id="{EBB10B19-4157-41B3-85CA-452455B519DD}"/>
              </a:ext>
            </a:extLst>
          </p:cNvPr>
          <p:cNvSpPr txBox="1"/>
          <p:nvPr/>
        </p:nvSpPr>
        <p:spPr>
          <a:xfrm>
            <a:off x="1828800" y="1221432"/>
            <a:ext cx="9372600" cy="5909310"/>
          </a:xfrm>
          <a:prstGeom prst="rect">
            <a:avLst/>
          </a:prstGeom>
          <a:noFill/>
        </p:spPr>
        <p:txBody>
          <a:bodyPr wrap="square">
            <a:spAutoFit/>
          </a:bodyPr>
          <a:lstStyle/>
          <a:p>
            <a:pPr lvl="2" algn="just">
              <a:spcBef>
                <a:spcPts val="0"/>
              </a:spcBef>
              <a:spcAft>
                <a:spcPts val="0"/>
              </a:spcAft>
            </a:pPr>
            <a:endParaRPr lang="en-US" sz="2400" b="1" dirty="0">
              <a:solidFill>
                <a:srgbClr val="000000"/>
              </a:solidFill>
              <a:latin typeface="Helvetica Neue"/>
              <a:sym typeface="Trebuchet MS"/>
            </a:endParaRPr>
          </a:p>
          <a:p>
            <a:pPr lvl="2" algn="just">
              <a:spcBef>
                <a:spcPts val="0"/>
              </a:spcBef>
              <a:spcAft>
                <a:spcPts val="0"/>
              </a:spcAft>
            </a:pPr>
            <a:r>
              <a:rPr lang="en-US" sz="2400" dirty="0">
                <a:solidFill>
                  <a:srgbClr val="0033CC"/>
                </a:solidFill>
                <a:latin typeface="Trebuchet MS"/>
                <a:ea typeface="Trebuchet MS"/>
                <a:cs typeface="Trebuchet MS"/>
                <a:sym typeface="Trebuchet MS"/>
              </a:rPr>
              <a:t>Influential Node Detection</a:t>
            </a:r>
          </a:p>
          <a:p>
            <a:pPr lvl="2" algn="just">
              <a:spcBef>
                <a:spcPts val="0"/>
              </a:spcBef>
              <a:spcAft>
                <a:spcPts val="0"/>
              </a:spcAft>
            </a:pPr>
            <a:r>
              <a:rPr lang="en-US" sz="2400" dirty="0">
                <a:solidFill>
                  <a:srgbClr val="0033CC"/>
                </a:solidFill>
                <a:latin typeface="Trebuchet MS"/>
                <a:ea typeface="Trebuchet MS"/>
                <a:cs typeface="Trebuchet MS"/>
                <a:sym typeface="Trebuchet MS"/>
              </a:rPr>
              <a:t> </a:t>
            </a:r>
          </a:p>
          <a:p>
            <a:pPr lvl="2" algn="just">
              <a:spcBef>
                <a:spcPts val="0"/>
              </a:spcBef>
              <a:spcAft>
                <a:spcPts val="0"/>
              </a:spcAft>
            </a:pPr>
            <a:r>
              <a:rPr lang="en-IN" dirty="0">
                <a:solidFill>
                  <a:srgbClr val="202124"/>
                </a:solidFill>
                <a:latin typeface="Arial" panose="020B0604020202020204" pitchFamily="34" charset="0"/>
                <a:cs typeface="Times New Roman" panose="02020603050405020304" pitchFamily="18" charset="0"/>
              </a:rPr>
              <a:t>We calculate Degree, Betweenness and Eigenvector centrality .</a:t>
            </a:r>
          </a:p>
          <a:p>
            <a:pPr lvl="2" algn="just">
              <a:spcBef>
                <a:spcPts val="0"/>
              </a:spcBef>
              <a:spcAft>
                <a:spcPts val="0"/>
              </a:spcAft>
            </a:pPr>
            <a:r>
              <a:rPr lang="en-IN" b="1" dirty="0">
                <a:solidFill>
                  <a:srgbClr val="202124"/>
                </a:solidFill>
                <a:latin typeface="Arial" panose="020B0604020202020204" pitchFamily="34" charset="0"/>
                <a:cs typeface="Times New Roman" panose="02020603050405020304" pitchFamily="18" charset="0"/>
              </a:rPr>
              <a:t>Betweenness centrality </a:t>
            </a:r>
            <a:r>
              <a:rPr lang="en-IN" dirty="0">
                <a:solidFill>
                  <a:srgbClr val="202124"/>
                </a:solidFill>
                <a:latin typeface="Arial" panose="020B0604020202020204" pitchFamily="34" charset="0"/>
                <a:cs typeface="Times New Roman" panose="02020603050405020304" pitchFamily="18" charset="0"/>
              </a:rPr>
              <a:t>quantifies the number of times a node acts as a bridge along the shortest path between two other nodes. </a:t>
            </a:r>
            <a:r>
              <a:rPr lang="en-IN" b="1" dirty="0">
                <a:solidFill>
                  <a:srgbClr val="202124"/>
                </a:solidFill>
                <a:latin typeface="Arial" panose="020B0604020202020204" pitchFamily="34" charset="0"/>
                <a:cs typeface="Times New Roman" panose="02020603050405020304" pitchFamily="18" charset="0"/>
              </a:rPr>
              <a:t>Degree centrality </a:t>
            </a:r>
            <a:r>
              <a:rPr lang="en-IN" dirty="0">
                <a:solidFill>
                  <a:srgbClr val="202124"/>
                </a:solidFill>
                <a:latin typeface="Arial" panose="020B0604020202020204" pitchFamily="34" charset="0"/>
                <a:cs typeface="Times New Roman" panose="02020603050405020304" pitchFamily="18" charset="0"/>
              </a:rPr>
              <a:t>assigns an importance score based simply on the number of links held by each node. </a:t>
            </a:r>
            <a:r>
              <a:rPr lang="en-IN" b="1" dirty="0">
                <a:solidFill>
                  <a:srgbClr val="202124"/>
                </a:solidFill>
                <a:latin typeface="Arial" panose="020B0604020202020204" pitchFamily="34" charset="0"/>
                <a:cs typeface="Times New Roman" panose="02020603050405020304" pitchFamily="18" charset="0"/>
              </a:rPr>
              <a:t>Eigenvector centrality </a:t>
            </a:r>
            <a:r>
              <a:rPr lang="en-IN" dirty="0">
                <a:solidFill>
                  <a:srgbClr val="202124"/>
                </a:solidFill>
                <a:latin typeface="Arial" panose="020B0604020202020204" pitchFamily="34" charset="0"/>
                <a:cs typeface="Times New Roman" panose="02020603050405020304" pitchFamily="18" charset="0"/>
              </a:rPr>
              <a:t>is a measure of the influence of a node in a network. A high eigenvector score means that a node is connected to many nodes who themselves have high scores.</a:t>
            </a:r>
          </a:p>
          <a:p>
            <a:pPr lvl="2" algn="just">
              <a:spcBef>
                <a:spcPts val="0"/>
              </a:spcBef>
              <a:spcAft>
                <a:spcPts val="0"/>
              </a:spcAft>
            </a:pPr>
            <a:r>
              <a:rPr lang="en-IN" sz="18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endParaRPr lang="en-US" sz="2400" dirty="0">
              <a:solidFill>
                <a:srgbClr val="0033CC"/>
              </a:solidFill>
              <a:latin typeface="Trebuchet MS"/>
              <a:ea typeface="Trebuchet MS"/>
              <a:cs typeface="Trebuchet MS"/>
              <a:sym typeface="Trebuchet MS"/>
            </a:endParaRPr>
          </a:p>
          <a:p>
            <a:pPr lvl="2" algn="just">
              <a:spcBef>
                <a:spcPts val="0"/>
              </a:spcBef>
              <a:spcAft>
                <a:spcPts val="0"/>
              </a:spcAft>
            </a:pPr>
            <a:r>
              <a:rPr lang="en-US" sz="2400" dirty="0">
                <a:solidFill>
                  <a:srgbClr val="0033CC"/>
                </a:solidFill>
                <a:latin typeface="Trebuchet MS"/>
                <a:ea typeface="Trebuchet MS"/>
                <a:cs typeface="Trebuchet MS"/>
                <a:sym typeface="Trebuchet MS"/>
              </a:rPr>
              <a:t>Community Detection</a:t>
            </a:r>
          </a:p>
          <a:p>
            <a:pPr lvl="2" algn="just">
              <a:spcBef>
                <a:spcPts val="0"/>
              </a:spcBef>
              <a:spcAft>
                <a:spcPts val="0"/>
              </a:spcAft>
            </a:pPr>
            <a:endParaRPr lang="en-US" sz="2400" dirty="0">
              <a:solidFill>
                <a:srgbClr val="0033CC"/>
              </a:solidFill>
              <a:latin typeface="Trebuchet MS"/>
              <a:ea typeface="Times New Roman" panose="02020603050405020304" pitchFamily="18" charset="0"/>
              <a:sym typeface="Trebuchet MS"/>
            </a:endParaRPr>
          </a:p>
          <a:p>
            <a:pPr lvl="2" algn="just">
              <a:spcBef>
                <a:spcPts val="0"/>
              </a:spcBef>
              <a:spcAft>
                <a:spcPts val="0"/>
              </a:spcAft>
            </a:pPr>
            <a:r>
              <a:rPr lang="en-IN" dirty="0">
                <a:solidFill>
                  <a:srgbClr val="202124"/>
                </a:solidFill>
                <a:latin typeface="Arial" panose="020B0604020202020204" pitchFamily="34" charset="0"/>
                <a:cs typeface="Times New Roman" panose="02020603050405020304" pitchFamily="18" charset="0"/>
              </a:rPr>
              <a:t>The Louvain algorithm is used to detect communities. Evaluating how much more densely connected the nodes within a community are, compared to how connected they would be in a random network. It returns the partition, with communities numbered from 0 to number of communities.</a:t>
            </a:r>
          </a:p>
          <a:p>
            <a:pPr lvl="2" algn="just">
              <a:spcBef>
                <a:spcPts val="0"/>
              </a:spcBef>
              <a:spcAft>
                <a:spcPts val="0"/>
              </a:spcAft>
            </a:pPr>
            <a:endParaRPr lang="en-IN" sz="1800" dirty="0">
              <a:effectLst/>
              <a:latin typeface="Times New Roman" panose="02020603050405020304" pitchFamily="18" charset="0"/>
              <a:ea typeface="Times New Roman" panose="02020603050405020304" pitchFamily="18" charset="0"/>
            </a:endParaRPr>
          </a:p>
          <a:p>
            <a:pPr lvl="2" algn="just">
              <a:spcBef>
                <a:spcPts val="0"/>
              </a:spcBef>
              <a:spcAft>
                <a:spcPts val="0"/>
              </a:spcAft>
            </a:pPr>
            <a:endParaRPr lang="en-US" sz="2400" dirty="0">
              <a:solidFill>
                <a:srgbClr val="0033CC"/>
              </a:solidFill>
              <a:latin typeface="Trebuchet MS"/>
              <a:ea typeface="Trebuchet MS"/>
              <a:cs typeface="Trebuchet MS"/>
              <a:sym typeface="Trebuchet MS"/>
            </a:endParaRPr>
          </a:p>
        </p:txBody>
      </p:sp>
    </p:spTree>
    <p:extLst>
      <p:ext uri="{BB962C8B-B14F-4D97-AF65-F5344CB8AC3E}">
        <p14:creationId xmlns:p14="http://schemas.microsoft.com/office/powerpoint/2010/main" val="3676598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Expected Deliverables</a:t>
            </a:r>
            <a:endParaRPr lang="en-US" sz="2400" dirty="0"/>
          </a:p>
        </p:txBody>
      </p:sp>
      <p:sp>
        <p:nvSpPr>
          <p:cNvPr id="5" name="TextBox 4">
            <a:extLst>
              <a:ext uri="{FF2B5EF4-FFF2-40B4-BE49-F238E27FC236}">
                <a16:creationId xmlns:a16="http://schemas.microsoft.com/office/drawing/2014/main" id="{EBB10B19-4157-41B3-85CA-452455B519DD}"/>
              </a:ext>
            </a:extLst>
          </p:cNvPr>
          <p:cNvSpPr txBox="1"/>
          <p:nvPr/>
        </p:nvSpPr>
        <p:spPr>
          <a:xfrm>
            <a:off x="1828800" y="1752600"/>
            <a:ext cx="9067800" cy="4062651"/>
          </a:xfrm>
          <a:prstGeom prst="rect">
            <a:avLst/>
          </a:prstGeom>
          <a:noFill/>
        </p:spPr>
        <p:txBody>
          <a:bodyPr wrap="square">
            <a:spAutoFit/>
          </a:bodyPr>
          <a:lstStyle/>
          <a:p>
            <a:pPr marL="457200" indent="-457200" algn="just">
              <a:spcBef>
                <a:spcPts val="0"/>
              </a:spcBef>
              <a:spcAft>
                <a:spcPts val="0"/>
              </a:spcAft>
            </a:pPr>
            <a:r>
              <a:rPr lang="en-US" sz="2400" dirty="0">
                <a:solidFill>
                  <a:srgbClr val="0033CC"/>
                </a:solidFill>
                <a:latin typeface="Trebuchet MS"/>
                <a:ea typeface="Trebuchet MS"/>
                <a:cs typeface="Trebuchet MS"/>
                <a:sym typeface="Trebuchet MS"/>
              </a:rPr>
              <a:t>        </a:t>
            </a:r>
          </a:p>
          <a:p>
            <a:pPr marL="1371600" lvl="2" indent="-457200" algn="just">
              <a:spcBef>
                <a:spcPts val="0"/>
              </a:spcBef>
              <a:spcAft>
                <a:spcPts val="0"/>
              </a:spcAft>
            </a:pPr>
            <a:r>
              <a:rPr lang="en-US" sz="2400" dirty="0">
                <a:solidFill>
                  <a:srgbClr val="0033CC"/>
                </a:solidFill>
                <a:latin typeface="Trebuchet MS"/>
                <a:ea typeface="Trebuchet MS"/>
                <a:cs typeface="Trebuchet MS"/>
                <a:sym typeface="Trebuchet MS"/>
              </a:rPr>
              <a:t>Technologies used :</a:t>
            </a:r>
          </a:p>
          <a:p>
            <a:pPr marL="1371600" lvl="2" indent="-457200" algn="just">
              <a:spcBef>
                <a:spcPts val="0"/>
              </a:spcBef>
              <a:spcAft>
                <a:spcPts val="0"/>
              </a:spcAft>
            </a:pPr>
            <a:endParaRPr lang="en-US" sz="2400" dirty="0">
              <a:solidFill>
                <a:srgbClr val="0033CC"/>
              </a:solidFill>
              <a:latin typeface="Trebuchet MS"/>
              <a:ea typeface="Trebuchet MS"/>
              <a:cs typeface="Trebuchet MS"/>
              <a:sym typeface="Trebuchet MS"/>
            </a:endParaRPr>
          </a:p>
          <a:p>
            <a:pPr marL="1371600" lvl="2" indent="-457200" algn="just">
              <a:spcBef>
                <a:spcPts val="0"/>
              </a:spcBef>
              <a:spcAft>
                <a:spcPts val="0"/>
              </a:spcAft>
            </a:pPr>
            <a:r>
              <a:rPr lang="en-US" sz="2400" dirty="0">
                <a:solidFill>
                  <a:srgbClr val="0033CC"/>
                </a:solidFill>
                <a:latin typeface="Trebuchet MS"/>
                <a:ea typeface="Trebuchet MS"/>
                <a:cs typeface="Trebuchet MS"/>
                <a:sym typeface="Trebuchet MS"/>
              </a:rPr>
              <a:t>	</a:t>
            </a:r>
            <a:r>
              <a:rPr lang="en-US" b="1" i="0" dirty="0" err="1">
                <a:solidFill>
                  <a:srgbClr val="202124"/>
                </a:solidFill>
                <a:effectLst/>
                <a:latin typeface="arial" panose="020B0604020202020204" pitchFamily="34" charset="0"/>
              </a:rPr>
              <a:t>Jupyter</a:t>
            </a:r>
            <a:r>
              <a:rPr lang="en-US" b="1" i="0" dirty="0">
                <a:solidFill>
                  <a:srgbClr val="202124"/>
                </a:solidFill>
                <a:effectLst/>
                <a:latin typeface="arial" panose="020B0604020202020204" pitchFamily="34" charset="0"/>
              </a:rPr>
              <a:t> Notebook</a:t>
            </a:r>
            <a:r>
              <a:rPr lang="en-US" b="0" i="0" dirty="0">
                <a:solidFill>
                  <a:srgbClr val="202124"/>
                </a:solidFill>
                <a:effectLst/>
                <a:latin typeface="arial" panose="020B0604020202020204" pitchFamily="34" charset="0"/>
              </a:rPr>
              <a:t> : It is an open-source web application that allows us to create and share documents that integrate live code, equations, computational output, visualizations, and other multimedia resources, along with explanatory text in a single document.</a:t>
            </a:r>
          </a:p>
          <a:p>
            <a:pPr marL="1371600" lvl="2" indent="-457200" algn="just">
              <a:spcBef>
                <a:spcPts val="0"/>
              </a:spcBef>
              <a:spcAft>
                <a:spcPts val="0"/>
              </a:spcAft>
            </a:pPr>
            <a:endParaRPr lang="en-US" sz="2400" dirty="0">
              <a:solidFill>
                <a:srgbClr val="202124"/>
              </a:solidFill>
              <a:latin typeface="arial" panose="020B0604020202020204" pitchFamily="34" charset="0"/>
              <a:ea typeface="Trebuchet MS"/>
              <a:cs typeface="Trebuchet MS"/>
              <a:sym typeface="Trebuchet MS"/>
            </a:endParaRPr>
          </a:p>
          <a:p>
            <a:pPr marL="1371600" lvl="2" indent="-457200" algn="just">
              <a:spcBef>
                <a:spcPts val="0"/>
              </a:spcBef>
              <a:spcAft>
                <a:spcPts val="0"/>
              </a:spcAft>
            </a:pPr>
            <a:r>
              <a:rPr lang="en-US" sz="2400" b="1" dirty="0">
                <a:solidFill>
                  <a:srgbClr val="202124"/>
                </a:solidFill>
                <a:latin typeface="arial" panose="020B0604020202020204" pitchFamily="34" charset="0"/>
                <a:ea typeface="Trebuchet MS"/>
                <a:cs typeface="Trebuchet MS"/>
                <a:sym typeface="Trebuchet MS"/>
              </a:rPr>
              <a:t>      </a:t>
            </a:r>
            <a:r>
              <a:rPr lang="en-US" b="1" dirty="0" err="1">
                <a:solidFill>
                  <a:srgbClr val="202124"/>
                </a:solidFill>
                <a:latin typeface="arial" panose="020B0604020202020204" pitchFamily="34" charset="0"/>
              </a:rPr>
              <a:t>NetworkX</a:t>
            </a:r>
            <a:r>
              <a:rPr lang="en-US" b="1" dirty="0">
                <a:solidFill>
                  <a:srgbClr val="202124"/>
                </a:solidFill>
                <a:latin typeface="arial" panose="020B0604020202020204" pitchFamily="34" charset="0"/>
              </a:rPr>
              <a:t> </a:t>
            </a:r>
            <a:r>
              <a:rPr lang="en-US" dirty="0">
                <a:solidFill>
                  <a:srgbClr val="202124"/>
                </a:solidFill>
                <a:latin typeface="arial" panose="020B0604020202020204" pitchFamily="34" charset="0"/>
              </a:rPr>
              <a:t>: It is an open-source python package used for the creation, manipulation, and study of the structure, dynamics, and functions of complex networks.</a:t>
            </a:r>
          </a:p>
          <a:p>
            <a:pPr marL="1371600" lvl="2" indent="-457200" algn="just">
              <a:spcBef>
                <a:spcPts val="0"/>
              </a:spcBef>
              <a:spcAft>
                <a:spcPts val="0"/>
              </a:spcAft>
            </a:pPr>
            <a:endParaRPr lang="en-US" sz="2400" dirty="0">
              <a:solidFill>
                <a:srgbClr val="0033CC"/>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900" indent="-342900" algn="r">
              <a:spcBef>
                <a:spcPts val="0"/>
              </a:spcBef>
              <a:spcAft>
                <a:spcPts val="0"/>
              </a:spcAft>
            </a:pPr>
            <a:r>
              <a:rPr lang="en-US" sz="2400" dirty="0">
                <a:solidFill>
                  <a:srgbClr val="FF0000"/>
                </a:solidFill>
                <a:latin typeface="Trebuchet MS"/>
                <a:ea typeface="Trebuchet MS"/>
                <a:cs typeface="Trebuchet MS"/>
                <a:sym typeface="Trebuchet MS"/>
              </a:rPr>
              <a:t>Expected Deliverables</a:t>
            </a:r>
            <a:endParaRPr lang="en-US" sz="2400" dirty="0"/>
          </a:p>
        </p:txBody>
      </p:sp>
      <p:sp>
        <p:nvSpPr>
          <p:cNvPr id="5" name="TextBox 4">
            <a:extLst>
              <a:ext uri="{FF2B5EF4-FFF2-40B4-BE49-F238E27FC236}">
                <a16:creationId xmlns:a16="http://schemas.microsoft.com/office/drawing/2014/main" id="{EBB10B19-4157-41B3-85CA-452455B519DD}"/>
              </a:ext>
            </a:extLst>
          </p:cNvPr>
          <p:cNvSpPr txBox="1"/>
          <p:nvPr/>
        </p:nvSpPr>
        <p:spPr>
          <a:xfrm>
            <a:off x="1828800" y="1752600"/>
            <a:ext cx="9067800" cy="1569660"/>
          </a:xfrm>
          <a:prstGeom prst="rect">
            <a:avLst/>
          </a:prstGeom>
          <a:noFill/>
        </p:spPr>
        <p:txBody>
          <a:bodyPr wrap="square">
            <a:spAutoFit/>
          </a:bodyPr>
          <a:lstStyle/>
          <a:p>
            <a:pPr marL="457200" indent="-457200" algn="just">
              <a:spcBef>
                <a:spcPts val="0"/>
              </a:spcBef>
              <a:spcAft>
                <a:spcPts val="0"/>
              </a:spcAft>
            </a:pPr>
            <a:r>
              <a:rPr lang="en-US" sz="2400" dirty="0">
                <a:solidFill>
                  <a:srgbClr val="0033CC"/>
                </a:solidFill>
                <a:latin typeface="Trebuchet MS"/>
                <a:ea typeface="Trebuchet MS"/>
                <a:cs typeface="Trebuchet MS"/>
                <a:sym typeface="Trebuchet MS"/>
              </a:rPr>
              <a:t>The individual contribution of the team members,</a:t>
            </a:r>
          </a:p>
          <a:p>
            <a:pPr marL="457200" indent="-457200" algn="just">
              <a:spcBef>
                <a:spcPts val="0"/>
              </a:spcBef>
              <a:spcAft>
                <a:spcPts val="0"/>
              </a:spcAft>
            </a:pPr>
            <a:endParaRPr lang="en-US" sz="2400" dirty="0">
              <a:solidFill>
                <a:srgbClr val="0033CC"/>
              </a:solidFill>
              <a:latin typeface="Trebuchet MS"/>
              <a:ea typeface="Trebuchet MS"/>
              <a:cs typeface="Trebuchet MS"/>
              <a:sym typeface="Trebuchet MS"/>
            </a:endParaRPr>
          </a:p>
          <a:p>
            <a:pPr marL="457200" indent="-457200" algn="just">
              <a:spcBef>
                <a:spcPts val="0"/>
              </a:spcBef>
              <a:spcAft>
                <a:spcPts val="0"/>
              </a:spcAft>
            </a:pPr>
            <a:endParaRPr lang="en-US" sz="2400" dirty="0">
              <a:solidFill>
                <a:srgbClr val="0033CC"/>
              </a:solidFill>
              <a:latin typeface="Trebuchet MS"/>
              <a:ea typeface="Trebuchet MS"/>
              <a:cs typeface="Trebuchet MS"/>
              <a:sym typeface="Trebuchet MS"/>
            </a:endParaRPr>
          </a:p>
          <a:p>
            <a:pPr marL="457200" indent="-457200" algn="just">
              <a:spcBef>
                <a:spcPts val="0"/>
              </a:spcBef>
              <a:spcAft>
                <a:spcPts val="0"/>
              </a:spcAft>
            </a:pPr>
            <a:endParaRPr lang="en-US" sz="2400" dirty="0">
              <a:solidFill>
                <a:srgbClr val="0033CC"/>
              </a:solidFill>
              <a:latin typeface="Trebuchet MS"/>
              <a:ea typeface="Trebuchet MS"/>
              <a:cs typeface="Trebuchet MS"/>
              <a:sym typeface="Trebuchet MS"/>
            </a:endParaRPr>
          </a:p>
        </p:txBody>
      </p:sp>
      <p:graphicFrame>
        <p:nvGraphicFramePr>
          <p:cNvPr id="6" name="Table 7">
            <a:extLst>
              <a:ext uri="{FF2B5EF4-FFF2-40B4-BE49-F238E27FC236}">
                <a16:creationId xmlns:a16="http://schemas.microsoft.com/office/drawing/2014/main" id="{5553DC99-1A29-4B9D-A996-71639BB20419}"/>
              </a:ext>
            </a:extLst>
          </p:cNvPr>
          <p:cNvGraphicFramePr>
            <a:graphicFrameLocks noGrp="1"/>
          </p:cNvGraphicFramePr>
          <p:nvPr>
            <p:extLst>
              <p:ext uri="{D42A27DB-BD31-4B8C-83A1-F6EECF244321}">
                <p14:modId xmlns:p14="http://schemas.microsoft.com/office/powerpoint/2010/main" val="468734154"/>
              </p:ext>
            </p:extLst>
          </p:nvPr>
        </p:nvGraphicFramePr>
        <p:xfrm>
          <a:off x="2222500" y="2286001"/>
          <a:ext cx="7988300" cy="3814488"/>
        </p:xfrm>
        <a:graphic>
          <a:graphicData uri="http://schemas.openxmlformats.org/drawingml/2006/table">
            <a:tbl>
              <a:tblPr firstRow="1" bandRow="1">
                <a:tableStyleId>{5C22544A-7EE6-4342-B048-85BDC9FD1C3A}</a:tableStyleId>
              </a:tblPr>
              <a:tblGrid>
                <a:gridCol w="3994150">
                  <a:extLst>
                    <a:ext uri="{9D8B030D-6E8A-4147-A177-3AD203B41FA5}">
                      <a16:colId xmlns:a16="http://schemas.microsoft.com/office/drawing/2014/main" val="20000"/>
                    </a:ext>
                  </a:extLst>
                </a:gridCol>
                <a:gridCol w="3994150">
                  <a:extLst>
                    <a:ext uri="{9D8B030D-6E8A-4147-A177-3AD203B41FA5}">
                      <a16:colId xmlns:a16="http://schemas.microsoft.com/office/drawing/2014/main" val="20001"/>
                    </a:ext>
                  </a:extLst>
                </a:gridCol>
              </a:tblGrid>
              <a:tr h="393626">
                <a:tc>
                  <a:txBody>
                    <a:bodyPr/>
                    <a:lstStyle/>
                    <a:p>
                      <a:r>
                        <a:rPr lang="en-IN" dirty="0"/>
                        <a:t>Name</a:t>
                      </a:r>
                    </a:p>
                  </a:txBody>
                  <a:tcPr/>
                </a:tc>
                <a:tc>
                  <a:txBody>
                    <a:bodyPr/>
                    <a:lstStyle/>
                    <a:p>
                      <a:r>
                        <a:rPr lang="en-IN" dirty="0"/>
                        <a:t>Contribution</a:t>
                      </a:r>
                    </a:p>
                  </a:txBody>
                  <a:tcPr/>
                </a:tc>
                <a:extLst>
                  <a:ext uri="{0D108BD9-81ED-4DB2-BD59-A6C34878D82A}">
                    <a16:rowId xmlns:a16="http://schemas.microsoft.com/office/drawing/2014/main" val="10000"/>
                  </a:ext>
                </a:extLst>
              </a:tr>
              <a:tr h="677662">
                <a:tc>
                  <a:txBody>
                    <a:bodyPr/>
                    <a:lstStyle/>
                    <a:p>
                      <a:r>
                        <a:rPr lang="en-IN" dirty="0"/>
                        <a:t>Mahammad Thufail</a:t>
                      </a:r>
                    </a:p>
                  </a:txBody>
                  <a:tcPr/>
                </a:tc>
                <a:tc>
                  <a:txBody>
                    <a:bodyPr/>
                    <a:lstStyle/>
                    <a:p>
                      <a:r>
                        <a:rPr lang="en-IN" dirty="0"/>
                        <a:t>Data </a:t>
                      </a:r>
                      <a:r>
                        <a:rPr lang="en-IN" dirty="0" err="1"/>
                        <a:t>Preprocessing</a:t>
                      </a:r>
                      <a:r>
                        <a:rPr lang="en-IN" dirty="0"/>
                        <a:t>, Influential node and community detection</a:t>
                      </a:r>
                    </a:p>
                  </a:txBody>
                  <a:tcPr/>
                </a:tc>
                <a:extLst>
                  <a:ext uri="{0D108BD9-81ED-4DB2-BD59-A6C34878D82A}">
                    <a16:rowId xmlns:a16="http://schemas.microsoft.com/office/drawing/2014/main" val="10001"/>
                  </a:ext>
                </a:extLst>
              </a:tr>
              <a:tr h="887504">
                <a:tc>
                  <a:txBody>
                    <a:bodyPr/>
                    <a:lstStyle/>
                    <a:p>
                      <a:r>
                        <a:rPr lang="en-IN" dirty="0"/>
                        <a:t>Manne Vasanth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Data </a:t>
                      </a:r>
                      <a:r>
                        <a:rPr lang="en-IN" dirty="0" err="1"/>
                        <a:t>Preprocessing</a:t>
                      </a:r>
                      <a:r>
                        <a:rPr lang="en-IN" dirty="0"/>
                        <a:t>, Influential node and community detection</a:t>
                      </a:r>
                    </a:p>
                    <a:p>
                      <a:endParaRPr lang="en-IN" dirty="0"/>
                    </a:p>
                  </a:txBody>
                  <a:tcPr/>
                </a:tc>
                <a:extLst>
                  <a:ext uri="{0D108BD9-81ED-4DB2-BD59-A6C34878D82A}">
                    <a16:rowId xmlns:a16="http://schemas.microsoft.com/office/drawing/2014/main" val="10002"/>
                  </a:ext>
                </a:extLst>
              </a:tr>
              <a:tr h="887504">
                <a:tc>
                  <a:txBody>
                    <a:bodyPr/>
                    <a:lstStyle/>
                    <a:p>
                      <a:r>
                        <a:rPr lang="en-IN" dirty="0" err="1"/>
                        <a:t>Purushotham</a:t>
                      </a:r>
                      <a:r>
                        <a:rPr lang="en-IN" dirty="0"/>
                        <a:t> 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Data Visualization, Influential node and community detection</a:t>
                      </a:r>
                    </a:p>
                    <a:p>
                      <a:endParaRPr lang="en-IN" dirty="0"/>
                    </a:p>
                  </a:txBody>
                  <a:tcPr/>
                </a:tc>
                <a:extLst>
                  <a:ext uri="{0D108BD9-81ED-4DB2-BD59-A6C34878D82A}">
                    <a16:rowId xmlns:a16="http://schemas.microsoft.com/office/drawing/2014/main" val="10003"/>
                  </a:ext>
                </a:extLst>
              </a:tr>
              <a:tr h="887504">
                <a:tc>
                  <a:txBody>
                    <a:bodyPr/>
                    <a:lstStyle/>
                    <a:p>
                      <a:r>
                        <a:rPr lang="en-IN" dirty="0" err="1"/>
                        <a:t>Pulle</a:t>
                      </a:r>
                      <a:r>
                        <a:rPr lang="en-IN" dirty="0"/>
                        <a:t> </a:t>
                      </a:r>
                      <a:r>
                        <a:rPr lang="en-IN" dirty="0" err="1"/>
                        <a:t>Manikya</a:t>
                      </a:r>
                      <a:r>
                        <a:rPr lang="en-IN" dirty="0"/>
                        <a:t> Sri </a:t>
                      </a:r>
                      <a:r>
                        <a:rPr lang="en-IN" dirty="0" err="1"/>
                        <a:t>Manasa</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Data Visualization, Influential node and community detection</a:t>
                      </a:r>
                    </a:p>
                    <a:p>
                      <a:pPr marL="0" marR="0" lvl="0" indent="0" algn="l" defTabSz="914400" rtl="0" eaLnBrk="1" fontAlgn="auto" latinLnBrk="0" hangingPunct="1">
                        <a:lnSpc>
                          <a:spcPct val="100000"/>
                        </a:lnSpc>
                        <a:spcBef>
                          <a:spcPts val="0"/>
                        </a:spcBef>
                        <a:spcAft>
                          <a:spcPts val="0"/>
                        </a:spcAft>
                        <a:buClrTx/>
                        <a:buSzTx/>
                        <a:buFontTx/>
                        <a:buNone/>
                        <a:defRPr/>
                      </a:pPr>
                      <a:endParaRPr lang="en-IN" dirty="0"/>
                    </a:p>
                  </a:txBody>
                  <a:tcPr/>
                </a:tc>
                <a:extLst>
                  <a:ext uri="{0D108BD9-81ED-4DB2-BD59-A6C34878D82A}">
                    <a16:rowId xmlns:a16="http://schemas.microsoft.com/office/drawing/2014/main" val="10004"/>
                  </a:ext>
                </a:extLst>
              </a:tr>
            </a:tbl>
          </a:graphicData>
        </a:graphic>
      </p:graphicFrame>
      <p:sp>
        <p:nvSpPr>
          <p:cNvPr id="8" name="TextBox 7">
            <a:extLst>
              <a:ext uri="{FF2B5EF4-FFF2-40B4-BE49-F238E27FC236}">
                <a16:creationId xmlns:a16="http://schemas.microsoft.com/office/drawing/2014/main" id="{11A56D92-8613-42C7-8DD2-68069E30B418}"/>
              </a:ext>
            </a:extLst>
          </p:cNvPr>
          <p:cNvSpPr txBox="1"/>
          <p:nvPr/>
        </p:nvSpPr>
        <p:spPr>
          <a:xfrm>
            <a:off x="2216958" y="6172225"/>
            <a:ext cx="7988300" cy="461665"/>
          </a:xfrm>
          <a:prstGeom prst="rect">
            <a:avLst/>
          </a:prstGeom>
          <a:noFill/>
        </p:spPr>
        <p:txBody>
          <a:bodyPr wrap="square">
            <a:spAutoFit/>
          </a:bodyPr>
          <a:lstStyle/>
          <a:p>
            <a:pPr marL="457200" indent="-457200" algn="just">
              <a:spcBef>
                <a:spcPts val="0"/>
              </a:spcBef>
              <a:spcAft>
                <a:spcPts val="0"/>
              </a:spcAft>
            </a:pPr>
            <a:r>
              <a:rPr lang="en-US" sz="1200" dirty="0">
                <a:solidFill>
                  <a:srgbClr val="0033CC"/>
                </a:solidFill>
                <a:latin typeface="Trebuchet MS"/>
                <a:ea typeface="Trebuchet MS"/>
                <a:cs typeface="Trebuchet MS"/>
                <a:sym typeface="Trebuchet MS"/>
              </a:rPr>
              <a:t>Note : During implementation of core part of the project (</a:t>
            </a:r>
            <a:r>
              <a:rPr lang="en-IN" sz="1200" dirty="0">
                <a:solidFill>
                  <a:srgbClr val="0033CC"/>
                </a:solidFill>
                <a:latin typeface="Trebuchet MS"/>
              </a:rPr>
              <a:t>Influential node and community detection) , all of us worked together by scheduling meeting on daily basis</a:t>
            </a:r>
            <a:endParaRPr lang="en-US" sz="1200" dirty="0">
              <a:solidFill>
                <a:srgbClr val="0033CC"/>
              </a:solidFill>
              <a:latin typeface="Trebuchet MS"/>
              <a:sym typeface="Trebuchet MS"/>
            </a:endParaRPr>
          </a:p>
        </p:txBody>
      </p:sp>
    </p:spTree>
    <p:extLst>
      <p:ext uri="{BB962C8B-B14F-4D97-AF65-F5344CB8AC3E}">
        <p14:creationId xmlns:p14="http://schemas.microsoft.com/office/powerpoint/2010/main" val="173016770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stone Project - Review 3 - Template.pptx" id="{77E64785-C4AC-D447-9F20-AA3556BA4DEA}" vid="{211B08FD-A304-1146-A3C3-5229E601B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Capstone Project - Review 3 - Template (1)</Template>
  <TotalTime>1013</TotalTime>
  <Words>1077</Words>
  <Application>Microsoft Office PowerPoint</Application>
  <PresentationFormat>Widescreen</PresentationFormat>
  <Paragraphs>129</Paragraphs>
  <Slides>13</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Arial</vt:lpstr>
      <vt:lpstr>Calibri</vt:lpstr>
      <vt:lpstr>Calibri Light</vt:lpstr>
      <vt:lpstr>Helvetica Neue</vt:lpstr>
      <vt:lpstr>Roboto</vt:lpstr>
      <vt:lpstr>Times New Roman</vt:lpstr>
      <vt:lpstr>Trebuchet MS</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Capstone (Phase-II) Project Timeline</vt:lpstr>
      <vt:lpstr>PowerPoint Presentation</vt:lpstr>
      <vt:lpstr>PowerPoint Presentation</vt:lpstr>
    </vt:vector>
  </TitlesOfParts>
  <Manager/>
  <Company>KTwo Technology Solutions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Sunitha R</dc:creator>
  <cp:keywords/>
  <dc:description/>
  <cp:lastModifiedBy>Mahammad Thufail</cp:lastModifiedBy>
  <cp:revision>381</cp:revision>
  <dcterms:created xsi:type="dcterms:W3CDTF">2020-11-22T08:14:37Z</dcterms:created>
  <dcterms:modified xsi:type="dcterms:W3CDTF">2021-06-30T09:04:47Z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