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538" r:id="rId2"/>
    <p:sldId id="535" r:id="rId3"/>
    <p:sldId id="569" r:id="rId4"/>
    <p:sldId id="578" r:id="rId5"/>
    <p:sldId id="581" r:id="rId6"/>
    <p:sldId id="582" r:id="rId7"/>
    <p:sldId id="568" r:id="rId8"/>
    <p:sldId id="576" r:id="rId9"/>
    <p:sldId id="571" r:id="rId10"/>
    <p:sldId id="570" r:id="rId11"/>
    <p:sldId id="572" r:id="rId12"/>
    <p:sldId id="583" r:id="rId13"/>
    <p:sldId id="549" r:id="rId14"/>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CC"/>
    <a:srgbClr val="FF0066"/>
    <a:srgbClr val="33CC33"/>
    <a:srgbClr val="00FFFF"/>
    <a:srgbClr val="6600FF"/>
    <a:srgbClr val="CC66FF"/>
    <a:srgbClr val="62832D"/>
    <a:srgbClr val="0066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37" autoAdjust="0"/>
    <p:restoredTop sz="86811" autoAdjust="0"/>
  </p:normalViewPr>
  <p:slideViewPr>
    <p:cSldViewPr>
      <p:cViewPr varScale="1">
        <p:scale>
          <a:sx n="103" d="100"/>
          <a:sy n="103" d="100"/>
        </p:scale>
        <p:origin x="80" y="215"/>
      </p:cViewPr>
      <p:guideLst>
        <p:guide orient="horz" pos="2160"/>
        <p:guide pos="3840"/>
      </p:guideLst>
    </p:cSldViewPr>
  </p:slideViewPr>
  <p:notesTextViewPr>
    <p:cViewPr>
      <p:scale>
        <a:sx n="100" d="100"/>
        <a:sy n="100" d="100"/>
      </p:scale>
      <p:origin x="0" y="0"/>
    </p:cViewPr>
  </p:notesTextViewPr>
  <p:sorterViewPr>
    <p:cViewPr>
      <p:scale>
        <a:sx n="90" d="100"/>
        <a:sy n="90" d="100"/>
      </p:scale>
      <p:origin x="0" y="1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t>2/2/2021</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t>2/2/2021</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D1A7037-0853-0447-B5BA-F1548123F733}"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1A7037-0853-0447-B5BA-F1548123F733}"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1A7037-0853-0447-B5BA-F1548123F733}"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1A7037-0853-0447-B5BA-F1548123F733}"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1A7037-0853-0447-B5BA-F1548123F733}" type="datetimeFigureOut">
              <a:rPr lang="en-US" smtClean="0"/>
              <a:t>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1A7037-0853-0447-B5BA-F1548123F733}" type="datetimeFigureOut">
              <a:rPr lang="en-US" smtClean="0"/>
              <a:t>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1A7037-0853-0447-B5BA-F1548123F733}" type="datetimeFigureOut">
              <a:rPr lang="en-US" smtClean="0"/>
              <a:t>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1A7037-0853-0447-B5BA-F1548123F733}"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1A7037-0853-0447-B5BA-F1548123F733}"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t>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t>‹#›</a:t>
            </a:fld>
            <a:endParaRPr lang="en-US"/>
          </a:p>
        </p:txBody>
      </p:sp>
      <p:grpSp>
        <p:nvGrpSpPr>
          <p:cNvPr id="7" name="Google Shape;9;p1"/>
          <p:cNvGrpSpPr/>
          <p:nvPr userDrawn="1"/>
        </p:nvGrpSpPr>
        <p:grpSpPr>
          <a:xfrm>
            <a:off x="10962132" y="226826"/>
            <a:ext cx="783335" cy="276600"/>
            <a:chOff x="8283500" y="77358"/>
            <a:chExt cx="783335" cy="276600"/>
          </a:xfrm>
        </p:grpSpPr>
        <p:pic>
          <p:nvPicPr>
            <p:cNvPr id="8" name="Google Shape;10;p1"/>
            <p:cNvPicPr preferRelativeResize="0"/>
            <p:nvPr/>
          </p:nvPicPr>
          <p:blipFill>
            <a:blip r:embed="rId11" cstate="print"/>
            <a:stretch>
              <a:fillRect/>
            </a:stretch>
          </p:blipFill>
          <p:spPr>
            <a:xfrm>
              <a:off x="8335643" y="101458"/>
              <a:ext cx="731192" cy="228259"/>
            </a:xfrm>
            <a:prstGeom prst="rect">
              <a:avLst/>
            </a:prstGeom>
            <a:noFill/>
            <a:ln>
              <a:noFill/>
            </a:ln>
          </p:spPr>
        </p:pic>
        <p:cxnSp>
          <p:nvCxnSpPr>
            <p:cNvPr id="9" name="Google Shape;11;p1"/>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143263"/>
            <a:ext cx="7924800" cy="523220"/>
          </a:xfrm>
          <a:prstGeom prst="rect">
            <a:avLst/>
          </a:prstGeom>
        </p:spPr>
        <p:txBody>
          <a:bodyPr wrap="square">
            <a:spAutoFit/>
          </a:bodyPr>
          <a:lstStyle/>
          <a:p>
            <a:pPr marL="342900" indent="-342900" algn="r" eaLnBrk="0" hangingPunct="0">
              <a:defRPr/>
            </a:pPr>
            <a:r>
              <a:rPr lang="en-IN" sz="2800" b="1" dirty="0">
                <a:solidFill>
                  <a:srgbClr val="FF0000"/>
                </a:solidFill>
                <a:latin typeface="Trebuchet MS" panose="020B0603020202020204" pitchFamily="34" charset="0"/>
              </a:rPr>
              <a:t>UE18CS390A – Capstone Project Approval</a:t>
            </a:r>
            <a:endParaRPr lang="en-US" sz="2800" b="1" dirty="0">
              <a:solidFill>
                <a:srgbClr val="FF0000"/>
              </a:solidFill>
              <a:latin typeface="Trebuchet MS" panose="020B0603020202020204" pitchFamily="34" charset="0"/>
            </a:endParaRPr>
          </a:p>
        </p:txBody>
      </p:sp>
      <p:sp>
        <p:nvSpPr>
          <p:cNvPr id="4" name="Google Shape;26;p3"/>
          <p:cNvSpPr txBox="1"/>
          <p:nvPr/>
        </p:nvSpPr>
        <p:spPr>
          <a:xfrm>
            <a:off x="1525292" y="1905000"/>
            <a:ext cx="10591800" cy="4224655"/>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US" sz="2400" dirty="0">
                <a:latin typeface="Trebuchet MS" panose="020B0603020202020204"/>
                <a:ea typeface="Trebuchet MS" panose="020B0603020202020204"/>
                <a:cs typeface="Trebuchet MS" panose="020B0603020202020204"/>
                <a:sym typeface="Trebuchet MS" panose="020B0603020202020204"/>
              </a:rPr>
              <a:t>Project Title   : Analyzing evolution of terrorist group networks. 	</a:t>
            </a:r>
          </a:p>
          <a:p>
            <a:pPr>
              <a:spcBef>
                <a:spcPts val="0"/>
              </a:spcBef>
              <a:spcAft>
                <a:spcPts val="0"/>
              </a:spcAft>
            </a:pPr>
            <a:r>
              <a:rPr lang="en-US" sz="2400" dirty="0">
                <a:latin typeface="Trebuchet MS" panose="020B0603020202020204"/>
                <a:ea typeface="Trebuchet MS" panose="020B0603020202020204"/>
                <a:cs typeface="Trebuchet MS" panose="020B0603020202020204"/>
                <a:sym typeface="Trebuchet MS" panose="020B0603020202020204"/>
              </a:rPr>
              <a:t>Project ID       : 77</a:t>
            </a:r>
          </a:p>
          <a:p>
            <a:pPr>
              <a:spcBef>
                <a:spcPts val="0"/>
              </a:spcBef>
              <a:spcAft>
                <a:spcPts val="0"/>
              </a:spcAft>
            </a:pPr>
            <a:r>
              <a:rPr lang="en-US" sz="2400" dirty="0">
                <a:latin typeface="Trebuchet MS" panose="020B0603020202020204"/>
                <a:ea typeface="Trebuchet MS" panose="020B0603020202020204"/>
                <a:cs typeface="Trebuchet MS" panose="020B0603020202020204"/>
                <a:sym typeface="Trebuchet MS" panose="020B0603020202020204"/>
              </a:rPr>
              <a:t>Project Guide : Prof. Sreenath MV     </a:t>
            </a:r>
          </a:p>
          <a:p>
            <a:pPr>
              <a:spcBef>
                <a:spcPts val="0"/>
              </a:spcBef>
              <a:spcAft>
                <a:spcPts val="0"/>
              </a:spcAft>
            </a:pPr>
            <a:r>
              <a:rPr lang="en-US" sz="2400" dirty="0">
                <a:latin typeface="Trebuchet MS" panose="020B0603020202020204"/>
                <a:ea typeface="Trebuchet MS" panose="020B0603020202020204"/>
                <a:cs typeface="Trebuchet MS" panose="020B0603020202020204"/>
                <a:sym typeface="Trebuchet MS" panose="020B0603020202020204"/>
              </a:rPr>
              <a:t>Project Team  :</a:t>
            </a:r>
            <a:endParaRPr sz="2400" dirty="0">
              <a:latin typeface="Trebuchet MS" panose="020B0603020202020204"/>
              <a:ea typeface="Trebuchet MS" panose="020B0603020202020204"/>
              <a:cs typeface="Trebuchet MS" panose="020B0603020202020204"/>
              <a:sym typeface="Trebuchet MS" panose="020B0603020202020204"/>
            </a:endParaRPr>
          </a:p>
          <a:p>
            <a:pPr>
              <a:spcBef>
                <a:spcPts val="0"/>
              </a:spcBef>
              <a:spcAft>
                <a:spcPts val="0"/>
              </a:spcAft>
            </a:pPr>
            <a:endParaRPr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graphicFrame>
        <p:nvGraphicFramePr>
          <p:cNvPr id="3" name="Table 4">
            <a:extLst>
              <a:ext uri="{FF2B5EF4-FFF2-40B4-BE49-F238E27FC236}">
                <a16:creationId xmlns:a16="http://schemas.microsoft.com/office/drawing/2014/main" id="{FCE46911-61BB-4008-ADAA-855035373130}"/>
              </a:ext>
            </a:extLst>
          </p:cNvPr>
          <p:cNvGraphicFramePr>
            <a:graphicFrameLocks noGrp="1"/>
          </p:cNvGraphicFramePr>
          <p:nvPr>
            <p:extLst>
              <p:ext uri="{D42A27DB-BD31-4B8C-83A1-F6EECF244321}">
                <p14:modId xmlns:p14="http://schemas.microsoft.com/office/powerpoint/2010/main" val="3257725583"/>
              </p:ext>
            </p:extLst>
          </p:nvPr>
        </p:nvGraphicFramePr>
        <p:xfrm>
          <a:off x="1917700" y="3860537"/>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56278563"/>
                    </a:ext>
                  </a:extLst>
                </a:gridCol>
                <a:gridCol w="4064000">
                  <a:extLst>
                    <a:ext uri="{9D8B030D-6E8A-4147-A177-3AD203B41FA5}">
                      <a16:colId xmlns:a16="http://schemas.microsoft.com/office/drawing/2014/main" val="3696159695"/>
                    </a:ext>
                  </a:extLst>
                </a:gridCol>
              </a:tblGrid>
              <a:tr h="370840">
                <a:tc>
                  <a:txBody>
                    <a:bodyPr/>
                    <a:lstStyle/>
                    <a:p>
                      <a:r>
                        <a:rPr lang="en-IN" dirty="0"/>
                        <a:t>Name</a:t>
                      </a:r>
                    </a:p>
                  </a:txBody>
                  <a:tcPr/>
                </a:tc>
                <a:tc>
                  <a:txBody>
                    <a:bodyPr/>
                    <a:lstStyle/>
                    <a:p>
                      <a:r>
                        <a:rPr lang="en-IN" dirty="0"/>
                        <a:t>SRN</a:t>
                      </a:r>
                    </a:p>
                  </a:txBody>
                  <a:tcPr/>
                </a:tc>
                <a:extLst>
                  <a:ext uri="{0D108BD9-81ED-4DB2-BD59-A6C34878D82A}">
                    <a16:rowId xmlns:a16="http://schemas.microsoft.com/office/drawing/2014/main" val="3460449000"/>
                  </a:ext>
                </a:extLst>
              </a:tr>
              <a:tr h="370840">
                <a:tc>
                  <a:txBody>
                    <a:bodyPr/>
                    <a:lstStyle/>
                    <a:p>
                      <a:r>
                        <a:rPr lang="en-IN" dirty="0"/>
                        <a:t>Mahammad Thufail</a:t>
                      </a:r>
                    </a:p>
                  </a:txBody>
                  <a:tcPr/>
                </a:tc>
                <a:tc>
                  <a:txBody>
                    <a:bodyPr/>
                    <a:lstStyle/>
                    <a:p>
                      <a:r>
                        <a:rPr lang="en-IN" dirty="0"/>
                        <a:t>PES2201800646</a:t>
                      </a:r>
                    </a:p>
                  </a:txBody>
                  <a:tcPr/>
                </a:tc>
                <a:extLst>
                  <a:ext uri="{0D108BD9-81ED-4DB2-BD59-A6C34878D82A}">
                    <a16:rowId xmlns:a16="http://schemas.microsoft.com/office/drawing/2014/main" val="3695749136"/>
                  </a:ext>
                </a:extLst>
              </a:tr>
              <a:tr h="370840">
                <a:tc>
                  <a:txBody>
                    <a:bodyPr/>
                    <a:lstStyle/>
                    <a:p>
                      <a:r>
                        <a:rPr lang="en-IN" dirty="0"/>
                        <a:t>Manne Vasanth</a:t>
                      </a:r>
                    </a:p>
                  </a:txBody>
                  <a:tcPr/>
                </a:tc>
                <a:tc>
                  <a:txBody>
                    <a:bodyPr/>
                    <a:lstStyle/>
                    <a:p>
                      <a:r>
                        <a:rPr lang="en-IN" dirty="0"/>
                        <a:t>PES2201800425</a:t>
                      </a:r>
                    </a:p>
                  </a:txBody>
                  <a:tcPr/>
                </a:tc>
                <a:extLst>
                  <a:ext uri="{0D108BD9-81ED-4DB2-BD59-A6C34878D82A}">
                    <a16:rowId xmlns:a16="http://schemas.microsoft.com/office/drawing/2014/main" val="2256695450"/>
                  </a:ext>
                </a:extLst>
              </a:tr>
              <a:tr h="370840">
                <a:tc>
                  <a:txBody>
                    <a:bodyPr/>
                    <a:lstStyle/>
                    <a:p>
                      <a:r>
                        <a:rPr lang="en-IN" dirty="0" err="1"/>
                        <a:t>Purushotham</a:t>
                      </a:r>
                      <a:r>
                        <a:rPr lang="en-IN" dirty="0"/>
                        <a:t> S</a:t>
                      </a:r>
                    </a:p>
                  </a:txBody>
                  <a:tcPr/>
                </a:tc>
                <a:tc>
                  <a:txBody>
                    <a:bodyPr/>
                    <a:lstStyle/>
                    <a:p>
                      <a:r>
                        <a:rPr lang="en-IN" dirty="0"/>
                        <a:t>PES2201800480</a:t>
                      </a:r>
                    </a:p>
                  </a:txBody>
                  <a:tcPr/>
                </a:tc>
                <a:extLst>
                  <a:ext uri="{0D108BD9-81ED-4DB2-BD59-A6C34878D82A}">
                    <a16:rowId xmlns:a16="http://schemas.microsoft.com/office/drawing/2014/main" val="3575806157"/>
                  </a:ext>
                </a:extLst>
              </a:tr>
              <a:tr h="370840">
                <a:tc>
                  <a:txBody>
                    <a:bodyPr/>
                    <a:lstStyle/>
                    <a:p>
                      <a:r>
                        <a:rPr lang="en-IN" dirty="0" err="1"/>
                        <a:t>Pulle</a:t>
                      </a:r>
                      <a:r>
                        <a:rPr lang="en-IN" dirty="0"/>
                        <a:t> </a:t>
                      </a:r>
                      <a:r>
                        <a:rPr lang="en-IN" dirty="0" err="1"/>
                        <a:t>Manikya</a:t>
                      </a:r>
                      <a:r>
                        <a:rPr lang="en-IN" dirty="0"/>
                        <a:t> Sri </a:t>
                      </a:r>
                      <a:r>
                        <a:rPr lang="en-IN" dirty="0" err="1"/>
                        <a:t>Manasa</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PES2201800468</a:t>
                      </a:r>
                    </a:p>
                  </a:txBody>
                  <a:tcPr/>
                </a:tc>
                <a:extLst>
                  <a:ext uri="{0D108BD9-81ED-4DB2-BD59-A6C34878D82A}">
                    <a16:rowId xmlns:a16="http://schemas.microsoft.com/office/drawing/2014/main" val="304821054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3" name="Text Box 34"/>
          <p:cNvSpPr txBox="1">
            <a:spLocks noChangeArrowheads="1"/>
          </p:cNvSpPr>
          <p:nvPr/>
        </p:nvSpPr>
        <p:spPr bwMode="auto">
          <a:xfrm>
            <a:off x="1905000" y="1143002"/>
            <a:ext cx="8763000" cy="461665"/>
          </a:xfrm>
          <a:prstGeom prst="rect">
            <a:avLst/>
          </a:prstGeom>
          <a:noFill/>
          <a:ln w="9525">
            <a:noFill/>
            <a:miter lim="800000"/>
          </a:ln>
        </p:spPr>
        <p:txBody>
          <a:bodyPr wrap="square">
            <a:spAutoFit/>
          </a:bodyPr>
          <a:lstStyle/>
          <a:p>
            <a:pPr marL="342900" indent="-342900" algn="r">
              <a:spcBef>
                <a:spcPts val="0"/>
              </a:spcBef>
              <a:spcAft>
                <a:spcPts val="0"/>
              </a:spcAft>
            </a:pP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Expected Deliverables</a:t>
            </a:r>
            <a:endParaRPr lang="en-US" sz="2400" dirty="0"/>
          </a:p>
        </p:txBody>
      </p:sp>
      <p:sp>
        <p:nvSpPr>
          <p:cNvPr id="6" name="Content Placeholder 2"/>
          <p:cNvSpPr txBox="1"/>
          <p:nvPr/>
        </p:nvSpPr>
        <p:spPr>
          <a:xfrm>
            <a:off x="914400" y="1752600"/>
            <a:ext cx="8839200" cy="4724400"/>
          </a:xfrm>
          <a:prstGeom prst="rect">
            <a:avLst/>
          </a:prstGeom>
        </p:spPr>
        <p:txBody>
          <a:bodyPr/>
          <a:lstStyle/>
          <a:p>
            <a:pPr algn="just">
              <a:spcBef>
                <a:spcPts val="0"/>
              </a:spcBef>
              <a:spcAft>
                <a:spcPts val="0"/>
              </a:spcAft>
            </a:pPr>
            <a:endParaRPr lang="en-US" sz="2400" dirty="0">
              <a:latin typeface="Trebuchet MS" panose="020B0603020202020204"/>
              <a:ea typeface="Trebuchet MS" panose="020B0603020202020204"/>
              <a:cs typeface="Trebuchet MS" panose="020B0603020202020204"/>
              <a:sym typeface="Trebuchet MS" panose="020B0603020202020204"/>
            </a:endParaRPr>
          </a:p>
          <a:p>
            <a:pPr marL="685800" indent="-342900" algn="just" eaLnBrk="0" hangingPunct="0">
              <a:spcBef>
                <a:spcPts val="0"/>
              </a:spcBef>
              <a:spcAft>
                <a:spcPts val="0"/>
              </a:spcAft>
              <a:buFont typeface="Arial" panose="020B0604020202020204" pitchFamily="34" charset="0"/>
              <a:buChar char="•"/>
              <a:defRPr/>
            </a:pPr>
            <a:r>
              <a:rPr lang="en-IN" sz="2400" dirty="0">
                <a:latin typeface="Trebuchet MS" panose="020B0603020202020204"/>
              </a:rPr>
              <a:t>Capstone-I deliverables</a:t>
            </a:r>
          </a:p>
          <a:p>
            <a:pPr marL="342900" algn="just" eaLnBrk="0" hangingPunct="0">
              <a:spcBef>
                <a:spcPts val="0"/>
              </a:spcBef>
              <a:spcAft>
                <a:spcPts val="0"/>
              </a:spcAft>
              <a:defRPr/>
            </a:pPr>
            <a:endParaRPr lang="en-IN" sz="2400" dirty="0">
              <a:latin typeface="Trebuchet MS" panose="020B0603020202020204"/>
            </a:endParaRPr>
          </a:p>
          <a:p>
            <a:pPr marL="342900" algn="just" eaLnBrk="0" hangingPunct="0">
              <a:spcBef>
                <a:spcPts val="0"/>
              </a:spcBef>
              <a:spcAft>
                <a:spcPts val="0"/>
              </a:spcAft>
              <a:defRPr/>
            </a:pPr>
            <a:r>
              <a:rPr lang="en-US" sz="2400" dirty="0"/>
              <a:t>Understanding Problem statement, Literature review, Data Preprocessing, </a:t>
            </a:r>
            <a:r>
              <a:rPr lang="en-IN" sz="2400" dirty="0"/>
              <a:t>Understanding Algorithm and High Level Designing</a:t>
            </a:r>
          </a:p>
          <a:p>
            <a:pPr marL="342900" algn="just" eaLnBrk="0" hangingPunct="0">
              <a:spcBef>
                <a:spcPts val="0"/>
              </a:spcBef>
              <a:spcAft>
                <a:spcPts val="0"/>
              </a:spcAft>
              <a:defRPr/>
            </a:pPr>
            <a:endParaRPr lang="en-IN" sz="2400" dirty="0">
              <a:latin typeface="Trebuchet MS" panose="020B0603020202020204"/>
            </a:endParaRPr>
          </a:p>
          <a:p>
            <a:pPr marL="685800" indent="-342900" algn="just" eaLnBrk="0" hangingPunct="0">
              <a:spcBef>
                <a:spcPts val="0"/>
              </a:spcBef>
              <a:spcAft>
                <a:spcPts val="0"/>
              </a:spcAft>
              <a:buFont typeface="Arial" panose="020B0604020202020204" pitchFamily="34" charset="0"/>
              <a:buChar char="•"/>
              <a:defRPr/>
            </a:pPr>
            <a:r>
              <a:rPr lang="en-IN" sz="2400" dirty="0">
                <a:latin typeface="Trebuchet MS" panose="020B0603020202020204"/>
              </a:rPr>
              <a:t>Capstone-II deliverables</a:t>
            </a:r>
          </a:p>
          <a:p>
            <a:pPr marL="685800" indent="-342900" algn="just" eaLnBrk="0" hangingPunct="0">
              <a:spcBef>
                <a:spcPts val="0"/>
              </a:spcBef>
              <a:spcAft>
                <a:spcPts val="0"/>
              </a:spcAft>
              <a:buFont typeface="Arial" panose="020B0604020202020204" pitchFamily="34" charset="0"/>
              <a:buChar char="•"/>
              <a:defRPr/>
            </a:pPr>
            <a:endParaRPr lang="en-IN" sz="2400" dirty="0">
              <a:latin typeface="Trebuchet MS" panose="020B0603020202020204"/>
            </a:endParaRPr>
          </a:p>
          <a:p>
            <a:pPr marL="342900" algn="just" eaLnBrk="0" hangingPunct="0">
              <a:spcBef>
                <a:spcPts val="0"/>
              </a:spcBef>
              <a:spcAft>
                <a:spcPts val="0"/>
              </a:spcAft>
              <a:defRPr/>
            </a:pPr>
            <a:r>
              <a:rPr lang="en-IN" sz="2400" dirty="0">
                <a:latin typeface="Trebuchet MS" panose="020B0603020202020204"/>
              </a:rPr>
              <a:t>Implementation of the approach using similarity function based on rough set theory </a:t>
            </a:r>
            <a:r>
              <a:rPr lang="en-US" sz="2400" dirty="0"/>
              <a:t>analyzing the temporal evolution of the network</a:t>
            </a:r>
            <a:r>
              <a:rPr lang="en-IN" sz="2400" dirty="0">
                <a:latin typeface="Trebuchet MS" panose="020B0603020202020204"/>
              </a:rPr>
              <a:t> .</a:t>
            </a:r>
          </a:p>
          <a:p>
            <a:pPr marL="685800" indent="-342900" algn="just" eaLnBrk="0" hangingPunct="0">
              <a:spcBef>
                <a:spcPts val="0"/>
              </a:spcBef>
              <a:spcAft>
                <a:spcPts val="0"/>
              </a:spcAft>
              <a:buFont typeface="Arial" panose="020B0604020202020204" pitchFamily="34" charset="0"/>
              <a:buChar char="•"/>
              <a:defRPr/>
            </a:pPr>
            <a:endParaRPr lang="en-IN" sz="2400" dirty="0">
              <a:latin typeface="Trebuchet MS" panose="020B0603020202020204"/>
              <a:sym typeface="Trebuchet MS" panose="020B0603020202020204"/>
            </a:endParaRPr>
          </a:p>
          <a:p>
            <a:pPr marL="685800" indent="-342900" algn="just" eaLnBrk="0" hangingPunct="0">
              <a:spcBef>
                <a:spcPts val="0"/>
              </a:spcBef>
              <a:spcAft>
                <a:spcPts val="0"/>
              </a:spcAft>
              <a:buFont typeface="Arial" panose="020B0604020202020204" pitchFamily="34" charset="0"/>
              <a:buChar char="•"/>
              <a:defRPr/>
            </a:pPr>
            <a:endParaRPr lang="en-IN" sz="2400" dirty="0">
              <a:latin typeface="Trebuchet MS" panose="020B0603020202020204"/>
              <a:sym typeface="Trebuchet MS" panose="020B0603020202020204"/>
            </a:endParaRPr>
          </a:p>
          <a:p>
            <a:pPr marL="685800" indent="-342900" algn="just" eaLnBrk="0" hangingPunct="0">
              <a:spcBef>
                <a:spcPts val="0"/>
              </a:spcBef>
              <a:spcAft>
                <a:spcPts val="0"/>
              </a:spcAft>
              <a:buFont typeface="Arial" panose="020B0604020202020204" pitchFamily="34" charset="0"/>
              <a:buChar char="•"/>
              <a:defRPr/>
            </a:pPr>
            <a:endParaRPr lang="en-US" sz="2400" dirty="0">
              <a:latin typeface="Trebuchet MS" panose="020B0603020202020204"/>
              <a:sym typeface="Trebuchet MS" panose="020B0603020202020204"/>
            </a:endParaRPr>
          </a:p>
          <a:p>
            <a:pPr marL="342900" algn="just" eaLnBrk="0" hangingPunct="0">
              <a:spcBef>
                <a:spcPts val="0"/>
              </a:spcBef>
              <a:spcAft>
                <a:spcPts val="0"/>
              </a:spcAft>
              <a:defRPr/>
            </a:pPr>
            <a:endParaRPr lang="en-IN" sz="2400" dirty="0">
              <a:latin typeface="Trebuchet MS" panose="020B0603020202020204"/>
            </a:endParaRPr>
          </a:p>
          <a:p>
            <a:pPr marL="685800" indent="-342900" algn="just" eaLnBrk="0" hangingPunct="0">
              <a:spcBef>
                <a:spcPts val="0"/>
              </a:spcBef>
              <a:spcAft>
                <a:spcPts val="0"/>
              </a:spcAft>
              <a:buFont typeface="Arial" panose="020B0604020202020204" pitchFamily="34" charset="0"/>
              <a:buChar char="•"/>
              <a:defRPr/>
            </a:pPr>
            <a:endParaRPr lang="en-IN" sz="2400" dirty="0">
              <a:latin typeface="Trebuchet MS" panose="020B0603020202020204"/>
            </a:endParaRPr>
          </a:p>
          <a:p>
            <a:pPr marL="685800" indent="-342900" algn="just" eaLnBrk="0" hangingPunct="0">
              <a:spcBef>
                <a:spcPts val="0"/>
              </a:spcBef>
              <a:spcAft>
                <a:spcPts val="0"/>
              </a:spcAft>
              <a:buFont typeface="Arial" panose="020B0604020202020204" pitchFamily="34" charset="0"/>
              <a:buChar char="•"/>
              <a:defRPr/>
            </a:pPr>
            <a:endParaRPr lang="en-IN" sz="2400" dirty="0">
              <a:latin typeface="Trebuchet MS" panose="020B0603020202020204"/>
            </a:endParaRPr>
          </a:p>
          <a:p>
            <a:pPr marL="685800" indent="-342900" algn="just" eaLnBrk="0" hangingPunct="0">
              <a:spcBef>
                <a:spcPts val="0"/>
              </a:spcBef>
              <a:spcAft>
                <a:spcPts val="0"/>
              </a:spcAft>
              <a:buFont typeface="Arial" panose="020B0604020202020204" pitchFamily="34" charset="0"/>
              <a:buChar char="•"/>
              <a:defRPr/>
            </a:pPr>
            <a:endParaRPr lang="en-IN" sz="2400" dirty="0">
              <a:latin typeface="Trebuchet MS" panose="020B0603020202020204"/>
            </a:endParaRPr>
          </a:p>
          <a:p>
            <a:pPr marL="685800" indent="-342900" algn="just" eaLnBrk="0" hangingPunct="0">
              <a:spcBef>
                <a:spcPts val="0"/>
              </a:spcBef>
              <a:spcAft>
                <a:spcPts val="0"/>
              </a:spcAft>
              <a:buFont typeface="Arial" panose="020B0604020202020204" pitchFamily="34" charset="0"/>
              <a:buChar char="•"/>
              <a:defRPr/>
            </a:pPr>
            <a:endParaRPr lang="en-IN" sz="2400" dirty="0">
              <a:latin typeface="Trebuchet MS" panose="020B0603020202020204"/>
            </a:endParaRPr>
          </a:p>
          <a:p>
            <a:pPr marL="685800" indent="-342900" algn="just" eaLnBrk="0" hangingPunct="0">
              <a:spcBef>
                <a:spcPts val="0"/>
              </a:spcBef>
              <a:spcAft>
                <a:spcPts val="0"/>
              </a:spcAft>
              <a:buFont typeface="Arial" panose="020B0604020202020204" pitchFamily="34" charset="0"/>
              <a:buChar char="•"/>
              <a:defRPr/>
            </a:pPr>
            <a:endParaRPr lang="en-IN" sz="2400" dirty="0">
              <a:latin typeface="Trebuchet MS" panose="020B0603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667000" y="3921662"/>
            <a:ext cx="7620000" cy="36513"/>
          </a:xfrm>
          <a:prstGeom prst="rect">
            <a:avLst/>
          </a:prstGeom>
          <a:solidFill>
            <a:srgbClr val="33CCCC"/>
          </a:solidFill>
          <a:ln w="9525">
            <a:noFill/>
            <a:miter lim="800000"/>
          </a:ln>
        </p:spPr>
        <p:txBody>
          <a:bodyPr wrap="none" anchor="ctr"/>
          <a:lstStyle/>
          <a:p>
            <a:endParaRPr lang="en-US"/>
          </a:p>
        </p:txBody>
      </p:sp>
      <p:sp>
        <p:nvSpPr>
          <p:cNvPr id="3" name="Text Box 34"/>
          <p:cNvSpPr txBox="1">
            <a:spLocks noChangeArrowheads="1"/>
          </p:cNvSpPr>
          <p:nvPr/>
        </p:nvSpPr>
        <p:spPr bwMode="auto">
          <a:xfrm>
            <a:off x="1905000" y="3432875"/>
            <a:ext cx="7772400" cy="461665"/>
          </a:xfrm>
          <a:prstGeom prst="rect">
            <a:avLst/>
          </a:prstGeom>
          <a:noFill/>
          <a:ln w="9525">
            <a:noFill/>
            <a:miter lim="800000"/>
          </a:ln>
        </p:spPr>
        <p:txBody>
          <a:bodyPr wrap="square">
            <a:spAutoFit/>
          </a:bodyPr>
          <a:lstStyle/>
          <a:p>
            <a:pPr marL="342900" indent="-342900" algn="r" eaLnBrk="0" hangingPunct="0">
              <a:spcBef>
                <a:spcPts val="0"/>
              </a:spcBef>
              <a:spcAft>
                <a:spcPts val="0"/>
              </a:spcAft>
              <a:defRPr/>
            </a:pPr>
            <a:r>
              <a:rPr lang="en-IN" sz="2400" dirty="0">
                <a:solidFill>
                  <a:srgbClr val="FF0000"/>
                </a:solidFill>
                <a:latin typeface="Trebuchet MS" panose="020B0603020202020204"/>
              </a:rPr>
              <a:t>Capstone (Phase-I &amp; Phase-II) Project Timeline</a:t>
            </a:r>
            <a:endParaRPr lang="en-US" sz="2400" dirty="0">
              <a:solidFill>
                <a:srgbClr val="FF0000"/>
              </a:solidFill>
              <a:latin typeface="Trebuchet MS" panose="020B0603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63F223E-C97D-48A1-A173-DC67BE030138}"/>
              </a:ext>
            </a:extLst>
          </p:cNvPr>
          <p:cNvGraphicFramePr>
            <a:graphicFrameLocks noGrp="1"/>
          </p:cNvGraphicFramePr>
          <p:nvPr>
            <p:extLst>
              <p:ext uri="{D42A27DB-BD31-4B8C-83A1-F6EECF244321}">
                <p14:modId xmlns:p14="http://schemas.microsoft.com/office/powerpoint/2010/main" val="2335515962"/>
              </p:ext>
            </p:extLst>
          </p:nvPr>
        </p:nvGraphicFramePr>
        <p:xfrm>
          <a:off x="114297" y="685800"/>
          <a:ext cx="11963405" cy="5985971"/>
        </p:xfrm>
        <a:graphic>
          <a:graphicData uri="http://schemas.openxmlformats.org/drawingml/2006/table">
            <a:tbl>
              <a:tblPr firstRow="1" bandRow="1">
                <a:tableStyleId>{93296810-A885-4BE3-A3E7-6D5BEEA58F35}</a:tableStyleId>
              </a:tblPr>
              <a:tblGrid>
                <a:gridCol w="2352909">
                  <a:extLst>
                    <a:ext uri="{9D8B030D-6E8A-4147-A177-3AD203B41FA5}">
                      <a16:colId xmlns:a16="http://schemas.microsoft.com/office/drawing/2014/main" val="2201910543"/>
                    </a:ext>
                  </a:extLst>
                </a:gridCol>
                <a:gridCol w="857279">
                  <a:extLst>
                    <a:ext uri="{9D8B030D-6E8A-4147-A177-3AD203B41FA5}">
                      <a16:colId xmlns:a16="http://schemas.microsoft.com/office/drawing/2014/main" val="3323554696"/>
                    </a:ext>
                  </a:extLst>
                </a:gridCol>
                <a:gridCol w="795747">
                  <a:extLst>
                    <a:ext uri="{9D8B030D-6E8A-4147-A177-3AD203B41FA5}">
                      <a16:colId xmlns:a16="http://schemas.microsoft.com/office/drawing/2014/main" val="4190475907"/>
                    </a:ext>
                  </a:extLst>
                </a:gridCol>
                <a:gridCol w="795747">
                  <a:extLst>
                    <a:ext uri="{9D8B030D-6E8A-4147-A177-3AD203B41FA5}">
                      <a16:colId xmlns:a16="http://schemas.microsoft.com/office/drawing/2014/main" val="980111074"/>
                    </a:ext>
                  </a:extLst>
                </a:gridCol>
                <a:gridCol w="795747">
                  <a:extLst>
                    <a:ext uri="{9D8B030D-6E8A-4147-A177-3AD203B41FA5}">
                      <a16:colId xmlns:a16="http://schemas.microsoft.com/office/drawing/2014/main" val="1210959111"/>
                    </a:ext>
                  </a:extLst>
                </a:gridCol>
                <a:gridCol w="795747">
                  <a:extLst>
                    <a:ext uri="{9D8B030D-6E8A-4147-A177-3AD203B41FA5}">
                      <a16:colId xmlns:a16="http://schemas.microsoft.com/office/drawing/2014/main" val="2575170527"/>
                    </a:ext>
                  </a:extLst>
                </a:gridCol>
                <a:gridCol w="795747">
                  <a:extLst>
                    <a:ext uri="{9D8B030D-6E8A-4147-A177-3AD203B41FA5}">
                      <a16:colId xmlns:a16="http://schemas.microsoft.com/office/drawing/2014/main" val="4157390450"/>
                    </a:ext>
                  </a:extLst>
                </a:gridCol>
                <a:gridCol w="795747">
                  <a:extLst>
                    <a:ext uri="{9D8B030D-6E8A-4147-A177-3AD203B41FA5}">
                      <a16:colId xmlns:a16="http://schemas.microsoft.com/office/drawing/2014/main" val="863020736"/>
                    </a:ext>
                  </a:extLst>
                </a:gridCol>
                <a:gridCol w="795747">
                  <a:extLst>
                    <a:ext uri="{9D8B030D-6E8A-4147-A177-3AD203B41FA5}">
                      <a16:colId xmlns:a16="http://schemas.microsoft.com/office/drawing/2014/main" val="755845564"/>
                    </a:ext>
                  </a:extLst>
                </a:gridCol>
                <a:gridCol w="795747">
                  <a:extLst>
                    <a:ext uri="{9D8B030D-6E8A-4147-A177-3AD203B41FA5}">
                      <a16:colId xmlns:a16="http://schemas.microsoft.com/office/drawing/2014/main" val="1705677357"/>
                    </a:ext>
                  </a:extLst>
                </a:gridCol>
                <a:gridCol w="795747">
                  <a:extLst>
                    <a:ext uri="{9D8B030D-6E8A-4147-A177-3AD203B41FA5}">
                      <a16:colId xmlns:a16="http://schemas.microsoft.com/office/drawing/2014/main" val="2040419544"/>
                    </a:ext>
                  </a:extLst>
                </a:gridCol>
                <a:gridCol w="795747">
                  <a:extLst>
                    <a:ext uri="{9D8B030D-6E8A-4147-A177-3AD203B41FA5}">
                      <a16:colId xmlns:a16="http://schemas.microsoft.com/office/drawing/2014/main" val="746778699"/>
                    </a:ext>
                  </a:extLst>
                </a:gridCol>
                <a:gridCol w="795747">
                  <a:extLst>
                    <a:ext uri="{9D8B030D-6E8A-4147-A177-3AD203B41FA5}">
                      <a16:colId xmlns:a16="http://schemas.microsoft.com/office/drawing/2014/main" val="2221483307"/>
                    </a:ext>
                  </a:extLst>
                </a:gridCol>
              </a:tblGrid>
              <a:tr h="748246">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4">
                  <a:txBody>
                    <a:bodyPr/>
                    <a:lstStyle/>
                    <a:p>
                      <a:pPr algn="ctr"/>
                      <a:endParaRPr lang="en-US" dirty="0">
                        <a:solidFill>
                          <a:schemeClr val="tx1"/>
                        </a:solidFill>
                        <a:latin typeface="Times New Roman" panose="02020603050405020304" pitchFamily="18" charset="0"/>
                        <a:cs typeface="Times New Roman" panose="02020603050405020304" pitchFamily="18" charset="0"/>
                      </a:endParaRPr>
                    </a:p>
                    <a:p>
                      <a:pPr algn="ctr"/>
                      <a:r>
                        <a:rPr lang="en-US" dirty="0">
                          <a:solidFill>
                            <a:schemeClr val="tx1"/>
                          </a:solidFill>
                          <a:latin typeface="Times New Roman" panose="02020603050405020304" pitchFamily="18" charset="0"/>
                          <a:cs typeface="Times New Roman" panose="02020603050405020304" pitchFamily="18" charset="0"/>
                        </a:rPr>
                        <a:t>FEBRUARY</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hMerge="1">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90000"/>
                      </a:schemeClr>
                    </a:solidFill>
                  </a:tcPr>
                </a:tc>
                <a:tc hMerge="1">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90000"/>
                      </a:schemeClr>
                    </a:solidFill>
                  </a:tcPr>
                </a:tc>
                <a:tc hMerge="1">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90000"/>
                      </a:schemeClr>
                    </a:solidFill>
                  </a:tcPr>
                </a:tc>
                <a:tc gridSpan="4">
                  <a:txBody>
                    <a:bodyPr/>
                    <a:lstStyle/>
                    <a:p>
                      <a:endParaRPr lang="en-US" dirty="0">
                        <a:solidFill>
                          <a:schemeClr val="tx1"/>
                        </a:solidFill>
                        <a:latin typeface="Times New Roman" panose="02020603050405020304" pitchFamily="18" charset="0"/>
                        <a:cs typeface="Times New Roman" panose="02020603050405020304" pitchFamily="18" charset="0"/>
                      </a:endParaRPr>
                    </a:p>
                    <a:p>
                      <a:pPr algn="ctr"/>
                      <a:r>
                        <a:rPr lang="en-US" dirty="0">
                          <a:solidFill>
                            <a:schemeClr val="tx1"/>
                          </a:solidFill>
                          <a:latin typeface="Times New Roman" panose="02020603050405020304" pitchFamily="18" charset="0"/>
                          <a:cs typeface="Times New Roman" panose="02020603050405020304" pitchFamily="18" charset="0"/>
                        </a:rPr>
                        <a:t>MARCH</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hMerge="1">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90000"/>
                      </a:schemeClr>
                    </a:solidFill>
                  </a:tcPr>
                </a:tc>
                <a:tc hMerge="1">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90000"/>
                      </a:schemeClr>
                    </a:solidFill>
                  </a:tcPr>
                </a:tc>
                <a:tc hMerge="1">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90000"/>
                      </a:schemeClr>
                    </a:solidFill>
                  </a:tcPr>
                </a:tc>
                <a:tc gridSpan="4">
                  <a:txBody>
                    <a:bodyPr/>
                    <a:lstStyle/>
                    <a:p>
                      <a:endParaRPr lang="en-US" dirty="0">
                        <a:latin typeface="Times New Roman" panose="02020603050405020304" pitchFamily="18" charset="0"/>
                        <a:cs typeface="Times New Roman" panose="02020603050405020304" pitchFamily="18" charset="0"/>
                      </a:endParaRPr>
                    </a:p>
                    <a:p>
                      <a:pPr algn="ctr"/>
                      <a:r>
                        <a:rPr lang="en-US" dirty="0">
                          <a:solidFill>
                            <a:schemeClr val="tx1"/>
                          </a:solidFill>
                          <a:latin typeface="Times New Roman" panose="02020603050405020304" pitchFamily="18" charset="0"/>
                          <a:cs typeface="Times New Roman" panose="02020603050405020304" pitchFamily="18" charset="0"/>
                        </a:rPr>
                        <a:t>APRIL</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hMerge="1">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90000"/>
                      </a:schemeClr>
                    </a:solidFill>
                  </a:tcPr>
                </a:tc>
                <a:tc hMerge="1">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90000"/>
                      </a:schemeClr>
                    </a:solidFill>
                  </a:tcPr>
                </a:tc>
                <a:tc hMerge="1">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487258182"/>
                  </a:ext>
                </a:extLst>
              </a:tr>
              <a:tr h="749445">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800" b="1" dirty="0">
                          <a:latin typeface="Times New Roman" panose="02020603050405020304" pitchFamily="18" charset="0"/>
                          <a:cs typeface="Times New Roman" panose="02020603050405020304" pitchFamily="18" charset="0"/>
                        </a:rPr>
                        <a:t>Week</a:t>
                      </a:r>
                    </a:p>
                    <a:p>
                      <a:pPr algn="ctr"/>
                      <a:r>
                        <a:rPr lang="en-US" sz="1800" b="1" dirty="0">
                          <a:latin typeface="Times New Roman" panose="02020603050405020304" pitchFamily="18" charset="0"/>
                          <a:cs typeface="Times New Roman" panose="02020603050405020304" pitchFamily="18" charset="0"/>
                        </a:rPr>
                        <a:t>1</a:t>
                      </a:r>
                      <a:endParaRPr lang="en-IN" sz="18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800" b="1" dirty="0">
                          <a:latin typeface="Times New Roman" panose="02020603050405020304" pitchFamily="18" charset="0"/>
                          <a:cs typeface="Times New Roman" panose="02020603050405020304" pitchFamily="18" charset="0"/>
                        </a:rPr>
                        <a:t>Week2</a:t>
                      </a:r>
                      <a:endParaRPr lang="en-IN" sz="18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800" b="1" dirty="0">
                          <a:latin typeface="Times New Roman" panose="02020603050405020304" pitchFamily="18" charset="0"/>
                          <a:cs typeface="Times New Roman" panose="02020603050405020304" pitchFamily="18" charset="0"/>
                        </a:rPr>
                        <a:t>Week3</a:t>
                      </a:r>
                      <a:endParaRPr lang="en-IN" sz="18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800" b="1" dirty="0">
                          <a:latin typeface="Times New Roman" panose="02020603050405020304" pitchFamily="18" charset="0"/>
                          <a:cs typeface="Times New Roman" panose="02020603050405020304" pitchFamily="18" charset="0"/>
                        </a:rPr>
                        <a:t>Week</a:t>
                      </a:r>
                    </a:p>
                    <a:p>
                      <a:pPr algn="ctr"/>
                      <a:r>
                        <a:rPr lang="en-US" sz="1800" b="1" dirty="0">
                          <a:latin typeface="Times New Roman" panose="02020603050405020304" pitchFamily="18" charset="0"/>
                          <a:cs typeface="Times New Roman" panose="02020603050405020304" pitchFamily="18" charset="0"/>
                        </a:rPr>
                        <a:t>4</a:t>
                      </a:r>
                      <a:endParaRPr lang="en-IN" sz="18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800" b="1" dirty="0">
                          <a:latin typeface="Times New Roman" panose="02020603050405020304" pitchFamily="18" charset="0"/>
                          <a:cs typeface="Times New Roman" panose="02020603050405020304" pitchFamily="18" charset="0"/>
                        </a:rPr>
                        <a:t>Week1</a:t>
                      </a:r>
                      <a:endParaRPr lang="en-IN" sz="18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800" b="1" dirty="0">
                          <a:latin typeface="Times New Roman" panose="02020603050405020304" pitchFamily="18" charset="0"/>
                          <a:cs typeface="Times New Roman" panose="02020603050405020304" pitchFamily="18" charset="0"/>
                        </a:rPr>
                        <a:t>Week2</a:t>
                      </a:r>
                      <a:endParaRPr lang="en-IN" sz="18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800" b="1" dirty="0">
                          <a:latin typeface="Times New Roman" panose="02020603050405020304" pitchFamily="18" charset="0"/>
                          <a:cs typeface="Times New Roman" panose="02020603050405020304" pitchFamily="18" charset="0"/>
                        </a:rPr>
                        <a:t>Week3</a:t>
                      </a:r>
                      <a:endParaRPr lang="en-IN" sz="18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800" b="1" dirty="0">
                          <a:latin typeface="Times New Roman" panose="02020603050405020304" pitchFamily="18" charset="0"/>
                          <a:cs typeface="Times New Roman" panose="02020603050405020304" pitchFamily="18" charset="0"/>
                        </a:rPr>
                        <a:t>Week4</a:t>
                      </a:r>
                      <a:endParaRPr lang="en-IN" sz="18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800" b="1" dirty="0">
                          <a:latin typeface="Times New Roman" panose="02020603050405020304" pitchFamily="18" charset="0"/>
                          <a:cs typeface="Times New Roman" panose="02020603050405020304" pitchFamily="18" charset="0"/>
                        </a:rPr>
                        <a:t>Week1</a:t>
                      </a:r>
                      <a:endParaRPr lang="en-IN" sz="18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800" b="1" dirty="0">
                          <a:latin typeface="Times New Roman" panose="02020603050405020304" pitchFamily="18" charset="0"/>
                          <a:cs typeface="Times New Roman" panose="02020603050405020304" pitchFamily="18" charset="0"/>
                        </a:rPr>
                        <a:t>Week2</a:t>
                      </a:r>
                      <a:endParaRPr lang="en-IN" sz="18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800" b="1" dirty="0">
                          <a:latin typeface="Times New Roman" panose="02020603050405020304" pitchFamily="18" charset="0"/>
                          <a:cs typeface="Times New Roman" panose="02020603050405020304" pitchFamily="18" charset="0"/>
                        </a:rPr>
                        <a:t>Week3 </a:t>
                      </a:r>
                      <a:endParaRPr lang="en-IN" sz="18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800" b="1" dirty="0">
                          <a:latin typeface="Times New Roman" panose="02020603050405020304" pitchFamily="18" charset="0"/>
                          <a:cs typeface="Times New Roman" panose="02020603050405020304" pitchFamily="18" charset="0"/>
                        </a:rPr>
                        <a:t>Week4</a:t>
                      </a:r>
                      <a:endParaRPr lang="en-IN" sz="18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81969164"/>
                  </a:ext>
                </a:extLst>
              </a:tr>
              <a:tr h="714776">
                <a:tc>
                  <a:txBody>
                    <a:bodyPr/>
                    <a:lstStyle/>
                    <a:p>
                      <a:r>
                        <a:rPr lang="en-US" b="1" dirty="0">
                          <a:latin typeface="Times New Roman" panose="02020603050405020304" pitchFamily="18" charset="0"/>
                          <a:cs typeface="Times New Roman" panose="02020603050405020304" pitchFamily="18" charset="0"/>
                        </a:rPr>
                        <a:t>Understanding Problem statement</a:t>
                      </a:r>
                      <a:endParaRPr lang="en-IN"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62801501"/>
                  </a:ext>
                </a:extLst>
              </a:tr>
              <a:tr h="714776">
                <a:tc>
                  <a:txBody>
                    <a:bodyPr/>
                    <a:lstStyle/>
                    <a:p>
                      <a:r>
                        <a:rPr lang="en-US" b="1" dirty="0">
                          <a:latin typeface="Times New Roman" panose="02020603050405020304" pitchFamily="18" charset="0"/>
                          <a:cs typeface="Times New Roman" panose="02020603050405020304" pitchFamily="18" charset="0"/>
                        </a:rPr>
                        <a:t>Literature review</a:t>
                      </a:r>
                      <a:endParaRPr lang="en-IN"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13229238"/>
                  </a:ext>
                </a:extLst>
              </a:tr>
              <a:tr h="714776">
                <a:tc>
                  <a:txBody>
                    <a:bodyPr/>
                    <a:lstStyle/>
                    <a:p>
                      <a:r>
                        <a:rPr lang="en-US" b="1" dirty="0">
                          <a:latin typeface="Times New Roman" panose="02020603050405020304" pitchFamily="18" charset="0"/>
                          <a:cs typeface="Times New Roman" panose="02020603050405020304" pitchFamily="18" charset="0"/>
                        </a:rPr>
                        <a:t>Data Preprocessing</a:t>
                      </a:r>
                      <a:endParaRPr lang="en-IN"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20924310"/>
                  </a:ext>
                </a:extLst>
              </a:tr>
              <a:tr h="714776">
                <a:tc>
                  <a:txBody>
                    <a:bodyPr/>
                    <a:lstStyle/>
                    <a:p>
                      <a:r>
                        <a:rPr lang="en-IN" b="1" dirty="0">
                          <a:latin typeface="Times New Roman" panose="02020603050405020304" pitchFamily="18" charset="0"/>
                          <a:cs typeface="Times New Roman" panose="02020603050405020304" pitchFamily="18" charset="0"/>
                        </a:rPr>
                        <a:t>Understanding 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95791942"/>
                  </a:ext>
                </a:extLst>
              </a:tr>
              <a:tr h="714776">
                <a:tc>
                  <a:txBody>
                    <a:bodyPr/>
                    <a:lstStyle/>
                    <a:p>
                      <a:r>
                        <a:rPr lang="en-IN" b="1" dirty="0">
                          <a:latin typeface="Times New Roman" panose="02020603050405020304" pitchFamily="18" charset="0"/>
                          <a:cs typeface="Times New Roman" panose="02020603050405020304" pitchFamily="18" charset="0"/>
                        </a:rPr>
                        <a:t>High Level Design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09756403"/>
                  </a:ext>
                </a:extLst>
              </a:tr>
              <a:tr h="714776">
                <a:tc>
                  <a:txBody>
                    <a:bodyPr/>
                    <a:lstStyle/>
                    <a:p>
                      <a:r>
                        <a:rPr lang="en-US" b="1" dirty="0">
                          <a:latin typeface="Times New Roman" panose="02020603050405020304" pitchFamily="18" charset="0"/>
                          <a:cs typeface="Times New Roman" panose="02020603050405020304" pitchFamily="18" charset="0"/>
                        </a:rPr>
                        <a:t>Conclusion of Phase 1</a:t>
                      </a:r>
                    </a:p>
                    <a:p>
                      <a:r>
                        <a:rPr lang="en-US" b="1" dirty="0">
                          <a:latin typeface="Times New Roman" panose="02020603050405020304" pitchFamily="18" charset="0"/>
                          <a:cs typeface="Times New Roman" panose="02020603050405020304" pitchFamily="18" charset="0"/>
                        </a:rPr>
                        <a:t>And Future work of Phase 2</a:t>
                      </a:r>
                      <a:endParaRPr lang="en-IN"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30922096"/>
                  </a:ext>
                </a:extLst>
              </a:tr>
            </a:tbl>
          </a:graphicData>
        </a:graphic>
      </p:graphicFrame>
      <p:sp>
        <p:nvSpPr>
          <p:cNvPr id="3" name="Arrow: Pentagon 2">
            <a:extLst>
              <a:ext uri="{FF2B5EF4-FFF2-40B4-BE49-F238E27FC236}">
                <a16:creationId xmlns:a16="http://schemas.microsoft.com/office/drawing/2014/main" id="{B1A16962-6CF5-4533-BB7E-F191C897C3E2}"/>
              </a:ext>
            </a:extLst>
          </p:cNvPr>
          <p:cNvSpPr/>
          <p:nvPr/>
        </p:nvSpPr>
        <p:spPr>
          <a:xfrm>
            <a:off x="2590800" y="2286000"/>
            <a:ext cx="1524000" cy="457200"/>
          </a:xfrm>
          <a:prstGeom prst="homePlat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a:t>
            </a:r>
            <a:endParaRPr lang="en-IN" b="1" dirty="0">
              <a:latin typeface="Times New Roman" panose="02020603050405020304" pitchFamily="18" charset="0"/>
              <a:cs typeface="Times New Roman" panose="02020603050405020304" pitchFamily="18" charset="0"/>
            </a:endParaRPr>
          </a:p>
        </p:txBody>
      </p:sp>
      <p:sp>
        <p:nvSpPr>
          <p:cNvPr id="4" name="Arrow: Pentagon 3">
            <a:extLst>
              <a:ext uri="{FF2B5EF4-FFF2-40B4-BE49-F238E27FC236}">
                <a16:creationId xmlns:a16="http://schemas.microsoft.com/office/drawing/2014/main" id="{0D94AF9B-26A1-4A53-BFE5-5AF63762813F}"/>
              </a:ext>
            </a:extLst>
          </p:cNvPr>
          <p:cNvSpPr/>
          <p:nvPr/>
        </p:nvSpPr>
        <p:spPr>
          <a:xfrm>
            <a:off x="4143214" y="2971800"/>
            <a:ext cx="1524000" cy="457200"/>
          </a:xfrm>
          <a:prstGeom prst="homePlat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Literature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Arrow: Pentagon 4">
            <a:extLst>
              <a:ext uri="{FF2B5EF4-FFF2-40B4-BE49-F238E27FC236}">
                <a16:creationId xmlns:a16="http://schemas.microsoft.com/office/drawing/2014/main" id="{A90DC6E3-2FB7-4E1F-9257-9B98DF21129A}"/>
              </a:ext>
            </a:extLst>
          </p:cNvPr>
          <p:cNvSpPr/>
          <p:nvPr/>
        </p:nvSpPr>
        <p:spPr>
          <a:xfrm>
            <a:off x="5786034" y="3731217"/>
            <a:ext cx="1524000" cy="457200"/>
          </a:xfrm>
          <a:prstGeom prst="homePlat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a:t>
            </a:r>
            <a:endParaRPr lang="en-IN" b="1" dirty="0">
              <a:latin typeface="Times New Roman" panose="02020603050405020304" pitchFamily="18" charset="0"/>
              <a:cs typeface="Times New Roman" panose="02020603050405020304" pitchFamily="18" charset="0"/>
            </a:endParaRPr>
          </a:p>
        </p:txBody>
      </p:sp>
      <p:sp>
        <p:nvSpPr>
          <p:cNvPr id="6" name="Arrow: Pentagon 5">
            <a:extLst>
              <a:ext uri="{FF2B5EF4-FFF2-40B4-BE49-F238E27FC236}">
                <a16:creationId xmlns:a16="http://schemas.microsoft.com/office/drawing/2014/main" id="{834500F2-BFB7-4D8C-8BE2-35BB472D09D1}"/>
              </a:ext>
            </a:extLst>
          </p:cNvPr>
          <p:cNvSpPr/>
          <p:nvPr/>
        </p:nvSpPr>
        <p:spPr>
          <a:xfrm>
            <a:off x="7391400" y="4419600"/>
            <a:ext cx="1371600" cy="457200"/>
          </a:xfrm>
          <a:prstGeom prst="homePlat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Algorithm</a:t>
            </a:r>
            <a:endParaRPr lang="en-IN" b="1" dirty="0">
              <a:latin typeface="Times New Roman" panose="02020603050405020304" pitchFamily="18" charset="0"/>
              <a:cs typeface="Times New Roman" panose="02020603050405020304" pitchFamily="18" charset="0"/>
            </a:endParaRPr>
          </a:p>
        </p:txBody>
      </p:sp>
      <p:sp>
        <p:nvSpPr>
          <p:cNvPr id="7" name="Arrow: Pentagon 6">
            <a:extLst>
              <a:ext uri="{FF2B5EF4-FFF2-40B4-BE49-F238E27FC236}">
                <a16:creationId xmlns:a16="http://schemas.microsoft.com/office/drawing/2014/main" id="{7A2153EA-F8F1-4BB0-BE14-C330329BF22F}"/>
              </a:ext>
            </a:extLst>
          </p:cNvPr>
          <p:cNvSpPr/>
          <p:nvPr/>
        </p:nvSpPr>
        <p:spPr>
          <a:xfrm>
            <a:off x="8763000" y="5181600"/>
            <a:ext cx="1371600" cy="457200"/>
          </a:xfrm>
          <a:prstGeom prst="homePlat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Design</a:t>
            </a:r>
            <a:endParaRPr lang="en-IN" b="1" dirty="0">
              <a:latin typeface="Times New Roman" panose="02020603050405020304" pitchFamily="18" charset="0"/>
              <a:cs typeface="Times New Roman" panose="02020603050405020304" pitchFamily="18" charset="0"/>
            </a:endParaRPr>
          </a:p>
        </p:txBody>
      </p:sp>
      <p:sp>
        <p:nvSpPr>
          <p:cNvPr id="8" name="Arrow: Pentagon 7">
            <a:extLst>
              <a:ext uri="{FF2B5EF4-FFF2-40B4-BE49-F238E27FC236}">
                <a16:creationId xmlns:a16="http://schemas.microsoft.com/office/drawing/2014/main" id="{AD4ED41D-2582-4249-BEAB-988A5621B3E3}"/>
              </a:ext>
            </a:extLst>
          </p:cNvPr>
          <p:cNvSpPr/>
          <p:nvPr/>
        </p:nvSpPr>
        <p:spPr>
          <a:xfrm>
            <a:off x="10138475" y="6019799"/>
            <a:ext cx="1524000" cy="457200"/>
          </a:xfrm>
          <a:prstGeom prst="homePlat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pic>
        <p:nvPicPr>
          <p:cNvPr id="9" name="Graphic 8" descr="Head with gears">
            <a:extLst>
              <a:ext uri="{FF2B5EF4-FFF2-40B4-BE49-F238E27FC236}">
                <a16:creationId xmlns:a16="http://schemas.microsoft.com/office/drawing/2014/main" id="{CF731A54-3AC5-4E8F-A720-EBCAFCB2D3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14800" y="2247900"/>
            <a:ext cx="533400" cy="533400"/>
          </a:xfrm>
          <a:prstGeom prst="rect">
            <a:avLst/>
          </a:prstGeom>
        </p:spPr>
      </p:pic>
      <p:pic>
        <p:nvPicPr>
          <p:cNvPr id="10" name="Graphic 9" descr="Document">
            <a:extLst>
              <a:ext uri="{FF2B5EF4-FFF2-40B4-BE49-F238E27FC236}">
                <a16:creationId xmlns:a16="http://schemas.microsoft.com/office/drawing/2014/main" id="{A4205996-1C3E-48D8-84E3-B471097874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91753" y="2969217"/>
            <a:ext cx="533400" cy="533400"/>
          </a:xfrm>
          <a:prstGeom prst="rect">
            <a:avLst/>
          </a:prstGeom>
        </p:spPr>
      </p:pic>
      <p:pic>
        <p:nvPicPr>
          <p:cNvPr id="11" name="Graphic 10" descr="Hourglass">
            <a:extLst>
              <a:ext uri="{FF2B5EF4-FFF2-40B4-BE49-F238E27FC236}">
                <a16:creationId xmlns:a16="http://schemas.microsoft.com/office/drawing/2014/main" id="{B6B0DD19-05F7-468F-9394-9CD6C0D67A6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15200" y="3678785"/>
            <a:ext cx="533400" cy="533400"/>
          </a:xfrm>
          <a:prstGeom prst="rect">
            <a:avLst/>
          </a:prstGeom>
        </p:spPr>
      </p:pic>
      <p:pic>
        <p:nvPicPr>
          <p:cNvPr id="12" name="Graphic 11" descr="Flag">
            <a:extLst>
              <a:ext uri="{FF2B5EF4-FFF2-40B4-BE49-F238E27FC236}">
                <a16:creationId xmlns:a16="http://schemas.microsoft.com/office/drawing/2014/main" id="{5D39677B-3F6F-494E-99C1-CD575FA92F3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586537" y="5948704"/>
            <a:ext cx="599391" cy="599391"/>
          </a:xfrm>
          <a:prstGeom prst="rect">
            <a:avLst/>
          </a:prstGeom>
        </p:spPr>
      </p:pic>
      <p:pic>
        <p:nvPicPr>
          <p:cNvPr id="13" name="Graphic 12" descr="Bar chart">
            <a:extLst>
              <a:ext uri="{FF2B5EF4-FFF2-40B4-BE49-F238E27FC236}">
                <a16:creationId xmlns:a16="http://schemas.microsoft.com/office/drawing/2014/main" id="{38DF240F-9F6A-4F7B-80B3-4766F52AC4A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97408" y="5127002"/>
            <a:ext cx="571500" cy="571500"/>
          </a:xfrm>
          <a:prstGeom prst="rect">
            <a:avLst/>
          </a:prstGeom>
        </p:spPr>
      </p:pic>
      <p:pic>
        <p:nvPicPr>
          <p:cNvPr id="15" name="Graphic 14" descr="Gears">
            <a:extLst>
              <a:ext uri="{FF2B5EF4-FFF2-40B4-BE49-F238E27FC236}">
                <a16:creationId xmlns:a16="http://schemas.microsoft.com/office/drawing/2014/main" id="{740C9754-729C-4959-A121-2545043947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839200" y="4343400"/>
            <a:ext cx="685800" cy="685800"/>
          </a:xfrm>
          <a:prstGeom prst="rect">
            <a:avLst/>
          </a:prstGeom>
        </p:spPr>
      </p:pic>
    </p:spTree>
    <p:extLst>
      <p:ext uri="{BB962C8B-B14F-4D97-AF65-F5344CB8AC3E}">
        <p14:creationId xmlns:p14="http://schemas.microsoft.com/office/powerpoint/2010/main" val="3366103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1485" y="3352800"/>
            <a:ext cx="2506584" cy="707886"/>
          </a:xfrm>
          <a:prstGeom prst="rect">
            <a:avLst/>
          </a:prstGeom>
        </p:spPr>
        <p:txBody>
          <a:bodyPr wrap="none">
            <a:spAutoFit/>
          </a:bodyPr>
          <a:lstStyle/>
          <a:p>
            <a:pPr algn="r"/>
            <a:r>
              <a:rPr lang="en-US" sz="4000" dirty="0">
                <a:solidFill>
                  <a:srgbClr val="FF0000"/>
                </a:solidFill>
                <a:latin typeface="Trebuchet MS" panose="020B0603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1066800" y="1752600"/>
            <a:ext cx="8534400" cy="4724400"/>
          </a:xfrm>
          <a:prstGeom prst="rect">
            <a:avLst/>
          </a:prstGeom>
        </p:spPr>
        <p:txBody>
          <a:bodyPr/>
          <a:lstStyle/>
          <a:p>
            <a:pPr marL="685800" indent="-342900" algn="just" eaLnBrk="0" hangingPunct="0">
              <a:spcBef>
                <a:spcPct val="20000"/>
              </a:spcBef>
              <a:buFont typeface="Arial" panose="020B0604020202020204" pitchFamily="34" charset="0"/>
              <a:buChar char="•"/>
              <a:defRPr/>
            </a:pPr>
            <a:endParaRPr lang="en-IN" sz="2000" kern="0" dirty="0">
              <a:latin typeface="Trebuchet MS" panose="020B0603020202020204" pitchFamily="34" charset="0"/>
            </a:endParaRPr>
          </a:p>
          <a:p>
            <a:pPr marL="685800" indent="-342900" algn="just" eaLnBrk="0" hangingPunct="0">
              <a:spcBef>
                <a:spcPct val="20000"/>
              </a:spcBef>
              <a:buFont typeface="Arial" panose="020B0604020202020204" pitchFamily="34" charset="0"/>
              <a:buChar char="•"/>
              <a:defRPr/>
            </a:pPr>
            <a:endParaRPr lang="en-IN" sz="2000" kern="0" dirty="0">
              <a:latin typeface="Trebuchet MS" panose="020B0603020202020204" pitchFamily="34" charset="0"/>
            </a:endParaRPr>
          </a:p>
          <a:p>
            <a:pPr marL="685800" indent="-342900" algn="just" eaLnBrk="0" hangingPunct="0">
              <a:spcBef>
                <a:spcPts val="0"/>
              </a:spcBef>
              <a:spcAft>
                <a:spcPts val="0"/>
              </a:spcAft>
              <a:buFont typeface="Arial" panose="020B0604020202020204" pitchFamily="34" charset="0"/>
              <a:buChar char="•"/>
              <a:defRPr/>
            </a:pPr>
            <a:r>
              <a:rPr lang="en-IN" sz="2400" dirty="0">
                <a:latin typeface="Trebuchet MS" panose="020B0603020202020204"/>
              </a:rPr>
              <a:t>Problem Statement </a:t>
            </a:r>
          </a:p>
          <a:p>
            <a:pPr marL="685800" indent="-342900" algn="just" eaLnBrk="0" hangingPunct="0">
              <a:spcBef>
                <a:spcPts val="0"/>
              </a:spcBef>
              <a:spcAft>
                <a:spcPts val="0"/>
              </a:spcAft>
              <a:buFont typeface="Arial" panose="020B0604020202020204" pitchFamily="34" charset="0"/>
              <a:buChar char="•"/>
              <a:defRPr/>
            </a:pPr>
            <a:r>
              <a:rPr lang="en-IN" sz="2400" dirty="0">
                <a:latin typeface="Trebuchet MS" panose="020B0603020202020204"/>
              </a:rPr>
              <a:t>Scope and Feasibility study </a:t>
            </a:r>
          </a:p>
          <a:p>
            <a:pPr marL="685800" indent="-342900" algn="just" eaLnBrk="0" hangingPunct="0">
              <a:spcBef>
                <a:spcPts val="0"/>
              </a:spcBef>
              <a:spcAft>
                <a:spcPts val="0"/>
              </a:spcAft>
              <a:buFont typeface="Arial" panose="020B0604020202020204" pitchFamily="34" charset="0"/>
              <a:buChar char="•"/>
              <a:defRPr/>
            </a:pPr>
            <a:r>
              <a:rPr lang="en-IN" sz="2400" dirty="0">
                <a:latin typeface="Trebuchet MS" panose="020B0603020202020204"/>
              </a:rPr>
              <a:t>Applications/Use cases </a:t>
            </a:r>
          </a:p>
          <a:p>
            <a:pPr marL="685800" indent="-342900" algn="just" eaLnBrk="0" hangingPunct="0">
              <a:spcBef>
                <a:spcPts val="0"/>
              </a:spcBef>
              <a:spcAft>
                <a:spcPts val="0"/>
              </a:spcAft>
              <a:buFont typeface="Arial" panose="020B0604020202020204" pitchFamily="34" charset="0"/>
              <a:buChar char="•"/>
              <a:defRPr/>
            </a:pPr>
            <a:r>
              <a:rPr lang="en-IN" sz="2400" dirty="0">
                <a:latin typeface="Trebuchet MS" panose="020B0603020202020204"/>
              </a:rPr>
              <a:t>Expected Deliverables</a:t>
            </a:r>
          </a:p>
          <a:p>
            <a:pPr marL="685800" indent="-342900" algn="just" eaLnBrk="0" hangingPunct="0">
              <a:spcBef>
                <a:spcPts val="0"/>
              </a:spcBef>
              <a:spcAft>
                <a:spcPts val="0"/>
              </a:spcAft>
              <a:buFont typeface="Arial" panose="020B0604020202020204" pitchFamily="34" charset="0"/>
              <a:buChar char="•"/>
              <a:defRPr/>
            </a:pPr>
            <a:r>
              <a:rPr lang="en-IN" sz="2400" dirty="0">
                <a:latin typeface="Trebuchet MS" panose="020B0603020202020204"/>
              </a:rPr>
              <a:t>Capstone (Phase-I &amp; Phase-II) Project Timeline </a:t>
            </a: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Outline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1219200" y="2590800"/>
            <a:ext cx="10287000" cy="4191000"/>
          </a:xfrm>
          <a:prstGeom prst="rect">
            <a:avLst/>
          </a:prstGeom>
        </p:spPr>
        <p:txBody>
          <a:bodyPr/>
          <a:lstStyle/>
          <a:p>
            <a:pPr marL="342900" algn="just" eaLnBrk="0" hangingPunct="0">
              <a:spcBef>
                <a:spcPts val="0"/>
              </a:spcBef>
              <a:spcAft>
                <a:spcPts val="0"/>
              </a:spcAft>
              <a:defRPr/>
            </a:pPr>
            <a:r>
              <a:rPr lang="en-US" altLang="en-IN" sz="2400" b="1" dirty="0">
                <a:latin typeface="Trebuchet MS" panose="020B0603020202020204"/>
                <a:sym typeface="Trebuchet MS" panose="020B0603020202020204"/>
              </a:rPr>
              <a:t>Elicit terrorist group networks from a database of terrorist events.</a:t>
            </a:r>
          </a:p>
          <a:p>
            <a:pPr marL="342900" algn="just" eaLnBrk="0" hangingPunct="0">
              <a:spcBef>
                <a:spcPts val="0"/>
              </a:spcBef>
              <a:spcAft>
                <a:spcPts val="0"/>
              </a:spcAft>
              <a:defRPr/>
            </a:pPr>
            <a:endParaRPr lang="en-US" altLang="en-IN" sz="2400" dirty="0">
              <a:latin typeface="Trebuchet MS" panose="020B0603020202020204"/>
              <a:sym typeface="Trebuchet MS" panose="020B0603020202020204"/>
            </a:endParaRPr>
          </a:p>
          <a:p>
            <a:pPr marL="685800" indent="-342900" eaLnBrk="0" hangingPunct="0">
              <a:spcBef>
                <a:spcPts val="0"/>
              </a:spcBef>
              <a:spcAft>
                <a:spcPts val="0"/>
              </a:spcAft>
              <a:buFont typeface="Arial" panose="020B0604020202020204" pitchFamily="34" charset="0"/>
              <a:buChar char="•"/>
              <a:defRPr/>
            </a:pPr>
            <a:r>
              <a:rPr lang="en-US" altLang="en-IN" sz="2400" dirty="0">
                <a:latin typeface="Times New Roman" panose="02020603050405020304" charset="0"/>
                <a:cs typeface="Times New Roman" panose="02020603050405020304" charset="0"/>
              </a:rPr>
              <a:t>Terrorism is a type of collective violence having direct impact </a:t>
            </a:r>
            <a:r>
              <a:rPr lang="en-IN" sz="2400" dirty="0">
                <a:latin typeface="Times New Roman" panose="02020603050405020304" charset="0"/>
                <a:cs typeface="Times New Roman" panose="02020603050405020304" charset="0"/>
              </a:rPr>
              <a:t>on peace, normal routine of a</a:t>
            </a:r>
            <a:r>
              <a:rPr lang="en-US" altLang="en-IN" sz="2400" dirty="0">
                <a:latin typeface="Times New Roman" panose="02020603050405020304" charset="0"/>
                <a:cs typeface="Times New Roman" panose="02020603050405020304" charset="0"/>
              </a:rPr>
              <a:t> </a:t>
            </a:r>
            <a:r>
              <a:rPr lang="en-IN" sz="2400" dirty="0">
                <a:latin typeface="Times New Roman" panose="02020603050405020304" charset="0"/>
                <a:cs typeface="Times New Roman" panose="02020603050405020304" charset="0"/>
              </a:rPr>
              <a:t>country/community and security</a:t>
            </a:r>
            <a:r>
              <a:rPr lang="en-US" altLang="en-IN" sz="2400" dirty="0">
                <a:latin typeface="Times New Roman" panose="02020603050405020304" charset="0"/>
                <a:cs typeface="Times New Roman" panose="02020603050405020304" charset="0"/>
              </a:rPr>
              <a:t> </a:t>
            </a:r>
            <a:r>
              <a:rPr lang="en-IN" sz="2400" dirty="0">
                <a:latin typeface="Times New Roman" panose="02020603050405020304" charset="0"/>
                <a:cs typeface="Times New Roman" panose="02020603050405020304" charset="0"/>
              </a:rPr>
              <a:t>and it is also a way to generate fear in civilians using </a:t>
            </a:r>
            <a:r>
              <a:rPr lang="en-IN" sz="2400" dirty="0" err="1">
                <a:latin typeface="Times New Roman" panose="02020603050405020304" charset="0"/>
                <a:cs typeface="Times New Roman" panose="02020603050405020304" charset="0"/>
              </a:rPr>
              <a:t>violence.Terrorism</a:t>
            </a:r>
            <a:r>
              <a:rPr lang="en-IN" sz="2400" dirty="0">
                <a:latin typeface="Times New Roman" panose="02020603050405020304" charset="0"/>
                <a:cs typeface="Times New Roman" panose="02020603050405020304" charset="0"/>
              </a:rPr>
              <a:t> is an evolving phenomenon, thus it is vital to provide</a:t>
            </a:r>
            <a:r>
              <a:rPr lang="en-US" altLang="en-IN" sz="2400" dirty="0">
                <a:latin typeface="Times New Roman" panose="02020603050405020304" charset="0"/>
                <a:cs typeface="Times New Roman" panose="02020603050405020304" charset="0"/>
              </a:rPr>
              <a:t> </a:t>
            </a:r>
            <a:r>
              <a:rPr lang="en-IN" sz="2400" dirty="0">
                <a:latin typeface="Times New Roman" panose="02020603050405020304" charset="0"/>
                <a:cs typeface="Times New Roman" panose="02020603050405020304" charset="0"/>
              </a:rPr>
              <a:t>counter-terrorism operators with tools for the prevention of it.</a:t>
            </a:r>
          </a:p>
          <a:p>
            <a:pPr marL="685800" indent="-342900" eaLnBrk="0" hangingPunct="0">
              <a:spcBef>
                <a:spcPts val="0"/>
              </a:spcBef>
              <a:spcAft>
                <a:spcPts val="0"/>
              </a:spcAft>
              <a:buFont typeface="Arial" panose="020B0604020202020204" pitchFamily="34" charset="0"/>
              <a:buChar char="•"/>
              <a:defRPr/>
            </a:pPr>
            <a:endParaRPr lang="en-IN" sz="2400" dirty="0">
              <a:latin typeface="Times New Roman" panose="02020603050405020304" charset="0"/>
              <a:cs typeface="Times New Roman" panose="02020603050405020304" charset="0"/>
            </a:endParaRPr>
          </a:p>
          <a:p>
            <a:pPr marL="342900" eaLnBrk="0" hangingPunct="0">
              <a:spcBef>
                <a:spcPts val="0"/>
              </a:spcBef>
              <a:spcAft>
                <a:spcPts val="0"/>
              </a:spcAft>
              <a:defRPr/>
            </a:pPr>
            <a:endParaRPr lang="en-IN" sz="2400" dirty="0">
              <a:latin typeface="Times New Roman" panose="02020603050405020304" charset="0"/>
              <a:cs typeface="Times New Roman" panose="02020603050405020304" charset="0"/>
            </a:endParaRPr>
          </a:p>
          <a:p>
            <a:pPr marL="342900" eaLnBrk="0" hangingPunct="0">
              <a:spcBef>
                <a:spcPts val="0"/>
              </a:spcBef>
              <a:spcAft>
                <a:spcPts val="0"/>
              </a:spcAft>
              <a:defRPr/>
            </a:pPr>
            <a:endParaRPr lang="en-IN" sz="2400" dirty="0">
              <a:latin typeface="Times New Roman" panose="02020603050405020304" charset="0"/>
              <a:cs typeface="Times New Roman" panose="02020603050405020304" charset="0"/>
            </a:endParaRPr>
          </a:p>
          <a:p>
            <a:pPr marL="342900" eaLnBrk="0" hangingPunct="0">
              <a:spcBef>
                <a:spcPts val="0"/>
              </a:spcBef>
              <a:spcAft>
                <a:spcPts val="0"/>
              </a:spcAft>
              <a:defRPr/>
            </a:pPr>
            <a:endParaRPr lang="en-IN" sz="2400" dirty="0">
              <a:latin typeface="Times New Roman" panose="02020603050405020304" charset="0"/>
              <a:cs typeface="Times New Roman" panose="02020603050405020304" charset="0"/>
            </a:endParaRPr>
          </a:p>
          <a:p>
            <a:pPr marL="342900" eaLnBrk="0" hangingPunct="0">
              <a:spcBef>
                <a:spcPts val="0"/>
              </a:spcBef>
              <a:spcAft>
                <a:spcPts val="0"/>
              </a:spcAft>
              <a:defRPr/>
            </a:pPr>
            <a:endParaRPr lang="en-IN" altLang="en-IN" sz="2400" dirty="0">
              <a:latin typeface="Times New Roman" panose="02020603050405020304" charset="0"/>
              <a:cs typeface="Times New Roman" panose="0202060305040502030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ln>
        </p:spPr>
        <p:txBody>
          <a:bodyPr wrap="square">
            <a:spAutoFit/>
          </a:bodyPr>
          <a:lstStyle/>
          <a:p>
            <a:pPr marL="342900" indent="-342900" algn="r" eaLnBrk="0" hangingPunct="0">
              <a:defRPr/>
            </a:pPr>
            <a:r>
              <a:rPr lang="en-IN" sz="2400" dirty="0">
                <a:solidFill>
                  <a:srgbClr val="FF0000"/>
                </a:solidFill>
                <a:latin typeface="Trebuchet MS" panose="020B0603020202020204" pitchFamily="34" charset="0"/>
              </a:rPr>
              <a:t>Problem Statement</a:t>
            </a:r>
            <a:endParaRPr lang="en-US" sz="2400" dirty="0">
              <a:solidFill>
                <a:srgbClr val="FF0000"/>
              </a:solidFill>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98806E-9B23-44D3-9DE0-0656F4FA4C59}"/>
              </a:ext>
            </a:extLst>
          </p:cNvPr>
          <p:cNvSpPr/>
          <p:nvPr/>
        </p:nvSpPr>
        <p:spPr>
          <a:xfrm>
            <a:off x="838200" y="843677"/>
            <a:ext cx="10515600" cy="5170646"/>
          </a:xfrm>
          <a:prstGeom prst="rect">
            <a:avLst/>
          </a:prstGeom>
        </p:spPr>
        <p:txBody>
          <a:bodyPr wrap="square">
            <a:spAutoFit/>
          </a:bodyPr>
          <a:lstStyle/>
          <a:p>
            <a:pPr marL="342900" eaLnBrk="0" hangingPunct="0">
              <a:spcBef>
                <a:spcPts val="0"/>
              </a:spcBef>
              <a:spcAft>
                <a:spcPts val="0"/>
              </a:spcAft>
              <a:defRPr/>
            </a:pPr>
            <a:endParaRPr lang="en-IN" sz="2400" dirty="0">
              <a:latin typeface="Times New Roman" panose="02020603050405020304" charset="0"/>
              <a:cs typeface="Times New Roman" panose="02020603050405020304" charset="0"/>
            </a:endParaRPr>
          </a:p>
          <a:p>
            <a:pPr marL="342900" eaLnBrk="0" hangingPunct="0">
              <a:spcBef>
                <a:spcPts val="0"/>
              </a:spcBef>
              <a:spcAft>
                <a:spcPts val="0"/>
              </a:spcAft>
              <a:defRPr/>
            </a:pPr>
            <a:endParaRPr lang="en-IN" sz="2400" dirty="0">
              <a:latin typeface="Times New Roman" panose="02020603050405020304" charset="0"/>
              <a:cs typeface="Times New Roman" panose="02020603050405020304" charset="0"/>
            </a:endParaRPr>
          </a:p>
          <a:p>
            <a:pPr marL="685800" indent="-342900" eaLnBrk="0" hangingPunct="0">
              <a:spcBef>
                <a:spcPts val="0"/>
              </a:spcBef>
              <a:spcAft>
                <a:spcPts val="0"/>
              </a:spcAft>
              <a:buFont typeface="Arial" panose="020B0604020202020204" pitchFamily="34" charset="0"/>
              <a:buChar char="•"/>
              <a:defRPr/>
            </a:pPr>
            <a:r>
              <a:rPr lang="en-US" sz="2400" dirty="0">
                <a:latin typeface="Times New Roman" panose="02020603050405020304" charset="0"/>
                <a:cs typeface="Times New Roman" panose="02020603050405020304" charset="0"/>
              </a:rPr>
              <a:t>The main objective of this work is to define an approach aiming at eliciting knowledge on terrorist attack perpetrators by analyzing terror events along the timeline. The idea is to construct a sociogram, i.e., a network of perpetrators, where the nodes represent terrorist groups and the edges represent generic relations occurring between two groups.</a:t>
            </a:r>
          </a:p>
          <a:p>
            <a:pPr marL="685800" indent="-342900" eaLnBrk="0" hangingPunct="0">
              <a:spcBef>
                <a:spcPts val="0"/>
              </a:spcBef>
              <a:spcAft>
                <a:spcPts val="0"/>
              </a:spcAft>
              <a:buFont typeface="Arial" panose="020B0604020202020204" pitchFamily="34" charset="0"/>
              <a:buChar char="•"/>
              <a:defRPr/>
            </a:pPr>
            <a:endParaRPr lang="en-US" sz="2400" dirty="0">
              <a:latin typeface="Times New Roman" panose="02020603050405020304" charset="0"/>
              <a:cs typeface="Times New Roman" panose="02020603050405020304" charset="0"/>
            </a:endParaRPr>
          </a:p>
          <a:p>
            <a:pPr marL="685800" indent="-342900" eaLnBrk="0" hangingPunct="0">
              <a:spcBef>
                <a:spcPts val="0"/>
              </a:spcBef>
              <a:spcAft>
                <a:spcPts val="0"/>
              </a:spcAft>
              <a:buFont typeface="Arial" panose="020B0604020202020204" pitchFamily="34" charset="0"/>
              <a:buChar char="•"/>
              <a:defRPr/>
            </a:pPr>
            <a:r>
              <a:rPr lang="en-US" sz="2400" dirty="0">
                <a:latin typeface="Times New Roman" panose="02020603050405020304" charset="0"/>
                <a:cs typeface="Times New Roman" panose="02020603050405020304" charset="0"/>
              </a:rPr>
              <a:t>Lastly, considering terrorist group networks along the timeline allows to study the temporal evolution of relations between such groups. With respect to the adopted data source, the aforementioned conceptualization is realized by considering the historical data provided by the Global Terrorism Database (GTD).</a:t>
            </a:r>
          </a:p>
          <a:p>
            <a:pPr marL="342900" eaLnBrk="0" hangingPunct="0">
              <a:spcBef>
                <a:spcPts val="0"/>
              </a:spcBef>
              <a:spcAft>
                <a:spcPts val="0"/>
              </a:spcAft>
              <a:defRPr/>
            </a:pPr>
            <a:endParaRPr lang="en-IN" dirty="0">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3163663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0D373A-0DB0-4BC0-A995-0E7F6D0D0028}"/>
              </a:ext>
            </a:extLst>
          </p:cNvPr>
          <p:cNvSpPr/>
          <p:nvPr/>
        </p:nvSpPr>
        <p:spPr>
          <a:xfrm>
            <a:off x="8655084" y="1031782"/>
            <a:ext cx="2135521" cy="461665"/>
          </a:xfrm>
          <a:prstGeom prst="rect">
            <a:avLst/>
          </a:prstGeom>
        </p:spPr>
        <p:txBody>
          <a:bodyPr wrap="none">
            <a:spAutoFit/>
          </a:bodyPr>
          <a:lstStyle/>
          <a:p>
            <a:pPr marL="342900" indent="-342900" algn="r" eaLnBrk="0" hangingPunct="0">
              <a:defRPr/>
            </a:pPr>
            <a:r>
              <a:rPr lang="en-IN" sz="2400" dirty="0">
                <a:solidFill>
                  <a:srgbClr val="FF0000"/>
                </a:solidFill>
                <a:latin typeface="Trebuchet MS" panose="020B0603020202020204" pitchFamily="34" charset="0"/>
              </a:rPr>
              <a:t>About Dataset</a:t>
            </a:r>
            <a:endParaRPr lang="en-US" sz="2400" dirty="0">
              <a:solidFill>
                <a:srgbClr val="FF0000"/>
              </a:solidFill>
              <a:latin typeface="Trebuchet MS" panose="020B0603020202020204" pitchFamily="34" charset="0"/>
            </a:endParaRPr>
          </a:p>
        </p:txBody>
      </p:sp>
      <p:sp>
        <p:nvSpPr>
          <p:cNvPr id="3" name="Rectangle 2">
            <a:extLst>
              <a:ext uri="{FF2B5EF4-FFF2-40B4-BE49-F238E27FC236}">
                <a16:creationId xmlns:a16="http://schemas.microsoft.com/office/drawing/2014/main" id="{1A781F14-D500-40A2-AD8A-7EF666C8AE80}"/>
              </a:ext>
            </a:extLst>
          </p:cNvPr>
          <p:cNvSpPr>
            <a:spLocks noChangeArrowheads="1"/>
          </p:cNvSpPr>
          <p:nvPr/>
        </p:nvSpPr>
        <p:spPr bwMode="auto">
          <a:xfrm>
            <a:off x="3170605" y="1475190"/>
            <a:ext cx="7620000" cy="36513"/>
          </a:xfrm>
          <a:prstGeom prst="rect">
            <a:avLst/>
          </a:prstGeom>
          <a:solidFill>
            <a:srgbClr val="33CCCC"/>
          </a:solidFill>
          <a:ln w="9525">
            <a:noFill/>
            <a:miter lim="800000"/>
          </a:ln>
        </p:spPr>
        <p:txBody>
          <a:bodyPr wrap="none" anchor="ctr"/>
          <a:lstStyle/>
          <a:p>
            <a:endParaRPr lang="en-US"/>
          </a:p>
        </p:txBody>
      </p:sp>
      <p:sp>
        <p:nvSpPr>
          <p:cNvPr id="4" name="Rectangle 3">
            <a:extLst>
              <a:ext uri="{FF2B5EF4-FFF2-40B4-BE49-F238E27FC236}">
                <a16:creationId xmlns:a16="http://schemas.microsoft.com/office/drawing/2014/main" id="{78DBF483-478C-4BAA-99C4-094C7C2C48BC}"/>
              </a:ext>
            </a:extLst>
          </p:cNvPr>
          <p:cNvSpPr/>
          <p:nvPr/>
        </p:nvSpPr>
        <p:spPr>
          <a:xfrm>
            <a:off x="1371600" y="1687354"/>
            <a:ext cx="10363200" cy="5170646"/>
          </a:xfrm>
          <a:prstGeom prst="rect">
            <a:avLst/>
          </a:prstGeom>
        </p:spPr>
        <p:txBody>
          <a:bodyPr wrap="square">
            <a:spAutoFit/>
          </a:bodyPr>
          <a:lstStyle/>
          <a:p>
            <a:r>
              <a:rPr lang="en-US" sz="2400" dirty="0">
                <a:latin typeface="Times New Roman" panose="02020603050405020304" charset="0"/>
                <a:cs typeface="Times New Roman" panose="02020603050405020304" charset="0"/>
              </a:rPr>
              <a:t>GTD is an open source database that includes terrorist activities or events information all around the world since 1970. This dataset considers 9 main attributes and many sub attributes, those 9 attributes are:</a:t>
            </a:r>
          </a:p>
          <a:p>
            <a:r>
              <a:rPr lang="en-US" sz="2400" dirty="0">
                <a:latin typeface="Times New Roman" panose="02020603050405020304" charset="0"/>
                <a:cs typeface="Times New Roman" panose="02020603050405020304" charset="0"/>
              </a:rPr>
              <a:t> </a:t>
            </a:r>
          </a:p>
          <a:p>
            <a:pPr marL="400050" indent="-400050">
              <a:buAutoNum type="romanLcParenBoth"/>
            </a:pPr>
            <a:r>
              <a:rPr lang="en-US" sz="2400" dirty="0">
                <a:latin typeface="Times New Roman" panose="02020603050405020304" charset="0"/>
                <a:cs typeface="Times New Roman" panose="02020603050405020304" charset="0"/>
              </a:rPr>
              <a:t> ID and date,</a:t>
            </a:r>
          </a:p>
          <a:p>
            <a:pPr marL="400050" indent="-400050">
              <a:buAutoNum type="romanLcParenBoth"/>
            </a:pPr>
            <a:r>
              <a:rPr lang="en-US" sz="2400" dirty="0">
                <a:latin typeface="Times New Roman" panose="02020603050405020304" charset="0"/>
                <a:cs typeface="Times New Roman" panose="02020603050405020304" charset="0"/>
              </a:rPr>
              <a:t> Incident information, </a:t>
            </a:r>
          </a:p>
          <a:p>
            <a:pPr marL="400050" indent="-400050">
              <a:buAutoNum type="romanLcParenBoth"/>
            </a:pPr>
            <a:r>
              <a:rPr lang="en-US" sz="2400" dirty="0">
                <a:latin typeface="Times New Roman" panose="02020603050405020304" charset="0"/>
                <a:cs typeface="Times New Roman" panose="02020603050405020304" charset="0"/>
              </a:rPr>
              <a:t> Incident location, </a:t>
            </a:r>
          </a:p>
          <a:p>
            <a:pPr marL="400050" indent="-400050">
              <a:buAutoNum type="romanLcParenBoth"/>
            </a:pPr>
            <a:r>
              <a:rPr lang="en-US" sz="2400" dirty="0">
                <a:latin typeface="Times New Roman" panose="02020603050405020304" charset="0"/>
                <a:cs typeface="Times New Roman" panose="02020603050405020304" charset="0"/>
              </a:rPr>
              <a:t> Attack information, </a:t>
            </a:r>
          </a:p>
          <a:p>
            <a:pPr marL="400050" indent="-400050">
              <a:buAutoNum type="romanLcParenBoth"/>
            </a:pPr>
            <a:r>
              <a:rPr lang="en-US" sz="2400" dirty="0">
                <a:latin typeface="Times New Roman" panose="02020603050405020304" charset="0"/>
                <a:cs typeface="Times New Roman" panose="02020603050405020304" charset="0"/>
              </a:rPr>
              <a:t> Weapon information, </a:t>
            </a:r>
          </a:p>
          <a:p>
            <a:pPr marL="400050" indent="-400050">
              <a:buAutoNum type="romanLcParenBoth"/>
            </a:pPr>
            <a:r>
              <a:rPr lang="en-US" sz="2400" dirty="0">
                <a:latin typeface="Times New Roman" panose="02020603050405020304" charset="0"/>
                <a:cs typeface="Times New Roman" panose="02020603050405020304" charset="0"/>
              </a:rPr>
              <a:t> Target/victim information, </a:t>
            </a:r>
          </a:p>
          <a:p>
            <a:pPr marL="400050" indent="-400050">
              <a:buAutoNum type="romanLcParenBoth"/>
            </a:pPr>
            <a:r>
              <a:rPr lang="en-US" sz="2400" dirty="0">
                <a:latin typeface="Times New Roman" panose="02020603050405020304" charset="0"/>
                <a:cs typeface="Times New Roman" panose="02020603050405020304" charset="0"/>
              </a:rPr>
              <a:t> Perpetrator information, </a:t>
            </a:r>
          </a:p>
          <a:p>
            <a:pPr marL="400050" indent="-400050">
              <a:buAutoNum type="romanLcParenBoth"/>
            </a:pPr>
            <a:r>
              <a:rPr lang="en-US" sz="2400" dirty="0">
                <a:latin typeface="Times New Roman" panose="02020603050405020304" charset="0"/>
                <a:cs typeface="Times New Roman" panose="02020603050405020304" charset="0"/>
              </a:rPr>
              <a:t>Casualties and consequences, </a:t>
            </a:r>
          </a:p>
          <a:p>
            <a:pPr marL="400050" indent="-400050">
              <a:buAutoNum type="romanLcParenBoth"/>
            </a:pPr>
            <a:r>
              <a:rPr lang="en-US" sz="2400" dirty="0">
                <a:latin typeface="Times New Roman" panose="02020603050405020304" charset="0"/>
                <a:cs typeface="Times New Roman" panose="02020603050405020304" charset="0"/>
              </a:rPr>
              <a:t>Additional information and sources.</a:t>
            </a:r>
          </a:p>
          <a:p>
            <a:endParaRPr lang="en-US" dirty="0"/>
          </a:p>
        </p:txBody>
      </p:sp>
    </p:spTree>
    <p:extLst>
      <p:ext uri="{BB962C8B-B14F-4D97-AF65-F5344CB8AC3E}">
        <p14:creationId xmlns:p14="http://schemas.microsoft.com/office/powerpoint/2010/main" val="2986056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402493-931A-48B0-A7AD-29E9BDAB0CCD}"/>
              </a:ext>
            </a:extLst>
          </p:cNvPr>
          <p:cNvSpPr/>
          <p:nvPr/>
        </p:nvSpPr>
        <p:spPr>
          <a:xfrm>
            <a:off x="8827031" y="847876"/>
            <a:ext cx="2374369" cy="461665"/>
          </a:xfrm>
          <a:prstGeom prst="rect">
            <a:avLst/>
          </a:prstGeom>
        </p:spPr>
        <p:txBody>
          <a:bodyPr wrap="none">
            <a:spAutoFit/>
          </a:bodyPr>
          <a:lstStyle/>
          <a:p>
            <a:pPr marL="342900" indent="-342900" algn="r" eaLnBrk="0" hangingPunct="0">
              <a:defRPr/>
            </a:pPr>
            <a:r>
              <a:rPr lang="en-IN" sz="2400" dirty="0">
                <a:solidFill>
                  <a:srgbClr val="FF0000"/>
                </a:solidFill>
                <a:latin typeface="Trebuchet MS" panose="020B0603020202020204" pitchFamily="34" charset="0"/>
              </a:rPr>
              <a:t>Implementation</a:t>
            </a:r>
            <a:endParaRPr lang="en-US" sz="2400" dirty="0">
              <a:solidFill>
                <a:srgbClr val="FF0000"/>
              </a:solidFill>
              <a:latin typeface="Trebuchet MS" panose="020B0603020202020204" pitchFamily="34" charset="0"/>
            </a:endParaRPr>
          </a:p>
        </p:txBody>
      </p:sp>
      <p:sp>
        <p:nvSpPr>
          <p:cNvPr id="3" name="Rectangle 2">
            <a:extLst>
              <a:ext uri="{FF2B5EF4-FFF2-40B4-BE49-F238E27FC236}">
                <a16:creationId xmlns:a16="http://schemas.microsoft.com/office/drawing/2014/main" id="{CDBA88BC-B345-478A-91DF-2B0E6B03F764}"/>
              </a:ext>
            </a:extLst>
          </p:cNvPr>
          <p:cNvSpPr>
            <a:spLocks noChangeArrowheads="1"/>
          </p:cNvSpPr>
          <p:nvPr/>
        </p:nvSpPr>
        <p:spPr bwMode="auto">
          <a:xfrm>
            <a:off x="3581400" y="1291460"/>
            <a:ext cx="7620000" cy="36513"/>
          </a:xfrm>
          <a:prstGeom prst="rect">
            <a:avLst/>
          </a:prstGeom>
          <a:solidFill>
            <a:srgbClr val="33CCCC"/>
          </a:solidFill>
          <a:ln w="9525">
            <a:noFill/>
            <a:miter lim="800000"/>
          </a:ln>
        </p:spPr>
        <p:txBody>
          <a:bodyPr wrap="none" anchor="ctr"/>
          <a:lstStyle/>
          <a:p>
            <a:endParaRPr lang="en-US"/>
          </a:p>
        </p:txBody>
      </p:sp>
      <p:sp>
        <p:nvSpPr>
          <p:cNvPr id="5" name="Rectangle 4">
            <a:extLst>
              <a:ext uri="{FF2B5EF4-FFF2-40B4-BE49-F238E27FC236}">
                <a16:creationId xmlns:a16="http://schemas.microsoft.com/office/drawing/2014/main" id="{D53F9C12-8ED7-4E41-84D9-F20DF0434BA6}"/>
              </a:ext>
            </a:extLst>
          </p:cNvPr>
          <p:cNvSpPr/>
          <p:nvPr/>
        </p:nvSpPr>
        <p:spPr>
          <a:xfrm>
            <a:off x="1256654" y="1438870"/>
            <a:ext cx="9982200" cy="1200329"/>
          </a:xfrm>
          <a:prstGeom prst="rect">
            <a:avLst/>
          </a:prstGeom>
        </p:spPr>
        <p:txBody>
          <a:bodyPr wrap="square">
            <a:spAutoFit/>
          </a:bodyPr>
          <a:lstStyle/>
          <a:p>
            <a:r>
              <a:rPr lang="en-US" sz="2400" dirty="0">
                <a:latin typeface="Times New Roman" panose="02020603050405020304" charset="0"/>
                <a:cs typeface="Times New Roman" panose="02020603050405020304" charset="0"/>
              </a:rPr>
              <a:t>Since the variables of the modes of Targets, Weapons, Tactics, and Regions form a many-to-many relationship with the terrorist groups, we first model this data with each partition joined to the terrorist groups.</a:t>
            </a:r>
            <a:endParaRPr lang="en-IN" sz="2400" dirty="0">
              <a:latin typeface="Times New Roman" panose="02020603050405020304" charset="0"/>
              <a:cs typeface="Times New Roman" panose="02020603050405020304" charset="0"/>
            </a:endParaRPr>
          </a:p>
        </p:txBody>
      </p:sp>
      <p:pic>
        <p:nvPicPr>
          <p:cNvPr id="6" name="Picture 5">
            <a:extLst>
              <a:ext uri="{FF2B5EF4-FFF2-40B4-BE49-F238E27FC236}">
                <a16:creationId xmlns:a16="http://schemas.microsoft.com/office/drawing/2014/main" id="{9EDF9615-CDEB-46D5-8928-AFAA1C6F8375}"/>
              </a:ext>
            </a:extLst>
          </p:cNvPr>
          <p:cNvPicPr>
            <a:picLocks noChangeAspect="1"/>
          </p:cNvPicPr>
          <p:nvPr/>
        </p:nvPicPr>
        <p:blipFill>
          <a:blip r:embed="rId2"/>
          <a:stretch>
            <a:fillRect/>
          </a:stretch>
        </p:blipFill>
        <p:spPr>
          <a:xfrm>
            <a:off x="2971800" y="2743200"/>
            <a:ext cx="6667500" cy="3812704"/>
          </a:xfrm>
          <a:prstGeom prst="rect">
            <a:avLst/>
          </a:prstGeom>
        </p:spPr>
      </p:pic>
    </p:spTree>
    <p:extLst>
      <p:ext uri="{BB962C8B-B14F-4D97-AF65-F5344CB8AC3E}">
        <p14:creationId xmlns:p14="http://schemas.microsoft.com/office/powerpoint/2010/main" val="3779846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466090" y="1747520"/>
            <a:ext cx="11035030" cy="4211955"/>
          </a:xfrm>
          <a:prstGeom prst="rect">
            <a:avLst/>
          </a:prstGeom>
        </p:spPr>
        <p:txBody>
          <a:bodyPr/>
          <a:lstStyle/>
          <a:p>
            <a:pPr marL="342900" indent="0" algn="just" eaLnBrk="0" hangingPunct="0">
              <a:spcBef>
                <a:spcPts val="0"/>
              </a:spcBef>
              <a:spcAft>
                <a:spcPts val="0"/>
              </a:spcAft>
              <a:buFont typeface="Arial" panose="020B0604020202020204" pitchFamily="34" charset="0"/>
              <a:buNone/>
              <a:defRPr/>
            </a:pPr>
            <a:endParaRPr lang="en-US" sz="2400" dirty="0">
              <a:latin typeface="Times New Roman" panose="02020603050405020304" charset="0"/>
              <a:cs typeface="Times New Roman" panose="02020603050405020304" charset="0"/>
            </a:endParaRPr>
          </a:p>
          <a:p>
            <a:pPr marL="685800" indent="-342900" algn="just" eaLnBrk="0" hangingPunct="0">
              <a:spcBef>
                <a:spcPts val="0"/>
              </a:spcBef>
              <a:spcAft>
                <a:spcPts val="0"/>
              </a:spcAft>
              <a:buFont typeface="Arial" panose="020B0604020202020204" pitchFamily="34" charset="0"/>
              <a:buChar char="•"/>
              <a:defRPr/>
            </a:pPr>
            <a:r>
              <a:rPr lang="en-US" sz="2400" dirty="0">
                <a:latin typeface="Times New Roman" panose="02020603050405020304" charset="0"/>
                <a:cs typeface="Times New Roman" panose="02020603050405020304" charset="0"/>
              </a:rPr>
              <a:t>Our project contributes to this development by providing comprehensive collection of terrorist events including both domestic and international incidents. While these data have some well-known limitations, they also provide a wide variety of analysis opportunities. </a:t>
            </a:r>
          </a:p>
          <a:p>
            <a:pPr marL="342900" algn="just" eaLnBrk="0" hangingPunct="0">
              <a:spcBef>
                <a:spcPts val="0"/>
              </a:spcBef>
              <a:spcAft>
                <a:spcPts val="0"/>
              </a:spcAft>
              <a:defRPr/>
            </a:pPr>
            <a:endParaRPr lang="en-US" sz="2400" dirty="0">
              <a:latin typeface="Times New Roman" panose="02020603050405020304" charset="0"/>
              <a:cs typeface="Times New Roman" panose="02020603050405020304" charset="0"/>
            </a:endParaRPr>
          </a:p>
          <a:p>
            <a:pPr marL="685800" indent="-342900" algn="just" eaLnBrk="0" hangingPunct="0">
              <a:spcBef>
                <a:spcPts val="0"/>
              </a:spcBef>
              <a:spcAft>
                <a:spcPts val="0"/>
              </a:spcAft>
              <a:buFont typeface="Arial" panose="020B0604020202020204" pitchFamily="34" charset="0"/>
              <a:buChar char="•"/>
              <a:defRPr/>
            </a:pPr>
            <a:r>
              <a:rPr lang="en-US" sz="2400" dirty="0">
                <a:latin typeface="Times New Roman" panose="02020603050405020304" charset="0"/>
                <a:cs typeface="Times New Roman" panose="02020603050405020304" charset="0"/>
              </a:rPr>
              <a:t>Improve their quality and to expand the types of analysis being conducted with the data. As event databases improve, new avenues for validating them become feasible. An important method for assessing the quality of event databases on terrorism will be to do systematic comparisons between different sources of event data and between terrorism data drawn from other sources</a:t>
            </a:r>
            <a:endParaRPr lang="en-IN" sz="2400" dirty="0">
              <a:latin typeface="Times New Roman" panose="02020603050405020304" charset="0"/>
              <a:cs typeface="Times New Roman" panose="02020603050405020304" charset="0"/>
            </a:endParaRPr>
          </a:p>
          <a:p>
            <a:pPr marL="685800" indent="-342900" algn="just" eaLnBrk="0" hangingPunct="0">
              <a:spcBef>
                <a:spcPts val="0"/>
              </a:spcBef>
              <a:spcAft>
                <a:spcPts val="0"/>
              </a:spcAft>
              <a:buFont typeface="Arial" panose="020B0604020202020204" pitchFamily="34" charset="0"/>
              <a:buChar char="•"/>
              <a:defRPr/>
            </a:pPr>
            <a:endParaRPr lang="en-IN" sz="2400" dirty="0">
              <a:latin typeface="Times New Roman" panose="02020603050405020304" charset="0"/>
              <a:cs typeface="Times New Roman" panose="02020603050405020304" charset="0"/>
              <a:sym typeface="Trebuchet MS" panose="020B0603020202020204"/>
            </a:endParaRPr>
          </a:p>
        </p:txBody>
      </p:sp>
      <p:sp>
        <p:nvSpPr>
          <p:cNvPr id="14" name="Text Box 34"/>
          <p:cNvSpPr txBox="1">
            <a:spLocks noChangeArrowheads="1"/>
          </p:cNvSpPr>
          <p:nvPr/>
        </p:nvSpPr>
        <p:spPr bwMode="auto">
          <a:xfrm>
            <a:off x="2819400" y="1119490"/>
            <a:ext cx="7848600" cy="461665"/>
          </a:xfrm>
          <a:prstGeom prst="rect">
            <a:avLst/>
          </a:prstGeom>
          <a:noFill/>
          <a:ln w="9525">
            <a:noFill/>
            <a:miter lim="800000"/>
          </a:ln>
        </p:spPr>
        <p:txBody>
          <a:bodyPr wrap="square">
            <a:spAutoFit/>
          </a:bodyPr>
          <a:lstStyle/>
          <a:p>
            <a:pPr marL="342900" indent="-342900" algn="r" eaLnBrk="0" hangingPunct="0">
              <a:defRPr/>
            </a:pPr>
            <a:r>
              <a:rPr lang="en-IN" sz="2400" dirty="0">
                <a:solidFill>
                  <a:srgbClr val="FF0000"/>
                </a:solidFill>
                <a:latin typeface="Trebuchet MS" panose="020B0603020202020204" pitchFamily="34" charset="0"/>
              </a:rPr>
              <a:t>Scope and Feasibility study</a:t>
            </a:r>
            <a:endParaRPr lang="en-US" sz="2400" dirty="0">
              <a:solidFill>
                <a:srgbClr val="FF0000"/>
              </a:solidFill>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2C91EB-2ED8-4068-8ED9-22763D82573B}"/>
              </a:ext>
            </a:extLst>
          </p:cNvPr>
          <p:cNvSpPr/>
          <p:nvPr/>
        </p:nvSpPr>
        <p:spPr>
          <a:xfrm>
            <a:off x="609600" y="1371600"/>
            <a:ext cx="10972800" cy="5632311"/>
          </a:xfrm>
          <a:prstGeom prst="rect">
            <a:avLst/>
          </a:prstGeom>
        </p:spPr>
        <p:txBody>
          <a:bodyPr wrap="square">
            <a:spAutoFit/>
          </a:bodyPr>
          <a:lstStyle/>
          <a:p>
            <a:pPr marL="685800" indent="-342900" algn="just" eaLnBrk="0" hangingPunct="0">
              <a:spcBef>
                <a:spcPts val="0"/>
              </a:spcBef>
              <a:spcAft>
                <a:spcPts val="0"/>
              </a:spcAft>
              <a:buFont typeface="Arial" panose="020B0604020202020204" pitchFamily="34" charset="0"/>
              <a:buChar char="•"/>
              <a:defRPr/>
            </a:pPr>
            <a:endParaRPr lang="en-US" sz="2400" dirty="0">
              <a:solidFill>
                <a:schemeClr val="accent1">
                  <a:lumMod val="75000"/>
                </a:schemeClr>
              </a:solidFill>
              <a:latin typeface="Times New Roman" panose="02020603050405020304" charset="0"/>
              <a:cs typeface="Times New Roman" panose="02020603050405020304" charset="0"/>
            </a:endParaRPr>
          </a:p>
          <a:p>
            <a:pPr marL="685800" indent="-342900" algn="just" eaLnBrk="0" hangingPunct="0">
              <a:spcBef>
                <a:spcPts val="0"/>
              </a:spcBef>
              <a:spcAft>
                <a:spcPts val="0"/>
              </a:spcAft>
              <a:buFont typeface="Arial" panose="020B0604020202020204" pitchFamily="34" charset="0"/>
              <a:buChar char="•"/>
              <a:defRPr/>
            </a:pPr>
            <a:r>
              <a:rPr lang="en-US" sz="2400" dirty="0">
                <a:latin typeface="Times New Roman" panose="02020603050405020304" charset="0"/>
                <a:cs typeface="Times New Roman" panose="02020603050405020304" charset="0"/>
              </a:rPr>
              <a:t>Using internet as platform to analyze terrorist group networks : Online discussions provide an opportunity to present opposing viewpoints or to engage in constructive debate, which may have the effect of discouraging potential supporters. Successful messages may also demonstrate empathy with the underlying issues that contribute to radicalization, such as political and social conditions, and highlight alternatives to violent means of achieving the desired outcomes.</a:t>
            </a:r>
          </a:p>
          <a:p>
            <a:pPr marL="685800" indent="-342900" algn="just" eaLnBrk="0" hangingPunct="0">
              <a:spcBef>
                <a:spcPts val="0"/>
              </a:spcBef>
              <a:spcAft>
                <a:spcPts val="0"/>
              </a:spcAft>
              <a:buFont typeface="Arial" panose="020B0604020202020204" pitchFamily="34" charset="0"/>
              <a:buChar char="•"/>
              <a:defRPr/>
            </a:pPr>
            <a:endParaRPr lang="en-US" sz="2400" dirty="0">
              <a:latin typeface="Times New Roman" panose="02020603050405020304" charset="0"/>
              <a:cs typeface="Times New Roman" panose="02020603050405020304" charset="0"/>
            </a:endParaRPr>
          </a:p>
          <a:p>
            <a:pPr marL="685800" indent="-342900" algn="just" eaLnBrk="0" hangingPunct="0">
              <a:spcBef>
                <a:spcPts val="0"/>
              </a:spcBef>
              <a:spcAft>
                <a:spcPts val="0"/>
              </a:spcAft>
              <a:buFont typeface="Arial" panose="020B0604020202020204" pitchFamily="34" charset="0"/>
              <a:buChar char="•"/>
              <a:defRPr/>
            </a:pPr>
            <a:r>
              <a:rPr lang="en-US" sz="2400" dirty="0">
                <a:latin typeface="Times New Roman" panose="02020603050405020304" charset="0"/>
                <a:cs typeface="Times New Roman" panose="02020603050405020304" charset="0"/>
              </a:rPr>
              <a:t>We use </a:t>
            </a:r>
            <a:r>
              <a:rPr lang="en-US" sz="2400" dirty="0" err="1">
                <a:latin typeface="Times New Roman" panose="02020603050405020304" charset="0"/>
                <a:cs typeface="Times New Roman" panose="02020603050405020304" charset="0"/>
              </a:rPr>
              <a:t>igraph</a:t>
            </a:r>
            <a:r>
              <a:rPr lang="en-US" sz="2400" dirty="0">
                <a:latin typeface="Times New Roman" panose="02020603050405020304" charset="0"/>
                <a:cs typeface="Times New Roman" panose="02020603050405020304" charset="0"/>
              </a:rPr>
              <a:t> and </a:t>
            </a:r>
            <a:r>
              <a:rPr lang="en-US" sz="2400" dirty="0" err="1">
                <a:latin typeface="Times New Roman" panose="02020603050405020304" charset="0"/>
                <a:cs typeface="Times New Roman" panose="02020603050405020304" charset="0"/>
              </a:rPr>
              <a:t>NetworkX</a:t>
            </a:r>
            <a:r>
              <a:rPr lang="en-US" sz="2400" dirty="0">
                <a:latin typeface="Times New Roman" panose="02020603050405020304" charset="0"/>
                <a:cs typeface="Times New Roman" panose="02020603050405020304" charset="0"/>
              </a:rPr>
              <a:t> to analyze networks and find similarities between different groups. Since these </a:t>
            </a:r>
            <a:r>
              <a:rPr lang="en-US" sz="2400" dirty="0" err="1">
                <a:latin typeface="Times New Roman" panose="02020603050405020304" charset="0"/>
                <a:cs typeface="Times New Roman" panose="02020603050405020304" charset="0"/>
              </a:rPr>
              <a:t>softwares</a:t>
            </a:r>
            <a:r>
              <a:rPr lang="en-US" sz="2400" dirty="0">
                <a:latin typeface="Times New Roman" panose="02020603050405020304" charset="0"/>
                <a:cs typeface="Times New Roman" panose="02020603050405020304" charset="0"/>
              </a:rPr>
              <a:t> are open source its feasible to proceed</a:t>
            </a:r>
          </a:p>
          <a:p>
            <a:pPr marL="685800" indent="-342900" algn="just" eaLnBrk="0" hangingPunct="0">
              <a:spcBef>
                <a:spcPts val="0"/>
              </a:spcBef>
              <a:spcAft>
                <a:spcPts val="0"/>
              </a:spcAft>
              <a:buFont typeface="Arial" panose="020B0604020202020204" pitchFamily="34" charset="0"/>
              <a:buChar char="•"/>
              <a:defRPr/>
            </a:pPr>
            <a:endParaRPr lang="en-US" sz="2400" dirty="0">
              <a:latin typeface="Times New Roman" panose="02020603050405020304" charset="0"/>
              <a:cs typeface="Times New Roman" panose="02020603050405020304" charset="0"/>
            </a:endParaRPr>
          </a:p>
          <a:p>
            <a:pPr marL="685800" indent="-342900" algn="just" eaLnBrk="0" hangingPunct="0">
              <a:spcBef>
                <a:spcPts val="0"/>
              </a:spcBef>
              <a:spcAft>
                <a:spcPts val="0"/>
              </a:spcAft>
              <a:buFont typeface="Arial" panose="020B0604020202020204" pitchFamily="34" charset="0"/>
              <a:buChar char="•"/>
              <a:defRPr/>
            </a:pPr>
            <a:endParaRPr lang="en-US" sz="2400" dirty="0">
              <a:latin typeface="Times New Roman" panose="02020603050405020304" charset="0"/>
              <a:cs typeface="Times New Roman" panose="02020603050405020304" charset="0"/>
            </a:endParaRPr>
          </a:p>
          <a:p>
            <a:pPr marL="685800" indent="-342900" algn="just" eaLnBrk="0" hangingPunct="0">
              <a:spcBef>
                <a:spcPts val="0"/>
              </a:spcBef>
              <a:spcAft>
                <a:spcPts val="0"/>
              </a:spcAft>
              <a:buFont typeface="Arial" panose="020B0604020202020204" pitchFamily="34" charset="0"/>
              <a:buChar char="•"/>
              <a:defRPr/>
            </a:pPr>
            <a:endParaRPr lang="en-US" sz="2400" dirty="0">
              <a:latin typeface="Times New Roman" panose="02020603050405020304" charset="0"/>
              <a:cs typeface="Times New Roman" panose="02020603050405020304" charset="0"/>
            </a:endParaRPr>
          </a:p>
          <a:p>
            <a:pPr marL="685800" indent="-342900" algn="just" eaLnBrk="0" hangingPunct="0">
              <a:spcBef>
                <a:spcPts val="0"/>
              </a:spcBef>
              <a:spcAft>
                <a:spcPts val="0"/>
              </a:spcAft>
              <a:buFont typeface="Arial" panose="020B0604020202020204" pitchFamily="34" charset="0"/>
              <a:buChar char="•"/>
              <a:defRPr/>
            </a:pPr>
            <a:endParaRPr lang="en-IN" sz="2400"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685800" y="1221432"/>
            <a:ext cx="10515600" cy="4211931"/>
          </a:xfrm>
          <a:prstGeom prst="rect">
            <a:avLst/>
          </a:prstGeom>
        </p:spPr>
        <p:txBody>
          <a:bodyPr/>
          <a:lstStyle/>
          <a:p>
            <a:pPr marL="685800" indent="-342900" algn="just" eaLnBrk="0" hangingPunct="0">
              <a:spcBef>
                <a:spcPct val="20000"/>
              </a:spcBef>
              <a:buFont typeface="Arial" panose="020B0604020202020204" pitchFamily="34" charset="0"/>
              <a:buChar char="•"/>
              <a:defRPr/>
            </a:pPr>
            <a:endParaRPr lang="en-US" sz="2400" dirty="0"/>
          </a:p>
          <a:p>
            <a:pPr marL="685800" indent="-342900" algn="just" eaLnBrk="0" hangingPunct="0">
              <a:spcBef>
                <a:spcPct val="20000"/>
              </a:spcBef>
              <a:buFont typeface="Arial" panose="020B0604020202020204" pitchFamily="34" charset="0"/>
              <a:buChar char="•"/>
              <a:defRPr/>
            </a:pPr>
            <a:endParaRPr lang="en-US" sz="2400" dirty="0"/>
          </a:p>
          <a:p>
            <a:pPr marL="685800" indent="-342900" algn="just" eaLnBrk="0" hangingPunct="0">
              <a:spcBef>
                <a:spcPct val="20000"/>
              </a:spcBef>
              <a:buFont typeface="Arial" panose="020B0604020202020204" pitchFamily="34" charset="0"/>
              <a:buChar char="•"/>
              <a:defRPr/>
            </a:pPr>
            <a:r>
              <a:rPr lang="en-US" sz="2400" dirty="0"/>
              <a:t>To provide a theoretical framework for understanding terrorist networks. We believe that SNA application to terrorism is likely to be of utility to strategic analysts and information scientists; and, possibly, to agencies dealing with national security.</a:t>
            </a:r>
          </a:p>
          <a:p>
            <a:pPr marL="685800" indent="-342900" algn="just" eaLnBrk="0" hangingPunct="0">
              <a:spcBef>
                <a:spcPct val="20000"/>
              </a:spcBef>
              <a:buFont typeface="Arial" panose="020B0604020202020204" pitchFamily="34" charset="0"/>
              <a:buChar char="•"/>
              <a:defRPr/>
            </a:pPr>
            <a:r>
              <a:rPr lang="en-US" sz="2400" dirty="0"/>
              <a:t>Similarly , we can find the most influential person with maximum number of relations between other networks and try to prevent the attacks.</a:t>
            </a:r>
          </a:p>
          <a:p>
            <a:pPr marL="685800" indent="-342900" algn="just" eaLnBrk="0" hangingPunct="0">
              <a:spcBef>
                <a:spcPct val="20000"/>
              </a:spcBef>
              <a:buFont typeface="Arial" panose="020B0604020202020204" pitchFamily="34" charset="0"/>
              <a:buChar char="•"/>
              <a:defRPr/>
            </a:pPr>
            <a:r>
              <a:rPr lang="en-US" sz="2400" dirty="0"/>
              <a:t>By analyzing terrorist connections we can reduce the number of illegal activities.</a:t>
            </a:r>
          </a:p>
          <a:p>
            <a:pPr marL="342900" algn="just" eaLnBrk="0" hangingPunct="0">
              <a:spcBef>
                <a:spcPct val="20000"/>
              </a:spcBef>
              <a:defRPr/>
            </a:pPr>
            <a:endParaRPr lang="en-US" sz="2400" dirty="0"/>
          </a:p>
          <a:p>
            <a:pPr marL="685800" indent="-342900" algn="just" eaLnBrk="0" hangingPunct="0">
              <a:spcBef>
                <a:spcPct val="20000"/>
              </a:spcBef>
              <a:buFont typeface="Arial" panose="020B0604020202020204" pitchFamily="34" charset="0"/>
              <a:buChar char="•"/>
              <a:defRPr/>
            </a:pPr>
            <a:endParaRPr lang="en-US" sz="2400" dirty="0"/>
          </a:p>
          <a:p>
            <a:pPr marL="342900" algn="just" eaLnBrk="0" hangingPunct="0">
              <a:spcBef>
                <a:spcPct val="20000"/>
              </a:spcBef>
              <a:defRPr/>
            </a:pPr>
            <a:endParaRPr lang="en-US" sz="2400" dirty="0"/>
          </a:p>
          <a:p>
            <a:pPr marL="685800" indent="-342900" algn="just" eaLnBrk="0" hangingPunct="0">
              <a:spcBef>
                <a:spcPct val="20000"/>
              </a:spcBef>
              <a:buFont typeface="Arial" panose="020B0604020202020204" pitchFamily="34" charset="0"/>
              <a:buChar char="•"/>
              <a:defRPr/>
            </a:pPr>
            <a:endParaRPr lang="en-US" sz="2400" dirty="0"/>
          </a:p>
        </p:txBody>
      </p:sp>
      <p:sp>
        <p:nvSpPr>
          <p:cNvPr id="14" name="Text Box 34"/>
          <p:cNvSpPr txBox="1">
            <a:spLocks noChangeArrowheads="1"/>
          </p:cNvSpPr>
          <p:nvPr/>
        </p:nvSpPr>
        <p:spPr bwMode="auto">
          <a:xfrm>
            <a:off x="2743200" y="1119490"/>
            <a:ext cx="7848600" cy="461665"/>
          </a:xfrm>
          <a:prstGeom prst="rect">
            <a:avLst/>
          </a:prstGeom>
          <a:noFill/>
          <a:ln w="9525">
            <a:noFill/>
            <a:miter lim="800000"/>
          </a:ln>
        </p:spPr>
        <p:txBody>
          <a:bodyPr wrap="square">
            <a:spAutoFit/>
          </a:bodyPr>
          <a:lstStyle/>
          <a:p>
            <a:pPr marL="342900" indent="-342900" algn="r" eaLnBrk="0" hangingPunct="0">
              <a:defRPr/>
            </a:pPr>
            <a:r>
              <a:rPr lang="en-IN" sz="2400" dirty="0">
                <a:solidFill>
                  <a:srgbClr val="FF0000"/>
                </a:solidFill>
                <a:latin typeface="Trebuchet MS" panose="020B0603020202020204" pitchFamily="34" charset="0"/>
              </a:rPr>
              <a:t>Applications</a:t>
            </a:r>
            <a:endParaRPr lang="en-US" sz="2400" dirty="0">
              <a:solidFill>
                <a:srgbClr val="FF0000"/>
              </a:solidFill>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Capstone Project - Review 3 - Template (1)</Template>
  <TotalTime>2340</TotalTime>
  <Words>744</Words>
  <Application>Microsoft Office PowerPoint</Application>
  <PresentationFormat>Widescreen</PresentationFormat>
  <Paragraphs>124</Paragraphs>
  <Slides>13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Trebuchet MS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KTwo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Mahammad Thufail</cp:lastModifiedBy>
  <cp:revision>154</cp:revision>
  <dcterms:created xsi:type="dcterms:W3CDTF">2020-11-22T08:14:00Z</dcterms:created>
  <dcterms:modified xsi:type="dcterms:W3CDTF">2021-02-02T15:35:34Z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KSOProductBuildVer">
    <vt:lpwstr>1033-11.2.0.9967</vt:lpwstr>
  </property>
</Properties>
</file>