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538" r:id="rId2"/>
    <p:sldId id="535" r:id="rId3"/>
    <p:sldId id="569" r:id="rId4"/>
    <p:sldId id="625" r:id="rId5"/>
    <p:sldId id="578" r:id="rId6"/>
    <p:sldId id="626" r:id="rId7"/>
    <p:sldId id="630" r:id="rId8"/>
    <p:sldId id="568" r:id="rId9"/>
    <p:sldId id="562" r:id="rId10"/>
    <p:sldId id="563" r:id="rId11"/>
    <p:sldId id="627" r:id="rId12"/>
    <p:sldId id="628" r:id="rId13"/>
    <p:sldId id="564" r:id="rId14"/>
    <p:sldId id="565" r:id="rId15"/>
    <p:sldId id="553" r:id="rId16"/>
    <p:sldId id="620" r:id="rId17"/>
    <p:sldId id="621" r:id="rId18"/>
    <p:sldId id="622" r:id="rId19"/>
    <p:sldId id="623" r:id="rId20"/>
    <p:sldId id="651" r:id="rId21"/>
    <p:sldId id="653" r:id="rId22"/>
    <p:sldId id="579" r:id="rId23"/>
    <p:sldId id="555" r:id="rId24"/>
    <p:sldId id="629" r:id="rId25"/>
    <p:sldId id="652" r:id="rId26"/>
    <p:sldId id="556" r:id="rId27"/>
    <p:sldId id="624" r:id="rId28"/>
    <p:sldId id="572" r:id="rId29"/>
    <p:sldId id="552" r:id="rId30"/>
    <p:sldId id="654" r:id="rId31"/>
    <p:sldId id="549" r:id="rId32"/>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66"/>
    <a:srgbClr val="0000FF"/>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86811" autoAdjust="0"/>
  </p:normalViewPr>
  <p:slideViewPr>
    <p:cSldViewPr>
      <p:cViewPr varScale="1">
        <p:scale>
          <a:sx n="96" d="100"/>
          <a:sy n="96" d="100"/>
        </p:scale>
        <p:origin x="346" y="70"/>
      </p:cViewPr>
      <p:guideLst>
        <p:guide orient="horz" pos="2160"/>
        <p:guide pos="387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t>4/11/2021</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t>4/11/2021</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30</a:t>
            </a:fld>
            <a:endParaRPr lang="en-US"/>
          </a:p>
        </p:txBody>
      </p:sp>
    </p:spTree>
    <p:extLst>
      <p:ext uri="{BB962C8B-B14F-4D97-AF65-F5344CB8AC3E}">
        <p14:creationId xmlns:p14="http://schemas.microsoft.com/office/powerpoint/2010/main" val="249366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1A7037-0853-0447-B5BA-F1548123F733}"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1A7037-0853-0447-B5BA-F1548123F733}"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7037-0853-0447-B5BA-F1548123F733}"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1A7037-0853-0447-B5BA-F1548123F733}"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1A7037-0853-0447-B5BA-F1548123F733}" type="datetimeFigureOut">
              <a:rPr lang="en-US" smtClean="0"/>
              <a:t>4/11/2021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1A7037-0853-0447-B5BA-F1548123F733}" type="datetimeFigureOut">
              <a:rPr lang="en-US" smtClean="0"/>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A7037-0853-0447-B5BA-F1548123F733}" type="datetimeFigureOut">
              <a:rPr lang="en-US" smtClean="0"/>
              <a:t>4/11/2021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t>4/11/2021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t>‹#›</a:t>
            </a:fld>
            <a:endParaRPr lang="en-US"/>
          </a:p>
        </p:txBody>
      </p:sp>
      <p:grpSp>
        <p:nvGrpSpPr>
          <p:cNvPr id="7" name="Google Shape;9;p1"/>
          <p:cNvGrpSpPr/>
          <p:nvPr userDrawn="1"/>
        </p:nvGrpSpPr>
        <p:grpSpPr>
          <a:xfrm>
            <a:off x="10962132" y="226826"/>
            <a:ext cx="783335" cy="276600"/>
            <a:chOff x="8283500" y="77358"/>
            <a:chExt cx="783335" cy="276600"/>
          </a:xfrm>
        </p:grpSpPr>
        <p:pic>
          <p:nvPicPr>
            <p:cNvPr id="8" name="Google Shape;10;p1"/>
            <p:cNvPicPr preferRelativeResize="0"/>
            <p:nvPr/>
          </p:nvPicPr>
          <p:blipFill>
            <a:blip r:embed="rId11" cstate="print"/>
            <a:stretch>
              <a:fillRect/>
            </a:stretch>
          </p:blipFill>
          <p:spPr>
            <a:xfrm>
              <a:off x="8335643" y="101458"/>
              <a:ext cx="731192" cy="228259"/>
            </a:xfrm>
            <a:prstGeom prst="rect">
              <a:avLst/>
            </a:prstGeom>
            <a:noFill/>
            <a:ln>
              <a:noFill/>
            </a:ln>
          </p:spPr>
        </p:pic>
        <p:cxnSp>
          <p:nvCxnSpPr>
            <p:cNvPr id="9" name="Google Shape;11;p1"/>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www.sciencedirect.com/science/article/pii/S0167739X19307757"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hyperlink" Target="https://www.sciencedirect.com/science/article/pii/S0020025517310101" TargetMode="External"/><Relationship Id="rId5" Type="http://schemas.openxmlformats.org/officeDocument/2006/relationships/hyperlink" Target="https://www.sciencedirect.com/science/article/pii/" TargetMode="External"/><Relationship Id="rId4" Type="http://schemas.openxmlformats.org/officeDocument/2006/relationships/hyperlink" Target="https://www.sciencedirect.com/science/article/pii/S095070512030063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link.springer.com/article/10.1007/s12652-020-01760-2"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hyperlink" Target="https://ieeexplore.ieee.org/abstract/document/8346372" TargetMode="External"/><Relationship Id="rId4" Type="http://schemas.openxmlformats.org/officeDocument/2006/relationships/hyperlink" Target="https://www.researchgate.net/publication/333197917"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7015" y="698500"/>
            <a:ext cx="9456420" cy="1383665"/>
          </a:xfrm>
          <a:prstGeom prst="rect">
            <a:avLst/>
          </a:prstGeom>
        </p:spPr>
        <p:txBody>
          <a:bodyPr wrap="square">
            <a:spAutoFit/>
          </a:bodyPr>
          <a:lstStyle/>
          <a:p>
            <a:pPr marL="342900" indent="-342900" algn="just" eaLnBrk="0" hangingPunct="0">
              <a:defRPr/>
            </a:pPr>
            <a:r>
              <a:rPr lang="en-US" altLang="en-IN" sz="2800" b="1" dirty="0">
                <a:solidFill>
                  <a:srgbClr val="FF0000"/>
                </a:solidFill>
                <a:latin typeface="Times New Roman" panose="02020603050405020304" charset="0"/>
                <a:cs typeface="Times New Roman" panose="02020603050405020304" charset="0"/>
              </a:rPr>
              <a:t>		</a:t>
            </a:r>
            <a:r>
              <a:rPr lang="en-IN" sz="2800" b="1" dirty="0">
                <a:solidFill>
                  <a:srgbClr val="FF0000"/>
                </a:solidFill>
                <a:latin typeface="Times New Roman" panose="02020603050405020304" charset="0"/>
                <a:cs typeface="Times New Roman" panose="02020603050405020304" charset="0"/>
              </a:rPr>
              <a:t>UE18CS390A – Capstone </a:t>
            </a:r>
            <a:r>
              <a:rPr lang="en-US" sz="2800" b="1" dirty="0">
                <a:solidFill>
                  <a:srgbClr val="FF0000"/>
                </a:solidFill>
                <a:latin typeface="Times New Roman" panose="02020603050405020304" charset="0"/>
                <a:cs typeface="Times New Roman" panose="02020603050405020304" charset="0"/>
              </a:rPr>
              <a:t>Project Review #2</a:t>
            </a:r>
          </a:p>
          <a:p>
            <a:pPr marL="342900" indent="-342900" algn="just" eaLnBrk="0" hangingPunct="0">
              <a:defRPr/>
            </a:pPr>
            <a:r>
              <a:rPr lang="en-US" sz="2800" dirty="0">
                <a:solidFill>
                  <a:srgbClr val="FF0000"/>
                </a:solidFill>
                <a:latin typeface="Times New Roman" panose="02020603050405020304" charset="0"/>
                <a:cs typeface="Times New Roman" panose="02020603050405020304" charset="0"/>
              </a:rPr>
              <a:t>(Project Requirements Specification and Literature Survey)</a:t>
            </a:r>
            <a:endParaRPr lang="en-US" sz="2400" dirty="0">
              <a:solidFill>
                <a:srgbClr val="FF0000"/>
              </a:solidFill>
              <a:latin typeface="Times New Roman" panose="02020603050405020304" charset="0"/>
              <a:cs typeface="Times New Roman" panose="02020603050405020304" charset="0"/>
            </a:endParaRPr>
          </a:p>
          <a:p>
            <a:pPr marL="342900" indent="-342900" algn="just" eaLnBrk="0" hangingPunct="0">
              <a:defRPr/>
            </a:pPr>
            <a:endParaRPr lang="en-US" sz="2800" b="1" dirty="0">
              <a:solidFill>
                <a:srgbClr val="FF0000"/>
              </a:solidFill>
              <a:latin typeface="Times New Roman" panose="02020603050405020304" charset="0"/>
              <a:cs typeface="Times New Roman" panose="02020603050405020304" charset="0"/>
            </a:endParaRPr>
          </a:p>
        </p:txBody>
      </p:sp>
      <p:sp>
        <p:nvSpPr>
          <p:cNvPr id="4" name="Google Shape;26;p3"/>
          <p:cNvSpPr txBox="1"/>
          <p:nvPr/>
        </p:nvSpPr>
        <p:spPr>
          <a:xfrm>
            <a:off x="1828800" y="4343401"/>
            <a:ext cx="8458200" cy="1371973"/>
          </a:xfrm>
          <a:prstGeom prst="rect">
            <a:avLst/>
          </a:prstGeom>
          <a:noFill/>
          <a:ln>
            <a:noFill/>
          </a:ln>
        </p:spPr>
        <p:txBody>
          <a:bodyPr spcFirstLastPara="1" wrap="square" lIns="91425" tIns="45700" rIns="91425" bIns="45700" anchor="t" anchorCtr="0">
            <a:noAutofit/>
          </a:bodyPr>
          <a:lstStyle/>
          <a:p>
            <a:pPr>
              <a:spcBef>
                <a:spcPts val="0"/>
              </a:spcBef>
              <a:spcAft>
                <a:spcPts val="0"/>
              </a:spcAft>
            </a:pPr>
            <a:endParaRPr sz="240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6" name="Google Shape;26;p3"/>
          <p:cNvSpPr txBox="1"/>
          <p:nvPr/>
        </p:nvSpPr>
        <p:spPr>
          <a:xfrm>
            <a:off x="1516897" y="2514601"/>
            <a:ext cx="10591800" cy="15240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dirty="0">
                <a:latin typeface="Times New Roman" panose="02020603050405020304" charset="0"/>
                <a:ea typeface="Trebuchet MS" panose="020B0603020202020204"/>
                <a:cs typeface="Times New Roman" panose="02020603050405020304" charset="0"/>
                <a:sym typeface="Trebuchet MS" panose="020B0603020202020204"/>
              </a:rPr>
              <a:t>Project Title   : Community detection in dynamic networks. 	</a:t>
            </a:r>
          </a:p>
          <a:p>
            <a:pPr>
              <a:spcBef>
                <a:spcPts val="0"/>
              </a:spcBef>
              <a:spcAft>
                <a:spcPts val="0"/>
              </a:spcAft>
            </a:pPr>
            <a:r>
              <a:rPr lang="en-US" sz="2400" dirty="0">
                <a:latin typeface="Times New Roman" panose="02020603050405020304" charset="0"/>
                <a:ea typeface="Trebuchet MS" panose="020B0603020202020204"/>
                <a:cs typeface="Times New Roman" panose="02020603050405020304" charset="0"/>
                <a:sym typeface="Trebuchet MS" panose="020B0603020202020204"/>
              </a:rPr>
              <a:t>Project ID       : 77</a:t>
            </a:r>
          </a:p>
          <a:p>
            <a:pPr>
              <a:spcBef>
                <a:spcPts val="0"/>
              </a:spcBef>
              <a:spcAft>
                <a:spcPts val="0"/>
              </a:spcAft>
            </a:pPr>
            <a:r>
              <a:rPr lang="en-US" sz="2400" dirty="0">
                <a:latin typeface="Times New Roman" panose="02020603050405020304" charset="0"/>
                <a:ea typeface="Trebuchet MS" panose="020B0603020202020204"/>
                <a:cs typeface="Times New Roman" panose="02020603050405020304" charset="0"/>
                <a:sym typeface="Trebuchet MS" panose="020B0603020202020204"/>
              </a:rPr>
              <a:t>Project Guide : Prof. Sreenath MV     </a:t>
            </a:r>
          </a:p>
          <a:p>
            <a:pPr>
              <a:spcBef>
                <a:spcPts val="0"/>
              </a:spcBef>
              <a:spcAft>
                <a:spcPts val="0"/>
              </a:spcAft>
            </a:pPr>
            <a:r>
              <a:rPr lang="en-US" sz="2400" dirty="0">
                <a:latin typeface="Times New Roman" panose="02020603050405020304" charset="0"/>
                <a:ea typeface="Trebuchet MS" panose="020B0603020202020204"/>
                <a:cs typeface="Times New Roman" panose="02020603050405020304" charset="0"/>
                <a:sym typeface="Trebuchet MS" panose="020B0603020202020204"/>
              </a:rPr>
              <a:t>Project Team  :</a:t>
            </a:r>
            <a:endParaRPr sz="2400" dirty="0">
              <a:latin typeface="Times New Roman" panose="02020603050405020304" charset="0"/>
              <a:ea typeface="Trebuchet MS" panose="020B0603020202020204"/>
              <a:cs typeface="Times New Roman" panose="02020603050405020304" charset="0"/>
              <a:sym typeface="Trebuchet MS" panose="020B0603020202020204"/>
            </a:endParaRPr>
          </a:p>
          <a:p>
            <a:pPr>
              <a:spcBef>
                <a:spcPts val="0"/>
              </a:spcBef>
              <a:spcAft>
                <a:spcPts val="0"/>
              </a:spcAft>
            </a:pPr>
            <a:endParaRPr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p:txBody>
      </p:sp>
      <p:graphicFrame>
        <p:nvGraphicFramePr>
          <p:cNvPr id="3" name="Table 7"/>
          <p:cNvGraphicFramePr>
            <a:graphicFrameLocks noGrp="1"/>
          </p:cNvGraphicFramePr>
          <p:nvPr/>
        </p:nvGraphicFramePr>
        <p:xfrm>
          <a:off x="1903708" y="4330483"/>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IN" dirty="0"/>
                        <a:t>Name</a:t>
                      </a:r>
                    </a:p>
                  </a:txBody>
                  <a:tcPr/>
                </a:tc>
                <a:tc>
                  <a:txBody>
                    <a:bodyPr/>
                    <a:lstStyle/>
                    <a:p>
                      <a:r>
                        <a:rPr lang="en-IN" dirty="0"/>
                        <a:t>SRN</a:t>
                      </a:r>
                    </a:p>
                  </a:txBody>
                  <a:tcPr/>
                </a:tc>
                <a:extLst>
                  <a:ext uri="{0D108BD9-81ED-4DB2-BD59-A6C34878D82A}">
                    <a16:rowId xmlns:a16="http://schemas.microsoft.com/office/drawing/2014/main" val="10000"/>
                  </a:ext>
                </a:extLst>
              </a:tr>
              <a:tr h="370840">
                <a:tc>
                  <a:txBody>
                    <a:bodyPr/>
                    <a:lstStyle/>
                    <a:p>
                      <a:r>
                        <a:rPr lang="en-IN" dirty="0"/>
                        <a:t>Mahammad Thufail</a:t>
                      </a:r>
                    </a:p>
                  </a:txBody>
                  <a:tcPr/>
                </a:tc>
                <a:tc>
                  <a:txBody>
                    <a:bodyPr/>
                    <a:lstStyle/>
                    <a:p>
                      <a:r>
                        <a:rPr lang="en-IN" dirty="0"/>
                        <a:t>PES2201800646</a:t>
                      </a:r>
                    </a:p>
                  </a:txBody>
                  <a:tcPr/>
                </a:tc>
                <a:extLst>
                  <a:ext uri="{0D108BD9-81ED-4DB2-BD59-A6C34878D82A}">
                    <a16:rowId xmlns:a16="http://schemas.microsoft.com/office/drawing/2014/main" val="10001"/>
                  </a:ext>
                </a:extLst>
              </a:tr>
              <a:tr h="370840">
                <a:tc>
                  <a:txBody>
                    <a:bodyPr/>
                    <a:lstStyle/>
                    <a:p>
                      <a:r>
                        <a:rPr lang="en-IN" dirty="0"/>
                        <a:t>Manne Vasanth</a:t>
                      </a:r>
                    </a:p>
                  </a:txBody>
                  <a:tcPr/>
                </a:tc>
                <a:tc>
                  <a:txBody>
                    <a:bodyPr/>
                    <a:lstStyle/>
                    <a:p>
                      <a:r>
                        <a:rPr lang="en-IN" dirty="0"/>
                        <a:t>PES2201800425</a:t>
                      </a:r>
                    </a:p>
                  </a:txBody>
                  <a:tcPr/>
                </a:tc>
                <a:extLst>
                  <a:ext uri="{0D108BD9-81ED-4DB2-BD59-A6C34878D82A}">
                    <a16:rowId xmlns:a16="http://schemas.microsoft.com/office/drawing/2014/main" val="10002"/>
                  </a:ext>
                </a:extLst>
              </a:tr>
              <a:tr h="370840">
                <a:tc>
                  <a:txBody>
                    <a:bodyPr/>
                    <a:lstStyle/>
                    <a:p>
                      <a:r>
                        <a:rPr lang="en-IN" dirty="0" err="1"/>
                        <a:t>Purushotham</a:t>
                      </a:r>
                      <a:r>
                        <a:rPr lang="en-IN" dirty="0"/>
                        <a:t> S</a:t>
                      </a:r>
                    </a:p>
                  </a:txBody>
                  <a:tcPr/>
                </a:tc>
                <a:tc>
                  <a:txBody>
                    <a:bodyPr/>
                    <a:lstStyle/>
                    <a:p>
                      <a:r>
                        <a:rPr lang="en-IN" dirty="0"/>
                        <a:t>PES2201800480</a:t>
                      </a:r>
                    </a:p>
                  </a:txBody>
                  <a:tcPr/>
                </a:tc>
                <a:extLst>
                  <a:ext uri="{0D108BD9-81ED-4DB2-BD59-A6C34878D82A}">
                    <a16:rowId xmlns:a16="http://schemas.microsoft.com/office/drawing/2014/main" val="10003"/>
                  </a:ext>
                </a:extLst>
              </a:tr>
              <a:tr h="370840">
                <a:tc>
                  <a:txBody>
                    <a:bodyPr/>
                    <a:lstStyle/>
                    <a:p>
                      <a:r>
                        <a:rPr lang="en-IN" dirty="0" err="1"/>
                        <a:t>Pulle</a:t>
                      </a:r>
                      <a:r>
                        <a:rPr lang="en-IN" dirty="0"/>
                        <a:t> </a:t>
                      </a:r>
                      <a:r>
                        <a:rPr lang="en-IN" dirty="0" err="1"/>
                        <a:t>Manikya</a:t>
                      </a:r>
                      <a:r>
                        <a:rPr lang="en-IN" dirty="0"/>
                        <a:t> Sri </a:t>
                      </a:r>
                      <a:r>
                        <a:rPr lang="en-IN" dirty="0" err="1"/>
                        <a:t>Manasa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PES2201800468</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a:solidFill>
                  <a:srgbClr val="FF0000"/>
                </a:solidFill>
                <a:latin typeface="Trebuchet MS" panose="020B0603020202020204"/>
                <a:ea typeface="Trebuchet MS" panose="020B0603020202020204"/>
                <a:cs typeface="Trebuchet MS" panose="020B0603020202020204"/>
                <a:sym typeface="Trebuchet MS" panose="020B0603020202020204"/>
              </a:rPr>
              <a:t>Constraints / Dependencies </a:t>
            </a: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 Assumptions / Risks</a:t>
            </a:r>
            <a:endParaRPr sz="1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7"/>
          <p:cNvSpPr txBox="1"/>
          <p:nvPr/>
        </p:nvSpPr>
        <p:spPr>
          <a:xfrm>
            <a:off x="876935" y="1905000"/>
            <a:ext cx="10437495" cy="1426845"/>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endParaRPr sz="2400" b="1"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marL="342900" indent="-342900" algn="just">
              <a:spcBef>
                <a:spcPts val="480"/>
              </a:spcBef>
              <a:spcAft>
                <a:spcPts val="0"/>
              </a:spcAft>
              <a:buClr>
                <a:schemeClr val="dk1"/>
              </a:buClr>
              <a:buSzPts val="1100"/>
              <a:buFont typeface="Wingdings" panose="05000000000000000000" charset="0"/>
              <a:buChar char="ü"/>
            </a:pPr>
            <a:endParaRPr sz="2400" b="1"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marL="285750" indent="-285750" algn="just">
              <a:spcBef>
                <a:spcPts val="480"/>
              </a:spcBef>
              <a:spcAft>
                <a:spcPts val="0"/>
              </a:spcAft>
              <a:buClr>
                <a:schemeClr val="dk1"/>
              </a:buClr>
              <a:buSzPts val="1100"/>
              <a:buFont typeface="Wingdings" panose="05000000000000000000" charset="0"/>
              <a:buChar char="ü"/>
            </a:pPr>
            <a:endParaRPr b="1" i="0" cap="none" dirty="0">
              <a:solidFill>
                <a:srgbClr val="0033CC"/>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100" name="Text Box 99"/>
          <p:cNvSpPr txBox="1"/>
          <p:nvPr/>
        </p:nvSpPr>
        <p:spPr>
          <a:xfrm>
            <a:off x="457200" y="2591450"/>
            <a:ext cx="11434445" cy="2246769"/>
          </a:xfrm>
          <a:prstGeom prst="rect">
            <a:avLst/>
          </a:prstGeom>
          <a:noFill/>
          <a:ln w="9525">
            <a:noFill/>
          </a:ln>
        </p:spPr>
        <p:txBody>
          <a:bodyPr wrap="square">
            <a:spAutoFit/>
          </a:bodyPr>
          <a:lstStyle/>
          <a:p>
            <a:pPr marL="342900" indent="-342900" algn="just">
              <a:buFont typeface="Arial" panose="020B0604020202020204" pitchFamily="34" charset="0"/>
              <a:buChar char="•"/>
            </a:pPr>
            <a:r>
              <a:rPr lang="en-US" sz="2000" b="0" dirty="0">
                <a:latin typeface="Times New Roman" panose="02020603050405020304" charset="0"/>
                <a:cs typeface="Times New Roman" panose="02020603050405020304" charset="0"/>
              </a:rPr>
              <a:t>Data leakage which leads to situations in which sensitive or otherwise confidential data escapes organizational infrastructures, making that data vulnerable to potential unauthorized disclosure or malicious use. Mitigating the risks of handling such data and leakage can be an expensive undertaking .</a:t>
            </a:r>
          </a:p>
          <a:p>
            <a:pPr marL="342900" indent="-342900" algn="just">
              <a:buFont typeface="Wingdings" panose="05000000000000000000" charset="0"/>
              <a:buChar char="§"/>
            </a:pPr>
            <a:endParaRPr lang="en-US" sz="2000" b="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dirty="0">
                <a:latin typeface="Times New Roman" panose="02020603050405020304" charset="0"/>
                <a:cs typeface="Times New Roman" panose="02020603050405020304" charset="0"/>
              </a:rPr>
              <a:t>Limitations : the lack of a method to automatically deal with time intervals and the lack of a method to automatically analyze the temporal evolution of terrorist groups networks.</a:t>
            </a:r>
          </a:p>
          <a:p>
            <a:pPr marL="342900" indent="-342900">
              <a:buFont typeface="Wingdings" panose="05000000000000000000" charset="0"/>
              <a:buChar char="§"/>
            </a:pP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a:solidFill>
                  <a:srgbClr val="FF0000"/>
                </a:solidFill>
                <a:latin typeface="Trebuchet MS" panose="020B0603020202020204"/>
                <a:ea typeface="Trebuchet MS" panose="020B0603020202020204"/>
                <a:cs typeface="Trebuchet MS" panose="020B0603020202020204"/>
                <a:sym typeface="Trebuchet MS" panose="020B0603020202020204"/>
              </a:rPr>
              <a:t>Constraints / Dependencies </a:t>
            </a: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 Assumptions / Risks</a:t>
            </a:r>
            <a:endParaRPr sz="1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7"/>
          <p:cNvSpPr txBox="1"/>
          <p:nvPr/>
        </p:nvSpPr>
        <p:spPr>
          <a:xfrm>
            <a:off x="990600" y="3048000"/>
            <a:ext cx="10437495" cy="1426845"/>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r>
              <a:rPr lang="en-US" sz="2000" b="1" dirty="0">
                <a:latin typeface="Times New Roman" panose="02020603050405020304" charset="0"/>
                <a:ea typeface="Trebuchet MS" panose="020B0603020202020204"/>
                <a:cs typeface="Times New Roman" panose="02020603050405020304" charset="0"/>
                <a:sym typeface="Trebuchet MS" panose="020B0603020202020204"/>
              </a:rPr>
              <a:t>Assumptions made in your project/problem statement.</a:t>
            </a:r>
          </a:p>
          <a:p>
            <a:pPr algn="just">
              <a:spcBef>
                <a:spcPts val="480"/>
              </a:spcBef>
              <a:spcAft>
                <a:spcPts val="0"/>
              </a:spcAft>
              <a:buClr>
                <a:schemeClr val="dk1"/>
              </a:buClr>
              <a:buSzPts val="1100"/>
            </a:pPr>
            <a:endParaRPr lang="en-US" sz="2400" b="1" i="0" cap="none" dirty="0">
              <a:latin typeface="Times New Roman" panose="02020603050405020304" charset="0"/>
              <a:ea typeface="Arial" panose="020B0604020202020204"/>
              <a:cs typeface="Times New Roman" panose="02020603050405020304" charset="0"/>
              <a:sym typeface="Trebuchet MS" panose="020B0603020202020204"/>
            </a:endParaRPr>
          </a:p>
          <a:p>
            <a:pPr marL="285750" indent="-285750" algn="just">
              <a:buFont typeface="Arial" panose="020B0604020202020204" pitchFamily="34" charset="0"/>
              <a:buChar char="•"/>
            </a:pPr>
            <a:r>
              <a:rPr lang="en-US" dirty="0">
                <a:latin typeface="Times New Roman" panose="02020603050405020304" charset="0"/>
                <a:cs typeface="Times New Roman" panose="02020603050405020304" charset="0"/>
              </a:rPr>
              <a:t>Information provided in the GTD dataset is reliable. It is assumed that the media reports are unbiased and provide fair accounts of the actual events.</a:t>
            </a:r>
          </a:p>
          <a:p>
            <a:pPr marL="285750" indent="-285750" algn="just">
              <a:buFont typeface="Arial" panose="020B0604020202020204" pitchFamily="34" charset="0"/>
              <a:buChar char="•"/>
            </a:pPr>
            <a:endParaRPr lang="en-US"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dirty="0">
                <a:latin typeface="Times New Roman" panose="02020603050405020304" charset="0"/>
                <a:cs typeface="Times New Roman" panose="02020603050405020304" charset="0"/>
              </a:rPr>
              <a:t>GTD data set consist of some irrelevant data in the data set. Project assumed that the removal of some irrelevant data in the dataset which will not be effective on the final result. </a:t>
            </a:r>
          </a:p>
          <a:p>
            <a:pPr marL="285750" indent="-285750" algn="just">
              <a:buFont typeface="Arial" panose="020B0604020202020204" pitchFamily="34" charset="0"/>
              <a:buChar char="•"/>
            </a:pPr>
            <a:endParaRPr lang="en-US"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dirty="0">
                <a:latin typeface="Times New Roman" panose="02020603050405020304" charset="0"/>
                <a:cs typeface="Times New Roman" panose="02020603050405020304" charset="0"/>
              </a:rPr>
              <a:t>The project mainly dependent on the GTD data set.</a:t>
            </a:r>
          </a:p>
          <a:p>
            <a:pPr marL="0" indent="0"/>
            <a:endParaRPr lang="en-US" dirty="0">
              <a:latin typeface="Times New Roman" panose="02020603050405020304" charset="0"/>
              <a:cs typeface="Times New Roman" panose="02020603050405020304" charset="0"/>
            </a:endParaRPr>
          </a:p>
          <a:p>
            <a:pPr marL="0" indent="0"/>
            <a:endParaRPr lang="en-US" dirty="0">
              <a:latin typeface="Times New Roman" panose="02020603050405020304" charset="0"/>
              <a:cs typeface="Times New Roman" panose="02020603050405020304" charset="0"/>
            </a:endParaRPr>
          </a:p>
          <a:p>
            <a:pPr algn="just">
              <a:spcBef>
                <a:spcPts val="480"/>
              </a:spcBef>
              <a:spcAft>
                <a:spcPts val="0"/>
              </a:spcAft>
              <a:buClr>
                <a:schemeClr val="dk1"/>
              </a:buClr>
              <a:buSzPts val="1100"/>
            </a:pPr>
            <a:endParaRPr b="1" i="0" cap="none" dirty="0">
              <a:latin typeface="Times New Roman" panose="02020603050405020304" charset="0"/>
              <a:ea typeface="Arial" panose="020B0604020202020204"/>
              <a:cs typeface="Times New Roman" panose="02020603050405020304" charset="0"/>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a:solidFill>
                  <a:srgbClr val="FF0000"/>
                </a:solidFill>
                <a:latin typeface="Trebuchet MS" panose="020B0603020202020204"/>
                <a:ea typeface="Trebuchet MS" panose="020B0603020202020204"/>
                <a:cs typeface="Trebuchet MS" panose="020B0603020202020204"/>
                <a:sym typeface="Trebuchet MS" panose="020B0603020202020204"/>
              </a:rPr>
              <a:t>Constraints / Dependencies </a:t>
            </a: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 Assumptions / Risks</a:t>
            </a:r>
            <a:endParaRPr sz="1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7"/>
          <p:cNvSpPr txBox="1"/>
          <p:nvPr/>
        </p:nvSpPr>
        <p:spPr>
          <a:xfrm>
            <a:off x="877252" y="2002155"/>
            <a:ext cx="10437495" cy="1426845"/>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r>
              <a:rPr lang="en-US" sz="2000" b="1" dirty="0">
                <a:latin typeface="Times New Roman" panose="02020603050405020304" charset="0"/>
                <a:ea typeface="Trebuchet MS" panose="020B0603020202020204"/>
                <a:cs typeface="Times New Roman" panose="02020603050405020304" charset="0"/>
                <a:sym typeface="Trebuchet MS" panose="020B0603020202020204"/>
              </a:rPr>
              <a:t>The risks that could pose obstacle to your final project delivery(technology failure or hardware failure threats or version compatibility problems).</a:t>
            </a:r>
          </a:p>
          <a:p>
            <a:pPr algn="just">
              <a:spcBef>
                <a:spcPts val="480"/>
              </a:spcBef>
              <a:spcAft>
                <a:spcPts val="0"/>
              </a:spcAft>
              <a:buClr>
                <a:schemeClr val="dk1"/>
              </a:buClr>
              <a:buSzPts val="1100"/>
            </a:pPr>
            <a:endParaRPr lang="en-US" sz="2400" b="1" i="0" cap="none" dirty="0">
              <a:latin typeface="Times New Roman" panose="02020603050405020304" charset="0"/>
              <a:ea typeface="Arial" panose="020B0604020202020204"/>
              <a:cs typeface="Times New Roman" panose="02020603050405020304" charset="0"/>
              <a:sym typeface="Trebuchet MS" panose="020B0603020202020204"/>
            </a:endParaRPr>
          </a:p>
          <a:p>
            <a:pPr algn="just">
              <a:spcBef>
                <a:spcPts val="480"/>
              </a:spcBef>
              <a:spcAft>
                <a:spcPts val="0"/>
              </a:spcAft>
              <a:buClr>
                <a:schemeClr val="dk1"/>
              </a:buClr>
              <a:buSzPts val="1100"/>
            </a:pPr>
            <a:endParaRPr b="1" i="0" cap="none" dirty="0">
              <a:latin typeface="Times New Roman" panose="02020603050405020304" charset="0"/>
              <a:ea typeface="Arial" panose="020B0604020202020204"/>
              <a:cs typeface="Times New Roman" panose="02020603050405020304" charset="0"/>
              <a:sym typeface="Arial" panose="020B0604020202020204"/>
            </a:endParaRPr>
          </a:p>
        </p:txBody>
      </p:sp>
      <p:sp>
        <p:nvSpPr>
          <p:cNvPr id="2" name="Rectangle 1"/>
          <p:cNvSpPr/>
          <p:nvPr/>
        </p:nvSpPr>
        <p:spPr>
          <a:xfrm>
            <a:off x="990600" y="3200400"/>
            <a:ext cx="9753600" cy="1938992"/>
          </a:xfrm>
          <a:prstGeom prst="rect">
            <a:avLst/>
          </a:prstGeom>
        </p:spPr>
        <p:txBody>
          <a:bodyPr wrap="square">
            <a:spAutoFit/>
          </a:bodyPr>
          <a:lstStyle/>
          <a:p>
            <a:pPr marL="285750" indent="-285750" algn="just">
              <a:buFont typeface="Arial" panose="020B0604020202020204" pitchFamily="34" charset="0"/>
              <a:buChar char="•"/>
            </a:pPr>
            <a:r>
              <a:rPr lang="en-US" sz="2000" dirty="0">
                <a:solidFill>
                  <a:srgbClr val="000000"/>
                </a:solidFill>
                <a:latin typeface="Times New Roman" panose="02020603050405020304" charset="0"/>
                <a:cs typeface="Times New Roman" panose="02020603050405020304" charset="0"/>
              </a:rPr>
              <a:t>If the analysis done by our project does not provide the appropriate results, then it will hamper the overall process plan of the person using it.</a:t>
            </a:r>
          </a:p>
          <a:p>
            <a:pPr marL="285750" indent="-285750" algn="just">
              <a:buFont typeface="Arial" panose="020B0604020202020204" pitchFamily="34" charset="0"/>
              <a:buChar char="•"/>
            </a:pPr>
            <a:endParaRPr lang="en-US" sz="2000" dirty="0">
              <a:solidFill>
                <a:srgbClr val="000000"/>
              </a:solidFill>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2000" dirty="0">
                <a:solidFill>
                  <a:srgbClr val="000000"/>
                </a:solidFill>
                <a:latin typeface="Times New Roman" panose="02020603050405020304" charset="0"/>
                <a:cs typeface="Times New Roman" panose="02020603050405020304" charset="0"/>
              </a:rPr>
              <a:t> Network issues may cause a delay in the analytic results to load.</a:t>
            </a:r>
          </a:p>
          <a:p>
            <a:pPr marL="285750" indent="-285750" algn="just">
              <a:buFont typeface="Arial" panose="020B0604020202020204" pitchFamily="34" charset="0"/>
              <a:buChar char="•"/>
            </a:pPr>
            <a:endParaRPr lang="en-US" sz="2000" dirty="0">
              <a:solidFill>
                <a:srgbClr val="000000"/>
              </a:solidFill>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2000" dirty="0">
                <a:solidFill>
                  <a:srgbClr val="000000"/>
                </a:solidFill>
                <a:latin typeface="Times New Roman" panose="02020603050405020304" charset="0"/>
                <a:cs typeface="Times New Roman" panose="02020603050405020304" charset="0"/>
              </a:rPr>
              <a:t>Random dataset used by the user may not be legitimate and may lead to incorrect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61" name="Google Shape;61;p8"/>
          <p:cNvSpPr txBox="1"/>
          <p:nvPr/>
        </p:nvSpPr>
        <p:spPr>
          <a:xfrm>
            <a:off x="2895600" y="114300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Functional Requirements</a:t>
            </a:r>
            <a:endParaRPr sz="1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62;p8"/>
          <p:cNvSpPr txBox="1"/>
          <p:nvPr/>
        </p:nvSpPr>
        <p:spPr>
          <a:xfrm>
            <a:off x="607060" y="1617980"/>
            <a:ext cx="11095990" cy="954405"/>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endParaRPr lang="en-US" sz="2400" b="1"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p:txBody>
      </p:sp>
      <p:sp>
        <p:nvSpPr>
          <p:cNvPr id="100" name="Text Box 99"/>
          <p:cNvSpPr txBox="1"/>
          <p:nvPr/>
        </p:nvSpPr>
        <p:spPr>
          <a:xfrm>
            <a:off x="430530" y="2600939"/>
            <a:ext cx="11449050" cy="2246769"/>
          </a:xfrm>
          <a:prstGeom prst="rect">
            <a:avLst/>
          </a:prstGeom>
          <a:noFill/>
          <a:ln w="9525">
            <a:noFill/>
          </a:ln>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categorize and compare the  community detection algorithms to find </a:t>
            </a:r>
            <a:r>
              <a:rPr lang="en-US" sz="2000" dirty="0" err="1">
                <a:latin typeface="Times New Roman" panose="02020603050405020304" pitchFamily="18" charset="0"/>
                <a:cs typeface="Times New Roman" panose="02020603050405020304" pitchFamily="18" charset="0"/>
              </a:rPr>
              <a:t>terrosrist</a:t>
            </a:r>
            <a:r>
              <a:rPr lang="en-US" sz="2000" dirty="0">
                <a:latin typeface="Times New Roman" panose="02020603050405020304" pitchFamily="18" charset="0"/>
                <a:cs typeface="Times New Roman" panose="02020603050405020304" pitchFamily="18" charset="0"/>
              </a:rPr>
              <a:t> groups.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Further finding influential nodes in terrorist group networks.</a:t>
            </a:r>
          </a:p>
          <a:p>
            <a:pPr marL="342900" indent="-342900">
              <a:buFont typeface="Wingdings" panose="05000000000000000000"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Tool is required to display the  processed output –</a:t>
            </a:r>
            <a:r>
              <a:rPr lang="en-US" sz="2000" dirty="0" err="1">
                <a:latin typeface="Times New Roman" panose="02020603050405020304" pitchFamily="18" charset="0"/>
                <a:cs typeface="Times New Roman" panose="02020603050405020304" pitchFamily="18" charset="0"/>
              </a:rPr>
              <a:t>Igraph</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NetworkX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
            </a:pPr>
            <a:endParaRPr lang="en-US" sz="2000" dirty="0"/>
          </a:p>
          <a:p>
            <a:pPr marL="342900" indent="-342900">
              <a:buFont typeface="Wingdings" panose="05000000000000000000" charset="0"/>
              <a:buChar char="§"/>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69" name="Google Shape;69;p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Non - Functional Requirements</a:t>
            </a:r>
            <a:endParaRPr lang="en-US" sz="1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70" name="Google Shape;70;p9"/>
          <p:cNvSpPr txBox="1"/>
          <p:nvPr/>
        </p:nvSpPr>
        <p:spPr>
          <a:xfrm>
            <a:off x="364489" y="1527830"/>
            <a:ext cx="11463020" cy="732155"/>
          </a:xfrm>
          <a:prstGeom prst="rect">
            <a:avLst/>
          </a:prstGeom>
          <a:noFill/>
          <a:ln>
            <a:noFill/>
          </a:ln>
        </p:spPr>
        <p:txBody>
          <a:bodyPr spcFirstLastPara="1" wrap="square" lIns="91425" tIns="45700" rIns="91425" bIns="45700" anchor="ctr" anchorCtr="0">
            <a:noAutofit/>
          </a:bodyPr>
          <a:lstStyle/>
          <a:p>
            <a:pPr marL="342900" algn="just" eaLnBrk="0" hangingPunct="0">
              <a:spcBef>
                <a:spcPct val="20000"/>
              </a:spcBef>
              <a:buClr>
                <a:schemeClr val="dk1"/>
              </a:buClr>
              <a:buSzPts val="2000"/>
              <a:defRPr/>
            </a:pPr>
            <a:endParaRPr lang="en-IN" sz="2400" b="1" kern="0" dirty="0">
              <a:solidFill>
                <a:srgbClr val="0000FF"/>
              </a:solidFill>
              <a:latin typeface="Times New Roman" panose="02020603050405020304" charset="0"/>
              <a:cs typeface="Times New Roman" panose="02020603050405020304" charset="0"/>
              <a:sym typeface="Trebuchet MS" panose="020B0603020202020204"/>
            </a:endParaRPr>
          </a:p>
        </p:txBody>
      </p:sp>
      <p:sp>
        <p:nvSpPr>
          <p:cNvPr id="3" name="Text Box 2"/>
          <p:cNvSpPr txBox="1"/>
          <p:nvPr/>
        </p:nvSpPr>
        <p:spPr>
          <a:xfrm>
            <a:off x="192087" y="2721852"/>
            <a:ext cx="11807825" cy="3570208"/>
          </a:xfrm>
          <a:prstGeom prst="rect">
            <a:avLst/>
          </a:prstGeom>
          <a:noFill/>
          <a:ln w="9525">
            <a:noFill/>
          </a:ln>
        </p:spPr>
        <p:txBody>
          <a:bodyPr wrap="square">
            <a:spAutoFit/>
          </a:bodyPr>
          <a:lstStyle/>
          <a:p>
            <a:pPr marL="285750" indent="-285750" algn="l">
              <a:buFont typeface="Arial" panose="020B0604020202020204" pitchFamily="34" charset="0"/>
              <a:buChar char="•"/>
            </a:pPr>
            <a:endParaRPr lang="en-US" sz="1800" b="0" dirty="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2000" b="0" dirty="0">
                <a:latin typeface="Times New Roman" panose="02020603050405020304" charset="0"/>
                <a:cs typeface="Times New Roman" panose="02020603050405020304" charset="0"/>
              </a:rPr>
              <a:t>Efficiency: Network efficiency can be measured by considering the number of nodes that can instantly access a large number of different nodes – sources of knowledge, status, etc., through a relatively small number of ties.</a:t>
            </a:r>
          </a:p>
          <a:p>
            <a:pPr marL="285750" indent="-285750" algn="l">
              <a:buFont typeface="Arial" panose="020B0604020202020204" pitchFamily="34" charset="0"/>
              <a:buChar char="•"/>
            </a:pPr>
            <a:endParaRPr lang="en-US" sz="2000" b="0" dirty="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2000" b="0" dirty="0">
                <a:latin typeface="Times New Roman" panose="02020603050405020304" charset="0"/>
                <a:cs typeface="Times New Roman" panose="02020603050405020304" charset="0"/>
              </a:rPr>
              <a:t>Effectiveness: Effectiveness targets the cluster of nodes that can be reached through non-redundant contacts. In contrast, efficiency aims at the reduction of the time and energy spent on redundant contacts.</a:t>
            </a:r>
          </a:p>
          <a:p>
            <a:pPr marL="285750" indent="-285750" algn="l">
              <a:buFont typeface="Arial" panose="020B0604020202020204" pitchFamily="34" charset="0"/>
              <a:buChar char="•"/>
            </a:pPr>
            <a:endParaRPr lang="en-US" dirty="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sz="1800" b="0" dirty="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sz="1800" b="0" dirty="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sz="1800" b="0" dirty="0">
              <a:latin typeface="Times New Roman" panose="02020603050405020304" charset="0"/>
              <a:cs typeface="Times New Roman" panose="02020603050405020304" charset="0"/>
            </a:endParaRPr>
          </a:p>
          <a:p>
            <a:pPr marL="285750" indent="-285750" algn="l"/>
            <a:endParaRPr lang="en-US" sz="1800" b="0" dirty="0">
              <a:latin typeface="Times New Roman" panose="02020603050405020304" charset="0"/>
              <a:cs typeface="Times New Roman" panose="02020603050405020304" charset="0"/>
            </a:endParaRPr>
          </a:p>
          <a:p>
            <a:pPr marL="0" indent="228600" algn="l"/>
            <a:endParaRPr lang="en-US" sz="1800" b="0" dirty="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981200" y="1752600"/>
            <a:ext cx="8077200" cy="4724400"/>
          </a:xfrm>
          <a:prstGeom prst="rect">
            <a:avLst/>
          </a:prstGeom>
        </p:spPr>
        <p:txBody>
          <a:bodyPr/>
          <a:lstStyle/>
          <a:p>
            <a:pPr marL="989330" lvl="1" indent="-176530" algn="just" eaLnBrk="0" hangingPunct="0">
              <a:spcBef>
                <a:spcPct val="20000"/>
              </a:spcBef>
              <a:buFont typeface="Wingdings" panose="05000000000000000000" pitchFamily="2" charset="2"/>
              <a:buChar char="§"/>
              <a:defRPr/>
            </a:pPr>
            <a:endParaRPr lang="en-IN" sz="2400" dirty="0">
              <a:solidFill>
                <a:srgbClr val="0000FF"/>
              </a:solidFill>
              <a:latin typeface="Trebuchet MS" panose="020B0603020202020204" pitchFamily="34" charset="0"/>
            </a:endParaRPr>
          </a:p>
          <a:p>
            <a:pPr marL="342900" indent="-342900" eaLnBrk="0" hangingPunct="0">
              <a:spcBef>
                <a:spcPct val="20000"/>
              </a:spcBef>
              <a:defRPr/>
            </a:pPr>
            <a:endParaRPr lang="en-IN" sz="2000" kern="0" dirty="0">
              <a:latin typeface="Trebuchet MS" panose="020B0603020202020204"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p>
        </p:txBody>
      </p:sp>
      <p:graphicFrame>
        <p:nvGraphicFramePr>
          <p:cNvPr id="6" name="Table 2"/>
          <p:cNvGraphicFramePr>
            <a:graphicFrameLocks noGrp="1"/>
          </p:cNvGraphicFramePr>
          <p:nvPr>
            <p:extLst>
              <p:ext uri="{D42A27DB-BD31-4B8C-83A1-F6EECF244321}">
                <p14:modId xmlns:p14="http://schemas.microsoft.com/office/powerpoint/2010/main" val="3887861542"/>
              </p:ext>
            </p:extLst>
          </p:nvPr>
        </p:nvGraphicFramePr>
        <p:xfrm>
          <a:off x="304800" y="1648148"/>
          <a:ext cx="11582400" cy="5050714"/>
        </p:xfrm>
        <a:graphic>
          <a:graphicData uri="http://schemas.openxmlformats.org/drawingml/2006/table">
            <a:tbl>
              <a:tblPr firstRow="1" bandRow="1">
                <a:tableStyleId>{5C22544A-7EE6-4342-B048-85BDC9FD1C3A}</a:tableStyleId>
              </a:tblPr>
              <a:tblGrid>
                <a:gridCol w="2996844">
                  <a:extLst>
                    <a:ext uri="{9D8B030D-6E8A-4147-A177-3AD203B41FA5}">
                      <a16:colId xmlns:a16="http://schemas.microsoft.com/office/drawing/2014/main" val="20000"/>
                    </a:ext>
                  </a:extLst>
                </a:gridCol>
                <a:gridCol w="2794356">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gridCol w="2895600">
                  <a:extLst>
                    <a:ext uri="{9D8B030D-6E8A-4147-A177-3AD203B41FA5}">
                      <a16:colId xmlns:a16="http://schemas.microsoft.com/office/drawing/2014/main" val="20003"/>
                    </a:ext>
                  </a:extLst>
                </a:gridCol>
              </a:tblGrid>
              <a:tr h="680421">
                <a:tc>
                  <a:txBody>
                    <a:bodyPr/>
                    <a:lstStyle/>
                    <a:p>
                      <a:pPr algn="l"/>
                      <a:r>
                        <a:rPr lang="en-IN" sz="1800" dirty="0">
                          <a:latin typeface="Times New Roman" panose="02020603050405020304" pitchFamily="18" charset="0"/>
                          <a:cs typeface="Times New Roman" panose="02020603050405020304" pitchFamily="18" charset="0"/>
                        </a:rPr>
                        <a:t>Paper Details</a:t>
                      </a:r>
                    </a:p>
                  </a:txBody>
                  <a:tcPr/>
                </a:tc>
                <a:tc>
                  <a:txBody>
                    <a:bodyPr/>
                    <a:lstStyle/>
                    <a:p>
                      <a:pPr algn="l"/>
                      <a:r>
                        <a:rPr lang="en-IN" sz="1800" dirty="0">
                          <a:latin typeface="Times New Roman" panose="02020603050405020304" pitchFamily="18" charset="0"/>
                          <a:cs typeface="Times New Roman" panose="02020603050405020304" pitchFamily="18" charset="0"/>
                        </a:rPr>
                        <a:t>Objective of paper, Techniques/Methods</a:t>
                      </a:r>
                    </a:p>
                  </a:txBody>
                  <a:tcPr/>
                </a:tc>
                <a:tc>
                  <a:txBody>
                    <a:bodyPr/>
                    <a:lstStyle/>
                    <a:p>
                      <a:pPr algn="l"/>
                      <a:r>
                        <a:rPr lang="en-IN" sz="1800" dirty="0">
                          <a:latin typeface="Times New Roman" panose="02020603050405020304" pitchFamily="18" charset="0"/>
                          <a:cs typeface="Times New Roman" panose="02020603050405020304" pitchFamily="18" charset="0"/>
                        </a:rPr>
                        <a:t>Advantages</a:t>
                      </a:r>
                    </a:p>
                  </a:txBody>
                  <a:tcPr/>
                </a:tc>
                <a:tc>
                  <a:txBody>
                    <a:bodyPr/>
                    <a:lstStyle/>
                    <a:p>
                      <a:pPr algn="l"/>
                      <a:r>
                        <a:rPr lang="en-IN" sz="18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363877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Vincenzo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Loia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Francesco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Orciuoli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Understanding the composition and evolution of terrorist group networks: A rough set approach.</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800" kern="1200" dirty="0">
                          <a:solidFill>
                            <a:schemeClr val="dk1"/>
                          </a:solidFill>
                          <a:effectLst/>
                          <a:latin typeface="Times New Roman" panose="02020603050405020304" pitchFamily="18" charset="0"/>
                          <a:ea typeface="+mn-ea"/>
                          <a:cs typeface="Times New Roman" panose="02020603050405020304" pitchFamily="18" charset="0"/>
                        </a:rPr>
                        <a:t>” Paper 2019</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dk1"/>
                          </a:solidFill>
                          <a:effectLst/>
                          <a:latin typeface="Times New Roman" panose="02020603050405020304" pitchFamily="18" charset="0"/>
                          <a:ea typeface="+mn-ea"/>
                          <a:cs typeface="Times New Roman" panose="02020603050405020304" pitchFamily="18" charset="0"/>
                        </a:rPr>
                        <a:t>The proposed approach has been demonstrated and evaluated by using a Python implementation of rough set operators (realized by the authors ) and comparing the results to the expert knowledge obtained by the resources provided by the GTD database (START project).</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dk1"/>
                          </a:solidFill>
                          <a:effectLst/>
                          <a:latin typeface="Times New Roman" panose="02020603050405020304" pitchFamily="18" charset="0"/>
                          <a:ea typeface="+mn-ea"/>
                          <a:cs typeface="Times New Roman" panose="02020603050405020304" pitchFamily="18" charset="0"/>
                        </a:rPr>
                        <a:t>The paper provides an original approach to elicit terrorist group networks from a database of terrorist events by using a similarity function based on rough set theory. The approach has been described and illustrated by providing several illustrative examples.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The lack of a method to automatically deal with time intervals and the lack of a method to automatically analyze the temporal evolution of terrorist groups networks.</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55002">
                <a:tc>
                  <a:txBody>
                    <a:bodyPr/>
                    <a:lstStyle/>
                    <a:p>
                      <a:endParaRPr lang="en-IN" sz="1800" dirty="0"/>
                    </a:p>
                  </a:txBody>
                  <a:tcPr/>
                </a:tc>
                <a:tc>
                  <a:txBody>
                    <a:bodyPr/>
                    <a:lstStyle/>
                    <a:p>
                      <a:endParaRPr lang="en-IN" sz="1800"/>
                    </a:p>
                  </a:txBody>
                  <a:tcPr/>
                </a:tc>
                <a:tc>
                  <a:txBody>
                    <a:bodyPr/>
                    <a:lstStyle/>
                    <a:p>
                      <a:endParaRPr lang="en-IN" sz="1800"/>
                    </a:p>
                  </a:txBody>
                  <a:tcPr/>
                </a:tc>
                <a:tc>
                  <a:txBody>
                    <a:bodyPr/>
                    <a:lstStyle/>
                    <a:p>
                      <a:endParaRPr lang="en-IN" sz="1800"/>
                    </a:p>
                  </a:txBody>
                  <a:tcPr/>
                </a:tc>
                <a:extLst>
                  <a:ext uri="{0D108BD9-81ED-4DB2-BD59-A6C34878D82A}">
                    <a16:rowId xmlns:a16="http://schemas.microsoft.com/office/drawing/2014/main" val="10002"/>
                  </a:ext>
                </a:extLst>
              </a:tr>
              <a:tr h="355002">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981200" y="1752600"/>
            <a:ext cx="8077200" cy="4724400"/>
          </a:xfrm>
          <a:prstGeom prst="rect">
            <a:avLst/>
          </a:prstGeom>
        </p:spPr>
        <p:txBody>
          <a:bodyPr/>
          <a:lstStyle/>
          <a:p>
            <a:pPr marL="989330" lvl="1" indent="-176530" algn="just" eaLnBrk="0" hangingPunct="0">
              <a:spcBef>
                <a:spcPct val="20000"/>
              </a:spcBef>
              <a:buFont typeface="Wingdings" panose="05000000000000000000" pitchFamily="2" charset="2"/>
              <a:buChar char="§"/>
              <a:defRPr/>
            </a:pPr>
            <a:endParaRPr lang="en-IN" sz="2400" dirty="0">
              <a:solidFill>
                <a:srgbClr val="0000FF"/>
              </a:solidFill>
              <a:latin typeface="Trebuchet MS" panose="020B0603020202020204" pitchFamily="34" charset="0"/>
            </a:endParaRPr>
          </a:p>
          <a:p>
            <a:pPr marL="342900" indent="-342900" eaLnBrk="0" hangingPunct="0">
              <a:spcBef>
                <a:spcPct val="20000"/>
              </a:spcBef>
              <a:defRPr/>
            </a:pPr>
            <a:endParaRPr lang="en-IN" sz="2000" kern="0" dirty="0">
              <a:latin typeface="Trebuchet MS" panose="020B0603020202020204"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p>
        </p:txBody>
      </p:sp>
      <p:graphicFrame>
        <p:nvGraphicFramePr>
          <p:cNvPr id="2" name="Table 2"/>
          <p:cNvGraphicFramePr>
            <a:graphicFrameLocks noGrp="1"/>
          </p:cNvGraphicFramePr>
          <p:nvPr>
            <p:extLst>
              <p:ext uri="{D42A27DB-BD31-4B8C-83A1-F6EECF244321}">
                <p14:modId xmlns:p14="http://schemas.microsoft.com/office/powerpoint/2010/main" val="150356859"/>
              </p:ext>
            </p:extLst>
          </p:nvPr>
        </p:nvGraphicFramePr>
        <p:xfrm>
          <a:off x="342900" y="1752600"/>
          <a:ext cx="11506200" cy="4008294"/>
        </p:xfrm>
        <a:graphic>
          <a:graphicData uri="http://schemas.openxmlformats.org/drawingml/2006/table">
            <a:tbl>
              <a:tblPr firstRow="1" bandRow="1">
                <a:tableStyleId>{5C22544A-7EE6-4342-B048-85BDC9FD1C3A}</a:tableStyleId>
              </a:tblPr>
              <a:tblGrid>
                <a:gridCol w="2977129">
                  <a:extLst>
                    <a:ext uri="{9D8B030D-6E8A-4147-A177-3AD203B41FA5}">
                      <a16:colId xmlns:a16="http://schemas.microsoft.com/office/drawing/2014/main" val="20000"/>
                    </a:ext>
                  </a:extLst>
                </a:gridCol>
                <a:gridCol w="2775971">
                  <a:extLst>
                    <a:ext uri="{9D8B030D-6E8A-4147-A177-3AD203B41FA5}">
                      <a16:colId xmlns:a16="http://schemas.microsoft.com/office/drawing/2014/main" val="20001"/>
                    </a:ext>
                  </a:extLst>
                </a:gridCol>
                <a:gridCol w="2876550">
                  <a:extLst>
                    <a:ext uri="{9D8B030D-6E8A-4147-A177-3AD203B41FA5}">
                      <a16:colId xmlns:a16="http://schemas.microsoft.com/office/drawing/2014/main" val="20002"/>
                    </a:ext>
                  </a:extLst>
                </a:gridCol>
                <a:gridCol w="2876550">
                  <a:extLst>
                    <a:ext uri="{9D8B030D-6E8A-4147-A177-3AD203B41FA5}">
                      <a16:colId xmlns:a16="http://schemas.microsoft.com/office/drawing/2014/main" val="20003"/>
                    </a:ext>
                  </a:extLst>
                </a:gridCol>
              </a:tblGrid>
              <a:tr h="403947">
                <a:tc>
                  <a:txBody>
                    <a:bodyPr/>
                    <a:lstStyle/>
                    <a:p>
                      <a:r>
                        <a:rPr lang="en-IN" sz="1800" dirty="0">
                          <a:latin typeface="Times New Roman" panose="02020603050405020304" pitchFamily="18" charset="0"/>
                          <a:cs typeface="Times New Roman" panose="02020603050405020304" pitchFamily="18" charset="0"/>
                        </a:rPr>
                        <a:t>Paper Details</a:t>
                      </a:r>
                    </a:p>
                  </a:txBody>
                  <a:tcPr/>
                </a:tc>
                <a:tc>
                  <a:txBody>
                    <a:bodyPr/>
                    <a:lstStyle/>
                    <a:p>
                      <a:r>
                        <a:rPr lang="en-IN" sz="1800" dirty="0">
                          <a:latin typeface="Times New Roman" panose="02020603050405020304" pitchFamily="18" charset="0"/>
                          <a:cs typeface="Times New Roman" panose="02020603050405020304" pitchFamily="18" charset="0"/>
                        </a:rPr>
                        <a:t>Objective of paper, Techniques/Methods</a:t>
                      </a:r>
                    </a:p>
                  </a:txBody>
                  <a:tcPr/>
                </a:tc>
                <a:tc>
                  <a:txBody>
                    <a:bodyPr/>
                    <a:lstStyle/>
                    <a:p>
                      <a:r>
                        <a:rPr lang="en-IN" sz="1800" dirty="0">
                          <a:latin typeface="Times New Roman" panose="02020603050405020304" pitchFamily="18" charset="0"/>
                          <a:cs typeface="Times New Roman" panose="02020603050405020304" pitchFamily="18" charset="0"/>
                        </a:rPr>
                        <a:t>Advantages</a:t>
                      </a:r>
                    </a:p>
                  </a:txBody>
                  <a:tcPr/>
                </a:tc>
                <a:tc>
                  <a:txBody>
                    <a:bodyPr/>
                    <a:lstStyle/>
                    <a:p>
                      <a:r>
                        <a:rPr lang="en-IN" sz="18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2191276">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Ahmad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Zareie</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Amir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Sheikhahmadi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Mahdi Jalili, Mohammad Sajjad Khaksar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Fasaei</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Finding influential nodes in social networks based on neighborhood correlation coefficient.</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 Paper 2020</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Social networks analysis and mining have recently gained ever-increasing importance with many potential applications in diverse industries. Influence maximization is one of the topics that has attracted much attention in this field.</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Important challenge in influence maximization is to find the most influential nodes based on their structural location in the network.</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Need to process entire data to find the most influential node.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03947">
                <a:tc>
                  <a:txBody>
                    <a:bodyPr/>
                    <a:lstStyle/>
                    <a:p>
                      <a:endParaRPr lang="en-IN" sz="1800" dirty="0">
                        <a:latin typeface="Times New Roman" panose="02020603050405020304" pitchFamily="18" charset="0"/>
                        <a:cs typeface="Times New Roman" panose="02020603050405020304" pitchFamily="18" charset="0"/>
                      </a:endParaRPr>
                    </a:p>
                  </a:txBody>
                  <a:tcPr/>
                </a:tc>
                <a:tc>
                  <a:txBody>
                    <a:bodyPr/>
                    <a:lstStyle/>
                    <a:p>
                      <a:endParaRPr lang="en-IN" sz="1800">
                        <a:latin typeface="Times New Roman" panose="02020603050405020304" pitchFamily="18" charset="0"/>
                        <a:cs typeface="Times New Roman" panose="02020603050405020304" pitchFamily="18" charset="0"/>
                      </a:endParaRPr>
                    </a:p>
                  </a:txBody>
                  <a:tcPr/>
                </a:tc>
                <a:tc>
                  <a:txBody>
                    <a:bodyPr/>
                    <a:lstStyle/>
                    <a:p>
                      <a:endParaRPr lang="en-IN" sz="1800">
                        <a:latin typeface="Times New Roman" panose="02020603050405020304" pitchFamily="18" charset="0"/>
                        <a:cs typeface="Times New Roman" panose="02020603050405020304" pitchFamily="18" charset="0"/>
                      </a:endParaRPr>
                    </a:p>
                  </a:txBody>
                  <a:tcPr/>
                </a:tc>
                <a:tc>
                  <a:txBody>
                    <a:bodyPr/>
                    <a:lstStyle/>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03947">
                <a:tc>
                  <a:txBody>
                    <a:bodyPr/>
                    <a:lstStyle/>
                    <a:p>
                      <a:endParaRPr lang="en-IN" sz="1800" dirty="0">
                        <a:latin typeface="Times New Roman" panose="02020603050405020304" pitchFamily="18" charset="0"/>
                        <a:cs typeface="Times New Roman" panose="02020603050405020304" pitchFamily="18" charset="0"/>
                      </a:endParaRPr>
                    </a:p>
                  </a:txBody>
                  <a:tcPr/>
                </a:tc>
                <a:tc>
                  <a:txBody>
                    <a:bodyPr/>
                    <a:lstStyle/>
                    <a:p>
                      <a:endParaRPr lang="en-IN" sz="1800" dirty="0">
                        <a:latin typeface="Times New Roman" panose="02020603050405020304" pitchFamily="18" charset="0"/>
                        <a:cs typeface="Times New Roman" panose="02020603050405020304" pitchFamily="18" charset="0"/>
                      </a:endParaRPr>
                    </a:p>
                  </a:txBody>
                  <a:tcPr/>
                </a:tc>
                <a:tc>
                  <a:txBody>
                    <a:bodyPr/>
                    <a:lstStyle/>
                    <a:p>
                      <a:endParaRPr lang="en-IN" sz="1800" dirty="0">
                        <a:latin typeface="Times New Roman" panose="02020603050405020304" pitchFamily="18" charset="0"/>
                        <a:cs typeface="Times New Roman" panose="02020603050405020304" pitchFamily="18" charset="0"/>
                      </a:endParaRPr>
                    </a:p>
                  </a:txBody>
                  <a:tcPr/>
                </a:tc>
                <a:tc>
                  <a:txBody>
                    <a:bodyPr/>
                    <a:lstStyle/>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981200" y="1752600"/>
            <a:ext cx="8077200" cy="4724400"/>
          </a:xfrm>
          <a:prstGeom prst="rect">
            <a:avLst/>
          </a:prstGeom>
        </p:spPr>
        <p:txBody>
          <a:bodyPr/>
          <a:lstStyle/>
          <a:p>
            <a:pPr marL="989330" lvl="1" indent="-176530" algn="just" eaLnBrk="0" hangingPunct="0">
              <a:spcBef>
                <a:spcPct val="20000"/>
              </a:spcBef>
              <a:buFont typeface="Wingdings" panose="05000000000000000000" pitchFamily="2" charset="2"/>
              <a:buChar char="§"/>
              <a:defRPr/>
            </a:pPr>
            <a:endParaRPr lang="en-IN" sz="2400" dirty="0">
              <a:solidFill>
                <a:srgbClr val="0000FF"/>
              </a:solidFill>
              <a:latin typeface="Trebuchet MS" panose="020B0603020202020204" pitchFamily="34" charset="0"/>
            </a:endParaRPr>
          </a:p>
          <a:p>
            <a:pPr marL="342900" indent="-342900" eaLnBrk="0" hangingPunct="0">
              <a:spcBef>
                <a:spcPct val="20000"/>
              </a:spcBef>
              <a:defRPr/>
            </a:pPr>
            <a:endParaRPr lang="en-IN" sz="2000" kern="0" dirty="0">
              <a:latin typeface="Trebuchet MS" panose="020B0603020202020204"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p>
        </p:txBody>
      </p:sp>
      <p:graphicFrame>
        <p:nvGraphicFramePr>
          <p:cNvPr id="2" name="Table 2"/>
          <p:cNvGraphicFramePr>
            <a:graphicFrameLocks noGrp="1"/>
          </p:cNvGraphicFramePr>
          <p:nvPr>
            <p:extLst>
              <p:ext uri="{D42A27DB-BD31-4B8C-83A1-F6EECF244321}">
                <p14:modId xmlns:p14="http://schemas.microsoft.com/office/powerpoint/2010/main" val="4190804913"/>
              </p:ext>
            </p:extLst>
          </p:nvPr>
        </p:nvGraphicFramePr>
        <p:xfrm>
          <a:off x="228600" y="1651248"/>
          <a:ext cx="11658600" cy="4831254"/>
        </p:xfrm>
        <a:graphic>
          <a:graphicData uri="http://schemas.openxmlformats.org/drawingml/2006/table">
            <a:tbl>
              <a:tblPr firstRow="1" bandRow="1">
                <a:tableStyleId>{5C22544A-7EE6-4342-B048-85BDC9FD1C3A}</a:tableStyleId>
              </a:tblPr>
              <a:tblGrid>
                <a:gridCol w="3016561">
                  <a:extLst>
                    <a:ext uri="{9D8B030D-6E8A-4147-A177-3AD203B41FA5}">
                      <a16:colId xmlns:a16="http://schemas.microsoft.com/office/drawing/2014/main" val="20000"/>
                    </a:ext>
                  </a:extLst>
                </a:gridCol>
                <a:gridCol w="2812739">
                  <a:extLst>
                    <a:ext uri="{9D8B030D-6E8A-4147-A177-3AD203B41FA5}">
                      <a16:colId xmlns:a16="http://schemas.microsoft.com/office/drawing/2014/main" val="20001"/>
                    </a:ext>
                  </a:extLst>
                </a:gridCol>
                <a:gridCol w="2914650">
                  <a:extLst>
                    <a:ext uri="{9D8B030D-6E8A-4147-A177-3AD203B41FA5}">
                      <a16:colId xmlns:a16="http://schemas.microsoft.com/office/drawing/2014/main" val="20002"/>
                    </a:ext>
                  </a:extLst>
                </a:gridCol>
                <a:gridCol w="2914650">
                  <a:extLst>
                    <a:ext uri="{9D8B030D-6E8A-4147-A177-3AD203B41FA5}">
                      <a16:colId xmlns:a16="http://schemas.microsoft.com/office/drawing/2014/main" val="20003"/>
                    </a:ext>
                  </a:extLst>
                </a:gridCol>
              </a:tblGrid>
              <a:tr h="403947">
                <a:tc>
                  <a:txBody>
                    <a:bodyPr/>
                    <a:lstStyle/>
                    <a:p>
                      <a:r>
                        <a:rPr lang="en-IN" dirty="0">
                          <a:latin typeface="Times New Roman" panose="02020603050405020304" pitchFamily="18" charset="0"/>
                          <a:cs typeface="Times New Roman" panose="02020603050405020304" pitchFamily="18" charset="0"/>
                        </a:rPr>
                        <a:t>Paper Details</a:t>
                      </a:r>
                    </a:p>
                  </a:txBody>
                  <a:tcPr/>
                </a:tc>
                <a:tc>
                  <a:txBody>
                    <a:bodyPr/>
                    <a:lstStyle/>
                    <a:p>
                      <a:r>
                        <a:rPr lang="en-IN" dirty="0">
                          <a:latin typeface="Times New Roman" panose="02020603050405020304" pitchFamily="18" charset="0"/>
                          <a:cs typeface="Times New Roman" panose="02020603050405020304" pitchFamily="18" charset="0"/>
                        </a:rPr>
                        <a:t>Objective of paper, Techniques/Methods</a:t>
                      </a:r>
                    </a:p>
                  </a:txBody>
                  <a:tcPr/>
                </a:tc>
                <a:tc>
                  <a:txBody>
                    <a:bodyPr/>
                    <a:lstStyle/>
                    <a:p>
                      <a:r>
                        <a:rPr lang="en-IN" dirty="0">
                          <a:latin typeface="Times New Roman" panose="02020603050405020304" pitchFamily="18" charset="0"/>
                          <a:cs typeface="Times New Roman" panose="02020603050405020304" pitchFamily="18" charset="0"/>
                        </a:rPr>
                        <a:t>Advantages</a:t>
                      </a:r>
                    </a:p>
                  </a:txBody>
                  <a:tcPr/>
                </a:tc>
                <a:tc>
                  <a:txBody>
                    <a:bodyPr/>
                    <a:lstStyle/>
                    <a:p>
                      <a:r>
                        <a:rPr lang="en-IN"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219127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Mehdi </a:t>
                      </a:r>
                      <a:r>
                        <a:rPr lang="en-IN" dirty="0" err="1">
                          <a:latin typeface="Times New Roman" panose="02020603050405020304" pitchFamily="18" charset="0"/>
                          <a:cs typeface="Times New Roman" panose="02020603050405020304" pitchFamily="18" charset="0"/>
                        </a:rPr>
                        <a:t>Azaouzi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Delel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Rhouma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Lotf</a:t>
                      </a:r>
                      <a:r>
                        <a:rPr lang="en-IN" dirty="0">
                          <a:latin typeface="Times New Roman" panose="02020603050405020304" pitchFamily="18" charset="0"/>
                          <a:cs typeface="Times New Roman" panose="02020603050405020304" pitchFamily="18" charset="0"/>
                        </a:rPr>
                        <a:t> Ben </a:t>
                      </a:r>
                      <a:r>
                        <a:rPr lang="en-IN" dirty="0" err="1">
                          <a:latin typeface="Times New Roman" panose="02020603050405020304" pitchFamily="18" charset="0"/>
                          <a:cs typeface="Times New Roman" panose="02020603050405020304" pitchFamily="18" charset="0"/>
                        </a:rPr>
                        <a:t>Romdhane</a:t>
                      </a:r>
                      <a:r>
                        <a:rPr lang="en-IN" dirty="0">
                          <a:latin typeface="Times New Roman" panose="02020603050405020304" pitchFamily="18" charset="0"/>
                          <a:cs typeface="Times New Roman" panose="02020603050405020304" pitchFamily="18" charset="0"/>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Community detection in large‑scale social networks: state‑of‑the‑art and future directions</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Paper 2019</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main goal of this paper is to give a comprehensive survey of community detection algorithms in social graphs. Taxonomy of existing models based on the computational nature and thus in static and dynamic social networks. Comprehensive overview of existing applications of community detection.</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The refinement step converge very fast . Very good balance between structural and attribute </a:t>
                      </a:r>
                      <a:r>
                        <a:rPr lang="en-US" dirty="0" err="1">
                          <a:latin typeface="Times New Roman" panose="02020603050405020304" pitchFamily="18" charset="0"/>
                          <a:cs typeface="Times New Roman" panose="02020603050405020304" pitchFamily="18" charset="0"/>
                        </a:rPr>
                        <a:t>similarities.Good</a:t>
                      </a:r>
                      <a:r>
                        <a:rPr lang="en-US" dirty="0">
                          <a:latin typeface="Times New Roman" panose="02020603050405020304" pitchFamily="18" charset="0"/>
                          <a:cs typeface="Times New Roman" panose="02020603050405020304" pitchFamily="18" charset="0"/>
                        </a:rPr>
                        <a:t> quality of partition.</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Eliminates many interesting communities. The number of communities should be known in advance. Noise sensitivity. </a:t>
                      </a:r>
                    </a:p>
                  </a:txBody>
                  <a:tcPr/>
                </a:tc>
                <a:extLst>
                  <a:ext uri="{0D108BD9-81ED-4DB2-BD59-A6C34878D82A}">
                    <a16:rowId xmlns:a16="http://schemas.microsoft.com/office/drawing/2014/main" val="10001"/>
                  </a:ext>
                </a:extLst>
              </a:tr>
              <a:tr h="403947">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03947">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981200" y="1752600"/>
            <a:ext cx="8077200" cy="4724400"/>
          </a:xfrm>
          <a:prstGeom prst="rect">
            <a:avLst/>
          </a:prstGeom>
        </p:spPr>
        <p:txBody>
          <a:bodyPr/>
          <a:lstStyle/>
          <a:p>
            <a:pPr marL="989330" lvl="1" indent="-176530" algn="just" eaLnBrk="0" hangingPunct="0">
              <a:spcBef>
                <a:spcPct val="20000"/>
              </a:spcBef>
              <a:buFont typeface="Wingdings" panose="05000000000000000000" pitchFamily="2" charset="2"/>
              <a:buChar char="§"/>
              <a:defRPr/>
            </a:pPr>
            <a:endParaRPr lang="en-IN" sz="2400" dirty="0">
              <a:solidFill>
                <a:srgbClr val="0000FF"/>
              </a:solidFill>
              <a:latin typeface="Trebuchet MS" panose="020B0603020202020204" pitchFamily="34" charset="0"/>
            </a:endParaRPr>
          </a:p>
          <a:p>
            <a:pPr marL="342900" indent="-342900" eaLnBrk="0" hangingPunct="0">
              <a:spcBef>
                <a:spcPct val="20000"/>
              </a:spcBef>
              <a:defRPr/>
            </a:pPr>
            <a:endParaRPr lang="en-IN" sz="2000" kern="0" dirty="0">
              <a:latin typeface="Trebuchet MS" panose="020B0603020202020204"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p>
        </p:txBody>
      </p:sp>
      <p:graphicFrame>
        <p:nvGraphicFramePr>
          <p:cNvPr id="2" name="Table 2"/>
          <p:cNvGraphicFramePr>
            <a:graphicFrameLocks noGrp="1"/>
          </p:cNvGraphicFramePr>
          <p:nvPr>
            <p:extLst>
              <p:ext uri="{D42A27DB-BD31-4B8C-83A1-F6EECF244321}">
                <p14:modId xmlns:p14="http://schemas.microsoft.com/office/powerpoint/2010/main" val="2855433645"/>
              </p:ext>
            </p:extLst>
          </p:nvPr>
        </p:nvGraphicFramePr>
        <p:xfrm>
          <a:off x="304800" y="1752600"/>
          <a:ext cx="11677650" cy="5029200"/>
        </p:xfrm>
        <a:graphic>
          <a:graphicData uri="http://schemas.openxmlformats.org/drawingml/2006/table">
            <a:tbl>
              <a:tblPr firstRow="1" bandRow="1">
                <a:tableStyleId>{5C22544A-7EE6-4342-B048-85BDC9FD1C3A}</a:tableStyleId>
              </a:tblPr>
              <a:tblGrid>
                <a:gridCol w="1957070">
                  <a:extLst>
                    <a:ext uri="{9D8B030D-6E8A-4147-A177-3AD203B41FA5}">
                      <a16:colId xmlns:a16="http://schemas.microsoft.com/office/drawing/2014/main" val="20000"/>
                    </a:ext>
                  </a:extLst>
                </a:gridCol>
                <a:gridCol w="3994785">
                  <a:extLst>
                    <a:ext uri="{9D8B030D-6E8A-4147-A177-3AD203B41FA5}">
                      <a16:colId xmlns:a16="http://schemas.microsoft.com/office/drawing/2014/main" val="20001"/>
                    </a:ext>
                  </a:extLst>
                </a:gridCol>
                <a:gridCol w="2806700">
                  <a:extLst>
                    <a:ext uri="{9D8B030D-6E8A-4147-A177-3AD203B41FA5}">
                      <a16:colId xmlns:a16="http://schemas.microsoft.com/office/drawing/2014/main" val="20002"/>
                    </a:ext>
                  </a:extLst>
                </a:gridCol>
                <a:gridCol w="2919095">
                  <a:extLst>
                    <a:ext uri="{9D8B030D-6E8A-4147-A177-3AD203B41FA5}">
                      <a16:colId xmlns:a16="http://schemas.microsoft.com/office/drawing/2014/main" val="20003"/>
                    </a:ext>
                  </a:extLst>
                </a:gridCol>
              </a:tblGrid>
              <a:tr h="374015">
                <a:tc>
                  <a:txBody>
                    <a:bodyPr/>
                    <a:lstStyle/>
                    <a:p>
                      <a:r>
                        <a:rPr lang="en-IN" dirty="0">
                          <a:latin typeface="Times New Roman" panose="02020603050405020304" pitchFamily="18" charset="0"/>
                          <a:cs typeface="Times New Roman" panose="02020603050405020304" pitchFamily="18" charset="0"/>
                        </a:rPr>
                        <a:t>Paper Details</a:t>
                      </a:r>
                    </a:p>
                  </a:txBody>
                  <a:tcPr/>
                </a:tc>
                <a:tc>
                  <a:txBody>
                    <a:bodyPr/>
                    <a:lstStyle/>
                    <a:p>
                      <a:r>
                        <a:rPr lang="en-IN" dirty="0">
                          <a:latin typeface="Times New Roman" panose="02020603050405020304" pitchFamily="18" charset="0"/>
                          <a:cs typeface="Times New Roman" panose="02020603050405020304" pitchFamily="18" charset="0"/>
                        </a:rPr>
                        <a:t>Objective of paper, Techniques/Methods</a:t>
                      </a:r>
                    </a:p>
                  </a:txBody>
                  <a:tcPr/>
                </a:tc>
                <a:tc>
                  <a:txBody>
                    <a:bodyPr/>
                    <a:lstStyle/>
                    <a:p>
                      <a:r>
                        <a:rPr lang="en-IN" dirty="0">
                          <a:latin typeface="Times New Roman" panose="02020603050405020304" pitchFamily="18" charset="0"/>
                          <a:cs typeface="Times New Roman" panose="02020603050405020304" pitchFamily="18" charset="0"/>
                        </a:rPr>
                        <a:t>Advantages</a:t>
                      </a:r>
                    </a:p>
                  </a:txBody>
                  <a:tcPr/>
                </a:tc>
                <a:tc>
                  <a:txBody>
                    <a:bodyPr/>
                    <a:lstStyle/>
                    <a:p>
                      <a:r>
                        <a:rPr lang="en-IN"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3657600">
                <a:tc>
                  <a:txBody>
                    <a:bodyPr/>
                    <a:lstStyle/>
                    <a:p>
                      <a:r>
                        <a:rPr lang="en-IN" dirty="0" err="1">
                          <a:latin typeface="Times New Roman" panose="02020603050405020304" pitchFamily="18" charset="0"/>
                          <a:cs typeface="Times New Roman" panose="02020603050405020304" pitchFamily="18" charset="0"/>
                        </a:rPr>
                        <a:t>Kun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Hea</a:t>
                      </a:r>
                      <a:r>
                        <a:rPr lang="en-IN" dirty="0">
                          <a:latin typeface="Times New Roman" panose="02020603050405020304" pitchFamily="18" charset="0"/>
                          <a:cs typeface="Times New Roman" panose="02020603050405020304" pitchFamily="18" charset="0"/>
                        </a:rPr>
                        <a:t>, Yingru Li a, Sucheta Soundarajanc, John E. Hopcroft</a:t>
                      </a:r>
                      <a:r>
                        <a:rPr lang="en-US" altLang="en-IN" b="1" dirty="0">
                          <a:latin typeface="Times New Roman" panose="02020603050405020304" pitchFamily="18" charset="0"/>
                          <a:cs typeface="Times New Roman" panose="02020603050405020304" pitchFamily="18" charset="0"/>
                        </a:rPr>
                        <a:t> “Hidden community detection in social networks”</a:t>
                      </a:r>
                    </a:p>
                    <a:p>
                      <a:r>
                        <a:rPr lang="en-US" altLang="en-IN" b="1" dirty="0">
                          <a:latin typeface="Times New Roman" panose="02020603050405020304" pitchFamily="18" charset="0"/>
                          <a:cs typeface="Times New Roman" panose="02020603050405020304" pitchFamily="18" charset="0"/>
                        </a:rPr>
                        <a:t>Paper 2019</a:t>
                      </a:r>
                    </a:p>
                    <a:p>
                      <a:endParaRPr lang="en-US" altLang="en-IN" b="1"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paper introduces a new graph-theoretical concept of hidden community for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analysing</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complex networks, which contain both stronger or dominant communities and weak communities.. We propose a meta approach, namely HICODE (Hidden Community Detection), for identifying the hidden community structure as well as enhancing the detection of the dominant community structure. </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Due to the difficulty of labeling all ground truth communities in real-world datasets, HICODE provides a</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promising technique to pinpoint the existing latent communities and uncover communities for which there is no ground truth. Our finding in this work is significant to detect</a:t>
                      </a:r>
                    </a:p>
                    <a:p>
                      <a:r>
                        <a:rPr lang="en-IN" dirty="0">
                          <a:latin typeface="Times New Roman" panose="02020603050405020304" pitchFamily="18" charset="0"/>
                          <a:cs typeface="Times New Roman" panose="02020603050405020304" pitchFamily="18" charset="0"/>
                        </a:rPr>
                        <a:t>hidden communities in complex social networks.</a:t>
                      </a:r>
                    </a:p>
                  </a:txBody>
                  <a:tcPr/>
                </a:tc>
                <a:tc>
                  <a:txBody>
                    <a:bodyPr/>
                    <a:lstStyle/>
                    <a:p>
                      <a:r>
                        <a:rPr lang="en-IN" dirty="0">
                          <a:latin typeface="Times New Roman" panose="02020603050405020304" pitchFamily="18" charset="0"/>
                          <a:cs typeface="Times New Roman" panose="02020603050405020304" pitchFamily="18" charset="0"/>
                        </a:rPr>
                        <a:t>Through experiments on a variety of real-world networks, we demonstrate that the</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higher the hiddenness value a community is, the harder for an algorithm to locate such community; HICODE outperforms</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several state-of-the-art community detection methods on uncovering the hidden communities.</a:t>
                      </a:r>
                    </a:p>
                  </a:txBody>
                  <a:tcPr/>
                </a:tc>
                <a:extLst>
                  <a:ext uri="{0D108BD9-81ED-4DB2-BD59-A6C34878D82A}">
                    <a16:rowId xmlns:a16="http://schemas.microsoft.com/office/drawing/2014/main" val="10001"/>
                  </a:ext>
                </a:extLst>
              </a:tr>
              <a:tr h="36576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6576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981200" y="1752600"/>
            <a:ext cx="8077200" cy="4724400"/>
          </a:xfrm>
          <a:prstGeom prst="rect">
            <a:avLst/>
          </a:prstGeom>
        </p:spPr>
        <p:txBody>
          <a:bodyPr/>
          <a:lstStyle/>
          <a:p>
            <a:pPr marL="989330" lvl="1" indent="-176530" algn="just" eaLnBrk="0" hangingPunct="0">
              <a:spcBef>
                <a:spcPct val="20000"/>
              </a:spcBef>
              <a:buFont typeface="Wingdings" panose="05000000000000000000" pitchFamily="2" charset="2"/>
              <a:buChar char="§"/>
              <a:defRPr/>
            </a:pPr>
            <a:endParaRPr lang="en-IN" sz="2400" dirty="0">
              <a:solidFill>
                <a:srgbClr val="0000FF"/>
              </a:solidFill>
              <a:latin typeface="Trebuchet MS" panose="020B0603020202020204" pitchFamily="34" charset="0"/>
            </a:endParaRPr>
          </a:p>
          <a:p>
            <a:pPr marL="342900" indent="-342900" eaLnBrk="0" hangingPunct="0">
              <a:spcBef>
                <a:spcPct val="20000"/>
              </a:spcBef>
              <a:defRPr/>
            </a:pPr>
            <a:endParaRPr lang="en-IN" sz="2000" kern="0" dirty="0">
              <a:latin typeface="Trebuchet MS" panose="020B0603020202020204"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p>
        </p:txBody>
      </p:sp>
      <p:graphicFrame>
        <p:nvGraphicFramePr>
          <p:cNvPr id="2" name="Table 2"/>
          <p:cNvGraphicFramePr>
            <a:graphicFrameLocks noGrp="1"/>
          </p:cNvGraphicFramePr>
          <p:nvPr>
            <p:extLst>
              <p:ext uri="{D42A27DB-BD31-4B8C-83A1-F6EECF244321}">
                <p14:modId xmlns:p14="http://schemas.microsoft.com/office/powerpoint/2010/main" val="617933285"/>
              </p:ext>
            </p:extLst>
          </p:nvPr>
        </p:nvGraphicFramePr>
        <p:xfrm>
          <a:off x="228600" y="1905000"/>
          <a:ext cx="11840210" cy="4831080"/>
        </p:xfrm>
        <a:graphic>
          <a:graphicData uri="http://schemas.openxmlformats.org/drawingml/2006/table">
            <a:tbl>
              <a:tblPr firstRow="1" bandRow="1">
                <a:tableStyleId>{5C22544A-7EE6-4342-B048-85BDC9FD1C3A}</a:tableStyleId>
              </a:tblPr>
              <a:tblGrid>
                <a:gridCol w="269875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2980690">
                  <a:extLst>
                    <a:ext uri="{9D8B030D-6E8A-4147-A177-3AD203B41FA5}">
                      <a16:colId xmlns:a16="http://schemas.microsoft.com/office/drawing/2014/main" val="20002"/>
                    </a:ext>
                  </a:extLst>
                </a:gridCol>
                <a:gridCol w="2807970">
                  <a:extLst>
                    <a:ext uri="{9D8B030D-6E8A-4147-A177-3AD203B41FA5}">
                      <a16:colId xmlns:a16="http://schemas.microsoft.com/office/drawing/2014/main" val="20003"/>
                    </a:ext>
                  </a:extLst>
                </a:gridCol>
              </a:tblGrid>
              <a:tr h="642620">
                <a:tc>
                  <a:txBody>
                    <a:bodyPr/>
                    <a:lstStyle/>
                    <a:p>
                      <a:r>
                        <a:rPr lang="en-IN" dirty="0">
                          <a:latin typeface="Times New Roman" panose="02020603050405020304" pitchFamily="18" charset="0"/>
                          <a:cs typeface="Times New Roman" panose="02020603050405020304" pitchFamily="18" charset="0"/>
                        </a:rPr>
                        <a:t>Paper Details</a:t>
                      </a:r>
                    </a:p>
                  </a:txBody>
                  <a:tcPr/>
                </a:tc>
                <a:tc>
                  <a:txBody>
                    <a:bodyPr/>
                    <a:lstStyle/>
                    <a:p>
                      <a:r>
                        <a:rPr lang="en-IN" dirty="0">
                          <a:latin typeface="Times New Roman" panose="02020603050405020304" pitchFamily="18" charset="0"/>
                          <a:cs typeface="Times New Roman" panose="02020603050405020304" pitchFamily="18" charset="0"/>
                        </a:rPr>
                        <a:t>Objective of paper, Techniques/Methods</a:t>
                      </a:r>
                    </a:p>
                  </a:txBody>
                  <a:tcPr/>
                </a:tc>
                <a:tc>
                  <a:txBody>
                    <a:bodyPr/>
                    <a:lstStyle/>
                    <a:p>
                      <a:r>
                        <a:rPr lang="en-IN" dirty="0">
                          <a:latin typeface="Times New Roman" panose="02020603050405020304" pitchFamily="18" charset="0"/>
                          <a:cs typeface="Times New Roman" panose="02020603050405020304" pitchFamily="18" charset="0"/>
                        </a:rPr>
                        <a:t>Advantages</a:t>
                      </a:r>
                    </a:p>
                  </a:txBody>
                  <a:tcPr/>
                </a:tc>
                <a:tc>
                  <a:txBody>
                    <a:bodyPr/>
                    <a:lstStyle/>
                    <a:p>
                      <a:r>
                        <a:rPr lang="en-IN"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312293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b="0" dirty="0">
                          <a:latin typeface="Times New Roman" panose="02020603050405020304" pitchFamily="18" charset="0"/>
                          <a:cs typeface="Times New Roman" panose="02020603050405020304" pitchFamily="18" charset="0"/>
                        </a:rPr>
                        <a:t>Hamid Ahmadi Beni, </a:t>
                      </a:r>
                      <a:r>
                        <a:rPr lang="en-US" altLang="en-IN" b="0" dirty="0" err="1">
                          <a:latin typeface="Times New Roman" panose="02020603050405020304" pitchFamily="18" charset="0"/>
                          <a:cs typeface="Times New Roman" panose="02020603050405020304" pitchFamily="18" charset="0"/>
                        </a:rPr>
                        <a:t>Asgarali</a:t>
                      </a:r>
                      <a:r>
                        <a:rPr lang="en-US" altLang="en-IN" b="0" dirty="0">
                          <a:latin typeface="Times New Roman" panose="02020603050405020304" pitchFamily="18" charset="0"/>
                          <a:cs typeface="Times New Roman" panose="02020603050405020304" pitchFamily="18" charset="0"/>
                        </a:rPr>
                        <a:t> Bouyer </a:t>
                      </a:r>
                      <a:r>
                        <a:rPr lang="en-US" altLang="en-IN" b="1" dirty="0">
                          <a:latin typeface="Times New Roman" panose="02020603050405020304" pitchFamily="18" charset="0"/>
                          <a:cs typeface="Times New Roman" panose="02020603050405020304" pitchFamily="18" charset="0"/>
                        </a:rPr>
                        <a:t>“TI-SC: top-k infuential nodes selection based on community detection and scoring criteria in social networks”</a:t>
                      </a:r>
                    </a:p>
                    <a:p>
                      <a:pPr marL="0" marR="0" lvl="0" indent="0" algn="l" defTabSz="914400" rtl="0" eaLnBrk="1" fontAlgn="auto" latinLnBrk="0" hangingPunct="1">
                        <a:lnSpc>
                          <a:spcPct val="100000"/>
                        </a:lnSpc>
                        <a:spcBef>
                          <a:spcPts val="0"/>
                        </a:spcBef>
                        <a:spcAft>
                          <a:spcPts val="0"/>
                        </a:spcAft>
                        <a:buClrTx/>
                        <a:buSzTx/>
                        <a:buFontTx/>
                        <a:buNone/>
                        <a:defRPr/>
                      </a:pPr>
                      <a:r>
                        <a:rPr lang="en-US" altLang="en-IN" b="1" dirty="0">
                          <a:latin typeface="Times New Roman" panose="02020603050405020304" pitchFamily="18" charset="0"/>
                          <a:cs typeface="Times New Roman" panose="02020603050405020304" pitchFamily="18" charset="0"/>
                        </a:rPr>
                        <a:t>Paper -2020</a:t>
                      </a:r>
                    </a:p>
                  </a:txBody>
                  <a:tcPr/>
                </a:tc>
                <a:tc>
                  <a:txBody>
                    <a:bodyPr/>
                    <a:lstStyle/>
                    <a:p>
                      <a:r>
                        <a:rPr lang="en-IN" dirty="0">
                          <a:latin typeface="Times New Roman" panose="02020603050405020304" pitchFamily="18" charset="0"/>
                          <a:cs typeface="Times New Roman" panose="02020603050405020304" pitchFamily="18" charset="0"/>
                        </a:rPr>
                        <a:t>The TI-SC algorithm selects the infuential nodes by examining the relationships between the core nodes and the scoring ability of other nodes. After selecting each seed node, the scores are updated to reduce the overlap in selecting the seed nodes. This algorithm has efcient performance in high Rich-Club networks.</a:t>
                      </a:r>
                    </a:p>
                  </a:txBody>
                  <a:tcPr/>
                </a:tc>
                <a:tc>
                  <a:txBody>
                    <a:bodyPr/>
                    <a:lstStyle/>
                    <a:p>
                      <a:r>
                        <a:rPr lang="en-IN" dirty="0">
                          <a:latin typeface="Times New Roman" panose="02020603050405020304" pitchFamily="18" charset="0"/>
                          <a:cs typeface="Times New Roman" panose="02020603050405020304" pitchFamily="18" charset="0"/>
                        </a:rPr>
                        <a:t>In this paper, </a:t>
                      </a:r>
                      <a:r>
                        <a:rPr lang="en-US" altLang="en-IN" dirty="0">
                          <a:latin typeface="Times New Roman" panose="02020603050405020304" pitchFamily="18" charset="0"/>
                          <a:cs typeface="Times New Roman" panose="02020603050405020304" pitchFamily="18" charset="0"/>
                        </a:rPr>
                        <a:t>They hav</a:t>
                      </a:r>
                      <a:r>
                        <a:rPr lang="en-IN" dirty="0">
                          <a:latin typeface="Times New Roman" panose="02020603050405020304" pitchFamily="18" charset="0"/>
                          <a:cs typeface="Times New Roman" panose="02020603050405020304" pitchFamily="18" charset="0"/>
                        </a:rPr>
                        <a:t>e proposed an efcient community-based algorithm combined with a scoring measure for selecting </a:t>
                      </a:r>
                    </a:p>
                    <a:p>
                      <a:r>
                        <a:rPr lang="en-IN" dirty="0">
                          <a:latin typeface="Times New Roman" panose="02020603050405020304" pitchFamily="18" charset="0"/>
                          <a:cs typeface="Times New Roman" panose="02020603050405020304" pitchFamily="18" charset="0"/>
                        </a:rPr>
                        <a:t>top-K infuential nodes. In the TI-SC algorithm, the scoring criterion reduces the overlap of seed nodes, and this leads </a:t>
                      </a:r>
                    </a:p>
                    <a:p>
                      <a:r>
                        <a:rPr lang="en-IN" dirty="0">
                          <a:latin typeface="Times New Roman" panose="02020603050405020304" pitchFamily="18" charset="0"/>
                          <a:cs typeface="Times New Roman" panose="02020603050405020304" pitchFamily="18" charset="0"/>
                        </a:rPr>
                        <a:t>to the selection of K-node with optimal infuence spread.</a:t>
                      </a:r>
                    </a:p>
                  </a:txBody>
                  <a:tcPr/>
                </a:tc>
                <a:tc>
                  <a:txBody>
                    <a:bodyPr/>
                    <a:lstStyle/>
                    <a:p>
                      <a:r>
                        <a:rPr lang="en-US" dirty="0" err="1">
                          <a:latin typeface="Times New Roman" panose="02020603050405020304" pitchFamily="18" charset="0"/>
                          <a:cs typeface="Times New Roman" panose="02020603050405020304" pitchFamily="18" charset="0"/>
                        </a:rPr>
                        <a:t>Infuence</a:t>
                      </a:r>
                      <a:r>
                        <a:rPr lang="en-US" dirty="0">
                          <a:latin typeface="Times New Roman" panose="02020603050405020304" pitchFamily="18" charset="0"/>
                          <a:cs typeface="Times New Roman" panose="02020603050405020304" pitchFamily="18" charset="0"/>
                        </a:rPr>
                        <a:t> maximization is a classic optimization problem to </a:t>
                      </a:r>
                      <a:r>
                        <a:rPr lang="en-US" dirty="0" err="1">
                          <a:latin typeface="Times New Roman" panose="02020603050405020304" pitchFamily="18" charset="0"/>
                          <a:cs typeface="Times New Roman" panose="02020603050405020304" pitchFamily="18" charset="0"/>
                        </a:rPr>
                        <a:t>fnd</a:t>
                      </a:r>
                      <a:r>
                        <a:rPr lang="en-US" dirty="0">
                          <a:latin typeface="Times New Roman" panose="02020603050405020304" pitchFamily="18" charset="0"/>
                          <a:cs typeface="Times New Roman" panose="02020603050405020304" pitchFamily="18" charset="0"/>
                        </a:rPr>
                        <a:t> a subset of seed nodes in a social network that has a maximum </a:t>
                      </a:r>
                      <a:r>
                        <a:rPr lang="en-US" dirty="0" err="1">
                          <a:latin typeface="Times New Roman" panose="02020603050405020304" pitchFamily="18" charset="0"/>
                          <a:cs typeface="Times New Roman" panose="02020603050405020304" pitchFamily="18" charset="0"/>
                        </a:rPr>
                        <a:t>infuence</a:t>
                      </a:r>
                      <a:r>
                        <a:rPr lang="en-US" dirty="0">
                          <a:latin typeface="Times New Roman" panose="02020603050405020304" pitchFamily="18" charset="0"/>
                          <a:cs typeface="Times New Roman" panose="02020603050405020304" pitchFamily="18" charset="0"/>
                        </a:rPr>
                        <a:t> with respect to a propagation model. This problem </a:t>
                      </a:r>
                      <a:r>
                        <a:rPr lang="en-US" dirty="0" err="1">
                          <a:latin typeface="Times New Roman" panose="02020603050405020304" pitchFamily="18" charset="0"/>
                          <a:cs typeface="Times New Roman" panose="02020603050405020304" pitchFamily="18" charset="0"/>
                        </a:rPr>
                        <a:t>sufers</a:t>
                      </a:r>
                      <a:r>
                        <a:rPr lang="en-US" dirty="0">
                          <a:latin typeface="Times New Roman" panose="02020603050405020304" pitchFamily="18" charset="0"/>
                          <a:cs typeface="Times New Roman" panose="02020603050405020304" pitchFamily="18" charset="0"/>
                        </a:rPr>
                        <a:t> from the overlap of seed nodes and the lack of optimal selection of seed nodes.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0259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0259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066800" y="1752600"/>
            <a:ext cx="8534400" cy="4724400"/>
          </a:xfrm>
          <a:prstGeom prst="rect">
            <a:avLst/>
          </a:prstGeom>
        </p:spPr>
        <p:txBody>
          <a:bodyPr/>
          <a:lstStyle/>
          <a:p>
            <a:pPr marL="685800" indent="-342900" algn="just" eaLnBrk="0" hangingPunct="0">
              <a:spcBef>
                <a:spcPct val="20000"/>
              </a:spcBef>
              <a:buFont typeface="Arial" panose="020B0604020202020204" pitchFamily="34" charset="0"/>
              <a:buChar char="•"/>
              <a:defRPr/>
            </a:pPr>
            <a:endParaRPr lang="en-IN" sz="2000" kern="0" dirty="0">
              <a:solidFill>
                <a:srgbClr val="0000FF"/>
              </a:solidFill>
              <a:latin typeface="Times New Roman" panose="02020603050405020304" charset="0"/>
              <a:cs typeface="Times New Roman" panose="02020603050405020304" charset="0"/>
            </a:endParaRPr>
          </a:p>
          <a:p>
            <a:pPr marL="685800" indent="-342900" algn="just" eaLnBrk="0" hangingPunct="0">
              <a:spcBef>
                <a:spcPct val="20000"/>
              </a:spcBef>
              <a:buFont typeface="Arial" panose="020B0604020202020204" pitchFamily="34" charset="0"/>
              <a:buChar char="•"/>
              <a:defRPr/>
            </a:pPr>
            <a:endParaRPr lang="en-IN" sz="2000" kern="0" dirty="0">
              <a:solidFill>
                <a:srgbClr val="0000FF"/>
              </a:solidFill>
              <a:latin typeface="Times New Roman" panose="02020603050405020304" charset="0"/>
              <a:cs typeface="Times New Roman" panose="02020603050405020304" charset="0"/>
            </a:endParaRPr>
          </a:p>
          <a:p>
            <a:pPr marL="685800" indent="-342900" algn="just" eaLnBrk="0" hangingPunct="0">
              <a:spcBef>
                <a:spcPts val="0"/>
              </a:spcBef>
              <a:spcAft>
                <a:spcPts val="0"/>
              </a:spcAft>
              <a:buFont typeface="Wingdings" panose="05000000000000000000" pitchFamily="2" charset="2"/>
              <a:buChar char="§"/>
              <a:defRPr/>
            </a:pPr>
            <a:r>
              <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Abstract </a:t>
            </a:r>
          </a:p>
          <a:p>
            <a:pPr marL="685800" indent="-342900" algn="just" eaLnBrk="0" hangingPunct="0">
              <a:spcBef>
                <a:spcPts val="0"/>
              </a:spcBef>
              <a:spcAft>
                <a:spcPts val="0"/>
              </a:spcAft>
              <a:buFont typeface="Wingdings" panose="05000000000000000000" pitchFamily="2" charset="2"/>
              <a:buChar char="§"/>
              <a:defRPr/>
            </a:pPr>
            <a:r>
              <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Motivation Scope of the Project</a:t>
            </a:r>
          </a:p>
          <a:p>
            <a:pPr marL="685800" indent="-342900" algn="just" eaLnBrk="0" hangingPunct="0">
              <a:spcBef>
                <a:spcPts val="0"/>
              </a:spcBef>
              <a:spcAft>
                <a:spcPts val="0"/>
              </a:spcAft>
              <a:buFont typeface="Wingdings" panose="05000000000000000000" pitchFamily="2" charset="2"/>
              <a:buChar char="§"/>
              <a:defRPr/>
            </a:pPr>
            <a:r>
              <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Suggestions from Review – 1</a:t>
            </a:r>
          </a:p>
          <a:p>
            <a:pPr marL="685800" indent="-342900" algn="just" eaLnBrk="0" hangingPunct="0">
              <a:spcBef>
                <a:spcPts val="0"/>
              </a:spcBef>
              <a:spcAft>
                <a:spcPts val="0"/>
              </a:spcAft>
              <a:buFont typeface="Wingdings" panose="05000000000000000000" pitchFamily="2" charset="2"/>
              <a:buChar char="§"/>
              <a:defRPr/>
            </a:pPr>
            <a:r>
              <a:rPr lang="en-US" sz="2400" dirty="0">
                <a:solidFill>
                  <a:srgbClr val="0033CC"/>
                </a:solidFill>
                <a:latin typeface="Times New Roman" panose="02020603050405020304" charset="0"/>
                <a:cs typeface="Times New Roman" panose="02020603050405020304" charset="0"/>
                <a:sym typeface="Trebuchet MS" panose="020B0603020202020204"/>
              </a:rPr>
              <a:t>Functional and Non - Functional Requirements</a:t>
            </a:r>
            <a:endParaRPr lang="en-US" sz="2400" dirty="0">
              <a:solidFill>
                <a:srgbClr val="0033CC"/>
              </a:solidFill>
              <a:latin typeface="Times New Roman" panose="02020603050405020304" charset="0"/>
              <a:cs typeface="Times New Roman" panose="02020603050405020304" charset="0"/>
              <a:sym typeface="Arial" panose="020B0604020202020204"/>
            </a:endParaRPr>
          </a:p>
          <a:p>
            <a:pPr marL="685800" indent="-342900" algn="just" eaLnBrk="0" hangingPunct="0">
              <a:spcBef>
                <a:spcPts val="0"/>
              </a:spcBef>
              <a:spcAft>
                <a:spcPts val="0"/>
              </a:spcAft>
              <a:buFont typeface="Wingdings" panose="05000000000000000000" pitchFamily="2" charset="2"/>
              <a:buChar char="§"/>
              <a:defRPr/>
            </a:pPr>
            <a:r>
              <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Literature Survey </a:t>
            </a:r>
          </a:p>
          <a:p>
            <a:pPr marL="685800" indent="-342900" algn="just" eaLnBrk="0" hangingPunct="0">
              <a:spcBef>
                <a:spcPts val="0"/>
              </a:spcBef>
              <a:spcAft>
                <a:spcPts val="0"/>
              </a:spcAft>
              <a:buFont typeface="Wingdings" panose="05000000000000000000" pitchFamily="2" charset="2"/>
              <a:buChar char="§"/>
              <a:defRPr/>
            </a:pPr>
            <a:r>
              <a:rPr lang="en-IN" sz="2400" dirty="0">
                <a:solidFill>
                  <a:srgbClr val="0033CC"/>
                </a:solidFill>
                <a:latin typeface="Times New Roman" panose="02020603050405020304" charset="0"/>
                <a:cs typeface="Times New Roman" panose="02020603050405020304" charset="0"/>
              </a:rPr>
              <a:t>Capstone (Phase-I &amp; Phase-II) Project Timeline </a:t>
            </a:r>
          </a:p>
          <a:p>
            <a:pPr marL="685800" indent="-342900" algn="just" eaLnBrk="0" hangingPunct="0">
              <a:spcBef>
                <a:spcPts val="0"/>
              </a:spcBef>
              <a:spcAft>
                <a:spcPts val="0"/>
              </a:spcAft>
              <a:buFont typeface="Wingdings" panose="05000000000000000000" pitchFamily="2" charset="2"/>
              <a:buChar char="§"/>
              <a:defRPr/>
            </a:pPr>
            <a:r>
              <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Conclusion</a:t>
            </a:r>
          </a:p>
          <a:p>
            <a:pPr marL="685800" indent="-342900" algn="just" eaLnBrk="0" hangingPunct="0">
              <a:spcBef>
                <a:spcPts val="0"/>
              </a:spcBef>
              <a:spcAft>
                <a:spcPts val="0"/>
              </a:spcAft>
              <a:buFont typeface="Wingdings" panose="05000000000000000000" pitchFamily="2" charset="2"/>
              <a:buChar char="§"/>
              <a:defRPr/>
            </a:pPr>
            <a:r>
              <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References </a:t>
            </a:r>
          </a:p>
          <a:p>
            <a:pPr marL="685800" indent="-342900" algn="just" eaLnBrk="0" hangingPunct="0">
              <a:spcBef>
                <a:spcPts val="0"/>
              </a:spcBef>
              <a:spcAft>
                <a:spcPts val="0"/>
              </a:spcAft>
              <a:buFont typeface="Arial" panose="020B0604020202020204" pitchFamily="34" charset="0"/>
              <a:buChar char="•"/>
              <a:defRPr/>
            </a:pPr>
            <a:endParaRPr lang="en-US" sz="2400" dirty="0">
              <a:solidFill>
                <a:srgbClr val="0033CC"/>
              </a:solidFill>
              <a:latin typeface="Times New Roman" panose="02020603050405020304" charset="0"/>
              <a:cs typeface="Times New Roman" panose="02020603050405020304" charset="0"/>
              <a:sym typeface="Trebuchet MS" panose="020B0603020202020204"/>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p>
        </p:txBody>
      </p:sp>
      <p:graphicFrame>
        <p:nvGraphicFramePr>
          <p:cNvPr id="7" name="Table 2"/>
          <p:cNvGraphicFramePr>
            <a:graphicFrameLocks noGrp="1"/>
          </p:cNvGraphicFramePr>
          <p:nvPr>
            <p:extLst>
              <p:ext uri="{D42A27DB-BD31-4B8C-83A1-F6EECF244321}">
                <p14:modId xmlns:p14="http://schemas.microsoft.com/office/powerpoint/2010/main" val="1951382335"/>
              </p:ext>
            </p:extLst>
          </p:nvPr>
        </p:nvGraphicFramePr>
        <p:xfrm>
          <a:off x="175895" y="1752600"/>
          <a:ext cx="11840210" cy="5029200"/>
        </p:xfrm>
        <a:graphic>
          <a:graphicData uri="http://schemas.openxmlformats.org/drawingml/2006/table">
            <a:tbl>
              <a:tblPr firstRow="1" bandRow="1">
                <a:tableStyleId>{5C22544A-7EE6-4342-B048-85BDC9FD1C3A}</a:tableStyleId>
              </a:tblPr>
              <a:tblGrid>
                <a:gridCol w="2303780">
                  <a:extLst>
                    <a:ext uri="{9D8B030D-6E8A-4147-A177-3AD203B41FA5}">
                      <a16:colId xmlns:a16="http://schemas.microsoft.com/office/drawing/2014/main" val="20000"/>
                    </a:ext>
                  </a:extLst>
                </a:gridCol>
                <a:gridCol w="3048635">
                  <a:extLst>
                    <a:ext uri="{9D8B030D-6E8A-4147-A177-3AD203B41FA5}">
                      <a16:colId xmlns:a16="http://schemas.microsoft.com/office/drawing/2014/main" val="20001"/>
                    </a:ext>
                  </a:extLst>
                </a:gridCol>
                <a:gridCol w="3624580">
                  <a:extLst>
                    <a:ext uri="{9D8B030D-6E8A-4147-A177-3AD203B41FA5}">
                      <a16:colId xmlns:a16="http://schemas.microsoft.com/office/drawing/2014/main" val="20002"/>
                    </a:ext>
                  </a:extLst>
                </a:gridCol>
                <a:gridCol w="2863215">
                  <a:extLst>
                    <a:ext uri="{9D8B030D-6E8A-4147-A177-3AD203B41FA5}">
                      <a16:colId xmlns:a16="http://schemas.microsoft.com/office/drawing/2014/main" val="20003"/>
                    </a:ext>
                  </a:extLst>
                </a:gridCol>
              </a:tblGrid>
              <a:tr h="640080">
                <a:tc>
                  <a:txBody>
                    <a:bodyPr/>
                    <a:lstStyle/>
                    <a:p>
                      <a:r>
                        <a:rPr lang="en-IN" dirty="0">
                          <a:latin typeface="Times New Roman" panose="02020603050405020304" pitchFamily="18" charset="0"/>
                          <a:cs typeface="Times New Roman" panose="02020603050405020304" pitchFamily="18" charset="0"/>
                        </a:rPr>
                        <a:t>Paper Details</a:t>
                      </a:r>
                    </a:p>
                  </a:txBody>
                  <a:tcPr/>
                </a:tc>
                <a:tc>
                  <a:txBody>
                    <a:bodyPr/>
                    <a:lstStyle/>
                    <a:p>
                      <a:r>
                        <a:rPr lang="en-IN" dirty="0">
                          <a:latin typeface="Times New Roman" panose="02020603050405020304" pitchFamily="18" charset="0"/>
                          <a:cs typeface="Times New Roman" panose="02020603050405020304" pitchFamily="18" charset="0"/>
                        </a:rPr>
                        <a:t>Objective of paper, Techniques/Methods</a:t>
                      </a:r>
                    </a:p>
                  </a:txBody>
                  <a:tcPr/>
                </a:tc>
                <a:tc>
                  <a:txBody>
                    <a:bodyPr/>
                    <a:lstStyle/>
                    <a:p>
                      <a:r>
                        <a:rPr lang="en-IN" dirty="0">
                          <a:latin typeface="Times New Roman" panose="02020603050405020304" pitchFamily="18" charset="0"/>
                          <a:cs typeface="Times New Roman" panose="02020603050405020304" pitchFamily="18" charset="0"/>
                        </a:rPr>
                        <a:t>Advantages</a:t>
                      </a:r>
                    </a:p>
                  </a:txBody>
                  <a:tcPr/>
                </a:tc>
                <a:tc>
                  <a:txBody>
                    <a:bodyPr/>
                    <a:lstStyle/>
                    <a:p>
                      <a:r>
                        <a:rPr lang="en-IN"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36576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b="0" dirty="0">
                          <a:latin typeface="Times New Roman" panose="02020603050405020304" pitchFamily="18" charset="0"/>
                          <a:cs typeface="Times New Roman" panose="02020603050405020304" pitchFamily="18" charset="0"/>
                        </a:rPr>
                        <a:t>Aftab Farooq,Muhammad Uzair,Gulraiz Javaid Joyia,Usman Akram </a:t>
                      </a:r>
                      <a:r>
                        <a:rPr lang="en-US" altLang="en-IN" b="1" dirty="0">
                          <a:latin typeface="Times New Roman" panose="02020603050405020304" pitchFamily="18" charset="0"/>
                          <a:cs typeface="Times New Roman" panose="02020603050405020304" pitchFamily="18" charset="0"/>
                        </a:rPr>
                        <a:t>“Detection of Influential Nodes Using Social </a:t>
                      </a:r>
                    </a:p>
                    <a:p>
                      <a:pPr marL="0" marR="0" lvl="0" indent="0" algn="l" defTabSz="914400" rtl="0" eaLnBrk="1" fontAlgn="auto" latinLnBrk="0" hangingPunct="1">
                        <a:lnSpc>
                          <a:spcPct val="100000"/>
                        </a:lnSpc>
                        <a:spcBef>
                          <a:spcPts val="0"/>
                        </a:spcBef>
                        <a:spcAft>
                          <a:spcPts val="0"/>
                        </a:spcAft>
                        <a:buClrTx/>
                        <a:buSzTx/>
                        <a:buFontTx/>
                        <a:buNone/>
                        <a:defRPr/>
                      </a:pPr>
                      <a:r>
                        <a:rPr lang="en-US" altLang="en-IN" b="1" dirty="0">
                          <a:latin typeface="Times New Roman" panose="02020603050405020304" pitchFamily="18" charset="0"/>
                          <a:cs typeface="Times New Roman" panose="02020603050405020304" pitchFamily="18" charset="0"/>
                        </a:rPr>
                        <a:t>Networks Analysis Based On Network Metrics”-2018</a:t>
                      </a:r>
                    </a:p>
                  </a:txBody>
                  <a:tcPr/>
                </a:tc>
                <a:tc>
                  <a:txBody>
                    <a:bodyPr/>
                    <a:lstStyle/>
                    <a:p>
                      <a:r>
                        <a:rPr lang="en-IN" dirty="0">
                          <a:latin typeface="Times New Roman" panose="02020603050405020304" pitchFamily="18" charset="0"/>
                          <a:cs typeface="Times New Roman" panose="02020603050405020304" pitchFamily="18" charset="0"/>
                        </a:rPr>
                        <a:t>This paper puts an effort to visualize, calculate the different metrics of social network and on the basis of these values determine the most influential node. The experimental results and a detailed quantitative analysis shows that this is the </a:t>
                      </a:r>
                    </a:p>
                    <a:p>
                      <a:r>
                        <a:rPr lang="en-IN" dirty="0">
                          <a:latin typeface="Times New Roman" panose="02020603050405020304" pitchFamily="18" charset="0"/>
                          <a:cs typeface="Times New Roman" panose="02020603050405020304" pitchFamily="18" charset="0"/>
                        </a:rPr>
                        <a:t>more efficient and effective way to detect the influential nodes in a social network.</a:t>
                      </a:r>
                    </a:p>
                  </a:txBody>
                  <a:tcPr/>
                </a:tc>
                <a:tc>
                  <a:txBody>
                    <a:bodyPr/>
                    <a:lstStyle/>
                    <a:p>
                      <a:r>
                        <a:rPr lang="en-IN" dirty="0">
                          <a:latin typeface="Times New Roman" panose="02020603050405020304" pitchFamily="18" charset="0"/>
                          <a:cs typeface="Times New Roman" panose="02020603050405020304" pitchFamily="18" charset="0"/>
                        </a:rPr>
                        <a:t>Every day more and more number of people are joining the social networks so detection of</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influential nodes in such a network is not an easy task. Thus</a:t>
                      </a:r>
                      <a:r>
                        <a:rPr lang="en-US" altLang="en-IN" dirty="0">
                          <a:latin typeface="Times New Roman" panose="02020603050405020304" pitchFamily="18" charset="0"/>
                          <a:cs typeface="Times New Roman" panose="02020603050405020304" pitchFamily="18" charset="0"/>
                        </a:rPr>
                        <a:t> this</a:t>
                      </a:r>
                      <a:r>
                        <a:rPr lang="en-IN" dirty="0">
                          <a:latin typeface="Times New Roman" panose="02020603050405020304" pitchFamily="18" charset="0"/>
                          <a:cs typeface="Times New Roman" panose="02020603050405020304" pitchFamily="18" charset="0"/>
                        </a:rPr>
                        <a:t> paper proposed a schema to identify the most influential nodes that are based on network measures that includes Degree,</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Betweenness</a:t>
                      </a:r>
                      <a:r>
                        <a:rPr lang="en-US" altLang="en-IN" dirty="0">
                          <a:latin typeface="Times New Roman" panose="02020603050405020304" pitchFamily="18" charset="0"/>
                          <a:cs typeface="Times New Roman" panose="02020603050405020304" pitchFamily="18" charset="0"/>
                        </a:rPr>
                        <a:t> in </a:t>
                      </a:r>
                      <a:r>
                        <a:rPr lang="en-IN" dirty="0">
                          <a:latin typeface="Times New Roman" panose="02020603050405020304" pitchFamily="18" charset="0"/>
                          <a:cs typeface="Times New Roman" panose="02020603050405020304" pitchFamily="18" charset="0"/>
                        </a:rPr>
                        <a:t>Centrality, </a:t>
                      </a:r>
                    </a:p>
                    <a:p>
                      <a:r>
                        <a:rPr lang="en-IN" dirty="0">
                          <a:latin typeface="Times New Roman" panose="02020603050405020304" pitchFamily="18" charset="0"/>
                          <a:cs typeface="Times New Roman" panose="02020603050405020304" pitchFamily="18" charset="0"/>
                        </a:rPr>
                        <a:t>Closeness</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Centrality, Eigenvector</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Centrality, Page Rank and Clustering</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Coefficient.</a:t>
                      </a:r>
                    </a:p>
                  </a:txBody>
                  <a:tcPr/>
                </a:tc>
                <a:tc>
                  <a:txBody>
                    <a:bodyPr/>
                    <a:lstStyle/>
                    <a:p>
                      <a:r>
                        <a:rPr lang="en-US">
                          <a:latin typeface="Times New Roman" panose="02020603050405020304" pitchFamily="18" charset="0"/>
                          <a:cs typeface="Times New Roman" panose="02020603050405020304" pitchFamily="18" charset="0"/>
                        </a:rPr>
                        <a:t>Due to increased usage of social network analysis in the practical applications, identifying the nodes from the social network has </a:t>
                      </a:r>
                    </a:p>
                    <a:p>
                      <a:r>
                        <a:rPr lang="en-US">
                          <a:latin typeface="Times New Roman" panose="02020603050405020304" pitchFamily="18" charset="0"/>
                          <a:cs typeface="Times New Roman" panose="02020603050405020304" pitchFamily="18" charset="0"/>
                        </a:rPr>
                        <a:t>become the major problem. In any social network, the behavior and role of any individual in term of key player decides the significance and importance .</a:t>
                      </a:r>
                    </a:p>
                  </a:txBody>
                  <a:tcPr/>
                </a:tc>
                <a:extLst>
                  <a:ext uri="{0D108BD9-81ED-4DB2-BD59-A6C34878D82A}">
                    <a16:rowId xmlns:a16="http://schemas.microsoft.com/office/drawing/2014/main" val="10001"/>
                  </a:ext>
                </a:extLst>
              </a:tr>
              <a:tr h="36576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6576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p>
        </p:txBody>
      </p:sp>
      <p:graphicFrame>
        <p:nvGraphicFramePr>
          <p:cNvPr id="7" name="Table 2"/>
          <p:cNvGraphicFramePr>
            <a:graphicFrameLocks noGrp="1"/>
          </p:cNvGraphicFramePr>
          <p:nvPr>
            <p:extLst>
              <p:ext uri="{D42A27DB-BD31-4B8C-83A1-F6EECF244321}">
                <p14:modId xmlns:p14="http://schemas.microsoft.com/office/powerpoint/2010/main" val="4133259462"/>
              </p:ext>
            </p:extLst>
          </p:nvPr>
        </p:nvGraphicFramePr>
        <p:xfrm>
          <a:off x="175895" y="1676400"/>
          <a:ext cx="11840210" cy="5029200"/>
        </p:xfrm>
        <a:graphic>
          <a:graphicData uri="http://schemas.openxmlformats.org/drawingml/2006/table">
            <a:tbl>
              <a:tblPr firstRow="1" bandRow="1">
                <a:tableStyleId>{5C22544A-7EE6-4342-B048-85BDC9FD1C3A}</a:tableStyleId>
              </a:tblPr>
              <a:tblGrid>
                <a:gridCol w="2303780">
                  <a:extLst>
                    <a:ext uri="{9D8B030D-6E8A-4147-A177-3AD203B41FA5}">
                      <a16:colId xmlns:a16="http://schemas.microsoft.com/office/drawing/2014/main" val="20000"/>
                    </a:ext>
                  </a:extLst>
                </a:gridCol>
                <a:gridCol w="3048635">
                  <a:extLst>
                    <a:ext uri="{9D8B030D-6E8A-4147-A177-3AD203B41FA5}">
                      <a16:colId xmlns:a16="http://schemas.microsoft.com/office/drawing/2014/main" val="20001"/>
                    </a:ext>
                  </a:extLst>
                </a:gridCol>
                <a:gridCol w="3624580">
                  <a:extLst>
                    <a:ext uri="{9D8B030D-6E8A-4147-A177-3AD203B41FA5}">
                      <a16:colId xmlns:a16="http://schemas.microsoft.com/office/drawing/2014/main" val="20002"/>
                    </a:ext>
                  </a:extLst>
                </a:gridCol>
                <a:gridCol w="2863215">
                  <a:extLst>
                    <a:ext uri="{9D8B030D-6E8A-4147-A177-3AD203B41FA5}">
                      <a16:colId xmlns:a16="http://schemas.microsoft.com/office/drawing/2014/main" val="20003"/>
                    </a:ext>
                  </a:extLst>
                </a:gridCol>
              </a:tblGrid>
              <a:tr h="640080">
                <a:tc>
                  <a:txBody>
                    <a:bodyPr/>
                    <a:lstStyle/>
                    <a:p>
                      <a:r>
                        <a:rPr lang="en-IN" dirty="0">
                          <a:latin typeface="Times New Roman" panose="02020603050405020304" pitchFamily="18" charset="0"/>
                          <a:cs typeface="Times New Roman" panose="02020603050405020304" pitchFamily="18" charset="0"/>
                        </a:rPr>
                        <a:t>Paper Details</a:t>
                      </a:r>
                    </a:p>
                  </a:txBody>
                  <a:tcPr/>
                </a:tc>
                <a:tc>
                  <a:txBody>
                    <a:bodyPr/>
                    <a:lstStyle/>
                    <a:p>
                      <a:r>
                        <a:rPr lang="en-IN" dirty="0">
                          <a:latin typeface="Times New Roman" panose="02020603050405020304" pitchFamily="18" charset="0"/>
                          <a:cs typeface="Times New Roman" panose="02020603050405020304" pitchFamily="18" charset="0"/>
                        </a:rPr>
                        <a:t>Objective of paper, Techniques/Methods</a:t>
                      </a:r>
                    </a:p>
                  </a:txBody>
                  <a:tcPr/>
                </a:tc>
                <a:tc>
                  <a:txBody>
                    <a:bodyPr/>
                    <a:lstStyle/>
                    <a:p>
                      <a:r>
                        <a:rPr lang="en-IN" dirty="0">
                          <a:latin typeface="Times New Roman" panose="02020603050405020304" pitchFamily="18" charset="0"/>
                          <a:cs typeface="Times New Roman" panose="02020603050405020304" pitchFamily="18" charset="0"/>
                        </a:rPr>
                        <a:t>Advantages</a:t>
                      </a:r>
                    </a:p>
                  </a:txBody>
                  <a:tcPr/>
                </a:tc>
                <a:tc>
                  <a:txBody>
                    <a:bodyPr/>
                    <a:lstStyle/>
                    <a:p>
                      <a:r>
                        <a:rPr lang="en-IN"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36576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Hong-Jian Yin, Hai Yu, Yu-Li Zhao,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Zhi</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-Liang Zhu, Wei Zhang " </a:t>
                      </a: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Analysis of the Dynamic Influence of Social Network Nodes</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Paper 2017</a:t>
                      </a:r>
                      <a:endParaRPr lang="en-US" altLang="en-IN" b="1"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new algorithm aims to explore the relationship between the influence of the social network nodes and accumulation effects of information transmission. The stabilization of 𝐼𝑘 is used to eventually measure the influence of the node. </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we analyze the influence of nodes according to topology of the network or statistical properties and compare it with several classical algorithms to verify the validity and accuracy of the algorithm. Considering the effect of changes in the information dissemination process of trust values, a new measurement of node dynamic influence is proposed. It is an improvement of the traditional algorithms.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According to the simulation results, although different networks have different statistical properties, they have a same pattern, and the node with the highest influence increases quickly when the amount of dissemination increases and becomes eventually stable at approximately 300 rounds.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6576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6576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75991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566420" y="1752600"/>
            <a:ext cx="10626090" cy="1768475"/>
          </a:xfrm>
          <a:prstGeom prst="rect">
            <a:avLst/>
          </a:prstGeom>
        </p:spPr>
        <p:txBody>
          <a:bodyPr/>
          <a:lstStyle/>
          <a:p>
            <a:pPr marL="812800" lvl="1" algn="just" eaLnBrk="0" hangingPunct="0">
              <a:spcBef>
                <a:spcPct val="20000"/>
              </a:spcBef>
              <a:defRPr/>
            </a:pPr>
            <a:r>
              <a:rPr lang="en-IN" sz="2000" b="1" kern="0" dirty="0">
                <a:latin typeface="Times New Roman" panose="02020603050405020304" pitchFamily="18" charset="0"/>
                <a:cs typeface="Times New Roman" panose="02020603050405020304" pitchFamily="18" charset="0"/>
              </a:rPr>
              <a:t>The survey papers supporting our hypothesis</a:t>
            </a:r>
            <a:endParaRPr lang="en-IN" sz="2000" b="1" dirty="0">
              <a:solidFill>
                <a:srgbClr val="0000FF"/>
              </a:solidFill>
              <a:latin typeface="Times New Roman" panose="02020603050405020304" pitchFamily="18" charset="0"/>
              <a:cs typeface="Times New Roman" panose="02020603050405020304" pitchFamily="18" charset="0"/>
            </a:endParaRPr>
          </a:p>
          <a:p>
            <a:pPr marL="342900" indent="-342900" eaLnBrk="0" hangingPunct="0">
              <a:spcBef>
                <a:spcPct val="20000"/>
              </a:spcBef>
              <a:defRPr/>
            </a:pPr>
            <a:endParaRPr lang="en-IN" sz="2000" b="1" kern="0" dirty="0">
              <a:latin typeface="Times New Roman" panose="02020603050405020304" charset="0"/>
              <a:cs typeface="Times New Roman" panose="0202060305040502030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p>
        </p:txBody>
      </p:sp>
      <p:sp>
        <p:nvSpPr>
          <p:cNvPr id="2" name="Rectangle 1"/>
          <p:cNvSpPr/>
          <p:nvPr/>
        </p:nvSpPr>
        <p:spPr>
          <a:xfrm>
            <a:off x="1421765" y="2223862"/>
            <a:ext cx="8915400" cy="3877985"/>
          </a:xfrm>
          <a:prstGeom prst="rect">
            <a:avLst/>
          </a:prstGeom>
        </p:spPr>
        <p:txBody>
          <a:bodyPr wrap="square">
            <a:spAutoFit/>
          </a:bodyPr>
          <a:lstStyle/>
          <a:p>
            <a:pPr marL="285750" lvl="0" indent="-285750" fontAlgn="auto">
              <a:spcBef>
                <a:spcPts val="0"/>
              </a:spcBef>
              <a:spcAft>
                <a:spcPts val="0"/>
              </a:spcAft>
              <a:buFont typeface="Arial" panose="020B0604020202020204" pitchFamily="34" charset="0"/>
              <a:buChar char="•"/>
              <a:defRPr/>
            </a:pPr>
            <a:r>
              <a:rPr lang="en-US" sz="2000" dirty="0">
                <a:solidFill>
                  <a:schemeClr val="dk1"/>
                </a:solidFill>
                <a:latin typeface="Times New Roman" panose="02020603050405020304" pitchFamily="18" charset="0"/>
                <a:cs typeface="Times New Roman" panose="02020603050405020304" pitchFamily="18" charset="0"/>
              </a:rPr>
              <a:t>Understanding the composition and evolution of terrorist group networks: A rough set approach.</a:t>
            </a:r>
          </a:p>
          <a:p>
            <a:pPr marL="285750" indent="-285750" fontAlgn="auto">
              <a:spcBef>
                <a:spcPts val="0"/>
              </a:spcBef>
              <a:spcAft>
                <a:spcPts val="0"/>
              </a:spcAft>
              <a:buFont typeface="Arial" panose="020B0604020202020204" pitchFamily="34" charset="0"/>
              <a:buChar char="•"/>
              <a:defRPr/>
            </a:pPr>
            <a:r>
              <a:rPr lang="en-US" sz="2000" dirty="0">
                <a:solidFill>
                  <a:schemeClr val="dk1"/>
                </a:solidFill>
                <a:latin typeface="Times New Roman" panose="02020603050405020304" pitchFamily="18" charset="0"/>
                <a:cs typeface="Times New Roman" panose="02020603050405020304" pitchFamily="18" charset="0"/>
              </a:rPr>
              <a:t>Finding influential nodes in social networks based on neighborhood correlation coefficient.</a:t>
            </a:r>
          </a:p>
          <a:p>
            <a:pPr marL="285750" indent="-285750" fontAlgn="auto">
              <a:spcBef>
                <a:spcPts val="0"/>
              </a:spcBef>
              <a:spcAft>
                <a:spcPts val="0"/>
              </a:spcAft>
              <a:buFont typeface="Arial" panose="020B0604020202020204" pitchFamily="34" charset="0"/>
              <a:buChar char="•"/>
              <a:defRPr/>
            </a:pPr>
            <a:r>
              <a:rPr lang="en-US" altLang="en-IN" sz="2000" dirty="0">
                <a:solidFill>
                  <a:schemeClr val="dk1"/>
                </a:solidFill>
                <a:latin typeface="Times New Roman" panose="02020603050405020304" pitchFamily="18" charset="0"/>
                <a:cs typeface="Times New Roman" panose="02020603050405020304" pitchFamily="18" charset="0"/>
              </a:rPr>
              <a:t>TI-SC: top-k </a:t>
            </a:r>
            <a:r>
              <a:rPr lang="en-US" altLang="en-IN" sz="2000" dirty="0" err="1">
                <a:solidFill>
                  <a:schemeClr val="dk1"/>
                </a:solidFill>
                <a:latin typeface="Times New Roman" panose="02020603050405020304" pitchFamily="18" charset="0"/>
                <a:cs typeface="Times New Roman" panose="02020603050405020304" pitchFamily="18" charset="0"/>
              </a:rPr>
              <a:t>infuential</a:t>
            </a:r>
            <a:r>
              <a:rPr lang="en-US" altLang="en-IN" sz="2000" dirty="0">
                <a:solidFill>
                  <a:schemeClr val="dk1"/>
                </a:solidFill>
                <a:latin typeface="Times New Roman" panose="02020603050405020304" pitchFamily="18" charset="0"/>
                <a:cs typeface="Times New Roman" panose="02020603050405020304" pitchFamily="18" charset="0"/>
              </a:rPr>
              <a:t> nodes selection based on community detection and scoring criteria in social networks</a:t>
            </a:r>
          </a:p>
          <a:p>
            <a:pPr marL="285750" indent="-285750" fontAlgn="auto">
              <a:spcBef>
                <a:spcPts val="0"/>
              </a:spcBef>
              <a:spcAft>
                <a:spcPts val="0"/>
              </a:spcAft>
              <a:buFont typeface="Arial" panose="020B0604020202020204" pitchFamily="34" charset="0"/>
              <a:buChar char="•"/>
              <a:defRPr/>
            </a:pPr>
            <a:endParaRPr lang="en-US" dirty="0">
              <a:solidFill>
                <a:schemeClr val="dk1"/>
              </a:solidFill>
            </a:endParaRPr>
          </a:p>
          <a:p>
            <a:pPr fontAlgn="auto">
              <a:spcBef>
                <a:spcPts val="0"/>
              </a:spcBef>
              <a:spcAft>
                <a:spcPts val="0"/>
              </a:spcAft>
              <a:defRPr/>
            </a:pPr>
            <a:endParaRPr lang="en-US" b="1" dirty="0">
              <a:solidFill>
                <a:schemeClr val="dk1"/>
              </a:solidFill>
            </a:endParaRPr>
          </a:p>
          <a:p>
            <a:pPr fontAlgn="auto">
              <a:spcBef>
                <a:spcPts val="0"/>
              </a:spcBef>
              <a:spcAft>
                <a:spcPts val="0"/>
              </a:spcAft>
              <a:defRPr/>
            </a:pPr>
            <a:endParaRPr lang="en-US" b="1" dirty="0">
              <a:solidFill>
                <a:schemeClr val="dk1"/>
              </a:solidFill>
            </a:endParaRPr>
          </a:p>
          <a:p>
            <a:pPr fontAlgn="auto">
              <a:spcBef>
                <a:spcPts val="0"/>
              </a:spcBef>
              <a:spcAft>
                <a:spcPts val="0"/>
              </a:spcAft>
              <a:defRPr/>
            </a:pPr>
            <a:endParaRPr lang="en-IN" dirty="0">
              <a:solidFill>
                <a:schemeClr val="dk1"/>
              </a:solidFill>
            </a:endParaRPr>
          </a:p>
          <a:p>
            <a:pPr fontAlgn="auto">
              <a:spcBef>
                <a:spcPts val="0"/>
              </a:spcBef>
              <a:spcAft>
                <a:spcPts val="0"/>
              </a:spcAft>
              <a:defRPr/>
            </a:pPr>
            <a:endParaRPr lang="en-IN" dirty="0">
              <a:solidFill>
                <a:schemeClr val="dk1"/>
              </a:solidFill>
            </a:endParaRPr>
          </a:p>
          <a:p>
            <a:pPr lvl="0" fontAlgn="auto">
              <a:spcBef>
                <a:spcPts val="0"/>
              </a:spcBef>
              <a:spcAft>
                <a:spcPts val="0"/>
              </a:spcAft>
              <a:defRPr/>
            </a:pPr>
            <a:endParaRPr lang="en-US" b="1" dirty="0">
              <a:solidFill>
                <a:schemeClr val="dk1"/>
              </a:solidFill>
            </a:endParaRPr>
          </a:p>
          <a:p>
            <a:pPr lvl="0" fontAlgn="auto">
              <a:spcBef>
                <a:spcPts val="0"/>
              </a:spcBef>
              <a:spcAft>
                <a:spcPts val="0"/>
              </a:spcAft>
              <a:defRPr/>
            </a:pPr>
            <a:endParaRPr lang="en-IN" dirty="0">
              <a:solidFill>
                <a:schemeClr val="dk1"/>
              </a:solidFill>
            </a:endParaRPr>
          </a:p>
        </p:txBody>
      </p:sp>
      <p:sp>
        <p:nvSpPr>
          <p:cNvPr id="3" name="Rectangle 2"/>
          <p:cNvSpPr/>
          <p:nvPr/>
        </p:nvSpPr>
        <p:spPr>
          <a:xfrm>
            <a:off x="1447799" y="3747357"/>
            <a:ext cx="9144001" cy="3139321"/>
          </a:xfrm>
          <a:prstGeom prst="rect">
            <a:avLst/>
          </a:prstGeom>
        </p:spPr>
        <p:txBody>
          <a:bodyPr wrap="square">
            <a:spAutoFit/>
          </a:bodyPr>
          <a:lstStyle/>
          <a:p>
            <a:endParaRPr lang="en-IN" sz="2000" b="1" kern="0" dirty="0">
              <a:latin typeface="Times New Roman" panose="02020603050405020304" pitchFamily="18" charset="0"/>
              <a:cs typeface="Times New Roman" panose="02020603050405020304" pitchFamily="18" charset="0"/>
            </a:endParaRPr>
          </a:p>
          <a:p>
            <a:r>
              <a:rPr lang="en-IN" sz="2000" b="1" kern="0" dirty="0">
                <a:latin typeface="Times New Roman" panose="02020603050405020304" pitchFamily="18" charset="0"/>
                <a:cs typeface="Times New Roman" panose="02020603050405020304" pitchFamily="18" charset="0"/>
              </a:rPr>
              <a:t>The survey papers supporting partially to our hypothesis</a:t>
            </a:r>
          </a:p>
          <a:p>
            <a:endParaRPr lang="en-IN" sz="2000" b="1" kern="0" dirty="0">
              <a:latin typeface="Times New Roman" panose="02020603050405020304" pitchFamily="18" charset="0"/>
              <a:cs typeface="Times New Roman" panose="02020603050405020304" pitchFamily="18" charset="0"/>
            </a:endParaRPr>
          </a:p>
          <a:p>
            <a:pPr marL="285750" indent="-285750" fontAlgn="auto">
              <a:spcBef>
                <a:spcPts val="0"/>
              </a:spcBef>
              <a:spcAft>
                <a:spcPts val="0"/>
              </a:spcAft>
              <a:buFont typeface="Arial" panose="020B0604020202020204" pitchFamily="34" charset="0"/>
              <a:buChar char="•"/>
              <a:defRPr/>
            </a:pPr>
            <a:r>
              <a:rPr lang="en-US" altLang="en-IN" sz="2000" dirty="0">
                <a:solidFill>
                  <a:schemeClr val="dk1"/>
                </a:solidFill>
                <a:latin typeface="Times New Roman" panose="02020603050405020304" pitchFamily="18" charset="0"/>
                <a:cs typeface="Times New Roman" panose="02020603050405020304" pitchFamily="18" charset="0"/>
              </a:rPr>
              <a:t>Hidden community detection in social networks</a:t>
            </a:r>
          </a:p>
          <a:p>
            <a:pPr marL="285750" indent="-285750" fontAlgn="auto">
              <a:spcBef>
                <a:spcPts val="0"/>
              </a:spcBef>
              <a:spcAft>
                <a:spcPts val="0"/>
              </a:spcAft>
              <a:buFont typeface="Arial" panose="020B0604020202020204" pitchFamily="34" charset="0"/>
              <a:buChar char="•"/>
              <a:defRPr/>
            </a:pPr>
            <a:r>
              <a:rPr lang="en-US" sz="2000" dirty="0">
                <a:solidFill>
                  <a:schemeClr val="dk1"/>
                </a:solidFill>
                <a:latin typeface="Times New Roman" panose="02020603050405020304" pitchFamily="18" charset="0"/>
                <a:cs typeface="Times New Roman" panose="02020603050405020304" pitchFamily="18" charset="0"/>
              </a:rPr>
              <a:t>Community detection in large‑scale social networks: state‑of‑the‑art and future directions</a:t>
            </a:r>
          </a:p>
          <a:p>
            <a:pPr marL="285750" indent="-285750" fontAlgn="auto">
              <a:spcBef>
                <a:spcPts val="0"/>
              </a:spcBef>
              <a:spcAft>
                <a:spcPts val="0"/>
              </a:spcAft>
              <a:buFont typeface="Arial" panose="020B0604020202020204" pitchFamily="34" charset="0"/>
              <a:buChar char="•"/>
              <a:defRPr/>
            </a:pPr>
            <a:r>
              <a:rPr lang="en-IN" sz="2000" dirty="0">
                <a:solidFill>
                  <a:schemeClr val="dk1"/>
                </a:solidFill>
                <a:latin typeface="Times New Roman" panose="02020603050405020304" pitchFamily="18" charset="0"/>
                <a:cs typeface="Times New Roman" panose="02020603050405020304" pitchFamily="18" charset="0"/>
              </a:rPr>
              <a:t>Analysis of the Dynamic Influence of Social Network Nodes</a:t>
            </a:r>
          </a:p>
          <a:p>
            <a:pPr marL="342900" lvl="0" indent="-342900" fontAlgn="auto">
              <a:spcBef>
                <a:spcPts val="0"/>
              </a:spcBef>
              <a:spcAft>
                <a:spcPts val="0"/>
              </a:spcAft>
              <a:buFont typeface="Arial" panose="020B0604020202020204" pitchFamily="34" charset="0"/>
              <a:buChar char="•"/>
              <a:defRPr/>
            </a:pPr>
            <a:r>
              <a:rPr lang="en-US" altLang="en-IN" sz="2000" dirty="0">
                <a:latin typeface="Times New Roman" panose="02020603050405020304" pitchFamily="18" charset="0"/>
                <a:cs typeface="Times New Roman" panose="02020603050405020304" pitchFamily="18" charset="0"/>
              </a:rPr>
              <a:t>Detection of Influential Nodes Using Social Networks Analysis Based On Network Metrics</a:t>
            </a:r>
            <a:endParaRPr lang="en-US" sz="2000" dirty="0">
              <a:solidFill>
                <a:schemeClr val="dk1"/>
              </a:solidFill>
              <a:latin typeface="Times New Roman" panose="02020603050405020304" pitchFamily="18" charset="0"/>
              <a:cs typeface="Times New Roman" panose="02020603050405020304" pitchFamily="18" charset="0"/>
            </a:endParaRPr>
          </a:p>
          <a:p>
            <a:pPr marL="285750" indent="-285750" fontAlgn="auto">
              <a:spcBef>
                <a:spcPts val="0"/>
              </a:spcBef>
              <a:spcAft>
                <a:spcPts val="0"/>
              </a:spcAft>
              <a:buFont typeface="Arial" panose="020B0604020202020204" pitchFamily="34" charset="0"/>
              <a:buChar char="•"/>
              <a:defRPr/>
            </a:pPr>
            <a:endParaRPr lang="en-IN" dirty="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Discussion</a:t>
            </a:r>
          </a:p>
        </p:txBody>
      </p:sp>
      <p:sp>
        <p:nvSpPr>
          <p:cNvPr id="7" name="Content Placeholder 2"/>
          <p:cNvSpPr txBox="1"/>
          <p:nvPr/>
        </p:nvSpPr>
        <p:spPr>
          <a:xfrm>
            <a:off x="574675" y="1752600"/>
            <a:ext cx="10997565" cy="1892300"/>
          </a:xfrm>
          <a:prstGeom prst="rect">
            <a:avLst/>
          </a:prstGeom>
        </p:spPr>
        <p:txBody>
          <a:bodyPr/>
          <a:lstStyle/>
          <a:p>
            <a:r>
              <a:rPr lang="en-US" sz="2400" b="1" dirty="0">
                <a:solidFill>
                  <a:srgbClr val="0000FF"/>
                </a:solidFill>
                <a:latin typeface="Times New Roman" panose="02020603050405020304" charset="0"/>
                <a:cs typeface="Times New Roman" panose="02020603050405020304" charset="0"/>
              </a:rPr>
              <a:t> </a:t>
            </a:r>
          </a:p>
        </p:txBody>
      </p:sp>
      <p:sp>
        <p:nvSpPr>
          <p:cNvPr id="2" name="Rectangle 1"/>
          <p:cNvSpPr/>
          <p:nvPr/>
        </p:nvSpPr>
        <p:spPr>
          <a:xfrm>
            <a:off x="467360" y="2362200"/>
            <a:ext cx="11149965" cy="4093428"/>
          </a:xfrm>
          <a:prstGeom prst="rect">
            <a:avLst/>
          </a:prstGeom>
        </p:spPr>
        <p:txBody>
          <a:bodyPr wrap="square">
            <a:spAutoFit/>
          </a:bodyPr>
          <a:lstStyle/>
          <a:p>
            <a:r>
              <a:rPr lang="en-US" dirty="0"/>
              <a:t> </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coupling can provide invaluable insights into the network, power relations, distribution patterns and </a:t>
            </a:r>
            <a:r>
              <a:rPr lang="en-US" sz="2000" dirty="0" err="1">
                <a:latin typeface="Times New Roman" panose="02020603050405020304" pitchFamily="18" charset="0"/>
                <a:cs typeface="Times New Roman" panose="02020603050405020304" pitchFamily="18" charset="0"/>
              </a:rPr>
              <a:t>radicalisation</a:t>
            </a:r>
            <a:r>
              <a:rPr lang="en-US" sz="2000" dirty="0">
                <a:latin typeface="Times New Roman" panose="02020603050405020304" pitchFamily="18" charset="0"/>
                <a:cs typeface="Times New Roman" panose="02020603050405020304" pitchFamily="18" charset="0"/>
              </a:rPr>
              <a:t> trends of terrorist networks.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Additionally, the advantages are not limited to analysis and understanding, they also offer integral practical applications. Through understanding the structure and most importantly, the key relations within terrorist social networks, researchers and security agencies will be able to effectively identify vulnerabilities in the network, which could ultimately expose opportunities to </a:t>
            </a:r>
            <a:r>
              <a:rPr lang="en-US" sz="2000" dirty="0" err="1">
                <a:latin typeface="Times New Roman" panose="02020603050405020304" pitchFamily="18" charset="0"/>
                <a:cs typeface="Times New Roman" panose="02020603050405020304" pitchFamily="18" charset="0"/>
              </a:rPr>
              <a:t>destabilise</a:t>
            </a:r>
            <a:r>
              <a:rPr lang="en-US" sz="2000" dirty="0">
                <a:latin typeface="Times New Roman" panose="02020603050405020304" pitchFamily="18" charset="0"/>
                <a:cs typeface="Times New Roman" panose="02020603050405020304" pitchFamily="18" charset="0"/>
              </a:rPr>
              <a:t> networks as a counter-offensive tactic.</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Thus, the use of Social Media data in SNA can be employed in counter-terrorism as well. Several variables must be addressed during the planning and operational stage of such research; therefore, this paper will not publish such results here.</a:t>
            </a:r>
            <a:endParaRPr lang="en-IN"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1842765"/>
            <a:ext cx="7874271" cy="400110"/>
          </a:xfrm>
          <a:prstGeom prst="rect">
            <a:avLst/>
          </a:prstGeom>
        </p:spPr>
        <p:txBody>
          <a:bodyPr wrap="none">
            <a:spAutoFit/>
          </a:bodyPr>
          <a:lstStyle/>
          <a:p>
            <a:pPr marL="342900" indent="12700" algn="just" eaLnBrk="0" hangingPunct="0">
              <a:spcBef>
                <a:spcPct val="20000"/>
              </a:spcBef>
              <a:defRPr/>
            </a:pPr>
            <a:r>
              <a:rPr lang="en-IN" sz="2000" b="1" kern="0" dirty="0">
                <a:latin typeface="Times New Roman" panose="02020603050405020304" charset="0"/>
                <a:cs typeface="Times New Roman" panose="02020603050405020304" charset="0"/>
              </a:rPr>
              <a:t>The strengths or weaknesses in the methods of the studies reviewed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Discussion</a:t>
            </a:r>
          </a:p>
        </p:txBody>
      </p:sp>
      <p:sp>
        <p:nvSpPr>
          <p:cNvPr id="7" name="Content Placeholder 2"/>
          <p:cNvSpPr txBox="1"/>
          <p:nvPr/>
        </p:nvSpPr>
        <p:spPr>
          <a:xfrm>
            <a:off x="574675" y="1752600"/>
            <a:ext cx="10997565" cy="1892300"/>
          </a:xfrm>
          <a:prstGeom prst="rect">
            <a:avLst/>
          </a:prstGeom>
        </p:spPr>
        <p:txBody>
          <a:bodyPr/>
          <a:lstStyle/>
          <a:p>
            <a:r>
              <a:rPr lang="en-US" sz="2400" b="1" dirty="0">
                <a:solidFill>
                  <a:srgbClr val="0000FF"/>
                </a:solidFill>
                <a:latin typeface="Times New Roman" panose="02020603050405020304" charset="0"/>
                <a:cs typeface="Times New Roman" panose="02020603050405020304" charset="0"/>
              </a:rPr>
              <a:t> </a:t>
            </a:r>
          </a:p>
        </p:txBody>
      </p:sp>
      <p:sp>
        <p:nvSpPr>
          <p:cNvPr id="2" name="Rectangle 1"/>
          <p:cNvSpPr/>
          <p:nvPr/>
        </p:nvSpPr>
        <p:spPr>
          <a:xfrm>
            <a:off x="467360" y="2165711"/>
            <a:ext cx="11149965" cy="4647426"/>
          </a:xfrm>
          <a:prstGeom prst="rect">
            <a:avLst/>
          </a:prstGeom>
        </p:spPr>
        <p:txBody>
          <a:bodyPr wrap="square">
            <a:spAutoFit/>
          </a:bodyPr>
          <a:lstStyle/>
          <a:p>
            <a:pPr marL="285750" indent="-285750" algn="just">
              <a:buFont typeface="Arial" panose="020B0604020202020204" pitchFamily="34" charset="0"/>
              <a:buChar char="•"/>
            </a:pPr>
            <a:r>
              <a:rPr lang="en-US" dirty="0"/>
              <a:t> </a:t>
            </a:r>
            <a:r>
              <a:rPr lang="en-US" sz="2000" dirty="0">
                <a:latin typeface="Times New Roman" panose="02020603050405020304" pitchFamily="18" charset="0"/>
                <a:cs typeface="Times New Roman" panose="02020603050405020304" pitchFamily="18" charset="0"/>
              </a:rPr>
              <a:t>Paper 1: Understanding the composition and evolution of terrorist group networks: A rough set approach. Eliciting information of terrorist groups’ networks from past terrorist events. Similarity function based on boundary regions in three-way decisions.</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Paper 2: </a:t>
            </a:r>
            <a:r>
              <a:rPr lang="en-US" sz="2000" dirty="0">
                <a:latin typeface="Times New Roman" panose="02020603050405020304" pitchFamily="18" charset="0"/>
                <a:cs typeface="Times New Roman" panose="02020603050405020304" pitchFamily="18" charset="0"/>
              </a:rPr>
              <a:t>Finding influential nodes in social networks based on neighborhood correlation coefficient. </a:t>
            </a:r>
            <a:r>
              <a:rPr lang="en-IN" sz="2000" dirty="0">
                <a:latin typeface="Times New Roman" panose="02020603050405020304" pitchFamily="18" charset="0"/>
                <a:cs typeface="Times New Roman" panose="02020603050405020304" pitchFamily="18" charset="0"/>
              </a:rPr>
              <a:t>Discrimination capability and Ranking accuracy.</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Paper 3: </a:t>
            </a:r>
            <a:r>
              <a:rPr lang="en-US" sz="2000" dirty="0">
                <a:latin typeface="Times New Roman" panose="02020603050405020304" pitchFamily="18" charset="0"/>
                <a:cs typeface="Times New Roman" panose="02020603050405020304" pitchFamily="18" charset="0"/>
              </a:rPr>
              <a:t>Community detection in large‑scale social networks: state‑of‑the‑art and future directions. To categorize the community detection models, to study their characteristics, and to analyze their performance on real-world network datasets.</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Paper 4: </a:t>
            </a:r>
            <a:r>
              <a:rPr lang="en-US" altLang="en-IN" sz="2000" dirty="0">
                <a:latin typeface="Times New Roman" panose="02020603050405020304" pitchFamily="18" charset="0"/>
                <a:cs typeface="Times New Roman" panose="02020603050405020304" pitchFamily="18" charset="0"/>
              </a:rPr>
              <a:t>Hidden community detection in social networks. </a:t>
            </a:r>
            <a:r>
              <a:rPr lang="en-US" sz="2000" dirty="0">
                <a:latin typeface="Times New Roman" panose="02020603050405020304" pitchFamily="18" charset="0"/>
                <a:cs typeface="Times New Roman" panose="02020603050405020304" pitchFamily="18" charset="0"/>
              </a:rPr>
              <a:t>For understanding and uncovering relationships among communities in complex social networks. This work contributes to the working field and provides a systematic analysis method to uncover the hidden communities.</a:t>
            </a:r>
            <a:endParaRPr lang="en-US" alt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p>
        </p:txBody>
      </p:sp>
      <p:sp>
        <p:nvSpPr>
          <p:cNvPr id="4" name="Rectangle 3"/>
          <p:cNvSpPr/>
          <p:nvPr/>
        </p:nvSpPr>
        <p:spPr>
          <a:xfrm>
            <a:off x="304800" y="1765601"/>
            <a:ext cx="8289182" cy="400110"/>
          </a:xfrm>
          <a:prstGeom prst="rect">
            <a:avLst/>
          </a:prstGeom>
        </p:spPr>
        <p:txBody>
          <a:bodyPr wrap="square">
            <a:spAutoFit/>
          </a:bodyPr>
          <a:lstStyle/>
          <a:p>
            <a:pPr marL="342900" indent="12700" algn="just" eaLnBrk="0" hangingPunct="0">
              <a:spcBef>
                <a:spcPct val="20000"/>
              </a:spcBef>
              <a:defRPr/>
            </a:pPr>
            <a:r>
              <a:rPr lang="en-IN" sz="2000" b="1" kern="0" dirty="0">
                <a:latin typeface="Times New Roman" panose="02020603050405020304" charset="0"/>
                <a:cs typeface="Times New Roman" panose="02020603050405020304" charset="0"/>
              </a:rPr>
              <a:t>Similarities and differences between papers/products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38200" y="1295400"/>
            <a:ext cx="10694035" cy="3170099"/>
          </a:xfrm>
          <a:prstGeom prst="rect">
            <a:avLst/>
          </a:prstGeom>
          <a:noFill/>
        </p:spPr>
        <p:txBody>
          <a:bodyPr wrap="square" rtlCol="0" anchor="t">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Paper 5: </a:t>
            </a:r>
            <a:r>
              <a:rPr lang="en-US" altLang="en-IN" sz="2000" dirty="0">
                <a:latin typeface="Times New Roman" panose="02020603050405020304" pitchFamily="18" charset="0"/>
                <a:cs typeface="Times New Roman" panose="02020603050405020304" pitchFamily="18" charset="0"/>
              </a:rPr>
              <a:t>TI-SC: top-k </a:t>
            </a:r>
            <a:r>
              <a:rPr lang="en-US" altLang="en-IN" sz="2000" dirty="0" err="1">
                <a:latin typeface="Times New Roman" panose="02020603050405020304" pitchFamily="18" charset="0"/>
                <a:cs typeface="Times New Roman" panose="02020603050405020304" pitchFamily="18" charset="0"/>
              </a:rPr>
              <a:t>infuential</a:t>
            </a:r>
            <a:r>
              <a:rPr lang="en-US" altLang="en-IN" sz="2000" dirty="0">
                <a:latin typeface="Times New Roman" panose="02020603050405020304" pitchFamily="18" charset="0"/>
                <a:cs typeface="Times New Roman" panose="02020603050405020304" pitchFamily="18" charset="0"/>
              </a:rPr>
              <a:t> nodes selection based on community detection and scoring criteria in social networks. </a:t>
            </a:r>
            <a:r>
              <a:rPr lang="en-US" sz="2000" dirty="0">
                <a:latin typeface="Times New Roman" panose="02020603050405020304" pitchFamily="18" charset="0"/>
                <a:cs typeface="Times New Roman" panose="02020603050405020304" pitchFamily="18" charset="0"/>
              </a:rPr>
              <a:t>The proposed algorithm is evaluated based on the independent cascade model. In the TI-SC algorithm, a scoring criteria inspired by the real-world has been used to calculate the </a:t>
            </a:r>
            <a:r>
              <a:rPr lang="en-US" sz="2000" dirty="0" err="1">
                <a:latin typeface="Times New Roman" panose="02020603050405020304" pitchFamily="18" charset="0"/>
                <a:cs typeface="Times New Roman" panose="02020603050405020304" pitchFamily="18" charset="0"/>
              </a:rPr>
              <a:t>infuence</a:t>
            </a:r>
            <a:r>
              <a:rPr lang="en-US" sz="2000" dirty="0">
                <a:latin typeface="Times New Roman" panose="02020603050405020304" pitchFamily="18" charset="0"/>
                <a:cs typeface="Times New Roman" panose="02020603050405020304" pitchFamily="18" charset="0"/>
              </a:rPr>
              <a:t> spread of each node.</a:t>
            </a: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sym typeface="+mn-ea"/>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Paper </a:t>
            </a:r>
            <a:r>
              <a:rPr lang="en-US" altLang="en-IN" sz="2000" dirty="0">
                <a:latin typeface="Times New Roman" panose="02020603050405020304" pitchFamily="18" charset="0"/>
                <a:cs typeface="Times New Roman" panose="02020603050405020304" pitchFamily="18" charset="0"/>
                <a:sym typeface="+mn-ea"/>
              </a:rPr>
              <a:t>6</a:t>
            </a:r>
            <a:r>
              <a:rPr lang="en-IN" sz="2000" dirty="0">
                <a:latin typeface="Times New Roman" panose="02020603050405020304" pitchFamily="18" charset="0"/>
                <a:cs typeface="Times New Roman" panose="02020603050405020304" pitchFamily="18" charset="0"/>
                <a:sym typeface="+mn-ea"/>
              </a:rPr>
              <a:t>:</a:t>
            </a:r>
            <a:r>
              <a:rPr lang="en-US" altLang="en-IN" sz="2000" dirty="0">
                <a:latin typeface="Times New Roman" panose="02020603050405020304" pitchFamily="18" charset="0"/>
                <a:cs typeface="Times New Roman" panose="02020603050405020304" pitchFamily="18" charset="0"/>
                <a:sym typeface="+mn-ea"/>
              </a:rPr>
              <a:t> </a:t>
            </a:r>
            <a:r>
              <a:rPr lang="en-IN" sz="2000" dirty="0">
                <a:latin typeface="Times New Roman" panose="02020603050405020304" pitchFamily="18" charset="0"/>
                <a:cs typeface="Times New Roman" panose="02020603050405020304" pitchFamily="18" charset="0"/>
                <a:sym typeface="+mn-ea"/>
              </a:rPr>
              <a:t>Detection of Influential Nodes Using Social </a:t>
            </a:r>
            <a:r>
              <a:rPr lang="en-US" sz="2000" dirty="0">
                <a:latin typeface="Times New Roman" panose="02020603050405020304" pitchFamily="18" charset="0"/>
                <a:cs typeface="Times New Roman" panose="02020603050405020304" pitchFamily="18" charset="0"/>
              </a:rPr>
              <a:t>Networks Analysis Based On Network </a:t>
            </a:r>
            <a:r>
              <a:rPr lang="en-US" sz="2000" dirty="0" err="1">
                <a:latin typeface="Times New Roman" panose="02020603050405020304" pitchFamily="18" charset="0"/>
                <a:cs typeface="Times New Roman" panose="02020603050405020304" pitchFamily="18" charset="0"/>
              </a:rPr>
              <a:t>Metrics:This</a:t>
            </a:r>
            <a:r>
              <a:rPr lang="en-US" sz="2000" dirty="0">
                <a:latin typeface="Times New Roman" panose="02020603050405020304" pitchFamily="18" charset="0"/>
                <a:cs typeface="Times New Roman" panose="02020603050405020304" pitchFamily="18" charset="0"/>
              </a:rPr>
              <a:t> paper puts an effort to visualize, calculate the different metrics of social network and on the basis of these values determine the most influential node.</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Paper 7 :</a:t>
            </a:r>
            <a:r>
              <a:rPr lang="en-IN" sz="2000" dirty="0">
                <a:solidFill>
                  <a:schemeClr val="dk1"/>
                </a:solidFill>
                <a:latin typeface="Times New Roman" panose="02020603050405020304" pitchFamily="18" charset="0"/>
                <a:cs typeface="Times New Roman" panose="02020603050405020304" pitchFamily="18" charset="0"/>
              </a:rPr>
              <a:t>Analysis of the Dynamic Influence of Social Network Nodes.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Summary of Literature Survey</a:t>
            </a:r>
          </a:p>
        </p:txBody>
      </p:sp>
      <p:sp>
        <p:nvSpPr>
          <p:cNvPr id="7" name="Content Placeholder 2"/>
          <p:cNvSpPr txBox="1"/>
          <p:nvPr/>
        </p:nvSpPr>
        <p:spPr>
          <a:xfrm>
            <a:off x="1905000" y="1828800"/>
            <a:ext cx="7772400" cy="4724400"/>
          </a:xfrm>
          <a:prstGeom prst="rect">
            <a:avLst/>
          </a:prstGeom>
        </p:spPr>
        <p:txBody>
          <a:bodyPr/>
          <a:lstStyle/>
          <a:p>
            <a:pPr algn="just"/>
            <a:endParaRPr lang="en-US" sz="2400" b="1" dirty="0">
              <a:solidFill>
                <a:srgbClr val="0000FF"/>
              </a:solidFill>
              <a:latin typeface="Times New Roman" panose="02020603050405020304" charset="0"/>
              <a:cs typeface="Times New Roman" panose="02020603050405020304" charset="0"/>
            </a:endParaRPr>
          </a:p>
        </p:txBody>
      </p:sp>
      <p:sp>
        <p:nvSpPr>
          <p:cNvPr id="2" name="Rectangle 1"/>
          <p:cNvSpPr/>
          <p:nvPr/>
        </p:nvSpPr>
        <p:spPr>
          <a:xfrm>
            <a:off x="122555" y="1752600"/>
            <a:ext cx="11733530" cy="5570756"/>
          </a:xfrm>
          <a:prstGeom prst="rect">
            <a:avLst/>
          </a:prstGeom>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Analyzing the composition and evolution of terrorist group networks.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Finding influential nodes in social networks based on neighborhood correlation coefficient</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 the characteristics of the actors, the appearance of any links, the arrangements of </a:t>
            </a:r>
            <a:r>
              <a:rPr lang="en-US" sz="2000" dirty="0" err="1">
                <a:latin typeface="Times New Roman" panose="02020603050405020304" pitchFamily="18" charset="0"/>
                <a:cs typeface="Times New Roman" panose="02020603050405020304" pitchFamily="18" charset="0"/>
              </a:rPr>
              <a:t>difusion</a:t>
            </a:r>
            <a:r>
              <a:rPr lang="en-US" sz="2000" dirty="0">
                <a:latin typeface="Times New Roman" panose="02020603050405020304" pitchFamily="18" charset="0"/>
                <a:cs typeface="Times New Roman" panose="02020603050405020304" pitchFamily="18" charset="0"/>
              </a:rPr>
              <a:t> in the network.</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Meta approach, namely HICODE (Hidden Community Detection), for identifying the hidden community structure as well as enhancing the detection of the dominant community structure.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TI-SC algorithm, the scoring criterion reduces the overlap of seed nodes, and this leads to the selection of K-node with optimal </a:t>
            </a:r>
            <a:r>
              <a:rPr lang="en-US" sz="2000" dirty="0" err="1">
                <a:latin typeface="Times New Roman" panose="02020603050405020304" pitchFamily="18" charset="0"/>
                <a:cs typeface="Times New Roman" panose="02020603050405020304" pitchFamily="18" charset="0"/>
              </a:rPr>
              <a:t>infuence</a:t>
            </a:r>
            <a:r>
              <a:rPr lang="en-US" sz="2000" dirty="0">
                <a:latin typeface="Times New Roman" panose="02020603050405020304" pitchFamily="18" charset="0"/>
                <a:cs typeface="Times New Roman" panose="02020603050405020304" pitchFamily="18" charset="0"/>
              </a:rPr>
              <a:t> spread.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Here they proposed a schema to identify the most influential nodes that are based on network measures that includes Degree,.Betweenness Centrality, Closeness Centrality, Eigenvector Centrality, Page Rank and Clustering Coefficient.</a:t>
            </a:r>
          </a:p>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Conclusion</a:t>
            </a:r>
          </a:p>
        </p:txBody>
      </p:sp>
      <p:sp>
        <p:nvSpPr>
          <p:cNvPr id="7" name="Content Placeholder 2"/>
          <p:cNvSpPr txBox="1"/>
          <p:nvPr/>
        </p:nvSpPr>
        <p:spPr>
          <a:xfrm>
            <a:off x="1905000" y="1828800"/>
            <a:ext cx="7772400" cy="4724400"/>
          </a:xfrm>
          <a:prstGeom prst="rect">
            <a:avLst/>
          </a:prstGeom>
        </p:spPr>
        <p:txBody>
          <a:bodyPr/>
          <a:lstStyle/>
          <a:p>
            <a:pPr algn="just"/>
            <a:endParaRPr lang="en-US" sz="2400" b="1" dirty="0">
              <a:solidFill>
                <a:srgbClr val="0000FF"/>
              </a:solidFill>
              <a:latin typeface="Times New Roman" panose="02020603050405020304" charset="0"/>
              <a:cs typeface="Times New Roman" panose="02020603050405020304" charset="0"/>
            </a:endParaRPr>
          </a:p>
        </p:txBody>
      </p:sp>
      <p:sp>
        <p:nvSpPr>
          <p:cNvPr id="2" name="Rectangle 1"/>
          <p:cNvSpPr/>
          <p:nvPr/>
        </p:nvSpPr>
        <p:spPr>
          <a:xfrm>
            <a:off x="1371600" y="2690336"/>
            <a:ext cx="9710980" cy="1477328"/>
          </a:xfrm>
          <a:prstGeom prst="rect">
            <a:avLst/>
          </a:prstGeom>
        </p:spPr>
        <p:txBody>
          <a:bodyPr wrap="square">
            <a:spAutoFit/>
          </a:bodyPr>
          <a:lstStyle/>
          <a:p>
            <a:pPr algn="just">
              <a:spcBef>
                <a:spcPts val="0"/>
              </a:spcBef>
              <a:spcAft>
                <a:spcPts val="0"/>
              </a:spcAft>
            </a:pPr>
            <a:r>
              <a:rPr lang="en-US" dirty="0"/>
              <a:t>Social networks analysis and mining have recently gained ever-increasing importance with many potential applications in diverse industries. Detecting communities is of great importance in sociology, biology and computer science, disciplines where systems are often represented as graphs. </a:t>
            </a:r>
            <a:r>
              <a:rPr lang="en-US" dirty="0">
                <a:latin typeface="Arial" panose="020B0604020202020204"/>
                <a:cs typeface="Arial" panose="020B0604020202020204"/>
              </a:rPr>
              <a:t>Also in future we can implement </a:t>
            </a:r>
            <a:r>
              <a:rPr lang="en-US" dirty="0" err="1">
                <a:latin typeface="Arial" panose="020B0604020202020204"/>
                <a:cs typeface="Arial" panose="020B0604020202020204"/>
              </a:rPr>
              <a:t>realtime</a:t>
            </a:r>
            <a:r>
              <a:rPr lang="en-US" dirty="0">
                <a:latin typeface="Arial" panose="020B0604020202020204"/>
                <a:cs typeface="Arial" panose="020B0604020202020204"/>
              </a:rPr>
              <a:t> data analysis of the global terrorism data.</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spcBef>
                <a:spcPts val="0"/>
              </a:spcBef>
              <a:spcAft>
                <a:spcPts val="0"/>
              </a:spcAft>
              <a:defRPr/>
            </a:pPr>
            <a:r>
              <a:rPr lang="en-IN" sz="2400" dirty="0">
                <a:solidFill>
                  <a:srgbClr val="FF0000"/>
                </a:solidFill>
                <a:latin typeface="Trebuchet MS" panose="020B0603020202020204"/>
              </a:rPr>
              <a:t>Capstone (Phase-I &amp; Phase-II) Project Timeline</a:t>
            </a:r>
            <a:endParaRPr lang="en-US" sz="2400" dirty="0">
              <a:solidFill>
                <a:srgbClr val="FF0000"/>
              </a:solidFill>
              <a:latin typeface="Trebuchet MS" panose="020B0603020202020204"/>
            </a:endParaRPr>
          </a:p>
        </p:txBody>
      </p:sp>
      <p:sp>
        <p:nvSpPr>
          <p:cNvPr id="5" name="TextBox 4"/>
          <p:cNvSpPr txBox="1"/>
          <p:nvPr/>
        </p:nvSpPr>
        <p:spPr>
          <a:xfrm>
            <a:off x="1066800" y="2003213"/>
            <a:ext cx="8839199" cy="904863"/>
          </a:xfrm>
          <a:prstGeom prst="rect">
            <a:avLst/>
          </a:prstGeom>
          <a:noFill/>
        </p:spPr>
        <p:txBody>
          <a:bodyPr wrap="square">
            <a:spAutoFit/>
          </a:bodyPr>
          <a:lstStyle/>
          <a:p>
            <a:pPr marL="685800" lvl="0" indent="-342900" algn="just" eaLnBrk="0" hangingPunct="0">
              <a:spcBef>
                <a:spcPts val="0"/>
              </a:spcBef>
              <a:spcAft>
                <a:spcPts val="0"/>
              </a:spcAft>
              <a:defRPr/>
            </a:pPr>
            <a:endParaRPr lang="en-IN" sz="2400" b="1" dirty="0">
              <a:solidFill>
                <a:srgbClr val="0033CC"/>
              </a:solidFill>
              <a:latin typeface="Times New Roman" panose="02020603050405020304" charset="0"/>
              <a:cs typeface="Times New Roman" panose="02020603050405020304" charset="0"/>
            </a:endParaRPr>
          </a:p>
          <a:p>
            <a:pPr marL="1078230" lvl="1" indent="-265430" algn="just" eaLnBrk="0" hangingPunct="0">
              <a:spcBef>
                <a:spcPct val="20000"/>
              </a:spcBef>
              <a:defRPr/>
            </a:pPr>
            <a:endParaRPr lang="en-IN" sz="2400" b="1" dirty="0">
              <a:solidFill>
                <a:srgbClr val="0000FF"/>
              </a:solidFill>
              <a:latin typeface="Times New Roman" panose="02020603050405020304" charset="0"/>
              <a:cs typeface="Times New Roman" panose="02020603050405020304" charset="0"/>
            </a:endParaRPr>
          </a:p>
        </p:txBody>
      </p:sp>
      <p:pic>
        <p:nvPicPr>
          <p:cNvPr id="6" name="Picture 5" descr="A picture containing chart&#10;&#10;Description automatically generated"/>
          <p:cNvPicPr>
            <a:picLocks noChangeAspect="1"/>
          </p:cNvPicPr>
          <p:nvPr/>
        </p:nvPicPr>
        <p:blipFill>
          <a:blip r:embed="rId2"/>
          <a:stretch>
            <a:fillRect/>
          </a:stretch>
        </p:blipFill>
        <p:spPr>
          <a:xfrm>
            <a:off x="457200" y="1617980"/>
            <a:ext cx="10744200" cy="491500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References</a:t>
            </a:r>
          </a:p>
        </p:txBody>
      </p:sp>
      <p:sp>
        <p:nvSpPr>
          <p:cNvPr id="6" name="Content Placeholder 2"/>
          <p:cNvSpPr txBox="1"/>
          <p:nvPr/>
        </p:nvSpPr>
        <p:spPr>
          <a:xfrm>
            <a:off x="838200" y="1828800"/>
            <a:ext cx="11201400" cy="4724400"/>
          </a:xfrm>
          <a:prstGeom prst="rect">
            <a:avLst/>
          </a:prstGeom>
        </p:spPr>
        <p:txBody>
          <a:bodyPr/>
          <a:lstStyle/>
          <a:p>
            <a:pPr lvl="0"/>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Understanding the composition and evolution of terrorist group networks: A rough set approach.</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Authors : Vincenzo </a:t>
            </a:r>
            <a:r>
              <a:rPr lang="en-US" sz="2000" dirty="0" err="1">
                <a:latin typeface="Times New Roman" panose="02020603050405020304" pitchFamily="18" charset="0"/>
                <a:cs typeface="Times New Roman" panose="02020603050405020304" pitchFamily="18" charset="0"/>
              </a:rPr>
              <a:t>Loia</a:t>
            </a:r>
            <a:r>
              <a:rPr lang="en-US" sz="2000" dirty="0">
                <a:latin typeface="Times New Roman" panose="02020603050405020304" pitchFamily="18" charset="0"/>
                <a:cs typeface="Times New Roman" panose="02020603050405020304" pitchFamily="18" charset="0"/>
              </a:rPr>
              <a:t>, Francesco </a:t>
            </a:r>
            <a:r>
              <a:rPr lang="en-US" sz="2000" dirty="0" err="1">
                <a:latin typeface="Times New Roman" panose="02020603050405020304" pitchFamily="18" charset="0"/>
                <a:cs typeface="Times New Roman" panose="02020603050405020304" pitchFamily="18" charset="0"/>
              </a:rPr>
              <a:t>Orciuoli</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3"/>
              </a:rPr>
              <a:t>https://www.sciencedirect.com/science/article/pii/S0167739X19307757</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Finding influential nodes in social networks based on neighborhood correlation coefficient.</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Authors : Ahmad </a:t>
            </a:r>
            <a:r>
              <a:rPr lang="en-US" sz="2000" dirty="0" err="1">
                <a:latin typeface="Times New Roman" panose="02020603050405020304" pitchFamily="18" charset="0"/>
                <a:cs typeface="Times New Roman" panose="02020603050405020304" pitchFamily="18" charset="0"/>
              </a:rPr>
              <a:t>Zareie</a:t>
            </a:r>
            <a:r>
              <a:rPr lang="en-US" sz="2000" dirty="0">
                <a:latin typeface="Times New Roman" panose="02020603050405020304" pitchFamily="18" charset="0"/>
                <a:cs typeface="Times New Roman" panose="02020603050405020304" pitchFamily="18" charset="0"/>
              </a:rPr>
              <a:t>, Amir </a:t>
            </a:r>
            <a:r>
              <a:rPr lang="en-US" sz="2000" dirty="0" err="1">
                <a:latin typeface="Times New Roman" panose="02020603050405020304" pitchFamily="18" charset="0"/>
                <a:cs typeface="Times New Roman" panose="02020603050405020304" pitchFamily="18" charset="0"/>
              </a:rPr>
              <a:t>Sheikhahmadi</a:t>
            </a:r>
            <a:r>
              <a:rPr lang="en-US" sz="2000" dirty="0">
                <a:latin typeface="Times New Roman" panose="02020603050405020304" pitchFamily="18" charset="0"/>
                <a:cs typeface="Times New Roman" panose="02020603050405020304" pitchFamily="18" charset="0"/>
              </a:rPr>
              <a:t>, Mahdi Jalili, Mohammad Sajjad Khaksar </a:t>
            </a:r>
            <a:r>
              <a:rPr lang="en-US" sz="2000" dirty="0" err="1">
                <a:latin typeface="Times New Roman" panose="02020603050405020304" pitchFamily="18" charset="0"/>
                <a:cs typeface="Times New Roman" panose="02020603050405020304" pitchFamily="18" charset="0"/>
              </a:rPr>
              <a:t>Fasaei</a:t>
            </a:r>
            <a:endParaRPr lang="en-IN"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hlinkClick r:id="rId4"/>
              </a:rPr>
              <a:t>https://www.sciencedirect.com/science/article/pii/</a:t>
            </a:r>
            <a:r>
              <a:rPr lang="en-US" sz="2000" dirty="0">
                <a:latin typeface="Times New Roman" panose="02020603050405020304" pitchFamily="18" charset="0"/>
                <a:cs typeface="Times New Roman" panose="02020603050405020304" pitchFamily="18" charset="0"/>
                <a:hlinkClick r:id="rId4"/>
              </a:rPr>
              <a:t>S0950705120300630</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Community detection in large‑scale social networks: state‑of‑the‑art and future directions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Authors : Mehdi </a:t>
            </a:r>
            <a:r>
              <a:rPr lang="en-US" sz="2000" dirty="0" err="1">
                <a:latin typeface="Times New Roman" panose="02020603050405020304" pitchFamily="18" charset="0"/>
                <a:cs typeface="Times New Roman" panose="02020603050405020304" pitchFamily="18" charset="0"/>
              </a:rPr>
              <a:t>Azaouzi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Delel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Rhouma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Lotf</a:t>
            </a:r>
            <a:r>
              <a:rPr lang="en-US" sz="2000" dirty="0">
                <a:latin typeface="Times New Roman" panose="02020603050405020304" pitchFamily="18" charset="0"/>
                <a:cs typeface="Times New Roman" panose="02020603050405020304" pitchFamily="18" charset="0"/>
              </a:rPr>
              <a:t> Ben </a:t>
            </a:r>
            <a:r>
              <a:rPr lang="en-US" sz="2000" dirty="0" err="1">
                <a:latin typeface="Times New Roman" panose="02020603050405020304" pitchFamily="18" charset="0"/>
                <a:cs typeface="Times New Roman" panose="02020603050405020304" pitchFamily="18" charset="0"/>
              </a:rPr>
              <a:t>Romdhane</a:t>
            </a:r>
            <a:endParaRPr lang="en-IN"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hlinkClick r:id="rId5"/>
              </a:rPr>
              <a:t>https://www.sciencedirect.com/science/article/pii/</a:t>
            </a:r>
            <a:r>
              <a:rPr lang="en-US" sz="2000" dirty="0">
                <a:latin typeface="Times New Roman" panose="02020603050405020304" pitchFamily="18" charset="0"/>
                <a:cs typeface="Times New Roman" panose="02020603050405020304" pitchFamily="18" charset="0"/>
                <a:hlinkClick r:id="rId6"/>
              </a:rPr>
              <a:t>S0020025517310101</a:t>
            </a:r>
            <a:endParaRPr lang="en-IN" sz="2000" dirty="0">
              <a:latin typeface="Times New Roman" panose="02020603050405020304" pitchFamily="18" charset="0"/>
              <a:cs typeface="Times New Roman" panose="02020603050405020304" pitchFamily="18" charset="0"/>
            </a:endParaRPr>
          </a:p>
          <a:p>
            <a:pPr marL="342900" indent="12700" algn="just" eaLnBrk="0" hangingPunct="0">
              <a:spcBef>
                <a:spcPct val="20000"/>
              </a:spcBef>
              <a:defRPr/>
            </a:pPr>
            <a:endParaRPr lang="en-IN" sz="2400" b="1" u="sng" dirty="0">
              <a:solidFill>
                <a:schemeClr val="accent1">
                  <a:lumMod val="75000"/>
                </a:schemeClr>
              </a:solidFill>
              <a:latin typeface="Times New Roman" panose="02020603050405020304" charset="0"/>
              <a:cs typeface="Times New Roman" panose="02020603050405020304" charset="0"/>
            </a:endParaRPr>
          </a:p>
          <a:p>
            <a:pPr marL="1078230" lvl="1" indent="-265430" algn="just" eaLnBrk="0" hangingPunct="0">
              <a:spcBef>
                <a:spcPct val="20000"/>
              </a:spcBef>
              <a:defRPr/>
            </a:pPr>
            <a:endParaRPr lang="en-IN" sz="2400" b="1" u="sng" dirty="0">
              <a:solidFill>
                <a:schemeClr val="accent1">
                  <a:lumMod val="75000"/>
                </a:schemeClr>
              </a:solidFill>
              <a:latin typeface="Times New Roman" panose="02020603050405020304" charset="0"/>
              <a:cs typeface="Times New Roman" panose="02020603050405020304" charset="0"/>
            </a:endParaRPr>
          </a:p>
          <a:p>
            <a:pPr marL="342900" indent="-342900" eaLnBrk="0" hangingPunct="0">
              <a:spcBef>
                <a:spcPct val="20000"/>
              </a:spcBef>
              <a:defRPr/>
            </a:pPr>
            <a:endParaRPr lang="en-IN" sz="2400" b="1" u="sng" kern="0" dirty="0">
              <a:solidFill>
                <a:schemeClr val="accent1">
                  <a:lumMod val="75000"/>
                </a:schemeClr>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97485" y="1828800"/>
            <a:ext cx="11797030" cy="4647565"/>
          </a:xfrm>
          <a:prstGeom prst="rect">
            <a:avLst/>
          </a:prstGeom>
        </p:spPr>
        <p:txBody>
          <a:bodyPr/>
          <a:lstStyle/>
          <a:p>
            <a:pPr marL="342900" algn="just" eaLnBrk="0" hangingPunct="0">
              <a:spcBef>
                <a:spcPct val="20000"/>
              </a:spcBef>
              <a:defRPr/>
            </a:pPr>
            <a:r>
              <a:rPr lang="en-US" altLang="en-IN" sz="2000" b="1" dirty="0">
                <a:latin typeface="Times New Roman" panose="02020603050405020304" charset="0"/>
                <a:cs typeface="Times New Roman" panose="02020603050405020304" charset="0"/>
                <a:sym typeface="Trebuchet MS" panose="020B0603020202020204"/>
              </a:rPr>
              <a:t>Elicit terrorist group networks from a database of terrorist events and finding most influential node based on community detection :</a:t>
            </a:r>
          </a:p>
          <a:p>
            <a:pPr marL="800100" indent="-457200" algn="just" eaLnBrk="0" hangingPunct="0">
              <a:spcBef>
                <a:spcPct val="20000"/>
              </a:spcBef>
              <a:buFont typeface="Wingdings" panose="05000000000000000000" charset="0"/>
              <a:buChar char="Ø"/>
              <a:defRPr/>
            </a:pPr>
            <a:endParaRPr lang="en-US" altLang="en-IN" sz="2000" b="1" dirty="0">
              <a:latin typeface="Times New Roman" panose="02020603050405020304" charset="0"/>
              <a:cs typeface="Times New Roman" panose="02020603050405020304" charset="0"/>
              <a:sym typeface="Trebuchet MS" panose="020B0603020202020204"/>
            </a:endParaRPr>
          </a:p>
          <a:p>
            <a:pPr marL="685800" indent="-342900" algn="just" eaLnBrk="0" hangingPunct="0">
              <a:spcBef>
                <a:spcPct val="20000"/>
              </a:spcBef>
              <a:buFont typeface="Arial" panose="020B0604020202020204" pitchFamily="34" charset="0"/>
              <a:buChar char="•"/>
              <a:defRPr/>
            </a:pPr>
            <a:r>
              <a:rPr lang="en-US" sz="2000" dirty="0">
                <a:latin typeface="Times New Roman" panose="02020603050405020304" charset="0"/>
                <a:cs typeface="Times New Roman" panose="02020603050405020304" charset="0"/>
              </a:rPr>
              <a:t>We used an approach that will allow us to find clusters of similar terror groups using information on their operational characteristics. Specifically, using open access data of terrorist attacks occurred worldwide since 1970, we build network that includes terrorist groups and related information on tactics, weapons, targets, active regions.</a:t>
            </a:r>
          </a:p>
          <a:p>
            <a:pPr marL="685800" indent="-342900" algn="just" eaLnBrk="0" hangingPunct="0">
              <a:spcBef>
                <a:spcPct val="20000"/>
              </a:spcBef>
              <a:buFont typeface="Arial" panose="020B0604020202020204" pitchFamily="34" charset="0"/>
              <a:buChar char="•"/>
              <a:defRPr/>
            </a:pPr>
            <a:endParaRPr lang="en-US" sz="2000" dirty="0">
              <a:latin typeface="Times New Roman" panose="02020603050405020304" charset="0"/>
              <a:cs typeface="Times New Roman" panose="02020603050405020304" charset="0"/>
            </a:endParaRPr>
          </a:p>
          <a:p>
            <a:pPr marL="685800" indent="-342900" algn="just" eaLnBrk="0" hangingPunct="0">
              <a:spcBef>
                <a:spcPct val="20000"/>
              </a:spcBef>
              <a:buFont typeface="Arial" panose="020B0604020202020204" pitchFamily="34" charset="0"/>
              <a:buChar char="•"/>
              <a:defRPr/>
            </a:pPr>
            <a:r>
              <a:rPr lang="en-US" sz="2000" dirty="0">
                <a:latin typeface="Times New Roman" panose="02020603050405020304" charset="0"/>
                <a:cs typeface="Times New Roman" panose="02020603050405020304" charset="0"/>
              </a:rPr>
              <a:t>We model this data with each partition joined to the terrorist groups. Later on we will find the most influential group with maximum number of relations between other networks and try to prevent the attacks .Community detection to identify sets of nodes in such a way that the connections of nodes within a set are more than their connection to other network nodes.</a:t>
            </a:r>
            <a:endParaRPr lang="en-IN" sz="2000" dirty="0">
              <a:latin typeface="Times New Roman" panose="02020603050405020304" charset="0"/>
              <a:cs typeface="Times New Roman" panose="02020603050405020304" charset="0"/>
            </a:endParaRPr>
          </a:p>
          <a:p>
            <a:pPr marL="685800" indent="-342900" algn="just" eaLnBrk="0" hangingPunct="0">
              <a:spcBef>
                <a:spcPct val="20000"/>
              </a:spcBef>
              <a:defRPr/>
            </a:pPr>
            <a:endParaRPr lang="en-IN" sz="2000" kern="0" dirty="0">
              <a:solidFill>
                <a:srgbClr val="0000FF"/>
              </a:solidFill>
              <a:latin typeface="Times New Roman" panose="02020603050405020304" charset="0"/>
              <a:cs typeface="Times New Roman" panose="02020603050405020304" charset="0"/>
            </a:endParaRPr>
          </a:p>
        </p:txBody>
      </p:sp>
      <p:sp>
        <p:nvSpPr>
          <p:cNvPr id="14" name="Text Box 34"/>
          <p:cNvSpPr txBox="1">
            <a:spLocks noChangeArrowheads="1"/>
          </p:cNvSpPr>
          <p:nvPr/>
        </p:nvSpPr>
        <p:spPr bwMode="auto">
          <a:xfrm>
            <a:off x="4419600" y="1119490"/>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sym typeface="Trebuchet MS" panose="020B0603020202020204"/>
              </a:rPr>
              <a:t>Abstract</a:t>
            </a:r>
            <a:endParaRPr lang="en-US" sz="2400" dirty="0">
              <a:solidFill>
                <a:srgbClr val="FF0000"/>
              </a:solidFill>
              <a:latin typeface="Trebuchet MS" panose="020B0603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References</a:t>
            </a:r>
          </a:p>
        </p:txBody>
      </p:sp>
      <p:sp>
        <p:nvSpPr>
          <p:cNvPr id="6" name="Content Placeholder 2"/>
          <p:cNvSpPr txBox="1"/>
          <p:nvPr/>
        </p:nvSpPr>
        <p:spPr>
          <a:xfrm>
            <a:off x="838200" y="1828800"/>
            <a:ext cx="11201400" cy="4724400"/>
          </a:xfrm>
          <a:prstGeom prst="rect">
            <a:avLst/>
          </a:prstGeom>
        </p:spPr>
        <p:txBody>
          <a:bodyPr/>
          <a:lstStyle/>
          <a:p>
            <a:pPr marL="342900" indent="-342900" eaLnBrk="0" hangingPunct="0">
              <a:spcBef>
                <a:spcPct val="20000"/>
              </a:spcBef>
              <a:defRPr/>
            </a:pPr>
            <a:endParaRPr lang="en-IN" sz="2400" b="1" u="sng" kern="0" dirty="0">
              <a:solidFill>
                <a:schemeClr val="accent1">
                  <a:lumMod val="75000"/>
                </a:schemeClr>
              </a:solidFill>
              <a:latin typeface="Times New Roman" panose="02020603050405020304" charset="0"/>
              <a:cs typeface="Times New Roman" panose="02020603050405020304" charset="0"/>
            </a:endParaRPr>
          </a:p>
        </p:txBody>
      </p:sp>
      <p:sp>
        <p:nvSpPr>
          <p:cNvPr id="2" name="Rectangle 1">
            <a:extLst>
              <a:ext uri="{FF2B5EF4-FFF2-40B4-BE49-F238E27FC236}">
                <a16:creationId xmlns:a16="http://schemas.microsoft.com/office/drawing/2014/main" id="{BFB9CAB2-0F7D-47A2-8308-55FB8C465CA2}"/>
              </a:ext>
            </a:extLst>
          </p:cNvPr>
          <p:cNvSpPr/>
          <p:nvPr/>
        </p:nvSpPr>
        <p:spPr>
          <a:xfrm>
            <a:off x="838200" y="1682621"/>
            <a:ext cx="9616440" cy="5016758"/>
          </a:xfrm>
          <a:prstGeom prst="rect">
            <a:avLst/>
          </a:prstGeom>
        </p:spPr>
        <p:txBody>
          <a:bodyPr wrap="square">
            <a:spAutoFit/>
          </a:bodyPr>
          <a:lstStyle/>
          <a:p>
            <a:pPr lvl="0"/>
            <a:r>
              <a:rPr lang="en-US" sz="2000" dirty="0">
                <a:latin typeface="Times New Roman" panose="02020603050405020304" pitchFamily="18" charset="0"/>
                <a:cs typeface="Times New Roman" panose="02020603050405020304" pitchFamily="18" charset="0"/>
              </a:rPr>
              <a:t>Hidden community detection in social networks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Authors : </a:t>
            </a:r>
            <a:r>
              <a:rPr lang="en-US" sz="2000" dirty="0" err="1">
                <a:latin typeface="Times New Roman" panose="02020603050405020304" pitchFamily="18" charset="0"/>
                <a:cs typeface="Times New Roman" panose="02020603050405020304" pitchFamily="18" charset="0"/>
              </a:rPr>
              <a:t>Kun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Hea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Yingru</a:t>
            </a:r>
            <a:r>
              <a:rPr lang="en-US" sz="2000" dirty="0">
                <a:latin typeface="Times New Roman" panose="02020603050405020304" pitchFamily="18" charset="0"/>
                <a:cs typeface="Times New Roman" panose="02020603050405020304" pitchFamily="18" charset="0"/>
              </a:rPr>
              <a:t> Li a, Sucheta </a:t>
            </a:r>
            <a:r>
              <a:rPr lang="en-US" sz="2000" dirty="0" err="1">
                <a:latin typeface="Times New Roman" panose="02020603050405020304" pitchFamily="18" charset="0"/>
                <a:cs typeface="Times New Roman" panose="02020603050405020304" pitchFamily="18" charset="0"/>
              </a:rPr>
              <a:t>Soundarajanc</a:t>
            </a:r>
            <a:r>
              <a:rPr lang="en-US" sz="2000" dirty="0">
                <a:latin typeface="Times New Roman" panose="02020603050405020304" pitchFamily="18" charset="0"/>
                <a:cs typeface="Times New Roman" panose="02020603050405020304" pitchFamily="18" charset="0"/>
              </a:rPr>
              <a:t>, John E. Hopcroft</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3"/>
              </a:rPr>
              <a:t>https://link.springer.com/article/10.1007/s12652-020-01760-2</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TI-SC: top-k </a:t>
            </a:r>
            <a:r>
              <a:rPr lang="en-US" sz="2000" dirty="0" err="1">
                <a:latin typeface="Times New Roman" panose="02020603050405020304" pitchFamily="18" charset="0"/>
                <a:cs typeface="Times New Roman" panose="02020603050405020304" pitchFamily="18" charset="0"/>
              </a:rPr>
              <a:t>infuential</a:t>
            </a:r>
            <a:r>
              <a:rPr lang="en-US" sz="2000" dirty="0">
                <a:latin typeface="Times New Roman" panose="02020603050405020304" pitchFamily="18" charset="0"/>
                <a:cs typeface="Times New Roman" panose="02020603050405020304" pitchFamily="18" charset="0"/>
              </a:rPr>
              <a:t> nodes selection based on community detection and scoring criteria in social networks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Authors : Hamid Ahmadi Beni, </a:t>
            </a:r>
            <a:r>
              <a:rPr lang="en-US" sz="2000" dirty="0" err="1">
                <a:latin typeface="Times New Roman" panose="02020603050405020304" pitchFamily="18" charset="0"/>
                <a:cs typeface="Times New Roman" panose="02020603050405020304" pitchFamily="18" charset="0"/>
              </a:rPr>
              <a:t>Asgarali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Bouyer</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IN" sz="2000" u="sng" dirty="0">
                <a:latin typeface="Times New Roman" panose="02020603050405020304" pitchFamily="18" charset="0"/>
                <a:cs typeface="Times New Roman" panose="02020603050405020304" pitchFamily="18" charset="0"/>
                <a:hlinkClick r:id="rId4"/>
              </a:rPr>
              <a:t>https://www.researchgate.net/publication/333197917</a:t>
            </a:r>
            <a:endParaRPr lang="en-IN" sz="2000" u="sng"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Detection of Influential Nodes Using Social Networks Analysis Based On Network Metrics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Authors : Aftab </a:t>
            </a:r>
            <a:r>
              <a:rPr lang="en-US" sz="2000" dirty="0" err="1">
                <a:latin typeface="Times New Roman" panose="02020603050405020304" pitchFamily="18" charset="0"/>
                <a:cs typeface="Times New Roman" panose="02020603050405020304" pitchFamily="18" charset="0"/>
              </a:rPr>
              <a:t>Farooq,Muhammad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Uzair,Gulraiz</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Javaid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Joyia,Usman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Akram</a:t>
            </a:r>
            <a:endParaRPr lang="en-IN" sz="2000" dirty="0">
              <a:latin typeface="Times New Roman" panose="02020603050405020304" pitchFamily="18" charset="0"/>
              <a:cs typeface="Times New Roman" panose="02020603050405020304" pitchFamily="18" charset="0"/>
            </a:endParaRPr>
          </a:p>
          <a:p>
            <a:r>
              <a:rPr lang="en-IN" sz="2000" u="sng" dirty="0">
                <a:latin typeface="Times New Roman" panose="02020603050405020304" pitchFamily="18" charset="0"/>
                <a:cs typeface="Times New Roman" panose="02020603050405020304" pitchFamily="18" charset="0"/>
                <a:hlinkClick r:id="rId5"/>
              </a:rPr>
              <a:t>https://ieeexplore.ieee.org/abstract/document/8346372</a:t>
            </a:r>
            <a:endParaRPr lang="en-IN" sz="2000" u="sng"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Analysis of the Dynamic Influence of Social Network Nodes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Authors : Hong-Jian Yin, Hai Yu, Yu-Li Zhao, </a:t>
            </a:r>
            <a:r>
              <a:rPr lang="en-US" sz="2000" dirty="0" err="1">
                <a:latin typeface="Times New Roman" panose="02020603050405020304" pitchFamily="18" charset="0"/>
                <a:cs typeface="Times New Roman" panose="02020603050405020304" pitchFamily="18" charset="0"/>
              </a:rPr>
              <a:t>Zhi</a:t>
            </a:r>
            <a:r>
              <a:rPr lang="en-US" sz="2000" dirty="0">
                <a:latin typeface="Times New Roman" panose="02020603050405020304" pitchFamily="18" charset="0"/>
                <a:cs typeface="Times New Roman" panose="02020603050405020304" pitchFamily="18" charset="0"/>
              </a:rPr>
              <a:t>-Liang Zhu, Wei Zhang</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https://www.hindawi.com/journals/sp/2017/5046905/</a:t>
            </a:r>
          </a:p>
        </p:txBody>
      </p:sp>
    </p:spTree>
    <p:extLst>
      <p:ext uri="{BB962C8B-B14F-4D97-AF65-F5344CB8AC3E}">
        <p14:creationId xmlns:p14="http://schemas.microsoft.com/office/powerpoint/2010/main" val="3573517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anose="020B0603020202020204" pitchFamily="34"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685800" y="1828800"/>
            <a:ext cx="10466705" cy="4647565"/>
          </a:xfrm>
          <a:prstGeom prst="rect">
            <a:avLst/>
          </a:prstGeom>
        </p:spPr>
        <p:txBody>
          <a:bodyPr/>
          <a:lstStyle/>
          <a:p>
            <a:pPr marL="342900" algn="just" eaLnBrk="0" hangingPunct="0">
              <a:spcBef>
                <a:spcPct val="20000"/>
              </a:spcBef>
              <a:defRPr/>
            </a:pPr>
            <a:r>
              <a:rPr lang="en-US" altLang="en-IN" sz="2000" dirty="0">
                <a:latin typeface="Times New Roman" panose="02020603050405020304" charset="0"/>
                <a:cs typeface="Times New Roman" panose="02020603050405020304" charset="0"/>
              </a:rPr>
              <a:t>Terrorism is a type of collective violence having direct impact </a:t>
            </a:r>
            <a:r>
              <a:rPr lang="en-IN" sz="2000" dirty="0">
                <a:latin typeface="Times New Roman" panose="02020603050405020304" charset="0"/>
                <a:cs typeface="Times New Roman" panose="02020603050405020304" charset="0"/>
              </a:rPr>
              <a:t>on peace, normal routine of a</a:t>
            </a:r>
            <a:r>
              <a:rPr lang="en-US" altLang="en-IN" sz="2000" dirty="0">
                <a:latin typeface="Times New Roman" panose="02020603050405020304" charset="0"/>
                <a:cs typeface="Times New Roman" panose="02020603050405020304" charset="0"/>
              </a:rPr>
              <a:t> </a:t>
            </a:r>
            <a:r>
              <a:rPr lang="en-IN" sz="2000" dirty="0">
                <a:latin typeface="Times New Roman" panose="02020603050405020304" charset="0"/>
                <a:cs typeface="Times New Roman" panose="02020603050405020304" charset="0"/>
              </a:rPr>
              <a:t>country/community and security</a:t>
            </a:r>
            <a:r>
              <a:rPr lang="en-US" altLang="en-IN" sz="2000" dirty="0">
                <a:latin typeface="Times New Roman" panose="02020603050405020304" charset="0"/>
                <a:cs typeface="Times New Roman" panose="02020603050405020304" charset="0"/>
              </a:rPr>
              <a:t> </a:t>
            </a:r>
            <a:r>
              <a:rPr lang="en-IN" sz="2000" dirty="0">
                <a:latin typeface="Times New Roman" panose="02020603050405020304" charset="0"/>
                <a:cs typeface="Times New Roman" panose="02020603050405020304" charset="0"/>
              </a:rPr>
              <a:t>and it is also a way to generate fear in civilians using </a:t>
            </a:r>
            <a:r>
              <a:rPr lang="en-IN" sz="2000" dirty="0" err="1">
                <a:latin typeface="Times New Roman" panose="02020603050405020304" charset="0"/>
                <a:cs typeface="Times New Roman" panose="02020603050405020304" charset="0"/>
              </a:rPr>
              <a:t>violence.Terrorism</a:t>
            </a:r>
            <a:r>
              <a:rPr lang="en-IN" sz="2000" dirty="0">
                <a:latin typeface="Times New Roman" panose="02020603050405020304" charset="0"/>
                <a:cs typeface="Times New Roman" panose="02020603050405020304" charset="0"/>
              </a:rPr>
              <a:t> is an evolving phenomenon, thus it is vital to provide</a:t>
            </a:r>
            <a:r>
              <a:rPr lang="en-US" altLang="en-IN" sz="2000" dirty="0">
                <a:latin typeface="Times New Roman" panose="02020603050405020304" charset="0"/>
                <a:cs typeface="Times New Roman" panose="02020603050405020304" charset="0"/>
              </a:rPr>
              <a:t> </a:t>
            </a:r>
            <a:r>
              <a:rPr lang="en-IN" sz="2000" dirty="0">
                <a:latin typeface="Times New Roman" panose="02020603050405020304" charset="0"/>
                <a:cs typeface="Times New Roman" panose="02020603050405020304" charset="0"/>
              </a:rPr>
              <a:t>counter-terrorism operators with tools for the prevention of it.</a:t>
            </a:r>
          </a:p>
          <a:p>
            <a:pPr marL="685800" indent="-342900" algn="just" eaLnBrk="0" hangingPunct="0">
              <a:spcBef>
                <a:spcPct val="20000"/>
              </a:spcBef>
              <a:buFont typeface="Wingdings" panose="05000000000000000000" charset="0"/>
              <a:buChar char="§"/>
              <a:defRPr/>
            </a:pPr>
            <a:endParaRPr lang="en-IN" sz="2000" dirty="0">
              <a:latin typeface="Times New Roman" panose="02020603050405020304" charset="0"/>
              <a:cs typeface="Times New Roman" panose="02020603050405020304" charset="0"/>
            </a:endParaRPr>
          </a:p>
          <a:p>
            <a:pPr marL="342900" algn="just" eaLnBrk="0" hangingPunct="0">
              <a:spcBef>
                <a:spcPts val="0"/>
              </a:spcBef>
              <a:spcAft>
                <a:spcPts val="0"/>
              </a:spcAft>
              <a:defRPr/>
            </a:pPr>
            <a:r>
              <a:rPr lang="en-US" sz="2000" dirty="0">
                <a:latin typeface="Times New Roman" panose="02020603050405020304" charset="0"/>
                <a:cs typeface="Times New Roman" panose="02020603050405020304" charset="0"/>
              </a:rPr>
              <a:t>The main objective of this work is to define an approach aiming at eliciting knowledge on terrorist attack perpetrators by analyzing terror events along the timeline. The idea is to construct a sociogram, i.e., a network of perpetrators, where the nodes represent terrorist groups and the edges represent generic relations occurring between two groups.</a:t>
            </a:r>
          </a:p>
          <a:p>
            <a:pPr marL="685800" indent="-342900" algn="just" eaLnBrk="0" hangingPunct="0">
              <a:spcBef>
                <a:spcPts val="0"/>
              </a:spcBef>
              <a:spcAft>
                <a:spcPts val="0"/>
              </a:spcAft>
              <a:buFont typeface="Wingdings" panose="05000000000000000000" charset="0"/>
              <a:buChar char="§"/>
              <a:defRPr/>
            </a:pPr>
            <a:endParaRPr lang="en-US" sz="2000" dirty="0">
              <a:latin typeface="Times New Roman" panose="02020603050405020304" charset="0"/>
              <a:cs typeface="Times New Roman" panose="02020603050405020304" charset="0"/>
            </a:endParaRPr>
          </a:p>
          <a:p>
            <a:pPr marL="685800" indent="-342900" algn="just" eaLnBrk="0" hangingPunct="0">
              <a:spcBef>
                <a:spcPts val="0"/>
              </a:spcBef>
              <a:spcAft>
                <a:spcPts val="0"/>
              </a:spcAft>
              <a:buFont typeface="Wingdings" panose="05000000000000000000" charset="0"/>
              <a:buChar char="§"/>
              <a:defRPr/>
            </a:pPr>
            <a:endParaRPr lang="en-US" sz="2000" dirty="0">
              <a:latin typeface="Times New Roman" panose="02020603050405020304" charset="0"/>
              <a:cs typeface="Times New Roman" panose="02020603050405020304" charset="0"/>
            </a:endParaRPr>
          </a:p>
          <a:p>
            <a:pPr marL="342900" algn="just" eaLnBrk="0" hangingPunct="0">
              <a:spcBef>
                <a:spcPts val="0"/>
              </a:spcBef>
              <a:spcAft>
                <a:spcPts val="0"/>
              </a:spcAft>
              <a:defRPr/>
            </a:pPr>
            <a:r>
              <a:rPr lang="en-US" sz="2000" dirty="0">
                <a:latin typeface="Times New Roman" panose="02020603050405020304" charset="0"/>
                <a:cs typeface="Times New Roman" panose="02020603050405020304" charset="0"/>
              </a:rPr>
              <a:t>Lastly, considering terrorist group networks along the timeline allows to study the temporal evolution of relations between such groups. With respect to the adopted data source, the aforementioned conceptualization is realized by considering the historical data provided by the Global Terrorism Database (GTD).</a:t>
            </a:r>
          </a:p>
          <a:p>
            <a:pPr marL="685800" indent="-342900" algn="just" eaLnBrk="0" hangingPunct="0">
              <a:spcBef>
                <a:spcPct val="20000"/>
              </a:spcBef>
              <a:defRPr/>
            </a:pPr>
            <a:endParaRPr lang="en-IN" sz="1600" kern="0" dirty="0">
              <a:solidFill>
                <a:srgbClr val="0000FF"/>
              </a:solidFill>
              <a:latin typeface="Times New Roman" panose="02020603050405020304" charset="0"/>
              <a:cs typeface="Times New Roman" panose="02020603050405020304" charset="0"/>
            </a:endParaRPr>
          </a:p>
        </p:txBody>
      </p:sp>
      <p:sp>
        <p:nvSpPr>
          <p:cNvPr id="14" name="Text Box 34"/>
          <p:cNvSpPr txBox="1">
            <a:spLocks noChangeArrowheads="1"/>
          </p:cNvSpPr>
          <p:nvPr/>
        </p:nvSpPr>
        <p:spPr bwMode="auto">
          <a:xfrm>
            <a:off x="4419600" y="1119490"/>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sym typeface="Trebuchet MS" panose="020B0603020202020204"/>
              </a:rPr>
              <a:t>Introduction</a:t>
            </a:r>
            <a:endParaRPr lang="en-US" sz="2400" dirty="0">
              <a:solidFill>
                <a:srgbClr val="FF0000"/>
              </a:solidFill>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457200" y="2025015"/>
            <a:ext cx="11623675" cy="4832985"/>
          </a:xfrm>
          <a:prstGeom prst="rect">
            <a:avLst/>
          </a:prstGeom>
        </p:spPr>
        <p:txBody>
          <a:bodyPr/>
          <a:lstStyle/>
          <a:p>
            <a:pPr marL="685800" indent="-342900" algn="just" eaLnBrk="0" hangingPunct="0">
              <a:spcBef>
                <a:spcPct val="20000"/>
              </a:spcBef>
              <a:buFont typeface="Arial" panose="020B0604020202020204" pitchFamily="34" charset="0"/>
              <a:buChar char="•"/>
              <a:defRPr/>
            </a:pPr>
            <a:r>
              <a:rPr lang="en-IN" sz="2000" kern="0" dirty="0">
                <a:latin typeface="Times New Roman" panose="02020603050405020304" charset="0"/>
                <a:cs typeface="Times New Roman" panose="02020603050405020304" charset="0"/>
              </a:rPr>
              <a:t>Terrorist organizations are well-suited to study using social network analysis, as they consist of networks of individuals that span countries, continents, and economic status, and form around specific ideology. Terrorist organizations are different from hierarchical, state-sponsored appointments in characteristics such as leadership and organizational structure. </a:t>
            </a:r>
          </a:p>
          <a:p>
            <a:pPr marL="685800" indent="-342900" algn="just" eaLnBrk="0" hangingPunct="0">
              <a:spcBef>
                <a:spcPct val="20000"/>
              </a:spcBef>
              <a:buFont typeface="Wingdings" panose="05000000000000000000" charset="0"/>
              <a:buChar char="§"/>
              <a:defRPr/>
            </a:pPr>
            <a:endParaRPr lang="en-IN" sz="2000" kern="0" dirty="0">
              <a:latin typeface="Times New Roman" panose="02020603050405020304" charset="0"/>
              <a:cs typeface="Times New Roman" panose="02020603050405020304" charset="0"/>
            </a:endParaRPr>
          </a:p>
          <a:p>
            <a:pPr marL="685800" indent="-342900" algn="just" eaLnBrk="0" hangingPunct="0">
              <a:spcBef>
                <a:spcPct val="20000"/>
              </a:spcBef>
              <a:buFont typeface="Wingdings" panose="05000000000000000000" charset="0"/>
              <a:buChar char="§"/>
              <a:defRPr/>
            </a:pPr>
            <a:endParaRPr lang="en-IN" sz="2000" kern="0" dirty="0">
              <a:latin typeface="Times New Roman" panose="02020603050405020304" charset="0"/>
              <a:cs typeface="Times New Roman" panose="02020603050405020304" charset="0"/>
            </a:endParaRPr>
          </a:p>
          <a:p>
            <a:pPr marL="685800" indent="-342900" algn="just" eaLnBrk="0" hangingPunct="0">
              <a:spcBef>
                <a:spcPct val="20000"/>
              </a:spcBef>
              <a:buFont typeface="Arial" panose="020B0604020202020204" pitchFamily="34" charset="0"/>
              <a:buChar char="•"/>
              <a:defRPr/>
            </a:pPr>
            <a:r>
              <a:rPr lang="en-IN" sz="2000" kern="0" dirty="0">
                <a:latin typeface="Times New Roman" panose="02020603050405020304" charset="0"/>
                <a:cs typeface="Times New Roman" panose="02020603050405020304" charset="0"/>
              </a:rPr>
              <a:t>Social network analysis can provide important information on the unique characteristics of terrorist organizations, ranging from issues of network recruitment, network evolution, and the diffusion of radical ideas. Specifically, social network analysis can be used to understand terrorist networks, inform security policy, and form the basis of a more effective counter-measure to net war.</a:t>
            </a:r>
          </a:p>
        </p:txBody>
      </p:sp>
      <p:sp>
        <p:nvSpPr>
          <p:cNvPr id="14" name="Text Box 34"/>
          <p:cNvSpPr txBox="1">
            <a:spLocks noChangeArrowheads="1"/>
          </p:cNvSpPr>
          <p:nvPr/>
        </p:nvSpPr>
        <p:spPr bwMode="auto">
          <a:xfrm>
            <a:off x="4419600" y="1119490"/>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sym typeface="Trebuchet MS" panose="020B0603020202020204"/>
              </a:rPr>
              <a:t>Motivation and Scope of the Project</a:t>
            </a:r>
            <a:endParaRPr lang="en-US" sz="2400" dirty="0">
              <a:solidFill>
                <a:srgbClr val="FF0000"/>
              </a:solidFill>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381000" y="2081893"/>
            <a:ext cx="11623675" cy="4832985"/>
          </a:xfrm>
          <a:prstGeom prst="rect">
            <a:avLst/>
          </a:prstGeom>
        </p:spPr>
        <p:txBody>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works focus on both attack behaviors and networks of terrorist groups. Among such works, We provide a framework based on two logic flows in the framework, the behavior recognition flow and the network predicting flow. The behavior recognition flow is designed to mine the behavior pattern from both the structural characteristics of the group network and the group behavior. In particular, the behavior recognition problem is modeled as a pattern classification problem. The network predicting flow, based on the wavelet transform theory, is employed to better understand and predict changes in terrorist group networks.</a:t>
            </a:r>
          </a:p>
          <a:p>
            <a:pPr marL="285750" indent="-285750" algn="just">
              <a:buFont typeface="Wingdings" panose="05000000000000000000"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respect to the existing approaches, the proposed one focuses on providing information about the evolution of the behaviors of terrorist groups by constructing terrorist group’s networks and considering also how the relations with other groups change as the time goes on.</a:t>
            </a:r>
          </a:p>
          <a:p>
            <a:pPr marL="285750" indent="-285750">
              <a:buFont typeface="Wingdings" panose="05000000000000000000" charset="0"/>
              <a:buChar char="§"/>
            </a:pPr>
            <a:endParaRPr lang="en-US" sz="2000" dirty="0"/>
          </a:p>
          <a:p>
            <a:pPr marL="285750" indent="-285750">
              <a:buFont typeface="Wingdings" panose="05000000000000000000" charset="0"/>
              <a:buChar char="§"/>
            </a:pPr>
            <a:endParaRPr lang="en-US" sz="2000" dirty="0"/>
          </a:p>
        </p:txBody>
      </p:sp>
      <p:sp>
        <p:nvSpPr>
          <p:cNvPr id="14" name="Text Box 34"/>
          <p:cNvSpPr txBox="1">
            <a:spLocks noChangeArrowheads="1"/>
          </p:cNvSpPr>
          <p:nvPr/>
        </p:nvSpPr>
        <p:spPr bwMode="auto">
          <a:xfrm>
            <a:off x="4419600" y="1119490"/>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sym typeface="Trebuchet MS" panose="020B0603020202020204"/>
              </a:rPr>
              <a:t>Overview</a:t>
            </a:r>
            <a:endParaRPr lang="en-US" sz="2400" dirty="0">
              <a:solidFill>
                <a:srgbClr val="FF0000"/>
              </a:solidFill>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457200" y="1752600"/>
            <a:ext cx="11623675" cy="4832985"/>
          </a:xfrm>
          <a:prstGeom prst="rect">
            <a:avLst/>
          </a:prstGeom>
        </p:spPr>
        <p:txBody>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number of centrality measures have been proposed to estimate influence of nodes in effective information </a:t>
            </a:r>
            <a:r>
              <a:rPr lang="en-US" sz="2000" dirty="0" err="1">
                <a:latin typeface="Times New Roman" panose="02020603050405020304" pitchFamily="18" charset="0"/>
                <a:cs typeface="Times New Roman" panose="02020603050405020304" pitchFamily="18" charset="0"/>
              </a:rPr>
              <a:t>propagation.Degree</a:t>
            </a:r>
            <a:r>
              <a:rPr lang="en-US" sz="2000" dirty="0">
                <a:latin typeface="Times New Roman" panose="02020603050405020304" pitchFamily="18" charset="0"/>
                <a:cs typeface="Times New Roman" panose="02020603050405020304" pitchFamily="18" charset="0"/>
              </a:rPr>
              <a:t> centrality is the simplest metric to determine influential nodes.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method is based on local clustering coefficient and uses similarity of connections between neighboring nodes. The method is based on k-shell decomposition approach where </a:t>
            </a:r>
            <a:r>
              <a:rPr lang="en-US" sz="2000" dirty="0" err="1">
                <a:latin typeface="Times New Roman" panose="02020603050405020304" pitchFamily="18" charset="0"/>
                <a:cs typeface="Times New Roman" panose="02020603050405020304" pitchFamily="18" charset="0"/>
              </a:rPr>
              <a:t>influentiality</a:t>
            </a:r>
            <a:r>
              <a:rPr lang="en-US" sz="2000" dirty="0">
                <a:latin typeface="Times New Roman" panose="02020603050405020304" pitchFamily="18" charset="0"/>
                <a:cs typeface="Times New Roman" panose="02020603050405020304" pitchFamily="18" charset="0"/>
              </a:rPr>
              <a:t> of a node depends on how the node has shared connections with its neighbors. Two nodes having neighbors within the same parts of the networks are considered as correlated nodes in the proposed method.</a:t>
            </a:r>
          </a:p>
          <a:p>
            <a:pPr marL="285750" indent="-285750" algn="just">
              <a:buFont typeface="Wingdings" panose="05000000000000000000"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Communities are seen as groups, clusters, coherent subgroups, or modules in different fields; community detection in a social network is identifying sets of nodes in such a way that the connections of nodes within a set are more than their connection to other network nodes.</a:t>
            </a:r>
          </a:p>
          <a:p>
            <a:pPr marL="285750" indent="-285750" algn="just">
              <a:buFont typeface="Wingdings" panose="05000000000000000000"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
            </a:pPr>
            <a:endParaRPr lang="en-US" sz="2000" dirty="0">
              <a:latin typeface="Times New Roman" panose="02020603050405020304" pitchFamily="18" charset="0"/>
              <a:cs typeface="Times New Roman" panose="02020603050405020304" pitchFamily="18" charset="0"/>
            </a:endParaRPr>
          </a:p>
        </p:txBody>
      </p:sp>
      <p:sp>
        <p:nvSpPr>
          <p:cNvPr id="14" name="Text Box 34"/>
          <p:cNvSpPr txBox="1">
            <a:spLocks noChangeArrowheads="1"/>
          </p:cNvSpPr>
          <p:nvPr/>
        </p:nvSpPr>
        <p:spPr bwMode="auto">
          <a:xfrm>
            <a:off x="4419600" y="1119490"/>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sym typeface="Trebuchet MS" panose="020B0603020202020204"/>
              </a:rPr>
              <a:t>Overview</a:t>
            </a:r>
            <a:endParaRPr lang="en-US" sz="2400" dirty="0">
              <a:solidFill>
                <a:srgbClr val="FF0000"/>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524000" y="2209800"/>
            <a:ext cx="9220200" cy="4211931"/>
          </a:xfrm>
          <a:prstGeom prst="rect">
            <a:avLst/>
          </a:prstGeom>
        </p:spPr>
        <p:txBody>
          <a:bodyPr/>
          <a:lstStyle/>
          <a:p>
            <a:pPr marL="342900" algn="just" eaLnBrk="0" hangingPunct="0">
              <a:spcBef>
                <a:spcPct val="20000"/>
              </a:spcBef>
              <a:defRPr/>
            </a:pPr>
            <a:r>
              <a:rPr lang="en-IN" sz="2400" kern="0" dirty="0">
                <a:solidFill>
                  <a:srgbClr val="0000FF"/>
                </a:solidFill>
                <a:latin typeface="Times New Roman" panose="02020603050405020304" charset="0"/>
                <a:cs typeface="Times New Roman" panose="02020603050405020304" charset="0"/>
              </a:rPr>
              <a:t> </a:t>
            </a:r>
            <a:endParaRPr lang="en-IN" sz="2400" kern="0" dirty="0">
              <a:solidFill>
                <a:srgbClr val="0000FF"/>
              </a:solidFill>
              <a:latin typeface="Times New Roman" panose="02020603050405020304" pitchFamily="18" charset="0"/>
              <a:cs typeface="Times New Roman" panose="02020603050405020304" pitchFamily="18" charset="0"/>
            </a:endParaRPr>
          </a:p>
          <a:p>
            <a:pPr marL="342900" algn="just" eaLnBrk="0" hangingPunct="0">
              <a:spcBef>
                <a:spcPct val="20000"/>
              </a:spcBef>
              <a:defRPr/>
            </a:pPr>
            <a:r>
              <a:rPr lang="en-IN" sz="2000" kern="0" dirty="0">
                <a:solidFill>
                  <a:srgbClr val="000000"/>
                </a:solidFill>
                <a:latin typeface="Times New Roman" panose="02020603050405020304" pitchFamily="18" charset="0"/>
                <a:cs typeface="Times New Roman" panose="02020603050405020304" pitchFamily="18" charset="0"/>
              </a:rPr>
              <a:t>To improvise the complexity of the project .We were also informed to do research on couple of literature surveys for better understanding of the topic.</a:t>
            </a:r>
          </a:p>
          <a:p>
            <a:pPr marL="342265" algn="just">
              <a:spcBef>
                <a:spcPct val="20000"/>
              </a:spcBef>
              <a:defRPr/>
            </a:pPr>
            <a:endParaRPr lang="en-IN" sz="2000" kern="0" dirty="0">
              <a:solidFill>
                <a:srgbClr val="000000"/>
              </a:solidFill>
              <a:latin typeface="Times New Roman" panose="02020603050405020304" pitchFamily="18" charset="0"/>
              <a:cs typeface="Times New Roman" panose="02020603050405020304" pitchFamily="18" charset="0"/>
            </a:endParaRPr>
          </a:p>
          <a:p>
            <a:pPr marL="342265" algn="just">
              <a:spcBef>
                <a:spcPct val="20000"/>
              </a:spcBef>
              <a:defRPr/>
            </a:pPr>
            <a:r>
              <a:rPr lang="en-IN" sz="2000" kern="0" dirty="0">
                <a:solidFill>
                  <a:srgbClr val="000000"/>
                </a:solidFill>
                <a:latin typeface="Times New Roman" panose="02020603050405020304" pitchFamily="18" charset="0"/>
                <a:cs typeface="Times New Roman" panose="02020603050405020304" pitchFamily="18" charset="0"/>
              </a:rPr>
              <a:t>All the suggested points have been implemented in this phase of review.</a:t>
            </a:r>
          </a:p>
          <a:p>
            <a:pPr marL="342265" algn="just">
              <a:spcBef>
                <a:spcPct val="20000"/>
              </a:spcBef>
              <a:defRPr/>
            </a:pPr>
            <a:r>
              <a:rPr lang="en-IN" sz="2000" kern="0" dirty="0">
                <a:solidFill>
                  <a:srgbClr val="000000"/>
                </a:solidFill>
                <a:latin typeface="Times New Roman" panose="02020603050405020304" pitchFamily="18" charset="0"/>
                <a:cs typeface="Times New Roman" panose="02020603050405020304" pitchFamily="18" charset="0"/>
              </a:rPr>
              <a:t>We added community detection to increase the complexity.</a:t>
            </a:r>
          </a:p>
          <a:p>
            <a:pPr marL="342900" indent="12700" algn="just" eaLnBrk="0" hangingPunct="0">
              <a:spcBef>
                <a:spcPct val="20000"/>
              </a:spcBef>
              <a:buFont typeface="Wingdings" panose="05000000000000000000" pitchFamily="2" charset="2"/>
              <a:buChar char="§"/>
              <a:defRPr/>
            </a:pPr>
            <a:endParaRPr lang="en-IN" sz="2400" kern="0" dirty="0">
              <a:solidFill>
                <a:srgbClr val="0000FF"/>
              </a:solidFill>
              <a:latin typeface="Times New Roman" panose="02020603050405020304" charset="0"/>
              <a:cs typeface="Times New Roman" panose="02020603050405020304" charset="0"/>
            </a:endParaRPr>
          </a:p>
          <a:p>
            <a:pPr marL="342900" indent="12700" algn="just" eaLnBrk="0" hangingPunct="0">
              <a:spcBef>
                <a:spcPct val="20000"/>
              </a:spcBef>
              <a:buFont typeface="Wingdings" panose="05000000000000000000" pitchFamily="2" charset="2"/>
              <a:buChar char="§"/>
              <a:defRPr/>
            </a:pPr>
            <a:endParaRPr lang="en-IN" sz="2400" kern="0" dirty="0">
              <a:solidFill>
                <a:srgbClr val="0000FF"/>
              </a:solidFill>
              <a:latin typeface="Times New Roman" panose="02020603050405020304" charset="0"/>
              <a:cs typeface="Times New Roman" panose="02020603050405020304" charset="0"/>
            </a:endParaRPr>
          </a:p>
          <a:p>
            <a:pPr marL="342900" indent="12700" algn="just" eaLnBrk="0" hangingPunct="0">
              <a:spcBef>
                <a:spcPct val="20000"/>
              </a:spcBef>
              <a:buFont typeface="Wingdings" panose="05000000000000000000" pitchFamily="2" charset="2"/>
              <a:buChar char="§"/>
              <a:defRPr/>
            </a:pPr>
            <a:endParaRPr lang="en-IN" sz="2400" kern="0" dirty="0">
              <a:solidFill>
                <a:srgbClr val="0000FF"/>
              </a:solidFill>
              <a:latin typeface="Times New Roman" panose="02020603050405020304" charset="0"/>
              <a:cs typeface="Times New Roman" panose="02020603050405020304" charset="0"/>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ln>
        </p:spPr>
        <p:txBody>
          <a:bodyPr wrap="square">
            <a:spAutoFit/>
          </a:bodyPr>
          <a:lstStyle/>
          <a:p>
            <a:pPr algn="r" eaLnBrk="0" hangingPunct="0">
              <a:defRPr/>
            </a:pPr>
            <a:r>
              <a:rPr lang="en-US" sz="2400" dirty="0">
                <a:solidFill>
                  <a:srgbClr val="FF0000"/>
                </a:solidFill>
                <a:latin typeface="Trebuchet MS" panose="020B0603020202020204" pitchFamily="34" charset="0"/>
                <a:sym typeface="Trebuchet MS" panose="020B0603020202020204"/>
              </a:rPr>
              <a:t>Suggestions from Review –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User Classes and Characteristics</a:t>
            </a:r>
            <a:endParaRPr sz="1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Text Box 99"/>
          <p:cNvSpPr txBox="1"/>
          <p:nvPr/>
        </p:nvSpPr>
        <p:spPr>
          <a:xfrm>
            <a:off x="717232" y="2743200"/>
            <a:ext cx="10757535" cy="2246769"/>
          </a:xfrm>
          <a:prstGeom prst="rect">
            <a:avLst/>
          </a:prstGeom>
          <a:noFill/>
          <a:ln w="9525">
            <a:noFill/>
          </a:ln>
        </p:spPr>
        <p:txBody>
          <a:bodyPr wrap="square">
            <a:spAutoFit/>
          </a:bodyPr>
          <a:lstStyle/>
          <a:p>
            <a:pPr marL="0" indent="0" algn="just"/>
            <a:r>
              <a:rPr lang="en-US" sz="2000" b="0" dirty="0">
                <a:latin typeface="Times New Roman" panose="02020603050405020304" charset="0"/>
                <a:cs typeface="Times New Roman" panose="02020603050405020304" charset="0"/>
              </a:rPr>
              <a:t>The proposed approach which elicit terrorist group’s networks, finds most influential nodes and temporal evolution of terrorist networks and community detection is not an open-source model instead these data are shared with national intelligent management for protecting nation from terrorist threats and implement counter terrorism activity .</a:t>
            </a:r>
          </a:p>
          <a:p>
            <a:pPr marL="0" indent="0" algn="just"/>
            <a:endParaRPr lang="en-US" sz="2000" b="0" dirty="0">
              <a:latin typeface="Times New Roman" panose="02020603050405020304" charset="0"/>
              <a:cs typeface="Times New Roman" panose="02020603050405020304" charset="0"/>
            </a:endParaRPr>
          </a:p>
          <a:p>
            <a:pPr marL="0" indent="0" algn="just"/>
            <a:r>
              <a:rPr lang="en-US" sz="2000" dirty="0">
                <a:latin typeface="Times New Roman" panose="02020603050405020304" charset="0"/>
                <a:cs typeface="Times New Roman" panose="02020603050405020304" charset="0"/>
              </a:rPr>
              <a:t>Admin can modify the dataset and improvise the algorithms and users are data analysts, National Intelligent Management and Government</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Capstone Project - Review 3 - Template (1)</Template>
  <TotalTime>181</TotalTime>
  <Words>3503</Words>
  <Application>Microsoft Office PowerPoint</Application>
  <PresentationFormat>Widescreen</PresentationFormat>
  <Paragraphs>288</Paragraphs>
  <Slides>31</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Times New Roman</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Mahammad Thufail</cp:lastModifiedBy>
  <cp:revision>216</cp:revision>
  <dcterms:created xsi:type="dcterms:W3CDTF">2020-11-22T08:14:00Z</dcterms:created>
  <dcterms:modified xsi:type="dcterms:W3CDTF">2021-04-11T16:47:16Z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KSOProductBuildVer">
    <vt:lpwstr>1033-11.2.0.10017</vt:lpwstr>
  </property>
</Properties>
</file>