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handoutMasterIdLst>
    <p:handoutMasterId r:id="rId29"/>
  </p:handoutMasterIdLst>
  <p:sldIdLst>
    <p:sldId id="655" r:id="rId2"/>
    <p:sldId id="535" r:id="rId3"/>
    <p:sldId id="569" r:id="rId4"/>
    <p:sldId id="659" r:id="rId5"/>
    <p:sldId id="661" r:id="rId6"/>
    <p:sldId id="653" r:id="rId7"/>
    <p:sldId id="660" r:id="rId8"/>
    <p:sldId id="556" r:id="rId9"/>
    <p:sldId id="568" r:id="rId10"/>
    <p:sldId id="667" r:id="rId11"/>
    <p:sldId id="668" r:id="rId12"/>
    <p:sldId id="669" r:id="rId13"/>
    <p:sldId id="671" r:id="rId14"/>
    <p:sldId id="672" r:id="rId15"/>
    <p:sldId id="663" r:id="rId16"/>
    <p:sldId id="665" r:id="rId17"/>
    <p:sldId id="673" r:id="rId18"/>
    <p:sldId id="674" r:id="rId19"/>
    <p:sldId id="666" r:id="rId20"/>
    <p:sldId id="565" r:id="rId21"/>
    <p:sldId id="580" r:id="rId22"/>
    <p:sldId id="277" r:id="rId23"/>
    <p:sldId id="278" r:id="rId24"/>
    <p:sldId id="584" r:id="rId25"/>
    <p:sldId id="581" r:id="rId26"/>
    <p:sldId id="582" r:id="rId27"/>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96" d="100"/>
          <a:sy n="96" d="100"/>
        </p:scale>
        <p:origin x="346" y="85"/>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4/19/2021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4/19/2021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7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70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404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8852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971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20</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16" name="Google Shape;216;p13: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4: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45" name="Google Shape;245;p14: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25</a:t>
            </a:fld>
            <a:endParaRPr lang="en-US"/>
          </a:p>
        </p:txBody>
      </p:sp>
    </p:spTree>
    <p:extLst>
      <p:ext uri="{BB962C8B-B14F-4D97-AF65-F5344CB8AC3E}">
        <p14:creationId xmlns:p14="http://schemas.microsoft.com/office/powerpoint/2010/main" val="417462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177111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3554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276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763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169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433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4/19/2021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4/19/2021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link.springer.com/chapter/10.1007%2F978-3-030-20482-2_6"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www.hindawi.com/journals/mpe/2014/502809/" TargetMode="External"/><Relationship Id="rId5" Type="http://schemas.openxmlformats.org/officeDocument/2006/relationships/hyperlink" Target="https://www.researchgate.net/publication/295395520_Community_detection_in_social_networks" TargetMode="External"/><Relationship Id="rId4" Type="http://schemas.openxmlformats.org/officeDocument/2006/relationships/hyperlink" Target="https://www.sciencedirect.com/science/article/pii/S187705091930504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015" y="698500"/>
            <a:ext cx="9456420" cy="954107"/>
          </a:xfrm>
          <a:prstGeom prst="rect">
            <a:avLst/>
          </a:prstGeom>
        </p:spPr>
        <p:txBody>
          <a:bodyPr wrap="square">
            <a:spAutoFit/>
          </a:bodyPr>
          <a:lstStyle/>
          <a:p>
            <a:pPr marL="342900" indent="-342900" algn="ctr" eaLnBrk="0" hangingPunct="0">
              <a:defRPr/>
            </a:pPr>
            <a:r>
              <a:rPr lang="en-IN" sz="2800" b="1" dirty="0">
                <a:solidFill>
                  <a:srgbClr val="FF0000"/>
                </a:solidFill>
                <a:latin typeface="Times New Roman" panose="02020603050405020304" charset="0"/>
                <a:cs typeface="Times New Roman" panose="02020603050405020304" charset="0"/>
              </a:rPr>
              <a:t>UE18CS390A – Capstone </a:t>
            </a:r>
            <a:r>
              <a:rPr lang="en-US" sz="2800" b="1" dirty="0">
                <a:solidFill>
                  <a:srgbClr val="FF0000"/>
                </a:solidFill>
                <a:latin typeface="Times New Roman" panose="02020603050405020304" charset="0"/>
                <a:cs typeface="Times New Roman" panose="02020603050405020304" charset="0"/>
              </a:rPr>
              <a:t>Project Review #3</a:t>
            </a:r>
          </a:p>
          <a:p>
            <a:pPr marL="342900" indent="-342900" algn="ctr" eaLnBrk="0" hangingPunct="0">
              <a:defRPr/>
            </a:pPr>
            <a:r>
              <a:rPr lang="en-US" sz="2800" dirty="0">
                <a:solidFill>
                  <a:srgbClr val="FF0000"/>
                </a:solidFill>
                <a:latin typeface="Trebuchet MS" pitchFamily="34" charset="0"/>
              </a:rPr>
              <a:t> (High Level Design and Proposed Methodology)</a:t>
            </a:r>
            <a:endParaRPr lang="en-US" sz="2800" b="1" dirty="0">
              <a:solidFill>
                <a:srgbClr val="FF0000"/>
              </a:solidFill>
              <a:latin typeface="Times New Roman" panose="02020603050405020304" charset="0"/>
              <a:cs typeface="Times New Roman" panose="02020603050405020304" charset="0"/>
            </a:endParaRPr>
          </a:p>
        </p:txBody>
      </p:sp>
      <p:sp>
        <p:nvSpPr>
          <p:cNvPr id="4" name="Google Shape;26;p3"/>
          <p:cNvSpPr txBox="1"/>
          <p:nvPr/>
        </p:nvSpPr>
        <p:spPr>
          <a:xfrm>
            <a:off x="1828800" y="4343401"/>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240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6" name="Google Shape;26;p3"/>
          <p:cNvSpPr txBox="1"/>
          <p:nvPr/>
        </p:nvSpPr>
        <p:spPr>
          <a:xfrm>
            <a:off x="1517015" y="2133600"/>
            <a:ext cx="10591800" cy="152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Title   : Community detection in dynamic networks.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ID       : 77</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Guide : Prof. Sreenath MV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Team  :</a:t>
            </a:r>
            <a:endParaRPr sz="2400" dirty="0">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graphicFrame>
        <p:nvGraphicFramePr>
          <p:cNvPr id="3" name="Table 7"/>
          <p:cNvGraphicFramePr>
            <a:graphicFrameLocks noGrp="1"/>
          </p:cNvGraphicFramePr>
          <p:nvPr/>
        </p:nvGraphicFramePr>
        <p:xfrm>
          <a:off x="1903708" y="433048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10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10001"/>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10002"/>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10003"/>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PES2201800468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ACFB5A48-AC14-467F-82D3-EF77FCB7EA4A}"/>
              </a:ext>
            </a:extLst>
          </p:cNvPr>
          <p:cNvSpPr/>
          <p:nvPr/>
        </p:nvSpPr>
        <p:spPr>
          <a:xfrm>
            <a:off x="533400" y="1373850"/>
            <a:ext cx="11125200" cy="5303183"/>
          </a:xfrm>
          <a:prstGeom prst="rect">
            <a:avLst/>
          </a:prstGeom>
        </p:spPr>
        <p:txBody>
          <a:bodyPr wrap="square">
            <a:spAutoFit/>
          </a:bodyPr>
          <a:lstStyle/>
          <a:p>
            <a:pPr marL="228600" indent="696595">
              <a:lnSpc>
                <a:spcPct val="115000"/>
              </a:lnSpc>
              <a:spcBef>
                <a:spcPts val="480"/>
              </a:spcBef>
              <a:spcAft>
                <a:spcPts val="0"/>
              </a:spcAft>
              <a:buClr>
                <a:schemeClr val="dk1"/>
              </a:buClr>
              <a:buSzPts val="1100"/>
            </a:pPr>
            <a:endParaRPr lang="en-US" dirty="0">
              <a:solidFill>
                <a:srgbClr val="0033CC"/>
              </a:solidFill>
              <a:latin typeface="Trebuchet MS"/>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a:rPr>
              <a:t>Novelty:</a:t>
            </a:r>
            <a:endParaRPr lang="en-IN" sz="2000" dirty="0">
              <a:solidFill>
                <a:srgbClr val="0033CC"/>
              </a:solidFill>
              <a:latin typeface="Trebuchet MS"/>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a:rPr>
              <a:t>The prediction of terrorist network and identifying main actors is an important issue for intelligence and security informatics, and few of the researches lack in this aspect. So we propose a method to analyze social network using some machine learning techniques (</a:t>
            </a:r>
            <a:r>
              <a:rPr lang="en-US" sz="2000" dirty="0" err="1">
                <a:solidFill>
                  <a:srgbClr val="0033CC"/>
                </a:solidFill>
                <a:latin typeface="Trebuchet MS"/>
              </a:rPr>
              <a:t>ie</a:t>
            </a:r>
            <a:r>
              <a:rPr lang="en-US" sz="2000" dirty="0">
                <a:solidFill>
                  <a:srgbClr val="0033CC"/>
                </a:solidFill>
                <a:latin typeface="Trebuchet MS"/>
              </a:rPr>
              <a:t>.,K-Core Concepts). Once the networks are </a:t>
            </a:r>
            <a:r>
              <a:rPr lang="en-US" sz="2000" dirty="0" err="1">
                <a:solidFill>
                  <a:srgbClr val="0033CC"/>
                </a:solidFill>
                <a:latin typeface="Trebuchet MS"/>
              </a:rPr>
              <a:t>clustred</a:t>
            </a:r>
            <a:r>
              <a:rPr lang="en-US" sz="2000" dirty="0">
                <a:solidFill>
                  <a:srgbClr val="0033CC"/>
                </a:solidFill>
                <a:latin typeface="Trebuchet MS"/>
              </a:rPr>
              <a:t> accordingly then we then use  methodology based on community detection to determine the relationships of the terrorist node within the same cluster as well as the terrorist nodes from different clusters. </a:t>
            </a:r>
          </a:p>
          <a:p>
            <a:pPr marL="457200" indent="696595" algn="just">
              <a:lnSpc>
                <a:spcPct val="115000"/>
              </a:lnSpc>
              <a:spcBef>
                <a:spcPts val="480"/>
              </a:spcBef>
              <a:spcAft>
                <a:spcPts val="0"/>
              </a:spcAft>
              <a:buClr>
                <a:schemeClr val="dk1"/>
              </a:buClr>
              <a:buSzPts val="1100"/>
            </a:pPr>
            <a:endParaRPr lang="en-US" sz="2000" dirty="0">
              <a:solidFill>
                <a:srgbClr val="0033CC"/>
              </a:solidFill>
              <a:latin typeface="Trebuchet MS"/>
            </a:endParaRPr>
          </a:p>
          <a:p>
            <a:pPr marL="457200" algn="just">
              <a:lnSpc>
                <a:spcPct val="115000"/>
              </a:lnSpc>
              <a:spcBef>
                <a:spcPts val="480"/>
              </a:spcBef>
              <a:spcAft>
                <a:spcPts val="0"/>
              </a:spcAft>
              <a:buClr>
                <a:schemeClr val="dk1"/>
              </a:buClr>
              <a:buSzPts val="1100"/>
            </a:pPr>
            <a:r>
              <a:rPr lang="en-US" sz="2000" dirty="0">
                <a:solidFill>
                  <a:srgbClr val="0033CC"/>
                </a:solidFill>
                <a:latin typeface="Trebuchet MS"/>
              </a:rPr>
              <a:t>Innovativeness:</a:t>
            </a:r>
          </a:p>
          <a:p>
            <a:pPr marL="457200" algn="just">
              <a:lnSpc>
                <a:spcPct val="115000"/>
              </a:lnSpc>
              <a:spcBef>
                <a:spcPts val="480"/>
              </a:spcBef>
              <a:spcAft>
                <a:spcPts val="0"/>
              </a:spcAft>
              <a:buClr>
                <a:schemeClr val="dk1"/>
              </a:buClr>
              <a:buSzPts val="1100"/>
            </a:pPr>
            <a:r>
              <a:rPr lang="en-US" sz="2000" dirty="0">
                <a:solidFill>
                  <a:srgbClr val="0033CC"/>
                </a:solidFill>
                <a:latin typeface="Trebuchet MS"/>
              </a:rPr>
              <a:t>	The approach that we proposed elicits terrorist group’s networks, finds most influential nodes and temporal evolution of terrorist networks, but it is not an open-source model instead these data are shared with national intelligent management for protecting nation from terrorist threats and implement counter terrorism activity.</a:t>
            </a:r>
            <a:endParaRPr lang="en-IN" sz="2000" dirty="0">
              <a:solidFill>
                <a:srgbClr val="0033CC"/>
              </a:solidFill>
              <a:latin typeface="Trebuchet MS"/>
            </a:endParaRPr>
          </a:p>
        </p:txBody>
      </p:sp>
    </p:spTree>
    <p:extLst>
      <p:ext uri="{BB962C8B-B14F-4D97-AF65-F5344CB8AC3E}">
        <p14:creationId xmlns:p14="http://schemas.microsoft.com/office/powerpoint/2010/main" val="242135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490579E1-5A34-4A5E-9D1D-9D9E6A04EDBD}"/>
              </a:ext>
            </a:extLst>
          </p:cNvPr>
          <p:cNvSpPr/>
          <p:nvPr/>
        </p:nvSpPr>
        <p:spPr>
          <a:xfrm>
            <a:off x="685800" y="1373850"/>
            <a:ext cx="10668000" cy="6219651"/>
          </a:xfrm>
          <a:prstGeom prst="rect">
            <a:avLst/>
          </a:prstGeom>
        </p:spPr>
        <p:txBody>
          <a:bodyPr wrap="square">
            <a:spAutoFit/>
          </a:bodyPr>
          <a:lstStyle/>
          <a:p>
            <a:pPr lvl="1" algn="just">
              <a:lnSpc>
                <a:spcPct val="115000"/>
              </a:lnSpc>
              <a:spcBef>
                <a:spcPts val="480"/>
              </a:spcBef>
              <a:spcAft>
                <a:spcPts val="0"/>
              </a:spcAft>
              <a:buClr>
                <a:schemeClr val="dk1"/>
              </a:buClr>
              <a:buSzPts val="1100"/>
            </a:pPr>
            <a:endParaRPr lang="en-US" sz="2000" dirty="0">
              <a:solidFill>
                <a:srgbClr val="0033CC"/>
              </a:solidFill>
              <a:latin typeface="Trebuchet MS"/>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Performance:</a:t>
            </a:r>
            <a:endParaRPr lang="en-IN" sz="2000" dirty="0">
              <a:solidFill>
                <a:srgbClr val="0033CC"/>
              </a:solidFill>
              <a:latin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		Performance is also the main aspect of this approach, because the approach that we proposed has a better efficiency since we measure it by considering the number of nodes that can instantly access a large number of different nodes through a relatively small number of ties. The nodes are treated as nonredundant contacts.</a:t>
            </a:r>
          </a:p>
          <a:p>
            <a:pPr marL="457200" algn="just">
              <a:spcBef>
                <a:spcPts val="480"/>
              </a:spcBef>
              <a:spcAft>
                <a:spcPts val="0"/>
              </a:spcAft>
              <a:buClr>
                <a:schemeClr val="dk1"/>
              </a:buClr>
              <a:buSzPts val="1100"/>
            </a:pPr>
            <a:endParaRPr lang="en-US" sz="2000" dirty="0">
              <a:solidFill>
                <a:srgbClr val="0033CC"/>
              </a:solidFill>
              <a:latin typeface="Trebuchet MS"/>
            </a:endParaRPr>
          </a:p>
          <a:p>
            <a:pPr lvl="1" algn="just">
              <a:lnSpc>
                <a:spcPct val="115000"/>
              </a:lnSpc>
              <a:spcBef>
                <a:spcPts val="480"/>
              </a:spcBef>
              <a:spcAft>
                <a:spcPts val="0"/>
              </a:spcAft>
              <a:buClr>
                <a:schemeClr val="dk1"/>
              </a:buClr>
              <a:buSzPts val="1100"/>
            </a:pPr>
            <a:r>
              <a:rPr lang="en-IN" sz="2000" dirty="0">
                <a:solidFill>
                  <a:srgbClr val="0033CC"/>
                </a:solidFill>
                <a:latin typeface="Trebuchet MS"/>
              </a:rPr>
              <a:t>Maintainability:</a:t>
            </a:r>
          </a:p>
          <a:p>
            <a:pPr marL="457200" algn="just">
              <a:spcBef>
                <a:spcPts val="480"/>
              </a:spcBef>
              <a:spcAft>
                <a:spcPts val="0"/>
              </a:spcAft>
              <a:buClr>
                <a:schemeClr val="dk1"/>
              </a:buClr>
              <a:buSzPts val="1100"/>
            </a:pPr>
            <a:r>
              <a:rPr lang="en-US" sz="2000" dirty="0">
                <a:solidFill>
                  <a:srgbClr val="0033CC"/>
                </a:solidFill>
                <a:latin typeface="Trebuchet MS"/>
              </a:rPr>
              <a:t>	</a:t>
            </a:r>
            <a:r>
              <a:rPr lang="en-US" sz="2000" dirty="0">
                <a:solidFill>
                  <a:srgbClr val="0033CC"/>
                </a:solidFill>
                <a:latin typeface="Trebuchet MS"/>
                <a:sym typeface="Trebuchet MS"/>
              </a:rPr>
              <a:t>We need to use a good ranking methods and algorithms to make sure it is showing right results to the users. We would also assign weights to the nodes so that there will be change in importance of identifying the community accordingly as the time goes on. These ranking methods have to be tested and updated time to time to ensure good working of the tool. The retrieval of results from the underlying search engines is achieved using their respective API’s which are free of cost. Maintenance would be required if their respective policies changes.</a:t>
            </a:r>
          </a:p>
          <a:p>
            <a:pPr marL="457200" algn="just">
              <a:spcBef>
                <a:spcPts val="480"/>
              </a:spcBef>
              <a:spcAft>
                <a:spcPts val="0"/>
              </a:spcAft>
              <a:buClr>
                <a:schemeClr val="dk1"/>
              </a:buClr>
              <a:buSzPts val="1100"/>
            </a:pPr>
            <a:endParaRPr lang="en-IN" sz="2000" dirty="0">
              <a:solidFill>
                <a:srgbClr val="0033CC"/>
              </a:solidFill>
              <a:latin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		</a:t>
            </a:r>
          </a:p>
        </p:txBody>
      </p:sp>
    </p:spTree>
    <p:extLst>
      <p:ext uri="{BB962C8B-B14F-4D97-AF65-F5344CB8AC3E}">
        <p14:creationId xmlns:p14="http://schemas.microsoft.com/office/powerpoint/2010/main" val="22273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2" name="Rectangle 1">
            <a:extLst>
              <a:ext uri="{FF2B5EF4-FFF2-40B4-BE49-F238E27FC236}">
                <a16:creationId xmlns:a16="http://schemas.microsoft.com/office/drawing/2014/main" id="{35BA9DC4-A40A-4F07-97BE-823AAC468BE7}"/>
              </a:ext>
            </a:extLst>
          </p:cNvPr>
          <p:cNvSpPr/>
          <p:nvPr/>
        </p:nvSpPr>
        <p:spPr>
          <a:xfrm>
            <a:off x="990600" y="1578379"/>
            <a:ext cx="10896600" cy="4984634"/>
          </a:xfrm>
          <a:prstGeom prst="rect">
            <a:avLst/>
          </a:prstGeom>
        </p:spPr>
        <p:txBody>
          <a:bodyPr wrap="square">
            <a:spAutoFit/>
          </a:bodyPr>
          <a:lstStyle/>
          <a:p>
            <a:pPr lvl="1" algn="just">
              <a:lnSpc>
                <a:spcPct val="115000"/>
              </a:lnSpc>
              <a:spcBef>
                <a:spcPts val="480"/>
              </a:spcBef>
              <a:spcAft>
                <a:spcPts val="0"/>
              </a:spcAft>
              <a:buClr>
                <a:schemeClr val="dk1"/>
              </a:buClr>
              <a:buSzPts val="1100"/>
            </a:pPr>
            <a:r>
              <a:rPr lang="en-US" sz="2000" dirty="0">
                <a:solidFill>
                  <a:srgbClr val="0033CC"/>
                </a:solidFill>
                <a:latin typeface="Trebuchet MS"/>
              </a:rPr>
              <a:t>Reliability: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The algorithm we use is capable of performing operations using the data got from the terrorist database and is producing results in a time which we could think of other tasks to perform. It is reliable for the kind of data we use and the efficient results produced at the end. </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Legacy to modernization:</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a:t>
            </a:r>
            <a:r>
              <a:rPr lang="en-US" sz="2000" dirty="0">
                <a:solidFill>
                  <a:srgbClr val="0033CC"/>
                </a:solidFill>
                <a:latin typeface="Trebuchet MS"/>
                <a:sym typeface="Trebuchet MS"/>
              </a:rPr>
              <a:t>To gain operational efficiencies as per the legacy modernization we are updating and optimizing business systems by enabling graphical access to government agencies who could actually view each community growth and the influential node in a single display graphical view. This makes user achieve their expectations in their experience and getting easily adopted to other newer technology platforms.</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p:txBody>
      </p:sp>
    </p:spTree>
    <p:extLst>
      <p:ext uri="{BB962C8B-B14F-4D97-AF65-F5344CB8AC3E}">
        <p14:creationId xmlns:p14="http://schemas.microsoft.com/office/powerpoint/2010/main" val="350227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Design Details</a:t>
            </a:r>
          </a:p>
        </p:txBody>
      </p:sp>
      <p:sp>
        <p:nvSpPr>
          <p:cNvPr id="47" name="Google Shape;47;p6"/>
          <p:cNvSpPr txBox="1"/>
          <p:nvPr/>
        </p:nvSpPr>
        <p:spPr>
          <a:xfrm>
            <a:off x="685800" y="3242550"/>
            <a:ext cx="10439400" cy="2777250"/>
          </a:xfrm>
          <a:prstGeom prst="rect">
            <a:avLst/>
          </a:prstGeom>
          <a:noFill/>
          <a:ln>
            <a:noFill/>
          </a:ln>
        </p:spPr>
        <p:txBody>
          <a:bodyPr spcFirstLastPara="1" wrap="square" lIns="91425" tIns="45700" rIns="91425" bIns="45700" anchor="ctr" anchorCtr="0">
            <a:noAutofit/>
          </a:bodyPr>
          <a:lstStyle/>
          <a:p>
            <a:pPr lvl="1" algn="just">
              <a:lnSpc>
                <a:spcPct val="115000"/>
              </a:lnSpc>
              <a:spcAft>
                <a:spcPts val="300"/>
              </a:spcAft>
              <a:buSzPts val="1200"/>
            </a:pPr>
            <a:endParaRPr lang="en-US" sz="1600" b="1" dirty="0">
              <a:latin typeface="Cambria" panose="02040503050406030204" pitchFamily="18" charset="0"/>
              <a:cs typeface="Times New Roman" panose="02020603050405020304" pitchFamily="18" charset="0"/>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Application compatibility: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a:rPr>
              <a:t>	As our project is capable of operating in different operating systems and its environment is also user-friendly, it allow us to automate the process of testing where all the application is tested for their compatibility at once. Enabling auto removing of the features which is not supported by the operating system is achieved to a certain extent.</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a:sym typeface="Trebuchet MS"/>
            </a:endParaRPr>
          </a:p>
          <a:p>
            <a:pPr marL="457200" algn="just">
              <a:spcBef>
                <a:spcPts val="480"/>
              </a:spcBef>
              <a:spcAft>
                <a:spcPts val="0"/>
              </a:spcAft>
              <a:buClr>
                <a:schemeClr val="dk1"/>
              </a:buClr>
              <a:buSzPts val="1100"/>
            </a:pPr>
            <a:r>
              <a:rPr lang="en-US" sz="2000" dirty="0">
                <a:solidFill>
                  <a:srgbClr val="0033CC"/>
                </a:solidFill>
                <a:latin typeface="Trebuchet MS"/>
              </a:rPr>
              <a:t>Resource Utilization:</a:t>
            </a:r>
          </a:p>
          <a:p>
            <a:pPr marL="457200" algn="just">
              <a:spcBef>
                <a:spcPts val="480"/>
              </a:spcBef>
              <a:spcAft>
                <a:spcPts val="0"/>
              </a:spcAft>
              <a:buClr>
                <a:schemeClr val="dk1"/>
              </a:buClr>
              <a:buSzPts val="1100"/>
            </a:pPr>
            <a:r>
              <a:rPr lang="en-US" sz="2000" dirty="0">
                <a:solidFill>
                  <a:srgbClr val="0033CC"/>
                </a:solidFill>
                <a:latin typeface="Trebuchet MS"/>
                <a:sym typeface="Trebuchet MS"/>
              </a:rPr>
              <a:t>	There is huge data to be processed and most of it are not needed for the kind of results we expect. So we kind of use only the results which has huge impact on terrorist growth and which also needed for the future link prediction among the groups. The community detection almost enables us to know the relation between different communities and their growth over time. So the data is utilized as per our intermediate needs and predictions.</a:t>
            </a:r>
          </a:p>
          <a:p>
            <a:pPr marL="457200" algn="just">
              <a:spcBef>
                <a:spcPts val="300"/>
              </a:spcBef>
              <a:spcAft>
                <a:spcPts val="300"/>
              </a:spcAft>
            </a:pPr>
            <a:endParaRPr lang="en-US" sz="1600" dirty="0">
              <a:latin typeface="Times New Roman" panose="02020603050405020304" pitchFamily="18" charset="0"/>
              <a:cs typeface="Times New Roman" panose="02020603050405020304" pitchFamily="18" charset="0"/>
              <a:sym typeface="Trebuchet MS"/>
            </a:endParaRPr>
          </a:p>
          <a:p>
            <a:pPr marL="457200" algn="just">
              <a:spcBef>
                <a:spcPts val="300"/>
              </a:spcBef>
              <a:spcAft>
                <a:spcPts val="300"/>
              </a:spcAft>
            </a:pPr>
            <a:endParaRPr lang="en-US" sz="1600" dirty="0">
              <a:latin typeface="Times New Roman" panose="02020603050405020304" pitchFamily="18" charset="0"/>
              <a:cs typeface="Times New Roman" panose="02020603050405020304" pitchFamily="18"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pitchFamily="18" charset="0"/>
              <a:cs typeface="Times New Roman" panose="02020603050405020304" pitchFamily="18"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30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2D09367D-A126-4EDF-9DCA-E9497591020A}"/>
              </a:ext>
            </a:extLst>
          </p:cNvPr>
          <p:cNvSpPr/>
          <p:nvPr/>
        </p:nvSpPr>
        <p:spPr>
          <a:xfrm>
            <a:off x="1066800" y="2042850"/>
            <a:ext cx="10591800" cy="2103140"/>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Understanding the composition and evolution of terrorist group networks: A rough set approach.</a:t>
            </a:r>
          </a:p>
          <a:p>
            <a:pPr algn="just">
              <a:spcBef>
                <a:spcPts val="480"/>
              </a:spcBef>
              <a:spcAft>
                <a:spcPts val="0"/>
              </a:spcAft>
              <a:buClr>
                <a:schemeClr val="dk1"/>
              </a:buClr>
              <a:buSzPts val="1100"/>
            </a:pPr>
            <a:endParaRPr lang="en-US" sz="2000" dirty="0">
              <a:solidFill>
                <a:srgbClr val="0033CC"/>
              </a:solidFill>
              <a:latin typeface="Trebuchet MS"/>
            </a:endParaRPr>
          </a:p>
          <a:p>
            <a:pPr marL="285750" indent="-285750" algn="just">
              <a:spcBef>
                <a:spcPts val="480"/>
              </a:spcBef>
              <a:spcAft>
                <a:spcPts val="0"/>
              </a:spcAft>
              <a:buClr>
                <a:srgbClr val="FF0000"/>
              </a:buClr>
              <a:buSzPct val="80000"/>
              <a:buFont typeface="Arial" panose="020B0604020202020204" pitchFamily="34" charset="0"/>
              <a:buChar char="•"/>
            </a:pPr>
            <a:endParaRPr lang="en-US" dirty="0"/>
          </a:p>
          <a:p>
            <a:pPr marL="285750" indent="-285750" algn="just">
              <a:spcBef>
                <a:spcPts val="480"/>
              </a:spcBef>
              <a:spcAft>
                <a:spcPts val="0"/>
              </a:spcAft>
              <a:buClr>
                <a:srgbClr val="FF0000"/>
              </a:buClr>
              <a:buSzPct val="80000"/>
              <a:buFont typeface="Arial" panose="020B0604020202020204" pitchFamily="34" charset="0"/>
              <a:buChar char="•"/>
            </a:pPr>
            <a:endParaRPr lang="en-US" dirty="0"/>
          </a:p>
          <a:p>
            <a:pPr marL="342900" indent="-342900" algn="just">
              <a:spcBef>
                <a:spcPts val="480"/>
              </a:spcBef>
              <a:spcAft>
                <a:spcPts val="0"/>
              </a:spcAft>
              <a:buClr>
                <a:srgbClr val="FF0000"/>
              </a:buClr>
              <a:buSzPct val="80000"/>
              <a:buFont typeface="Arial"/>
              <a:buAutoNum type="arabicPeriod"/>
            </a:pPr>
            <a:endParaRPr lang="en-US" dirty="0"/>
          </a:p>
        </p:txBody>
      </p:sp>
      <p:sp>
        <p:nvSpPr>
          <p:cNvPr id="3" name="Rectangle 2">
            <a:extLst>
              <a:ext uri="{FF2B5EF4-FFF2-40B4-BE49-F238E27FC236}">
                <a16:creationId xmlns:a16="http://schemas.microsoft.com/office/drawing/2014/main" id="{75CAEA03-248D-497E-B880-511B70AFCBAE}"/>
              </a:ext>
            </a:extLst>
          </p:cNvPr>
          <p:cNvSpPr/>
          <p:nvPr/>
        </p:nvSpPr>
        <p:spPr>
          <a:xfrm>
            <a:off x="4114800" y="5439484"/>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Building Similarity matrix</a:t>
            </a:r>
          </a:p>
          <a:p>
            <a:pPr algn="ctr"/>
            <a:endParaRPr lang="en-IN" dirty="0"/>
          </a:p>
        </p:txBody>
      </p:sp>
      <p:sp>
        <p:nvSpPr>
          <p:cNvPr id="6" name="Rectangle 5">
            <a:extLst>
              <a:ext uri="{FF2B5EF4-FFF2-40B4-BE49-F238E27FC236}">
                <a16:creationId xmlns:a16="http://schemas.microsoft.com/office/drawing/2014/main" id="{547DEE5F-ADE2-4132-93EC-13142B6B94D0}"/>
              </a:ext>
            </a:extLst>
          </p:cNvPr>
          <p:cNvSpPr/>
          <p:nvPr/>
        </p:nvSpPr>
        <p:spPr>
          <a:xfrm>
            <a:off x="4114800" y="3778357"/>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Building rough conceptualizations of terrorist groups</a:t>
            </a:r>
          </a:p>
          <a:p>
            <a:pPr algn="ctr"/>
            <a:endParaRPr lang="en-IN" dirty="0"/>
          </a:p>
        </p:txBody>
      </p:sp>
      <p:sp>
        <p:nvSpPr>
          <p:cNvPr id="7" name="Rectangle 6">
            <a:extLst>
              <a:ext uri="{FF2B5EF4-FFF2-40B4-BE49-F238E27FC236}">
                <a16:creationId xmlns:a16="http://schemas.microsoft.com/office/drawing/2014/main" id="{B1D9673A-03DB-4656-AFE6-691B17B1EC15}"/>
              </a:ext>
            </a:extLst>
          </p:cNvPr>
          <p:cNvSpPr/>
          <p:nvPr/>
        </p:nvSpPr>
        <p:spPr>
          <a:xfrm>
            <a:off x="4114800" y="4630568"/>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33CC"/>
                </a:solidFill>
                <a:latin typeface="Trebuchet MS"/>
              </a:rPr>
              <a:t>Building boundary regions for terrorist groups</a:t>
            </a:r>
            <a:endParaRPr lang="en-IN" dirty="0"/>
          </a:p>
        </p:txBody>
      </p:sp>
      <p:sp>
        <p:nvSpPr>
          <p:cNvPr id="8" name="Rectangle 7">
            <a:extLst>
              <a:ext uri="{FF2B5EF4-FFF2-40B4-BE49-F238E27FC236}">
                <a16:creationId xmlns:a16="http://schemas.microsoft.com/office/drawing/2014/main" id="{CF5BFFDC-8FFF-4717-B6D1-AFE26752EAF6}"/>
              </a:ext>
            </a:extLst>
          </p:cNvPr>
          <p:cNvSpPr/>
          <p:nvPr/>
        </p:nvSpPr>
        <p:spPr>
          <a:xfrm>
            <a:off x="4114800" y="2936347"/>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r>
              <a:rPr lang="en-US" dirty="0">
                <a:solidFill>
                  <a:srgbClr val="0033CC"/>
                </a:solidFill>
                <a:latin typeface="Trebuchet MS"/>
              </a:rPr>
              <a:t>Selecting relevant features</a:t>
            </a:r>
          </a:p>
          <a:p>
            <a:pPr algn="ctr"/>
            <a:endParaRPr lang="en-IN" dirty="0"/>
          </a:p>
        </p:txBody>
      </p:sp>
      <p:sp>
        <p:nvSpPr>
          <p:cNvPr id="9" name="Rectangle 8">
            <a:extLst>
              <a:ext uri="{FF2B5EF4-FFF2-40B4-BE49-F238E27FC236}">
                <a16:creationId xmlns:a16="http://schemas.microsoft.com/office/drawing/2014/main" id="{33AA81F6-412D-41FC-BF22-69B5AC216BE7}"/>
              </a:ext>
            </a:extLst>
          </p:cNvPr>
          <p:cNvSpPr/>
          <p:nvPr/>
        </p:nvSpPr>
        <p:spPr>
          <a:xfrm>
            <a:off x="4114800" y="6248400"/>
            <a:ext cx="5105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33CC"/>
              </a:solidFill>
              <a:latin typeface="Trebuchet MS"/>
            </a:endParaRPr>
          </a:p>
          <a:p>
            <a:pPr algn="ctr">
              <a:spcBef>
                <a:spcPts val="480"/>
              </a:spcBef>
              <a:spcAft>
                <a:spcPts val="0"/>
              </a:spcAft>
              <a:buClr>
                <a:schemeClr val="dk1"/>
              </a:buClr>
              <a:buSzPts val="1100"/>
            </a:pPr>
            <a:r>
              <a:rPr lang="en-US" dirty="0">
                <a:solidFill>
                  <a:srgbClr val="0033CC"/>
                </a:solidFill>
                <a:latin typeface="Trebuchet MS"/>
              </a:rPr>
              <a:t>Designing the terrorist groups network</a:t>
            </a:r>
          </a:p>
          <a:p>
            <a:pPr algn="ctr"/>
            <a:endParaRPr lang="en-IN" dirty="0"/>
          </a:p>
        </p:txBody>
      </p:sp>
      <p:cxnSp>
        <p:nvCxnSpPr>
          <p:cNvPr id="5" name="Straight Arrow Connector 4">
            <a:extLst>
              <a:ext uri="{FF2B5EF4-FFF2-40B4-BE49-F238E27FC236}">
                <a16:creationId xmlns:a16="http://schemas.microsoft.com/office/drawing/2014/main" id="{FB46BB80-BB3D-4054-A2EB-6B9740416060}"/>
              </a:ext>
            </a:extLst>
          </p:cNvPr>
          <p:cNvCxnSpPr>
            <a:stCxn id="8" idx="2"/>
            <a:endCxn id="6" idx="0"/>
          </p:cNvCxnSpPr>
          <p:nvPr/>
        </p:nvCxnSpPr>
        <p:spPr>
          <a:xfrm>
            <a:off x="6667500" y="3545947"/>
            <a:ext cx="0" cy="23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B2A70D-D9BF-457B-82F3-A2C658FF2B38}"/>
              </a:ext>
            </a:extLst>
          </p:cNvPr>
          <p:cNvCxnSpPr>
            <a:stCxn id="6" idx="2"/>
            <a:endCxn id="7" idx="0"/>
          </p:cNvCxnSpPr>
          <p:nvPr/>
        </p:nvCxnSpPr>
        <p:spPr>
          <a:xfrm>
            <a:off x="6667500" y="4387957"/>
            <a:ext cx="0" cy="242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7EA074-63B4-4DBE-942C-FF7D73D73CD6}"/>
              </a:ext>
            </a:extLst>
          </p:cNvPr>
          <p:cNvCxnSpPr>
            <a:stCxn id="7" idx="2"/>
            <a:endCxn id="3" idx="0"/>
          </p:cNvCxnSpPr>
          <p:nvPr/>
        </p:nvCxnSpPr>
        <p:spPr>
          <a:xfrm>
            <a:off x="6667500" y="5240168"/>
            <a:ext cx="0" cy="1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BA7FC2-C6CA-4D00-9F5B-A071AA6DCA9C}"/>
              </a:ext>
            </a:extLst>
          </p:cNvPr>
          <p:cNvCxnSpPr>
            <a:stCxn id="3" idx="2"/>
            <a:endCxn id="9" idx="0"/>
          </p:cNvCxnSpPr>
          <p:nvPr/>
        </p:nvCxnSpPr>
        <p:spPr>
          <a:xfrm>
            <a:off x="6667500" y="6049084"/>
            <a:ext cx="0" cy="199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82579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7232EBEB-0626-4340-A7C8-ABE809DAE330}"/>
              </a:ext>
            </a:extLst>
          </p:cNvPr>
          <p:cNvSpPr/>
          <p:nvPr/>
        </p:nvSpPr>
        <p:spPr>
          <a:xfrm>
            <a:off x="1066800" y="1617750"/>
            <a:ext cx="11049000" cy="2811026"/>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Finding influential nodes in social networks based on neighborhood correlation coefficient.</a:t>
            </a:r>
          </a:p>
          <a:p>
            <a:pPr marL="285750" indent="-28575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a:p>
            <a:pPr algn="just">
              <a:spcBef>
                <a:spcPts val="480"/>
              </a:spcBef>
              <a:spcAft>
                <a:spcPts val="0"/>
              </a:spcAft>
              <a:buClr>
                <a:schemeClr val="dk1"/>
              </a:buClr>
              <a:buSzPts val="1100"/>
            </a:pPr>
            <a:r>
              <a:rPr lang="en-US" sz="2000" dirty="0">
                <a:solidFill>
                  <a:srgbClr val="0033CC"/>
                </a:solidFill>
                <a:latin typeface="Trebuchet MS"/>
              </a:rPr>
              <a:t>In the proposed approach, we consider common hierarchy between a node and its neighbors rather than the number of their common neighbors. To this end, the network is first divided into different parts. Nodes that are removed in the same iterations of the k-shell algorithm can be assumed to be in the same hierarchy.</a:t>
            </a:r>
          </a:p>
          <a:p>
            <a:pPr marL="342900" indent="-34290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a:p>
            <a:pPr marL="342900" indent="-342900" algn="just">
              <a:spcBef>
                <a:spcPts val="480"/>
              </a:spcBef>
              <a:spcAft>
                <a:spcPts val="0"/>
              </a:spcAft>
              <a:buClr>
                <a:schemeClr val="dk1"/>
              </a:buClr>
              <a:buSzPts val="1100"/>
              <a:buFont typeface="Arial" panose="020B0604020202020204" pitchFamily="34" charset="0"/>
              <a:buChar char="•"/>
            </a:pPr>
            <a:endParaRPr lang="en-US" sz="2000" dirty="0">
              <a:solidFill>
                <a:srgbClr val="0033CC"/>
              </a:solidFill>
              <a:latin typeface="Trebuchet MS"/>
            </a:endParaRPr>
          </a:p>
        </p:txBody>
      </p:sp>
      <p:pic>
        <p:nvPicPr>
          <p:cNvPr id="5" name="image11.jpeg">
            <a:extLst>
              <a:ext uri="{FF2B5EF4-FFF2-40B4-BE49-F238E27FC236}">
                <a16:creationId xmlns:a16="http://schemas.microsoft.com/office/drawing/2014/main" id="{3252EE26-CBCE-42A7-B7D8-64C12AD685DE}"/>
              </a:ext>
            </a:extLst>
          </p:cNvPr>
          <p:cNvPicPr/>
          <p:nvPr/>
        </p:nvPicPr>
        <p:blipFill>
          <a:blip r:embed="rId3" cstate="print"/>
          <a:stretch>
            <a:fillRect/>
          </a:stretch>
        </p:blipFill>
        <p:spPr>
          <a:xfrm>
            <a:off x="3276600" y="3733800"/>
            <a:ext cx="6705600" cy="2977049"/>
          </a:xfrm>
          <a:prstGeom prst="rect">
            <a:avLst/>
          </a:prstGeom>
        </p:spPr>
      </p:pic>
    </p:spTree>
    <p:extLst>
      <p:ext uri="{BB962C8B-B14F-4D97-AF65-F5344CB8AC3E}">
        <p14:creationId xmlns:p14="http://schemas.microsoft.com/office/powerpoint/2010/main" val="422844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676400"/>
            <a:ext cx="9677400" cy="5404043"/>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Community Detection in social networks : Communities are calculated by maximizing the objective function in a two-step optimization in each one of the iterations. </a:t>
            </a:r>
          </a:p>
          <a:p>
            <a:pPr algn="just">
              <a:spcBef>
                <a:spcPts val="480"/>
              </a:spcBef>
              <a:spcAft>
                <a:spcPts val="0"/>
              </a:spcAft>
              <a:buClr>
                <a:schemeClr val="dk1"/>
              </a:buClr>
              <a:buSzPts val="1100"/>
            </a:pPr>
            <a:r>
              <a:rPr lang="en-IN" sz="2000" b="1" dirty="0">
                <a:solidFill>
                  <a:srgbClr val="0033CC"/>
                </a:solidFill>
                <a:latin typeface="Trebuchet MS"/>
              </a:rPr>
              <a:t>Louvain algorithm using locality modularity optimization:</a:t>
            </a:r>
            <a:endParaRPr lang="en-US" sz="2000" b="1" dirty="0">
              <a:solidFill>
                <a:srgbClr val="0033CC"/>
              </a:solidFill>
              <a:latin typeface="Trebuchet MS"/>
            </a:endParaRP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In the first step, small communities are formed by optimizing the modularity locally. Only local changes of communities are allowed in this step.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In the following step, nodes belonging to the same community are aggregated in a single node that represents a community in a new aggregated network of communities.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Iteratively these steps are repeated until no increase in modularity is possible with a hierarchy of communities being produced.</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a:rPr>
              <a:t>Once the original algorithm does not allow the addition or removal of new nodes and edges after obtaining the community structure, a re-computation of the communities starting from an initial network is necessary.</a:t>
            </a:r>
          </a:p>
          <a:p>
            <a:pPr algn="just">
              <a:spcBef>
                <a:spcPts val="480"/>
              </a:spcBef>
              <a:spcAft>
                <a:spcPts val="0"/>
              </a:spcAft>
              <a:buSzPct val="80000"/>
            </a:pPr>
            <a:endParaRPr lang="en-US" dirty="0"/>
          </a:p>
          <a:p>
            <a:pPr algn="just">
              <a:spcBef>
                <a:spcPts val="480"/>
              </a:spcBef>
              <a:spcAft>
                <a:spcPts val="0"/>
              </a:spcAft>
              <a:buClr>
                <a:srgbClr val="FF0000"/>
              </a:buClr>
              <a:buSzPct val="80000"/>
            </a:pPr>
            <a:endParaRPr lang="en-US" dirty="0"/>
          </a:p>
        </p:txBody>
      </p:sp>
    </p:spTree>
    <p:extLst>
      <p:ext uri="{BB962C8B-B14F-4D97-AF65-F5344CB8AC3E}">
        <p14:creationId xmlns:p14="http://schemas.microsoft.com/office/powerpoint/2010/main" val="7342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714429"/>
            <a:ext cx="9562123" cy="369332"/>
          </a:xfrm>
          <a:prstGeom prst="rect">
            <a:avLst/>
          </a:prstGeom>
        </p:spPr>
        <p:txBody>
          <a:bodyPr wrap="square">
            <a:spAutoFit/>
          </a:bodyPr>
          <a:lstStyle/>
          <a:p>
            <a:pPr algn="just">
              <a:spcBef>
                <a:spcPts val="480"/>
              </a:spcBef>
              <a:spcAft>
                <a:spcPts val="0"/>
              </a:spcAft>
              <a:buSzPct val="80000"/>
            </a:pPr>
            <a:r>
              <a:rPr lang="en-US" dirty="0"/>
              <a:t>Adding nodes/edges:</a:t>
            </a:r>
          </a:p>
        </p:txBody>
      </p:sp>
      <p:pic>
        <p:nvPicPr>
          <p:cNvPr id="4" name="Picture 3">
            <a:extLst>
              <a:ext uri="{FF2B5EF4-FFF2-40B4-BE49-F238E27FC236}">
                <a16:creationId xmlns:a16="http://schemas.microsoft.com/office/drawing/2014/main" id="{F0EFD6DB-C16F-43E3-B180-748834435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209800"/>
            <a:ext cx="10210800" cy="4523154"/>
          </a:xfrm>
          <a:prstGeom prst="rect">
            <a:avLst/>
          </a:prstGeom>
        </p:spPr>
      </p:pic>
    </p:spTree>
    <p:extLst>
      <p:ext uri="{BB962C8B-B14F-4D97-AF65-F5344CB8AC3E}">
        <p14:creationId xmlns:p14="http://schemas.microsoft.com/office/powerpoint/2010/main" val="347073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447800" y="1714429"/>
            <a:ext cx="9562123" cy="369332"/>
          </a:xfrm>
          <a:prstGeom prst="rect">
            <a:avLst/>
          </a:prstGeom>
        </p:spPr>
        <p:txBody>
          <a:bodyPr wrap="square">
            <a:spAutoFit/>
          </a:bodyPr>
          <a:lstStyle/>
          <a:p>
            <a:pPr algn="just">
              <a:spcBef>
                <a:spcPts val="480"/>
              </a:spcBef>
              <a:spcAft>
                <a:spcPts val="0"/>
              </a:spcAft>
              <a:buSzPct val="80000"/>
            </a:pPr>
            <a:r>
              <a:rPr lang="en-US" dirty="0"/>
              <a:t>Removing nodes/edges:</a:t>
            </a:r>
          </a:p>
        </p:txBody>
      </p:sp>
      <p:pic>
        <p:nvPicPr>
          <p:cNvPr id="5" name="Picture 4">
            <a:extLst>
              <a:ext uri="{FF2B5EF4-FFF2-40B4-BE49-F238E27FC236}">
                <a16:creationId xmlns:a16="http://schemas.microsoft.com/office/drawing/2014/main" id="{0ED0D159-F247-47CE-ADB4-00391C28C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083761"/>
            <a:ext cx="10210800" cy="4621839"/>
          </a:xfrm>
          <a:prstGeom prst="rect">
            <a:avLst/>
          </a:prstGeom>
        </p:spPr>
      </p:pic>
    </p:spTree>
    <p:extLst>
      <p:ext uri="{BB962C8B-B14F-4D97-AF65-F5344CB8AC3E}">
        <p14:creationId xmlns:p14="http://schemas.microsoft.com/office/powerpoint/2010/main" val="261927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Proposed Methodology / Approach</a:t>
            </a:r>
            <a:endParaRPr lang="en-US" sz="2400" dirty="0"/>
          </a:p>
        </p:txBody>
      </p:sp>
      <p:sp>
        <p:nvSpPr>
          <p:cNvPr id="2" name="Rectangle 1">
            <a:extLst>
              <a:ext uri="{FF2B5EF4-FFF2-40B4-BE49-F238E27FC236}">
                <a16:creationId xmlns:a16="http://schemas.microsoft.com/office/drawing/2014/main" id="{04E03CD9-9FDB-4524-B4D8-78343EDCDE72}"/>
              </a:ext>
            </a:extLst>
          </p:cNvPr>
          <p:cNvSpPr/>
          <p:nvPr/>
        </p:nvSpPr>
        <p:spPr>
          <a:xfrm>
            <a:off x="1371600" y="1599450"/>
            <a:ext cx="9677400" cy="5465599"/>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a:rPr>
              <a:t>	To enable true dynamic graph community detection, the Louvain Method was modified to support incremental community structure changes when nodes are added or removed from the network. </a:t>
            </a:r>
          </a:p>
          <a:p>
            <a:pPr algn="just">
              <a:spcBef>
                <a:spcPts val="480"/>
              </a:spcBef>
              <a:spcAft>
                <a:spcPts val="0"/>
              </a:spcAft>
              <a:buClr>
                <a:schemeClr val="dk1"/>
              </a:buClr>
              <a:buSzPts val="1100"/>
            </a:pPr>
            <a:r>
              <a:rPr lang="en-US" sz="2000" dirty="0">
                <a:solidFill>
                  <a:srgbClr val="0033CC"/>
                </a:solidFill>
                <a:latin typeface="Trebuchet MS"/>
              </a:rPr>
              <a:t>	The quality of communities obtained by the Dynamic Louvain in the incremental network scenario had a slightly higher variance in modularity compared to the original Louvain. </a:t>
            </a:r>
          </a:p>
          <a:p>
            <a:pPr algn="just">
              <a:spcBef>
                <a:spcPts val="480"/>
              </a:spcBef>
              <a:spcAft>
                <a:spcPts val="0"/>
              </a:spcAft>
              <a:buClr>
                <a:schemeClr val="dk1"/>
              </a:buClr>
              <a:buSzPts val="1100"/>
            </a:pPr>
            <a:endParaRPr lang="en-US" sz="2000" dirty="0">
              <a:solidFill>
                <a:srgbClr val="0033CC"/>
              </a:solidFill>
              <a:latin typeface="Trebuchet MS"/>
            </a:endParaRPr>
          </a:p>
          <a:p>
            <a:pPr algn="just">
              <a:spcBef>
                <a:spcPts val="480"/>
              </a:spcBef>
              <a:spcAft>
                <a:spcPts val="0"/>
              </a:spcAft>
              <a:buClr>
                <a:schemeClr val="dk1"/>
              </a:buClr>
              <a:buSzPts val="1100"/>
            </a:pPr>
            <a:r>
              <a:rPr lang="en-US" sz="2000" dirty="0">
                <a:solidFill>
                  <a:srgbClr val="0033CC"/>
                </a:solidFill>
                <a:latin typeface="Trebuchet MS"/>
              </a:rPr>
              <a:t>Why this algorithm is better:</a:t>
            </a:r>
          </a:p>
          <a:p>
            <a:pPr algn="just">
              <a:spcBef>
                <a:spcPts val="480"/>
              </a:spcBef>
              <a:spcAft>
                <a:spcPts val="0"/>
              </a:spcAft>
              <a:buClr>
                <a:schemeClr val="dk1"/>
              </a:buClr>
              <a:buSzPts val="1100"/>
            </a:pPr>
            <a:r>
              <a:rPr lang="en-US" sz="2000" b="1" dirty="0">
                <a:solidFill>
                  <a:srgbClr val="0033CC"/>
                </a:solidFill>
                <a:latin typeface="Trebuchet MS"/>
              </a:rPr>
              <a:t>Optimization: </a:t>
            </a:r>
            <a:r>
              <a:rPr lang="en-US" sz="2000" dirty="0">
                <a:solidFill>
                  <a:srgbClr val="0033CC"/>
                </a:solidFill>
                <a:latin typeface="Trebuchet MS"/>
              </a:rPr>
              <a:t>Our algorithm only performs community detection in the full network only at the first snapshot.</a:t>
            </a:r>
          </a:p>
          <a:p>
            <a:pPr algn="just">
              <a:spcBef>
                <a:spcPts val="480"/>
              </a:spcBef>
              <a:spcAft>
                <a:spcPts val="0"/>
              </a:spcAft>
              <a:buClr>
                <a:schemeClr val="dk1"/>
              </a:buClr>
              <a:buSzPts val="1100"/>
            </a:pPr>
            <a:r>
              <a:rPr lang="en-US" sz="2000" b="1" dirty="0">
                <a:solidFill>
                  <a:srgbClr val="0033CC"/>
                </a:solidFill>
                <a:latin typeface="Trebuchet MS"/>
              </a:rPr>
              <a:t>Efficiency: </a:t>
            </a:r>
            <a:r>
              <a:rPr lang="en-US" sz="2000" dirty="0">
                <a:solidFill>
                  <a:srgbClr val="0033CC"/>
                </a:solidFill>
                <a:latin typeface="Trebuchet MS"/>
              </a:rPr>
              <a:t>The modified Louvain steps will only compute communities which are affected by addition or removal of nodes/edges.</a:t>
            </a:r>
          </a:p>
          <a:p>
            <a:pPr algn="just">
              <a:spcBef>
                <a:spcPts val="480"/>
              </a:spcBef>
              <a:spcAft>
                <a:spcPts val="0"/>
              </a:spcAft>
              <a:buClr>
                <a:schemeClr val="dk1"/>
              </a:buClr>
              <a:buSzPts val="1100"/>
            </a:pPr>
            <a:r>
              <a:rPr lang="en-US" sz="2000" b="1" dirty="0">
                <a:solidFill>
                  <a:srgbClr val="0033CC"/>
                </a:solidFill>
                <a:latin typeface="Trebuchet MS"/>
              </a:rPr>
              <a:t>Stability: </a:t>
            </a:r>
            <a:r>
              <a:rPr lang="en-US" sz="2000" dirty="0">
                <a:solidFill>
                  <a:srgbClr val="0033CC"/>
                </a:solidFill>
                <a:latin typeface="Trebuchet MS"/>
              </a:rPr>
              <a:t>In the proposed algorithm, unaffected communities keep unchanged. Therefore, they preserve the same nodes and even the same community id between snapshots.</a:t>
            </a:r>
          </a:p>
          <a:p>
            <a:pPr algn="just">
              <a:spcBef>
                <a:spcPts val="480"/>
              </a:spcBef>
              <a:spcAft>
                <a:spcPts val="0"/>
              </a:spcAft>
              <a:buClr>
                <a:schemeClr val="dk1"/>
              </a:buClr>
              <a:buSzPts val="1100"/>
            </a:pPr>
            <a:endParaRPr lang="en-US" sz="2000" dirty="0">
              <a:solidFill>
                <a:srgbClr val="0033CC"/>
              </a:solidFill>
              <a:latin typeface="Trebuchet MS"/>
            </a:endParaRPr>
          </a:p>
        </p:txBody>
      </p:sp>
    </p:spTree>
    <p:extLst>
      <p:ext uri="{BB962C8B-B14F-4D97-AF65-F5344CB8AC3E}">
        <p14:creationId xmlns:p14="http://schemas.microsoft.com/office/powerpoint/2010/main" val="490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066800" y="1752600"/>
            <a:ext cx="8534400" cy="47244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t>
            </a:r>
          </a:p>
          <a:p>
            <a:pPr marL="685791" indent="-342900" algn="just" eaLnBrk="0" hangingPunct="0">
              <a:spcBef>
                <a:spcPts val="0"/>
              </a:spcBef>
              <a:spcAft>
                <a:spcPts val="0"/>
              </a:spcAft>
              <a:buFont typeface="Wingdings" pitchFamily="2" charset="2"/>
              <a:buChar char="§"/>
              <a:defRPr/>
            </a:pPr>
            <a:r>
              <a:rPr lang="en-US" sz="2400" kern="0" dirty="0">
                <a:solidFill>
                  <a:srgbClr val="0000FF"/>
                </a:solidFill>
                <a:latin typeface="Trebuchet MS" pitchFamily="34" charset="0"/>
              </a:rPr>
              <a:t>Summary of Literature Survey</a:t>
            </a:r>
            <a:endParaRPr lang="en-US" sz="2400" kern="0" dirty="0">
              <a:solidFill>
                <a:srgbClr val="0000FF"/>
              </a:solidFill>
              <a:latin typeface="Trebuchet MS" pitchFamily="34" charset="0"/>
              <a:sym typeface="Trebuchet MS"/>
            </a:endParaRP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rPr>
              <a:t>Suggestions from Review – 2</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Proposed Methodology / Design Approach</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Architecture</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Design Description</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Technologies Used</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Project Progress</a:t>
            </a:r>
          </a:p>
          <a:p>
            <a:pPr marL="685791" indent="-342900" algn="just" eaLnBrk="0" hangingPunct="0">
              <a:spcBef>
                <a:spcPct val="20000"/>
              </a:spcBef>
              <a:buFont typeface="Arial" panose="020B0604020202020204" pitchFamily="34" charset="0"/>
              <a:buChar char="•"/>
              <a:defRPr/>
            </a:pPr>
            <a:r>
              <a:rPr lang="en-US" sz="2400" kern="0" dirty="0">
                <a:solidFill>
                  <a:srgbClr val="0000FF"/>
                </a:solidFill>
                <a:latin typeface="Trebuchet MS" pitchFamily="34" charset="0"/>
                <a:sym typeface="Trebuchet MS"/>
              </a:rPr>
              <a:t>References</a:t>
            </a: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Arial" panose="020B0604020202020204" pitchFamily="34" charset="0"/>
              <a:buChar char="•"/>
              <a:defRPr/>
            </a:pPr>
            <a:endParaRPr lang="en-US" sz="2400" dirty="0">
              <a:solidFill>
                <a:srgbClr val="0033CC"/>
              </a:solidFill>
              <a:latin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Technologies Used</a:t>
            </a:r>
            <a:endParaRPr lang="en-US" sz="2400" dirty="0"/>
          </a:p>
        </p:txBody>
      </p:sp>
      <p:sp>
        <p:nvSpPr>
          <p:cNvPr id="70" name="Google Shape;70;p9"/>
          <p:cNvSpPr txBox="1"/>
          <p:nvPr/>
        </p:nvSpPr>
        <p:spPr>
          <a:xfrm>
            <a:off x="2057400" y="960605"/>
            <a:ext cx="6863700" cy="2478000"/>
          </a:xfrm>
          <a:prstGeom prst="rect">
            <a:avLst/>
          </a:prstGeom>
          <a:noFill/>
          <a:ln>
            <a:noFill/>
          </a:ln>
        </p:spPr>
        <p:txBody>
          <a:bodyPr spcFirstLastPara="1" wrap="square" lIns="91425" tIns="45700" rIns="91425" bIns="45700" anchor="ctr" anchorCtr="0">
            <a:noAutofit/>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2" name="Rectangle 1">
            <a:extLst>
              <a:ext uri="{FF2B5EF4-FFF2-40B4-BE49-F238E27FC236}">
                <a16:creationId xmlns:a16="http://schemas.microsoft.com/office/drawing/2014/main" id="{97191D60-F463-4980-8C87-F0FF899BF80C}"/>
              </a:ext>
            </a:extLst>
          </p:cNvPr>
          <p:cNvSpPr/>
          <p:nvPr/>
        </p:nvSpPr>
        <p:spPr>
          <a:xfrm>
            <a:off x="990600" y="2652349"/>
            <a:ext cx="10210800" cy="2448812"/>
          </a:xfrm>
          <a:prstGeom prst="rect">
            <a:avLst/>
          </a:prstGeom>
        </p:spPr>
        <p:txBody>
          <a:bodyPr wrap="square">
            <a:spAutoFit/>
          </a:bodyPr>
          <a:lstStyle/>
          <a:p>
            <a:pPr marL="38100" algn="just">
              <a:lnSpc>
                <a:spcPct val="115000"/>
              </a:lnSpc>
              <a:spcBef>
                <a:spcPts val="0"/>
              </a:spcBef>
              <a:spcAft>
                <a:spcPts val="0"/>
              </a:spcAft>
              <a:buClr>
                <a:srgbClr val="0000FF"/>
              </a:buClr>
              <a:buSzPts val="3000"/>
              <a:tabLst>
                <a:tab pos="790575" algn="l"/>
              </a:tabLst>
            </a:pPr>
            <a:r>
              <a:rPr lang="en-US" sz="2400" dirty="0" err="1">
                <a:solidFill>
                  <a:srgbClr val="0000FF"/>
                </a:solidFill>
                <a:latin typeface="Trebuchet MS"/>
              </a:rPr>
              <a:t>NetworkX</a:t>
            </a:r>
            <a:r>
              <a:rPr lang="en-US" sz="2400" dirty="0">
                <a:solidFill>
                  <a:srgbClr val="0000FF"/>
                </a:solidFill>
                <a:latin typeface="Trebuchet MS"/>
              </a:rPr>
              <a:t> : For the creation, manipulation, and study of the structure, dynamics, and functions of complex networks.</a:t>
            </a:r>
          </a:p>
          <a:p>
            <a:pPr marL="38100" algn="just">
              <a:lnSpc>
                <a:spcPct val="115000"/>
              </a:lnSpc>
              <a:spcBef>
                <a:spcPts val="0"/>
              </a:spcBef>
              <a:spcAft>
                <a:spcPts val="0"/>
              </a:spcAft>
              <a:buClr>
                <a:srgbClr val="0000FF"/>
              </a:buClr>
              <a:buSzPts val="3000"/>
              <a:tabLst>
                <a:tab pos="790575" algn="l"/>
              </a:tabLst>
            </a:pPr>
            <a:endParaRPr lang="en-US" sz="2400" dirty="0">
              <a:solidFill>
                <a:srgbClr val="0000FF"/>
              </a:solidFill>
              <a:latin typeface="Trebuchet MS"/>
            </a:endParaRPr>
          </a:p>
          <a:p>
            <a:pPr marL="38100" algn="just">
              <a:lnSpc>
                <a:spcPct val="115000"/>
              </a:lnSpc>
              <a:spcBef>
                <a:spcPts val="0"/>
              </a:spcBef>
              <a:spcAft>
                <a:spcPts val="0"/>
              </a:spcAft>
              <a:buClr>
                <a:srgbClr val="0000FF"/>
              </a:buClr>
              <a:buSzPts val="3000"/>
              <a:tabLst>
                <a:tab pos="790575" algn="l"/>
              </a:tabLst>
            </a:pPr>
            <a:r>
              <a:rPr lang="en-US" sz="2400" dirty="0" err="1">
                <a:solidFill>
                  <a:srgbClr val="0000FF"/>
                </a:solidFill>
                <a:latin typeface="Trebuchet MS"/>
              </a:rPr>
              <a:t>igraph</a:t>
            </a:r>
            <a:r>
              <a:rPr lang="en-US" sz="2400" dirty="0">
                <a:solidFill>
                  <a:srgbClr val="0000FF"/>
                </a:solidFill>
                <a:latin typeface="Trebuchet MS"/>
              </a:rPr>
              <a:t>     :  It is a collection of network analysis tools with the emphasis on efficiency, portability and ease of use.</a:t>
            </a:r>
            <a:endParaRPr lang="en-IN" sz="2400" dirty="0">
              <a:solidFill>
                <a:srgbClr val="0000FF"/>
              </a:solidFill>
              <a:latin typeface="Trebuchet MS"/>
            </a:endParaRPr>
          </a:p>
          <a:p>
            <a:pPr marL="457200" algn="just">
              <a:lnSpc>
                <a:spcPct val="115000"/>
              </a:lnSpc>
              <a:spcBef>
                <a:spcPts val="300"/>
              </a:spcBef>
              <a:spcAft>
                <a:spcPts val="300"/>
              </a:spcAft>
              <a:tabLst>
                <a:tab pos="790575" algn="l"/>
              </a:tabLst>
            </a:pPr>
            <a:endParaRPr lang="en-IN"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Project Progress</a:t>
            </a:r>
            <a:endParaRPr lang="en-US" sz="2400" dirty="0"/>
          </a:p>
        </p:txBody>
      </p:sp>
      <p:sp>
        <p:nvSpPr>
          <p:cNvPr id="6" name="Content Placeholder 2"/>
          <p:cNvSpPr txBox="1">
            <a:spLocks/>
          </p:cNvSpPr>
          <p:nvPr/>
        </p:nvSpPr>
        <p:spPr>
          <a:xfrm>
            <a:off x="1295400" y="1661108"/>
            <a:ext cx="9753600" cy="4724400"/>
          </a:xfrm>
          <a:prstGeom prst="rect">
            <a:avLst/>
          </a:prstGeom>
        </p:spPr>
        <p:txBody>
          <a:bodyPr/>
          <a:lstStyle/>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38100" lvl="0" algn="just">
              <a:spcBef>
                <a:spcPts val="0"/>
              </a:spcBef>
              <a:spcAft>
                <a:spcPts val="0"/>
              </a:spcAft>
              <a:buClr>
                <a:srgbClr val="0000FF"/>
              </a:buClr>
              <a:buSzPts val="3000"/>
            </a:pPr>
            <a:r>
              <a:rPr lang="en-US" sz="2400" dirty="0">
                <a:solidFill>
                  <a:srgbClr val="0000FF"/>
                </a:solidFill>
                <a:latin typeface="Trebuchet MS"/>
                <a:ea typeface="Trebuchet MS"/>
                <a:cs typeface="Trebuchet MS"/>
                <a:sym typeface="Trebuchet MS"/>
              </a:rPr>
              <a:t>We have made literature survey and have come up with a proper approach.</a:t>
            </a:r>
          </a:p>
          <a:p>
            <a:pPr marL="38100" lvl="0" algn="just">
              <a:spcBef>
                <a:spcPts val="0"/>
              </a:spcBef>
              <a:spcAft>
                <a:spcPts val="0"/>
              </a:spcAft>
              <a:buClr>
                <a:srgbClr val="0000FF"/>
              </a:buClr>
              <a:buSzPts val="3000"/>
            </a:pPr>
            <a:r>
              <a:rPr lang="en-US" sz="2400" dirty="0">
                <a:solidFill>
                  <a:srgbClr val="0000FF"/>
                </a:solidFill>
                <a:latin typeface="Trebuchet MS"/>
                <a:ea typeface="Trebuchet MS"/>
                <a:cs typeface="Trebuchet MS"/>
                <a:sym typeface="Trebuchet MS"/>
              </a:rPr>
              <a:t>The algorithm for implementation/execution is decided.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Google Shape;218;p13"/>
          <p:cNvGrpSpPr/>
          <p:nvPr/>
        </p:nvGrpSpPr>
        <p:grpSpPr>
          <a:xfrm>
            <a:off x="1449997" y="2098700"/>
            <a:ext cx="2478201" cy="3086804"/>
            <a:chOff x="1083025" y="1574064"/>
            <a:chExt cx="1858697" cy="2315161"/>
          </a:xfrm>
        </p:grpSpPr>
        <p:sp>
          <p:nvSpPr>
            <p:cNvPr id="219" name="Google Shape;219;p13"/>
            <p:cNvSpPr txBox="1"/>
            <p:nvPr/>
          </p:nvSpPr>
          <p:spPr>
            <a:xfrm>
              <a:off x="1393722" y="1574064"/>
              <a:ext cx="877800" cy="338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a:buNone/>
              </a:pPr>
              <a:r>
                <a:rPr lang="en-US" sz="1300" b="0" i="0" u="none" strike="noStrike" cap="none">
                  <a:solidFill>
                    <a:srgbClr val="0C58D3"/>
                  </a:solidFill>
                  <a:latin typeface="Roboto"/>
                  <a:ea typeface="Roboto"/>
                  <a:cs typeface="Roboto"/>
                  <a:sym typeface="Roboto"/>
                </a:rPr>
                <a:t>March 9 2021</a:t>
              </a:r>
              <a:endParaRPr sz="1300" b="0" i="0" u="none" strike="noStrike" cap="none">
                <a:solidFill>
                  <a:srgbClr val="0C58D3"/>
                </a:solidFill>
                <a:latin typeface="Roboto"/>
                <a:ea typeface="Roboto"/>
                <a:cs typeface="Roboto"/>
                <a:sym typeface="Roboto"/>
              </a:endParaRPr>
            </a:p>
          </p:txBody>
        </p:sp>
        <p:sp>
          <p:nvSpPr>
            <p:cNvPr id="220" name="Google Shape;220;p13"/>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Literature Survey</a:t>
              </a:r>
              <a:endParaRPr sz="1300" b="1" i="0" u="none" strike="noStrike" cap="none">
                <a:solidFill>
                  <a:srgbClr val="0C58D3"/>
                </a:solidFill>
                <a:latin typeface="Roboto"/>
                <a:ea typeface="Roboto"/>
                <a:cs typeface="Roboto"/>
                <a:sym typeface="Roboto"/>
              </a:endParaRPr>
            </a:p>
          </p:txBody>
        </p:sp>
        <p:sp>
          <p:nvSpPr>
            <p:cNvPr id="221" name="Google Shape;221;p13"/>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endParaRPr sz="1200" b="0" i="0" u="none" strike="noStrike" cap="none" dirty="0">
                <a:solidFill>
                  <a:srgbClr val="0C58D3"/>
                </a:solidFill>
                <a:latin typeface="Roboto"/>
                <a:ea typeface="Roboto"/>
                <a:cs typeface="Roboto"/>
                <a:sym typeface="Roboto"/>
              </a:endParaRPr>
            </a:p>
          </p:txBody>
        </p:sp>
        <p:cxnSp>
          <p:nvCxnSpPr>
            <p:cNvPr id="222" name="Google Shape;222;p13"/>
            <p:cNvCxnSpPr>
              <a:stCxn id="219" idx="3"/>
            </p:cNvCxnSpPr>
            <p:nvPr/>
          </p:nvCxnSpPr>
          <p:spPr>
            <a:xfrm>
              <a:off x="2271522" y="1743264"/>
              <a:ext cx="670200" cy="742800"/>
            </a:xfrm>
            <a:prstGeom prst="straightConnector1">
              <a:avLst/>
            </a:prstGeom>
            <a:noFill/>
            <a:ln w="9525" cap="flat" cmpd="sng">
              <a:solidFill>
                <a:srgbClr val="0D5DDF"/>
              </a:solidFill>
              <a:prstDash val="solid"/>
              <a:round/>
              <a:headEnd type="none" w="sm" len="sm"/>
              <a:tailEnd type="none" w="sm" len="sm"/>
            </a:ln>
          </p:spPr>
        </p:cxnSp>
        <p:sp>
          <p:nvSpPr>
            <p:cNvPr id="223" name="Google Shape;223;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24" name="Google Shape;224;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13"/>
          <p:cNvGrpSpPr/>
          <p:nvPr/>
        </p:nvGrpSpPr>
        <p:grpSpPr>
          <a:xfrm>
            <a:off x="6011056" y="2097699"/>
            <a:ext cx="2446472" cy="3350306"/>
            <a:chOff x="1083025" y="1574025"/>
            <a:chExt cx="1834900" cy="2512792"/>
          </a:xfrm>
        </p:grpSpPr>
        <p:sp>
          <p:nvSpPr>
            <p:cNvPr id="226" name="Google Shape;226;p13"/>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dirty="0">
                  <a:solidFill>
                    <a:srgbClr val="858585"/>
                  </a:solidFill>
                  <a:latin typeface="Roboto"/>
                  <a:ea typeface="Roboto"/>
                  <a:cs typeface="Roboto"/>
                  <a:sym typeface="Roboto"/>
                </a:rPr>
                <a:t>April 9 2021</a:t>
              </a:r>
              <a:endParaRPr sz="1300" b="0" i="0" u="none" strike="noStrike" cap="none" dirty="0">
                <a:solidFill>
                  <a:srgbClr val="858585"/>
                </a:solidFill>
                <a:latin typeface="Roboto"/>
                <a:ea typeface="Roboto"/>
                <a:cs typeface="Roboto"/>
                <a:sym typeface="Roboto"/>
              </a:endParaRPr>
            </a:p>
          </p:txBody>
        </p:sp>
        <p:sp>
          <p:nvSpPr>
            <p:cNvPr id="227" name="Google Shape;227;p13"/>
            <p:cNvSpPr txBox="1"/>
            <p:nvPr/>
          </p:nvSpPr>
          <p:spPr>
            <a:xfrm>
              <a:off x="1163873" y="2515235"/>
              <a:ext cx="1505100" cy="7419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a:buNone/>
              </a:pPr>
              <a:r>
                <a:rPr lang="en-US" sz="1300" b="1" dirty="0" err="1">
                  <a:solidFill>
                    <a:srgbClr val="858585"/>
                  </a:solidFill>
                  <a:latin typeface="Roboto"/>
                  <a:ea typeface="Roboto"/>
                  <a:cs typeface="Roboto"/>
                  <a:sym typeface="Roboto"/>
                </a:rPr>
                <a:t>Finalising</a:t>
              </a:r>
              <a:r>
                <a:rPr lang="en-US" sz="1300" b="1" dirty="0">
                  <a:solidFill>
                    <a:srgbClr val="858585"/>
                  </a:solidFill>
                  <a:latin typeface="Roboto"/>
                  <a:ea typeface="Roboto"/>
                  <a:cs typeface="Roboto"/>
                  <a:sym typeface="Roboto"/>
                </a:rPr>
                <a:t> the Algorithm</a:t>
              </a:r>
              <a:endParaRPr sz="1300" b="1" i="0" u="none" strike="noStrike" cap="none" dirty="0">
                <a:solidFill>
                  <a:srgbClr val="858585"/>
                </a:solidFill>
                <a:latin typeface="Roboto"/>
                <a:ea typeface="Roboto"/>
                <a:cs typeface="Roboto"/>
                <a:sym typeface="Roboto"/>
              </a:endParaRPr>
            </a:p>
          </p:txBody>
        </p:sp>
        <p:sp>
          <p:nvSpPr>
            <p:cNvPr id="228" name="Google Shape;228;p13"/>
            <p:cNvSpPr txBox="1"/>
            <p:nvPr/>
          </p:nvSpPr>
          <p:spPr>
            <a:xfrm>
              <a:off x="1143623" y="3349417"/>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100"/>
                <a:buFont typeface="Arial"/>
                <a:buNone/>
              </a:pPr>
              <a:r>
                <a:rPr lang="en-US" sz="1100" b="0" i="0" u="none" strike="noStrike" cap="none" dirty="0">
                  <a:solidFill>
                    <a:srgbClr val="858585"/>
                  </a:solidFill>
                  <a:latin typeface="Roboto"/>
                  <a:ea typeface="Roboto"/>
                  <a:cs typeface="Roboto"/>
                  <a:sym typeface="Roboto"/>
                </a:rPr>
                <a:t> Working on  part 1 of the project </a:t>
              </a:r>
              <a:endParaRPr sz="1100" b="0" i="0" u="none" strike="noStrike" cap="none" dirty="0">
                <a:solidFill>
                  <a:srgbClr val="858585"/>
                </a:solidFill>
                <a:latin typeface="Roboto"/>
                <a:ea typeface="Roboto"/>
                <a:cs typeface="Roboto"/>
                <a:sym typeface="Roboto"/>
              </a:endParaRPr>
            </a:p>
          </p:txBody>
        </p:sp>
        <p:cxnSp>
          <p:nvCxnSpPr>
            <p:cNvPr id="229" name="Google Shape;229;p1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30" name="Google Shape;230;p1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31" name="Google Shape;231;p1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 name="Google Shape;232;p13"/>
          <p:cNvGrpSpPr/>
          <p:nvPr/>
        </p:nvGrpSpPr>
        <p:grpSpPr>
          <a:xfrm>
            <a:off x="3739398" y="2101421"/>
            <a:ext cx="2446472" cy="3343005"/>
            <a:chOff x="1083025" y="1574027"/>
            <a:chExt cx="1834900" cy="2507316"/>
          </a:xfrm>
        </p:grpSpPr>
        <p:sp>
          <p:nvSpPr>
            <p:cNvPr id="233" name="Google Shape;233;p13"/>
            <p:cNvSpPr txBox="1"/>
            <p:nvPr/>
          </p:nvSpPr>
          <p:spPr>
            <a:xfrm>
              <a:off x="1424830" y="1574027"/>
              <a:ext cx="803700" cy="446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a:buNone/>
              </a:pPr>
              <a:r>
                <a:rPr lang="en-US" sz="1300" b="0" i="0" u="none" strike="noStrike" cap="none" dirty="0">
                  <a:solidFill>
                    <a:srgbClr val="0C58D3"/>
                  </a:solidFill>
                  <a:latin typeface="Roboto"/>
                  <a:ea typeface="Roboto"/>
                  <a:cs typeface="Roboto"/>
                  <a:sym typeface="Roboto"/>
                </a:rPr>
                <a:t>March </a:t>
              </a:r>
              <a:r>
                <a:rPr lang="en-US" sz="1300" dirty="0">
                  <a:solidFill>
                    <a:srgbClr val="0C58D3"/>
                  </a:solidFill>
                  <a:latin typeface="Roboto"/>
                  <a:ea typeface="Roboto"/>
                  <a:cs typeface="Roboto"/>
                  <a:sym typeface="Roboto"/>
                </a:rPr>
                <a:t>25 </a:t>
              </a:r>
              <a:r>
                <a:rPr lang="en-US" sz="1300" b="0" i="0" u="none" strike="noStrike" cap="none" dirty="0">
                  <a:solidFill>
                    <a:srgbClr val="0C58D3"/>
                  </a:solidFill>
                  <a:latin typeface="Roboto"/>
                  <a:ea typeface="Roboto"/>
                  <a:cs typeface="Roboto"/>
                  <a:sym typeface="Roboto"/>
                </a:rPr>
                <a:t>2021</a:t>
              </a:r>
              <a:endParaRPr sz="1300" b="0" i="0" u="none" strike="noStrike" cap="none" dirty="0">
                <a:solidFill>
                  <a:srgbClr val="0C58D3"/>
                </a:solidFill>
                <a:latin typeface="Roboto"/>
                <a:ea typeface="Roboto"/>
                <a:cs typeface="Roboto"/>
                <a:sym typeface="Roboto"/>
              </a:endParaRPr>
            </a:p>
          </p:txBody>
        </p:sp>
        <p:sp>
          <p:nvSpPr>
            <p:cNvPr id="234" name="Google Shape;234;p13"/>
            <p:cNvSpPr txBox="1"/>
            <p:nvPr/>
          </p:nvSpPr>
          <p:spPr>
            <a:xfrm>
              <a:off x="1227625" y="3343943"/>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0" i="0" u="none" strike="noStrike" cap="none" dirty="0">
                  <a:solidFill>
                    <a:srgbClr val="0C58D3"/>
                  </a:solidFill>
                  <a:latin typeface="Roboto"/>
                  <a:ea typeface="Roboto"/>
                  <a:cs typeface="Roboto"/>
                  <a:sym typeface="Roboto"/>
                </a:rPr>
                <a:t>Discussing and </a:t>
              </a:r>
              <a:r>
                <a:rPr lang="en-US" sz="1200" b="0" i="0" u="none" strike="noStrike" cap="none" dirty="0" err="1">
                  <a:solidFill>
                    <a:srgbClr val="0C58D3"/>
                  </a:solidFill>
                  <a:latin typeface="Roboto"/>
                  <a:ea typeface="Roboto"/>
                  <a:cs typeface="Roboto"/>
                  <a:sym typeface="Roboto"/>
                </a:rPr>
                <a:t>finalising</a:t>
              </a:r>
              <a:r>
                <a:rPr lang="en-US" sz="1200" b="0" i="0" u="none" strike="noStrike" cap="none" dirty="0">
                  <a:solidFill>
                    <a:srgbClr val="0C58D3"/>
                  </a:solidFill>
                  <a:latin typeface="Roboto"/>
                  <a:ea typeface="Roboto"/>
                  <a:cs typeface="Roboto"/>
                  <a:sym typeface="Roboto"/>
                </a:rPr>
                <a:t> the approach  and understanding required technology</a:t>
              </a:r>
              <a:endParaRPr sz="1200" b="0" i="0" u="none" strike="noStrike" cap="none" dirty="0">
                <a:solidFill>
                  <a:srgbClr val="0C58D3"/>
                </a:solidFill>
                <a:latin typeface="Roboto"/>
                <a:ea typeface="Roboto"/>
                <a:cs typeface="Roboto"/>
                <a:sym typeface="Roboto"/>
              </a:endParaRPr>
            </a:p>
          </p:txBody>
        </p:sp>
        <p:cxnSp>
          <p:nvCxnSpPr>
            <p:cNvPr id="235" name="Google Shape;235;p13"/>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36" name="Google Shape;236;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37" name="Google Shape;237;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3"/>
            <p:cNvSpPr txBox="1"/>
            <p:nvPr/>
          </p:nvSpPr>
          <p:spPr>
            <a:xfrm>
              <a:off x="1247875" y="2935336"/>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dirty="0" err="1">
                  <a:solidFill>
                    <a:srgbClr val="0C58D3"/>
                  </a:solidFill>
                  <a:latin typeface="Roboto"/>
                  <a:ea typeface="Roboto"/>
                  <a:cs typeface="Roboto"/>
                  <a:sym typeface="Roboto"/>
                </a:rPr>
                <a:t>Finalising</a:t>
              </a:r>
              <a:r>
                <a:rPr lang="en-US" sz="1300" b="1" i="0" u="none" strike="noStrike" cap="none" dirty="0">
                  <a:solidFill>
                    <a:srgbClr val="0C58D3"/>
                  </a:solidFill>
                  <a:latin typeface="Roboto"/>
                  <a:ea typeface="Roboto"/>
                  <a:cs typeface="Roboto"/>
                  <a:sym typeface="Roboto"/>
                </a:rPr>
                <a:t> requirements for the project</a:t>
              </a:r>
              <a:endParaRPr sz="1300" b="1" i="0" u="none" strike="noStrike" cap="none" dirty="0">
                <a:solidFill>
                  <a:srgbClr val="0C58D3"/>
                </a:solidFill>
                <a:latin typeface="Roboto"/>
                <a:ea typeface="Roboto"/>
                <a:cs typeface="Roboto"/>
                <a:sym typeface="Roboto"/>
              </a:endParaRPr>
            </a:p>
          </p:txBody>
        </p:sp>
      </p:grpSp>
      <p:sp>
        <p:nvSpPr>
          <p:cNvPr id="239" name="Google Shape;239;p13"/>
          <p:cNvSpPr txBox="1">
            <a:spLocks noGrp="1"/>
          </p:cNvSpPr>
          <p:nvPr>
            <p:ph type="title"/>
          </p:nvPr>
        </p:nvSpPr>
        <p:spPr>
          <a:xfrm>
            <a:off x="3489150" y="788725"/>
            <a:ext cx="7553100" cy="614700"/>
          </a:xfrm>
          <a:prstGeom prst="rect">
            <a:avLst/>
          </a:prstGeom>
          <a:noFill/>
          <a:ln>
            <a:noFill/>
          </a:ln>
        </p:spPr>
        <p:txBody>
          <a:bodyPr spcFirstLastPara="1" wrap="square" lIns="91425" tIns="45700" rIns="91425" bIns="45700" anchor="ctr" anchorCtr="0">
            <a:noAutofit/>
          </a:bodyPr>
          <a:lstStyle/>
          <a:p>
            <a:pPr marL="342900" lvl="0" indent="-342900" algn="r" rtl="0">
              <a:lnSpc>
                <a:spcPct val="100000"/>
              </a:lnSpc>
              <a:spcBef>
                <a:spcPts val="0"/>
              </a:spcBef>
              <a:spcAft>
                <a:spcPts val="0"/>
              </a:spcAft>
              <a:buClr>
                <a:schemeClr val="dk1"/>
              </a:buClr>
              <a:buSzPts val="1800"/>
              <a:buFont typeface="Calibri"/>
              <a:buNone/>
            </a:pPr>
            <a:endParaRPr sz="2400" dirty="0">
              <a:solidFill>
                <a:srgbClr val="FF0000"/>
              </a:solidFill>
              <a:latin typeface="Trebuchet MS"/>
              <a:ea typeface="Trebuchet MS"/>
              <a:cs typeface="Trebuchet MS"/>
              <a:sym typeface="Trebuchet MS"/>
            </a:endParaRPr>
          </a:p>
          <a:p>
            <a:pPr marL="342900" lvl="0" indent="-342900" algn="r" rtl="0">
              <a:lnSpc>
                <a:spcPct val="100000"/>
              </a:lnSpc>
              <a:spcBef>
                <a:spcPts val="0"/>
              </a:spcBef>
              <a:spcAft>
                <a:spcPts val="0"/>
              </a:spcAft>
              <a:buClr>
                <a:schemeClr val="dk1"/>
              </a:buClr>
              <a:buSzPts val="1800"/>
              <a:buFont typeface="Calibri"/>
              <a:buNone/>
            </a:pPr>
            <a:endParaRPr sz="2400" dirty="0">
              <a:solidFill>
                <a:srgbClr val="FF0000"/>
              </a:solidFill>
              <a:latin typeface="Trebuchet MS"/>
              <a:ea typeface="Trebuchet MS"/>
              <a:cs typeface="Trebuchet MS"/>
              <a:sym typeface="Trebuchet MS"/>
            </a:endParaRPr>
          </a:p>
          <a:p>
            <a:pPr marL="342900" lvl="0" indent="-342900" algn="r" rtl="0">
              <a:lnSpc>
                <a:spcPct val="100000"/>
              </a:lnSpc>
              <a:spcBef>
                <a:spcPts val="0"/>
              </a:spcBef>
              <a:spcAft>
                <a:spcPts val="0"/>
              </a:spcAft>
              <a:buClr>
                <a:srgbClr val="000000"/>
              </a:buClr>
              <a:buSzPts val="1800"/>
              <a:buFont typeface="Arial"/>
              <a:buNone/>
            </a:pPr>
            <a:r>
              <a:rPr lang="en-US" sz="2400" dirty="0">
                <a:solidFill>
                  <a:srgbClr val="FF0000"/>
                </a:solidFill>
                <a:latin typeface="Trebuchet MS"/>
                <a:ea typeface="Trebuchet MS"/>
                <a:cs typeface="Trebuchet MS"/>
                <a:sym typeface="Trebuchet MS"/>
              </a:rPr>
              <a:t>Capstone (Phase-I &amp; Phase-II) Project Timeline</a:t>
            </a:r>
            <a:endParaRPr sz="2400" dirty="0">
              <a:solidFill>
                <a:srgbClr val="FF0000"/>
              </a:solidFill>
              <a:latin typeface="Trebuchet MS"/>
              <a:ea typeface="Trebuchet MS"/>
              <a:cs typeface="Trebuchet MS"/>
              <a:sym typeface="Trebuchet MS"/>
            </a:endParaRPr>
          </a:p>
          <a:p>
            <a:pPr marL="0" lvl="0" indent="0" algn="l" rtl="0">
              <a:lnSpc>
                <a:spcPct val="90000"/>
              </a:lnSpc>
              <a:spcBef>
                <a:spcPts val="0"/>
              </a:spcBef>
              <a:spcAft>
                <a:spcPts val="0"/>
              </a:spcAft>
              <a:buClr>
                <a:schemeClr val="dk1"/>
              </a:buClr>
              <a:buSzPts val="1800"/>
              <a:buFont typeface="Calibri"/>
              <a:buNone/>
            </a:pPr>
            <a:endParaRPr dirty="0"/>
          </a:p>
        </p:txBody>
      </p:sp>
      <p:sp>
        <p:nvSpPr>
          <p:cNvPr id="240" name="Google Shape;240;p13"/>
          <p:cNvSpPr txBox="1">
            <a:spLocks noGrp="1"/>
          </p:cNvSpPr>
          <p:nvPr>
            <p:ph type="body" idx="1"/>
          </p:nvPr>
        </p:nvSpPr>
        <p:spPr>
          <a:xfrm>
            <a:off x="6553200" y="5461502"/>
            <a:ext cx="4776600" cy="695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r>
              <a:rPr lang="en-US"/>
              <a:t>Timeline on Deliverable-1</a:t>
            </a:r>
            <a:endParaRPr/>
          </a:p>
        </p:txBody>
      </p:sp>
      <p:sp>
        <p:nvSpPr>
          <p:cNvPr id="241" name="Google Shape;241;p13"/>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14"/>
          <p:cNvGrpSpPr/>
          <p:nvPr/>
        </p:nvGrpSpPr>
        <p:grpSpPr>
          <a:xfrm>
            <a:off x="1449997" y="2048217"/>
            <a:ext cx="2446472" cy="2371836"/>
            <a:chOff x="1083025" y="1536202"/>
            <a:chExt cx="1834900" cy="1778922"/>
          </a:xfrm>
        </p:grpSpPr>
        <p:sp>
          <p:nvSpPr>
            <p:cNvPr id="248" name="Google Shape;248;p14"/>
            <p:cNvSpPr txBox="1"/>
            <p:nvPr/>
          </p:nvSpPr>
          <p:spPr>
            <a:xfrm>
              <a:off x="1464598" y="1536202"/>
              <a:ext cx="715604"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0"/>
                </a:spcAft>
                <a:buClr>
                  <a:srgbClr val="000000"/>
                </a:buClr>
                <a:buSzPts val="1300"/>
                <a:buFont typeface="Arial"/>
                <a:buNone/>
              </a:pPr>
              <a:r>
                <a:rPr lang="en-US" sz="1300" b="0" i="0" u="none" strike="noStrike" cap="none" dirty="0">
                  <a:solidFill>
                    <a:srgbClr val="0C58D3"/>
                  </a:solidFill>
                  <a:latin typeface="Roboto"/>
                  <a:ea typeface="Roboto"/>
                  <a:cs typeface="Roboto"/>
                  <a:sym typeface="Roboto"/>
                </a:rPr>
                <a:t>June 25 2021</a:t>
              </a:r>
              <a:endParaRPr sz="1300" b="0" i="0" u="none" strike="noStrike" cap="none" dirty="0">
                <a:solidFill>
                  <a:srgbClr val="0C58D3"/>
                </a:solidFill>
                <a:latin typeface="Roboto"/>
                <a:ea typeface="Roboto"/>
                <a:cs typeface="Roboto"/>
                <a:sym typeface="Roboto"/>
              </a:endParaRPr>
            </a:p>
            <a:p>
              <a:pPr marL="0" marR="0" lvl="0" indent="0" algn="r" rtl="0">
                <a:lnSpc>
                  <a:spcPct val="115000"/>
                </a:lnSpc>
                <a:spcBef>
                  <a:spcPts val="2100"/>
                </a:spcBef>
                <a:spcAft>
                  <a:spcPts val="2100"/>
                </a:spcAft>
                <a:buClr>
                  <a:srgbClr val="000000"/>
                </a:buClr>
                <a:buSzPts val="1300"/>
                <a:buFont typeface="Arial"/>
                <a:buNone/>
              </a:pPr>
              <a:endParaRPr sz="1300" b="0" i="0" u="none" strike="noStrike" cap="none" dirty="0">
                <a:solidFill>
                  <a:srgbClr val="0C58D3"/>
                </a:solidFill>
                <a:latin typeface="Roboto"/>
                <a:ea typeface="Roboto"/>
                <a:cs typeface="Roboto"/>
                <a:sym typeface="Roboto"/>
              </a:endParaRPr>
            </a:p>
          </p:txBody>
        </p:sp>
        <p:sp>
          <p:nvSpPr>
            <p:cNvPr id="249" name="Google Shape;249;p14"/>
            <p:cNvSpPr txBox="1"/>
            <p:nvPr/>
          </p:nvSpPr>
          <p:spPr>
            <a:xfrm>
              <a:off x="1235825" y="2695024"/>
              <a:ext cx="1505100" cy="6201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Partial implementation of model </a:t>
              </a:r>
              <a:endParaRPr sz="1300" b="1" i="0" u="none" strike="noStrike" cap="none">
                <a:solidFill>
                  <a:srgbClr val="0C58D3"/>
                </a:solidFill>
                <a:latin typeface="Roboto"/>
                <a:ea typeface="Roboto"/>
                <a:cs typeface="Roboto"/>
                <a:sym typeface="Roboto"/>
              </a:endParaRPr>
            </a:p>
          </p:txBody>
        </p:sp>
        <p:cxnSp>
          <p:nvCxnSpPr>
            <p:cNvPr id="250" name="Google Shape;250;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1" name="Google Shape;251;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2" name="Google Shape;252;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14"/>
          <p:cNvGrpSpPr/>
          <p:nvPr/>
        </p:nvGrpSpPr>
        <p:grpSpPr>
          <a:xfrm>
            <a:off x="3728596" y="2098647"/>
            <a:ext cx="2446472" cy="2089814"/>
            <a:chOff x="1083025" y="1574025"/>
            <a:chExt cx="1834900" cy="1567400"/>
          </a:xfrm>
        </p:grpSpPr>
        <p:sp>
          <p:nvSpPr>
            <p:cNvPr id="254" name="Google Shape;254;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0C58D3"/>
                  </a:solidFill>
                  <a:latin typeface="Roboto"/>
                  <a:ea typeface="Roboto"/>
                  <a:cs typeface="Roboto"/>
                  <a:sym typeface="Roboto"/>
                </a:rPr>
                <a:t>July 15 2021</a:t>
              </a:r>
              <a:endParaRPr sz="1300" b="0" i="0" u="none" strike="noStrike" cap="none">
                <a:solidFill>
                  <a:srgbClr val="0C58D3"/>
                </a:solidFill>
                <a:latin typeface="Roboto"/>
                <a:ea typeface="Roboto"/>
                <a:cs typeface="Roboto"/>
                <a:sym typeface="Roboto"/>
              </a:endParaRPr>
            </a:p>
          </p:txBody>
        </p:sp>
        <p:sp>
          <p:nvSpPr>
            <p:cNvPr id="255" name="Google Shape;255;p1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Final implementation</a:t>
              </a:r>
              <a:endParaRPr sz="1300" b="1" i="0" u="none" strike="noStrike" cap="none">
                <a:solidFill>
                  <a:srgbClr val="0C58D3"/>
                </a:solidFill>
                <a:latin typeface="Roboto"/>
                <a:ea typeface="Roboto"/>
                <a:cs typeface="Roboto"/>
                <a:sym typeface="Roboto"/>
              </a:endParaRPr>
            </a:p>
          </p:txBody>
        </p:sp>
        <p:cxnSp>
          <p:nvCxnSpPr>
            <p:cNvPr id="256" name="Google Shape;256;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7" name="Google Shape;257;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8" name="Google Shape;258;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0" name="Google Shape;260;p14"/>
          <p:cNvGrpSpPr/>
          <p:nvPr/>
        </p:nvGrpSpPr>
        <p:grpSpPr>
          <a:xfrm>
            <a:off x="6011056" y="2097699"/>
            <a:ext cx="2446472" cy="3539375"/>
            <a:chOff x="1083025" y="1574025"/>
            <a:chExt cx="1834900" cy="2654598"/>
          </a:xfrm>
        </p:grpSpPr>
        <p:sp>
          <p:nvSpPr>
            <p:cNvPr id="261" name="Google Shape;261;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858585"/>
                  </a:solidFill>
                  <a:latin typeface="Roboto"/>
                  <a:ea typeface="Roboto"/>
                  <a:cs typeface="Roboto"/>
                  <a:sym typeface="Roboto"/>
                </a:rPr>
                <a:t>July 31 2020</a:t>
              </a:r>
              <a:endParaRPr sz="1300" b="0" i="0" u="none" strike="noStrike" cap="none">
                <a:solidFill>
                  <a:srgbClr val="858585"/>
                </a:solidFill>
                <a:latin typeface="Roboto"/>
                <a:ea typeface="Roboto"/>
                <a:cs typeface="Roboto"/>
                <a:sym typeface="Roboto"/>
              </a:endParaRPr>
            </a:p>
          </p:txBody>
        </p:sp>
        <p:sp>
          <p:nvSpPr>
            <p:cNvPr id="262" name="Google Shape;262;p14"/>
            <p:cNvSpPr txBox="1"/>
            <p:nvPr/>
          </p:nvSpPr>
          <p:spPr>
            <a:xfrm>
              <a:off x="1235818" y="2695020"/>
              <a:ext cx="1505100" cy="7917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858585"/>
                  </a:solidFill>
                  <a:latin typeface="Roboto"/>
                  <a:ea typeface="Roboto"/>
                  <a:cs typeface="Roboto"/>
                  <a:sym typeface="Roboto"/>
                </a:rPr>
                <a:t>Present final system and start working on making a research paper</a:t>
              </a:r>
              <a:endParaRPr sz="1300" b="1" i="0" u="none" strike="noStrike" cap="none">
                <a:solidFill>
                  <a:srgbClr val="858585"/>
                </a:solidFill>
                <a:latin typeface="Roboto"/>
                <a:ea typeface="Roboto"/>
                <a:cs typeface="Roboto"/>
                <a:sym typeface="Roboto"/>
              </a:endParaRPr>
            </a:p>
          </p:txBody>
        </p:sp>
        <p:cxnSp>
          <p:nvCxnSpPr>
            <p:cNvPr id="263" name="Google Shape;263;p1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64" name="Google Shape;264;p1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65" name="Google Shape;265;p1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txBox="1"/>
            <p:nvPr/>
          </p:nvSpPr>
          <p:spPr>
            <a:xfrm>
              <a:off x="1215698" y="3486723"/>
              <a:ext cx="1545600" cy="741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0" i="0" u="none" strike="noStrike" cap="none" dirty="0">
                  <a:solidFill>
                    <a:srgbClr val="858585"/>
                  </a:solidFill>
                  <a:latin typeface="Roboto"/>
                  <a:ea typeface="Roboto"/>
                  <a:cs typeface="Roboto"/>
                  <a:sym typeface="Roboto"/>
                </a:rPr>
                <a:t>Submit the project for review and make journal on our implementation of project.</a:t>
              </a:r>
              <a:endParaRPr sz="1200" b="0" i="0" u="none" strike="noStrike" cap="none" dirty="0">
                <a:solidFill>
                  <a:srgbClr val="858585"/>
                </a:solidFill>
                <a:latin typeface="Roboto"/>
                <a:ea typeface="Roboto"/>
                <a:cs typeface="Roboto"/>
                <a:sym typeface="Roboto"/>
              </a:endParaRPr>
            </a:p>
          </p:txBody>
        </p:sp>
      </p:grpSp>
      <p:sp>
        <p:nvSpPr>
          <p:cNvPr id="267" name="Google Shape;267;p14"/>
          <p:cNvSpPr txBox="1">
            <a:spLocks noGrp="1"/>
          </p:cNvSpPr>
          <p:nvPr>
            <p:ph type="title"/>
          </p:nvPr>
        </p:nvSpPr>
        <p:spPr>
          <a:xfrm>
            <a:off x="1902025" y="843850"/>
            <a:ext cx="9094800" cy="616200"/>
          </a:xfrm>
          <a:prstGeom prst="rect">
            <a:avLst/>
          </a:prstGeom>
          <a:noFill/>
          <a:ln>
            <a:noFill/>
          </a:ln>
        </p:spPr>
        <p:txBody>
          <a:bodyPr spcFirstLastPara="1" wrap="square" lIns="91425" tIns="45700" rIns="91425" bIns="45700" anchor="ctr" anchorCtr="0">
            <a:noAutofit/>
          </a:bodyPr>
          <a:lstStyle/>
          <a:p>
            <a:pPr marL="342900" lvl="0" indent="-342900" algn="r" rtl="0">
              <a:lnSpc>
                <a:spcPct val="100000"/>
              </a:lnSpc>
              <a:spcBef>
                <a:spcPts val="0"/>
              </a:spcBef>
              <a:spcAft>
                <a:spcPts val="0"/>
              </a:spcAft>
              <a:buClr>
                <a:schemeClr val="dk1"/>
              </a:buClr>
              <a:buSzPts val="1800"/>
              <a:buFont typeface="Arial"/>
              <a:buNone/>
            </a:pPr>
            <a:r>
              <a:rPr lang="en-US" sz="2400">
                <a:solidFill>
                  <a:srgbClr val="FF0000"/>
                </a:solidFill>
                <a:latin typeface="Trebuchet MS"/>
                <a:ea typeface="Trebuchet MS"/>
                <a:cs typeface="Trebuchet MS"/>
                <a:sym typeface="Trebuchet MS"/>
              </a:rPr>
              <a:t>Capstone (Phase-I &amp; Phase-II) Project Timeline</a:t>
            </a:r>
            <a:endParaRPr sz="2400"/>
          </a:p>
        </p:txBody>
      </p:sp>
      <p:sp>
        <p:nvSpPr>
          <p:cNvPr id="268" name="Google Shape;268;p14"/>
          <p:cNvSpPr txBox="1">
            <a:spLocks noGrp="1"/>
          </p:cNvSpPr>
          <p:nvPr>
            <p:ph type="body" idx="1"/>
          </p:nvPr>
        </p:nvSpPr>
        <p:spPr>
          <a:xfrm>
            <a:off x="5926675" y="5692675"/>
            <a:ext cx="5255100" cy="53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r>
              <a:rPr lang="en-US" dirty="0"/>
              <a:t>         Timeline on Deliverable-2</a:t>
            </a:r>
            <a:endParaRPr dirty="0"/>
          </a:p>
        </p:txBody>
      </p:sp>
      <p:sp>
        <p:nvSpPr>
          <p:cNvPr id="269" name="Google Shape;269;p14"/>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524000" y="2828835"/>
            <a:ext cx="8839199" cy="1200329"/>
          </a:xfrm>
          <a:prstGeom prst="rect">
            <a:avLst/>
          </a:prstGeom>
          <a:noFill/>
        </p:spPr>
        <p:txBody>
          <a:bodyPr wrap="square">
            <a:spAutoFit/>
          </a:bodyPr>
          <a:lstStyle/>
          <a:p>
            <a:pPr marL="38100" algn="just">
              <a:spcBef>
                <a:spcPts val="0"/>
              </a:spcBef>
              <a:spcAft>
                <a:spcPts val="0"/>
              </a:spcAft>
              <a:buClr>
                <a:srgbClr val="0000FF"/>
              </a:buClr>
              <a:buSzPts val="3000"/>
            </a:pPr>
            <a:r>
              <a:rPr lang="en-US" sz="2400" dirty="0">
                <a:solidFill>
                  <a:srgbClr val="0000FF"/>
                </a:solidFill>
                <a:latin typeface="Trebuchet MS"/>
                <a:sym typeface="Trebuchet MS"/>
              </a:rPr>
              <a:t>Since the Proposed Methodology / Approach have algorithms with lesser time and space complexity which performs well, It is expected to provide better results.</a:t>
            </a:r>
          </a:p>
        </p:txBody>
      </p:sp>
    </p:spTree>
    <p:extLst>
      <p:ext uri="{BB962C8B-B14F-4D97-AF65-F5344CB8AC3E}">
        <p14:creationId xmlns:p14="http://schemas.microsoft.com/office/powerpoint/2010/main" val="78653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Content Placeholder 2"/>
          <p:cNvSpPr txBox="1">
            <a:spLocks/>
          </p:cNvSpPr>
          <p:nvPr/>
        </p:nvSpPr>
        <p:spPr>
          <a:xfrm>
            <a:off x="1295400" y="1143002"/>
            <a:ext cx="9982200" cy="4724400"/>
          </a:xfrm>
          <a:prstGeom prst="rect">
            <a:avLst/>
          </a:prstGeom>
        </p:spPr>
        <p:txBody>
          <a:bodyPr/>
          <a:lstStyle/>
          <a:p>
            <a:pPr marL="342900" indent="12700" algn="just" eaLnBrk="0" hangingPunct="0">
              <a:spcBef>
                <a:spcPct val="20000"/>
              </a:spcBef>
              <a:defRPr/>
            </a:pPr>
            <a:endParaRPr lang="en-IN" sz="2400" dirty="0">
              <a:solidFill>
                <a:srgbClr val="0000FF"/>
              </a:solidFill>
              <a:latin typeface="Trebuchet MS" pitchFamily="34" charset="0"/>
            </a:endParaRPr>
          </a:p>
          <a:p>
            <a:pPr marL="38100" indent="12700" algn="just" eaLnBrk="0" hangingPunct="0">
              <a:spcBef>
                <a:spcPts val="0"/>
              </a:spcBef>
              <a:spcAft>
                <a:spcPts val="0"/>
              </a:spcAft>
              <a:buClr>
                <a:srgbClr val="0000FF"/>
              </a:buClr>
              <a:buSzPts val="3000"/>
              <a:defRPr/>
            </a:pPr>
            <a:endParaRPr lang="en-IN" dirty="0">
              <a:solidFill>
                <a:srgbClr val="0000FF"/>
              </a:solidFill>
              <a:latin typeface="Trebuchet MS"/>
            </a:endParaRPr>
          </a:p>
          <a:p>
            <a:pPr marL="38100" algn="just">
              <a:spcBef>
                <a:spcPts val="0"/>
              </a:spcBef>
              <a:spcAft>
                <a:spcPts val="0"/>
              </a:spcAft>
              <a:buClr>
                <a:srgbClr val="0000FF"/>
              </a:buClr>
              <a:buSzPts val="3000"/>
              <a:defRPr/>
            </a:pPr>
            <a:r>
              <a:rPr lang="en-US" altLang="en-IN" dirty="0" err="1">
                <a:solidFill>
                  <a:srgbClr val="0000FF"/>
                </a:solidFill>
                <a:latin typeface="Trebuchet MS"/>
              </a:rPr>
              <a:t>Nesrine</a:t>
            </a:r>
            <a:r>
              <a:rPr lang="en-US" altLang="en-IN" dirty="0">
                <a:solidFill>
                  <a:srgbClr val="0000FF"/>
                </a:solidFill>
                <a:latin typeface="Trebuchet MS"/>
              </a:rPr>
              <a:t> </a:t>
            </a:r>
            <a:r>
              <a:rPr lang="en-US" altLang="en-IN" dirty="0" err="1">
                <a:solidFill>
                  <a:srgbClr val="0000FF"/>
                </a:solidFill>
                <a:latin typeface="Trebuchet MS"/>
              </a:rPr>
              <a:t>Hafiene,Wafa</a:t>
            </a:r>
            <a:r>
              <a:rPr lang="en-US" altLang="en-IN" dirty="0">
                <a:solidFill>
                  <a:srgbClr val="0000FF"/>
                </a:solidFill>
                <a:latin typeface="Trebuchet MS"/>
              </a:rPr>
              <a:t> Karoui1, and </a:t>
            </a:r>
            <a:r>
              <a:rPr lang="en-US" altLang="en-IN" dirty="0" err="1">
                <a:solidFill>
                  <a:srgbClr val="0000FF"/>
                </a:solidFill>
                <a:latin typeface="Trebuchet MS"/>
              </a:rPr>
              <a:t>Lotfi</a:t>
            </a:r>
            <a:r>
              <a:rPr lang="en-US" altLang="en-IN" dirty="0">
                <a:solidFill>
                  <a:srgbClr val="0000FF"/>
                </a:solidFill>
                <a:latin typeface="Trebuchet MS"/>
              </a:rPr>
              <a:t> Ben </a:t>
            </a:r>
            <a:r>
              <a:rPr lang="en-US" altLang="en-IN" dirty="0" err="1">
                <a:solidFill>
                  <a:srgbClr val="0000FF"/>
                </a:solidFill>
                <a:latin typeface="Trebuchet MS"/>
              </a:rPr>
              <a:t>Romdhane</a:t>
            </a:r>
            <a:r>
              <a:rPr lang="en-US" altLang="en-IN" dirty="0">
                <a:solidFill>
                  <a:srgbClr val="0000FF"/>
                </a:solidFill>
                <a:latin typeface="Trebuchet MS"/>
              </a:rPr>
              <a:t> “Influential Nodes Detection in Dynamic Social Networks”. Paper </a:t>
            </a:r>
            <a:r>
              <a:rPr lang="en-IN" dirty="0">
                <a:solidFill>
                  <a:srgbClr val="0000FF"/>
                </a:solidFill>
                <a:latin typeface="Trebuchet MS"/>
              </a:rPr>
              <a:t> 2019</a:t>
            </a:r>
            <a:endParaRPr lang="en-US" altLang="en-IN" dirty="0">
              <a:solidFill>
                <a:srgbClr val="0000FF"/>
              </a:solidFill>
              <a:latin typeface="Trebuchet MS"/>
            </a:endParaRPr>
          </a:p>
          <a:p>
            <a:pPr marL="38100" algn="just">
              <a:spcBef>
                <a:spcPts val="0"/>
              </a:spcBef>
              <a:spcAft>
                <a:spcPts val="0"/>
              </a:spcAft>
              <a:buClr>
                <a:srgbClr val="0000FF"/>
              </a:buClr>
              <a:buSzPts val="3000"/>
              <a:defRPr/>
            </a:pPr>
            <a:r>
              <a:rPr lang="en-IN" dirty="0">
                <a:solidFill>
                  <a:srgbClr val="0000FF"/>
                </a:solidFill>
                <a:latin typeface="Trebuchet MS"/>
                <a:hlinkClick r:id="rId3">
                  <a:extLst>
                    <a:ext uri="{A12FA001-AC4F-418D-AE19-62706E023703}">
                      <ahyp:hlinkClr xmlns:ahyp="http://schemas.microsoft.com/office/drawing/2018/hyperlinkcolor" val="tx"/>
                    </a:ext>
                  </a:extLst>
                </a:hlinkClick>
              </a:rPr>
              <a:t>https://link.springer.com/chapter/10.1007%2F978-3-030-20482-2_6</a:t>
            </a:r>
            <a:endParaRPr lang="en-IN" dirty="0">
              <a:solidFill>
                <a:srgbClr val="0000FF"/>
              </a:solidFill>
              <a:latin typeface="Trebuchet MS"/>
            </a:endParaRPr>
          </a:p>
          <a:p>
            <a:pPr marL="38100" algn="just">
              <a:spcBef>
                <a:spcPts val="0"/>
              </a:spcBef>
              <a:spcAft>
                <a:spcPts val="0"/>
              </a:spcAft>
              <a:buClr>
                <a:srgbClr val="0000FF"/>
              </a:buClr>
              <a:buSzPts val="3000"/>
              <a:defRPr/>
            </a:pPr>
            <a:endParaRPr lang="en-IN" dirty="0">
              <a:solidFill>
                <a:srgbClr val="0000FF"/>
              </a:solidFill>
              <a:latin typeface="Trebuchet MS"/>
            </a:endParaRPr>
          </a:p>
          <a:p>
            <a:pPr marL="38100" algn="just">
              <a:spcBef>
                <a:spcPts val="0"/>
              </a:spcBef>
              <a:spcAft>
                <a:spcPts val="0"/>
              </a:spcAft>
              <a:buClr>
                <a:srgbClr val="0000FF"/>
              </a:buClr>
              <a:buSzPts val="3000"/>
              <a:defRPr/>
            </a:pPr>
            <a:r>
              <a:rPr lang="en-US" altLang="en-IN" dirty="0">
                <a:solidFill>
                  <a:srgbClr val="0000FF"/>
                </a:solidFill>
                <a:latin typeface="Trebuchet MS"/>
                <a:sym typeface="+mn-ea"/>
              </a:rPr>
              <a:t>Mohamed EL-Moussaoui, Tarik Agouti, </a:t>
            </a:r>
            <a:r>
              <a:rPr lang="en-US" altLang="en-IN" dirty="0" err="1">
                <a:solidFill>
                  <a:srgbClr val="0000FF"/>
                </a:solidFill>
                <a:latin typeface="Trebuchet MS"/>
                <a:sym typeface="+mn-ea"/>
              </a:rPr>
              <a:t>Abdessadek</a:t>
            </a:r>
            <a:r>
              <a:rPr lang="en-US" altLang="en-IN" dirty="0">
                <a:solidFill>
                  <a:srgbClr val="0000FF"/>
                </a:solidFill>
                <a:latin typeface="Trebuchet MS"/>
                <a:sym typeface="+mn-ea"/>
              </a:rPr>
              <a:t> </a:t>
            </a:r>
            <a:r>
              <a:rPr lang="en-US" altLang="en-IN" dirty="0" err="1">
                <a:solidFill>
                  <a:srgbClr val="0000FF"/>
                </a:solidFill>
                <a:latin typeface="Trebuchet MS"/>
                <a:sym typeface="+mn-ea"/>
              </a:rPr>
              <a:t>Tikniouine</a:t>
            </a:r>
            <a:r>
              <a:rPr lang="en-US" altLang="en-IN" dirty="0">
                <a:solidFill>
                  <a:srgbClr val="0000FF"/>
                </a:solidFill>
                <a:latin typeface="Trebuchet MS"/>
                <a:sym typeface="+mn-ea"/>
              </a:rPr>
              <a:t>, Mohamed </a:t>
            </a:r>
            <a:r>
              <a:rPr lang="en-US" altLang="en-IN" dirty="0" err="1">
                <a:solidFill>
                  <a:srgbClr val="0000FF"/>
                </a:solidFill>
                <a:latin typeface="Trebuchet MS"/>
                <a:sym typeface="+mn-ea"/>
              </a:rPr>
              <a:t>Eladnani</a:t>
            </a:r>
            <a:r>
              <a:rPr lang="en-US" altLang="en-IN" dirty="0">
                <a:solidFill>
                  <a:srgbClr val="0000FF"/>
                </a:solidFill>
                <a:latin typeface="Trebuchet MS"/>
                <a:sym typeface="+mn-ea"/>
              </a:rPr>
              <a:t> “Community detection: Approaches and applications”</a:t>
            </a:r>
            <a:r>
              <a:rPr lang="en-IN" dirty="0">
                <a:solidFill>
                  <a:srgbClr val="0000FF"/>
                </a:solidFill>
                <a:latin typeface="Trebuchet MS"/>
                <a:sym typeface="+mn-ea"/>
              </a:rPr>
              <a:t>. Paper 201</a:t>
            </a:r>
            <a:r>
              <a:rPr lang="en-US" altLang="en-IN" dirty="0">
                <a:solidFill>
                  <a:srgbClr val="0000FF"/>
                </a:solidFill>
                <a:latin typeface="Trebuchet MS"/>
                <a:sym typeface="+mn-ea"/>
              </a:rPr>
              <a:t>9</a:t>
            </a:r>
          </a:p>
          <a:p>
            <a:pPr marL="38100" algn="just">
              <a:spcBef>
                <a:spcPts val="0"/>
              </a:spcBef>
              <a:spcAft>
                <a:spcPts val="0"/>
              </a:spcAft>
              <a:buClr>
                <a:srgbClr val="0000FF"/>
              </a:buClr>
              <a:buSzPts val="3000"/>
              <a:defRPr/>
            </a:pPr>
            <a:r>
              <a:rPr lang="en-US" altLang="en-IN" dirty="0">
                <a:solidFill>
                  <a:srgbClr val="0000FF"/>
                </a:solidFill>
                <a:latin typeface="Trebuchet MS"/>
                <a:hlinkClick r:id="rId4">
                  <a:extLst>
                    <a:ext uri="{A12FA001-AC4F-418D-AE19-62706E023703}">
                      <ahyp:hlinkClr xmlns:ahyp="http://schemas.microsoft.com/office/drawing/2018/hyperlinkcolor" val="tx"/>
                    </a:ext>
                  </a:extLst>
                </a:hlinkClick>
              </a:rPr>
              <a:t>https://www.sciencedirect.com/science/article/pii/S1877050919305046</a:t>
            </a:r>
            <a:endParaRPr lang="en-US" altLang="en-IN" dirty="0">
              <a:solidFill>
                <a:srgbClr val="0000FF"/>
              </a:solidFill>
              <a:latin typeface="Trebuchet MS"/>
            </a:endParaRPr>
          </a:p>
          <a:p>
            <a:pPr marL="38100" algn="just">
              <a:spcBef>
                <a:spcPts val="0"/>
              </a:spcBef>
              <a:spcAft>
                <a:spcPts val="0"/>
              </a:spcAft>
              <a:buClr>
                <a:srgbClr val="0000FF"/>
              </a:buClr>
              <a:buSzPts val="3000"/>
              <a:defRPr/>
            </a:pPr>
            <a:endParaRPr lang="en-US" altLang="en-IN" dirty="0">
              <a:solidFill>
                <a:srgbClr val="0000FF"/>
              </a:solidFill>
              <a:latin typeface="Trebuchet MS"/>
            </a:endParaRPr>
          </a:p>
          <a:p>
            <a:pPr marL="38100" algn="just">
              <a:spcBef>
                <a:spcPts val="0"/>
              </a:spcBef>
              <a:spcAft>
                <a:spcPts val="0"/>
              </a:spcAft>
              <a:buClr>
                <a:srgbClr val="0000FF"/>
              </a:buClr>
              <a:buSzPts val="3000"/>
              <a:defRPr/>
            </a:pPr>
            <a:r>
              <a:rPr lang="en-US" dirty="0" err="1">
                <a:solidFill>
                  <a:srgbClr val="0000FF"/>
                </a:solidFill>
                <a:latin typeface="Trebuchet MS"/>
              </a:rPr>
              <a:t>Punam</a:t>
            </a:r>
            <a:r>
              <a:rPr lang="en-US" dirty="0">
                <a:solidFill>
                  <a:srgbClr val="0000FF"/>
                </a:solidFill>
                <a:latin typeface="Trebuchet MS"/>
              </a:rPr>
              <a:t> </a:t>
            </a:r>
            <a:r>
              <a:rPr lang="en-US" dirty="0" err="1">
                <a:solidFill>
                  <a:srgbClr val="0000FF"/>
                </a:solidFill>
                <a:latin typeface="Trebuchet MS"/>
              </a:rPr>
              <a:t>Bedi</a:t>
            </a:r>
            <a:r>
              <a:rPr lang="en-US" dirty="0">
                <a:solidFill>
                  <a:srgbClr val="0000FF"/>
                </a:solidFill>
                <a:latin typeface="Trebuchet MS"/>
              </a:rPr>
              <a:t> and </a:t>
            </a:r>
            <a:r>
              <a:rPr lang="en-US" dirty="0" err="1">
                <a:solidFill>
                  <a:srgbClr val="0000FF"/>
                </a:solidFill>
                <a:latin typeface="Trebuchet MS"/>
              </a:rPr>
              <a:t>Chhavi</a:t>
            </a:r>
            <a:r>
              <a:rPr lang="en-US" dirty="0">
                <a:solidFill>
                  <a:srgbClr val="0000FF"/>
                </a:solidFill>
                <a:latin typeface="Trebuchet MS"/>
              </a:rPr>
              <a:t> Sharma </a:t>
            </a:r>
            <a:r>
              <a:rPr lang="en-IN" dirty="0">
                <a:solidFill>
                  <a:srgbClr val="0000FF"/>
                </a:solidFill>
                <a:latin typeface="Trebuchet MS"/>
              </a:rPr>
              <a:t>“ </a:t>
            </a:r>
            <a:r>
              <a:rPr lang="en-US" dirty="0">
                <a:solidFill>
                  <a:srgbClr val="0000FF"/>
                </a:solidFill>
                <a:latin typeface="Trebuchet MS"/>
              </a:rPr>
              <a:t>Community detection in social networks </a:t>
            </a:r>
            <a:r>
              <a:rPr lang="en-IN" dirty="0">
                <a:solidFill>
                  <a:srgbClr val="0000FF"/>
                </a:solidFill>
                <a:latin typeface="Trebuchet MS"/>
              </a:rPr>
              <a:t>". Paper 2016</a:t>
            </a:r>
          </a:p>
          <a:p>
            <a:pPr marL="38100" algn="just">
              <a:spcBef>
                <a:spcPts val="0"/>
              </a:spcBef>
              <a:spcAft>
                <a:spcPts val="0"/>
              </a:spcAft>
              <a:buClr>
                <a:srgbClr val="0000FF"/>
              </a:buClr>
              <a:buSzPts val="3000"/>
              <a:defRPr/>
            </a:pPr>
            <a:r>
              <a:rPr lang="en-US" altLang="en-IN" dirty="0">
                <a:solidFill>
                  <a:srgbClr val="0000FF"/>
                </a:solidFill>
                <a:latin typeface="Trebuchet MS"/>
                <a:hlinkClick r:id="rId5">
                  <a:extLst>
                    <a:ext uri="{A12FA001-AC4F-418D-AE19-62706E023703}">
                      <ahyp:hlinkClr xmlns:ahyp="http://schemas.microsoft.com/office/drawing/2018/hyperlinkcolor" val="tx"/>
                    </a:ext>
                  </a:extLst>
                </a:hlinkClick>
              </a:rPr>
              <a:t>https://www.researchgate.net/publication/295395520_Community_detection_in_social_networks</a:t>
            </a:r>
            <a:endParaRPr lang="en-US" altLang="en-IN" dirty="0">
              <a:solidFill>
                <a:srgbClr val="0000FF"/>
              </a:solidFill>
              <a:latin typeface="Trebuchet MS"/>
            </a:endParaRPr>
          </a:p>
          <a:p>
            <a:pPr marL="38100" algn="just">
              <a:spcBef>
                <a:spcPts val="0"/>
              </a:spcBef>
              <a:spcAft>
                <a:spcPts val="0"/>
              </a:spcAft>
              <a:buClr>
                <a:srgbClr val="0000FF"/>
              </a:buClr>
              <a:buSzPts val="3000"/>
              <a:defRPr/>
            </a:pPr>
            <a:endParaRPr lang="en-US" altLang="en-IN" dirty="0">
              <a:solidFill>
                <a:srgbClr val="0000FF"/>
              </a:solidFill>
              <a:latin typeface="Trebuchet MS"/>
            </a:endParaRPr>
          </a:p>
          <a:p>
            <a:pPr marL="38100" algn="just">
              <a:spcBef>
                <a:spcPts val="0"/>
              </a:spcBef>
              <a:spcAft>
                <a:spcPts val="0"/>
              </a:spcAft>
              <a:buClr>
                <a:srgbClr val="0000FF"/>
              </a:buClr>
              <a:buSzPts val="3000"/>
              <a:defRPr/>
            </a:pPr>
            <a:r>
              <a:rPr lang="en-IN" dirty="0">
                <a:solidFill>
                  <a:srgbClr val="0000FF"/>
                </a:solidFill>
                <a:latin typeface="Trebuchet MS"/>
              </a:rPr>
              <a:t>Vinicius da Fonseca Vieira, Carolina Ribeiro Xavier, Nelson Francisco </a:t>
            </a:r>
            <a:r>
              <a:rPr lang="en-IN" dirty="0" err="1">
                <a:solidFill>
                  <a:srgbClr val="0000FF"/>
                </a:solidFill>
                <a:latin typeface="Trebuchet MS"/>
              </a:rPr>
              <a:t>Favilla</a:t>
            </a:r>
            <a:r>
              <a:rPr lang="en-IN" dirty="0">
                <a:solidFill>
                  <a:srgbClr val="0000FF"/>
                </a:solidFill>
                <a:latin typeface="Trebuchet MS"/>
              </a:rPr>
              <a:t> </a:t>
            </a:r>
            <a:r>
              <a:rPr lang="en-IN" dirty="0" err="1">
                <a:solidFill>
                  <a:srgbClr val="0000FF"/>
                </a:solidFill>
                <a:latin typeface="Trebuchet MS"/>
              </a:rPr>
              <a:t>Ebecken</a:t>
            </a:r>
            <a:r>
              <a:rPr lang="en-IN" dirty="0">
                <a:solidFill>
                  <a:srgbClr val="0000FF"/>
                </a:solidFill>
                <a:latin typeface="Trebuchet MS"/>
              </a:rPr>
              <a:t> and Alexandre Goncalves </a:t>
            </a:r>
            <a:r>
              <a:rPr lang="en-IN" dirty="0" err="1">
                <a:solidFill>
                  <a:srgbClr val="0000FF"/>
                </a:solidFill>
                <a:latin typeface="Trebuchet MS"/>
              </a:rPr>
              <a:t>Evsukoff</a:t>
            </a:r>
            <a:r>
              <a:rPr lang="en-IN" dirty="0">
                <a:solidFill>
                  <a:srgbClr val="0000FF"/>
                </a:solidFill>
                <a:latin typeface="Trebuchet MS"/>
              </a:rPr>
              <a:t> “</a:t>
            </a:r>
            <a:r>
              <a:rPr lang="en-US" dirty="0">
                <a:solidFill>
                  <a:srgbClr val="0000FF"/>
                </a:solidFill>
                <a:latin typeface="Trebuchet MS"/>
              </a:rPr>
              <a:t>Performance Evaluation of Modularity Based Community Detection Algorithms in Large Scale Networks”. Paper 2014</a:t>
            </a:r>
          </a:p>
          <a:p>
            <a:pPr marL="38100" algn="just">
              <a:spcBef>
                <a:spcPts val="0"/>
              </a:spcBef>
              <a:spcAft>
                <a:spcPts val="0"/>
              </a:spcAft>
              <a:buClr>
                <a:srgbClr val="0000FF"/>
              </a:buClr>
              <a:buSzPts val="3000"/>
              <a:defRPr/>
            </a:pPr>
            <a:r>
              <a:rPr lang="en-US" altLang="en-IN" dirty="0">
                <a:solidFill>
                  <a:srgbClr val="0000FF"/>
                </a:solidFill>
                <a:latin typeface="Trebuchet MS"/>
                <a:hlinkClick r:id="rId6">
                  <a:extLst>
                    <a:ext uri="{A12FA001-AC4F-418D-AE19-62706E023703}">
                      <ahyp:hlinkClr xmlns:ahyp="http://schemas.microsoft.com/office/drawing/2018/hyperlinkcolor" val="tx"/>
                    </a:ext>
                  </a:extLst>
                </a:hlinkClick>
              </a:rPr>
              <a:t>https://www.hindawi.com/journals/mpe/2014/502809/</a:t>
            </a:r>
            <a:endParaRPr lang="en-US" altLang="en-IN" dirty="0">
              <a:solidFill>
                <a:srgbClr val="0000FF"/>
              </a:solidFill>
              <a:latin typeface="Trebuchet MS"/>
            </a:endParaRPr>
          </a:p>
          <a:p>
            <a:pPr fontAlgn="auto">
              <a:spcBef>
                <a:spcPts val="0"/>
              </a:spcBef>
              <a:spcAft>
                <a:spcPts val="0"/>
              </a:spcAft>
              <a:defRPr/>
            </a:pPr>
            <a:endParaRPr lang="en-US" altLang="en-IN" b="1" dirty="0">
              <a:latin typeface="Times New Roman" panose="02020603050405020304" charset="0"/>
              <a:cs typeface="Times New Roman" panose="02020603050405020304" charset="0"/>
            </a:endParaRPr>
          </a:p>
          <a:p>
            <a:pPr lvl="0" fontAlgn="auto">
              <a:spcBef>
                <a:spcPts val="0"/>
              </a:spcBef>
              <a:spcAft>
                <a:spcPts val="0"/>
              </a:spcAft>
              <a:defRPr/>
            </a:pPr>
            <a:endParaRPr lang="en-US" altLang="en-IN" b="1" dirty="0">
              <a:latin typeface="Times New Roman" panose="02020603050405020304" charset="0"/>
              <a:cs typeface="Times New Roman" panose="02020603050405020304" charset="0"/>
            </a:endParaRPr>
          </a:p>
          <a:p>
            <a:pPr lvl="0" fontAlgn="auto">
              <a:spcBef>
                <a:spcPts val="0"/>
              </a:spcBef>
              <a:spcAft>
                <a:spcPts val="0"/>
              </a:spcAft>
              <a:defRPr/>
            </a:pPr>
            <a:endParaRPr lang="en-US" altLang="en-IN" b="1" dirty="0">
              <a:latin typeface="Times New Roman" panose="02020603050405020304" charset="0"/>
              <a:cs typeface="Times New Roman" panose="02020603050405020304" charset="0"/>
            </a:endParaRPr>
          </a:p>
          <a:p>
            <a:pPr lvl="0" fontAlgn="auto">
              <a:spcBef>
                <a:spcPts val="0"/>
              </a:spcBef>
              <a:spcAft>
                <a:spcPts val="0"/>
              </a:spcAft>
              <a:defRPr/>
            </a:pPr>
            <a:endParaRPr lang="en-US" altLang="en-IN" b="1" dirty="0">
              <a:latin typeface="Times New Roman" panose="02020603050405020304" charset="0"/>
              <a:cs typeface="Times New Roman" panose="02020603050405020304" charset="0"/>
            </a:endParaRPr>
          </a:p>
          <a:p>
            <a:pPr lvl="0" fontAlgn="auto">
              <a:spcBef>
                <a:spcPts val="0"/>
              </a:spcBef>
              <a:spcAft>
                <a:spcPts val="0"/>
              </a:spcAft>
              <a:defRPr/>
            </a:pPr>
            <a:endParaRPr lang="en-US" altLang="en-IN" sz="2400" b="1" dirty="0">
              <a:latin typeface="Times New Roman" panose="02020603050405020304" charset="0"/>
              <a:cs typeface="Times New Roman" panose="02020603050405020304" charset="0"/>
            </a:endParaRPr>
          </a:p>
          <a:p>
            <a:pPr lvl="0" fontAlgn="auto">
              <a:spcBef>
                <a:spcPts val="0"/>
              </a:spcBef>
              <a:spcAft>
                <a:spcPts val="0"/>
              </a:spcAft>
              <a:defRPr/>
            </a:pPr>
            <a:endParaRPr lang="en-US" altLang="en-IN" sz="2400" b="1" dirty="0">
              <a:latin typeface="Times New Roman" panose="02020603050405020304" charset="0"/>
              <a:cs typeface="Times New Roman" panose="02020603050405020304" charset="0"/>
            </a:endParaRPr>
          </a:p>
          <a:p>
            <a:pPr lvl="0" fontAlgn="auto">
              <a:spcBef>
                <a:spcPts val="0"/>
              </a:spcBef>
              <a:spcAft>
                <a:spcPts val="0"/>
              </a:spcAft>
              <a:defRPr/>
            </a:pPr>
            <a:endParaRPr lang="en-IN" sz="2400" dirty="0">
              <a:solidFill>
                <a:srgbClr val="0000FF"/>
              </a:solidFill>
              <a:latin typeface="Trebuchet MS" pitchFamily="34" charset="0"/>
            </a:endParaRPr>
          </a:p>
          <a:p>
            <a:pPr marL="342900" indent="-342900" eaLnBrk="0" hangingPunct="0">
              <a:spcBef>
                <a:spcPct val="20000"/>
              </a:spcBef>
              <a:defRPr/>
            </a:pPr>
            <a:endParaRPr lang="en-IN" sz="2000" kern="0" dirty="0">
              <a:latin typeface="Trebuchet MS" pitchFamily="34" charset="0"/>
            </a:endParaRPr>
          </a:p>
        </p:txBody>
      </p:sp>
    </p:spTree>
    <p:extLst>
      <p:ext uri="{BB962C8B-B14F-4D97-AF65-F5344CB8AC3E}">
        <p14:creationId xmlns:p14="http://schemas.microsoft.com/office/powerpoint/2010/main" val="149472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685800" y="1828800"/>
            <a:ext cx="11201400" cy="4191000"/>
          </a:xfrm>
          <a:prstGeom prst="rect">
            <a:avLst/>
          </a:prstGeom>
        </p:spPr>
        <p:txBody>
          <a:bodyPr/>
          <a:lstStyle/>
          <a:p>
            <a:pPr marL="342891" algn="just" eaLnBrk="0" hangingPunct="0">
              <a:spcBef>
                <a:spcPct val="20000"/>
              </a:spcBef>
              <a:defRPr/>
            </a:pPr>
            <a:r>
              <a:rPr lang="en-US" altLang="en-IN" sz="2000" kern="0" dirty="0">
                <a:solidFill>
                  <a:srgbClr val="0000FF"/>
                </a:solidFill>
                <a:latin typeface="Trebuchet MS" pitchFamily="34" charset="0"/>
                <a:sym typeface="Trebuchet MS" panose="020B0603020202020204"/>
              </a:rPr>
              <a:t>Elicit terrorist group networks from a database of terrorist events, finding most influential node and community detection :</a:t>
            </a:r>
          </a:p>
          <a:p>
            <a:pPr marL="342891" indent="12700" algn="just" eaLnBrk="0" hangingPunct="0">
              <a:spcBef>
                <a:spcPct val="20000"/>
              </a:spcBef>
              <a:buFont typeface="Wingdings" pitchFamily="2" charset="2"/>
              <a:buChar char="§"/>
              <a:defRPr/>
            </a:pPr>
            <a:endParaRPr lang="en-US" altLang="en-IN" sz="2000" kern="0" dirty="0">
              <a:solidFill>
                <a:srgbClr val="0000FF"/>
              </a:solidFill>
              <a:latin typeface="Trebuchet MS" pitchFamily="34" charset="0"/>
              <a:sym typeface="Trebuchet MS" panose="020B0603020202020204"/>
            </a:endParaRP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We are using an approach that will allow us to find clusters of similar terror groups using information on their operational characteristics. Specifically, using open access data of terrorist attacks occurred worldwide since 1970, we are trying to build network that includes terrorist groups and related information on tactics, weapons, targets, active regions.</a:t>
            </a:r>
          </a:p>
          <a:p>
            <a:pPr marL="685791" indent="-342900" algn="just" eaLnBrk="0" hangingPunct="0">
              <a:spcBef>
                <a:spcPct val="20000"/>
              </a:spcBef>
              <a:buFont typeface="Arial" panose="020B0604020202020204" pitchFamily="34" charset="0"/>
              <a:buChar char="•"/>
              <a:defRPr/>
            </a:pPr>
            <a:endParaRPr lang="en-US" sz="20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We model this data with each partition joined to the terrorist groups. Later on we will find the most influential group with maximum number of relations between other networks and try to prevent the attacks .Community detection to identify sets of nodes in such a way that the connections of nodes within a set are more than their connection to other network nodes.</a:t>
            </a:r>
            <a:endParaRPr lang="en-IN" sz="2000" kern="0" dirty="0">
              <a:solidFill>
                <a:srgbClr val="0000FF"/>
              </a:solidFill>
              <a:latin typeface="Trebuchet MS" pitchFamily="34" charset="0"/>
            </a:endParaRPr>
          </a:p>
        </p:txBody>
      </p:sp>
      <p:sp>
        <p:nvSpPr>
          <p:cNvPr id="14" name="Text Box 34"/>
          <p:cNvSpPr txBox="1">
            <a:spLocks noChangeArrowheads="1"/>
          </p:cNvSpPr>
          <p:nvPr/>
        </p:nvSpPr>
        <p:spPr bwMode="auto">
          <a:xfrm>
            <a:off x="4419600" y="1119490"/>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sym typeface="Trebuchet MS"/>
              </a:rPr>
              <a:t>Abstract</a:t>
            </a:r>
            <a:endParaRPr lang="en-US" sz="2400" dirty="0">
              <a:solidFill>
                <a:srgbClr val="FF0000"/>
              </a:solidFill>
              <a:latin typeface="Trebuchet MS" pitchFamily="34" charset="0"/>
            </a:endParaRP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0477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6096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nvGraphicFramePr>
        <p:xfrm>
          <a:off x="175895" y="1295400"/>
          <a:ext cx="11840210" cy="5303520"/>
        </p:xfrm>
        <a:graphic>
          <a:graphicData uri="http://schemas.openxmlformats.org/drawingml/2006/table">
            <a:tbl>
              <a:tblPr firstRow="1" bandRow="1">
                <a:tableStyleId>{5C22544A-7EE6-4342-B048-85BDC9FD1C3A}</a:tableStyleId>
              </a:tblPr>
              <a:tblGrid>
                <a:gridCol w="2083435">
                  <a:extLst>
                    <a:ext uri="{9D8B030D-6E8A-4147-A177-3AD203B41FA5}">
                      <a16:colId xmlns:a16="http://schemas.microsoft.com/office/drawing/2014/main" val="20000"/>
                    </a:ext>
                  </a:extLst>
                </a:gridCol>
                <a:gridCol w="3351530">
                  <a:extLst>
                    <a:ext uri="{9D8B030D-6E8A-4147-A177-3AD203B41FA5}">
                      <a16:colId xmlns:a16="http://schemas.microsoft.com/office/drawing/2014/main" val="20001"/>
                    </a:ext>
                  </a:extLst>
                </a:gridCol>
                <a:gridCol w="354203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charset="0"/>
                          <a:cs typeface="Times New Roman" panose="02020603050405020304" charset="0"/>
                        </a:rPr>
                        <a:t>Paper Details</a:t>
                      </a:r>
                    </a:p>
                  </a:txBody>
                  <a:tcPr/>
                </a:tc>
                <a:tc>
                  <a:txBody>
                    <a:bodyPr/>
                    <a:lstStyle/>
                    <a:p>
                      <a:r>
                        <a:rPr lang="en-IN" dirty="0">
                          <a:latin typeface="Times New Roman" panose="02020603050405020304" charset="0"/>
                          <a:cs typeface="Times New Roman" panose="02020603050405020304" charset="0"/>
                        </a:rPr>
                        <a:t>Objective of paper, Techniques/Methods</a:t>
                      </a:r>
                    </a:p>
                  </a:txBody>
                  <a:tcPr/>
                </a:tc>
                <a:tc>
                  <a:txBody>
                    <a:bodyPr/>
                    <a:lstStyle/>
                    <a:p>
                      <a:r>
                        <a:rPr lang="en-IN" dirty="0">
                          <a:latin typeface="Times New Roman" panose="02020603050405020304" charset="0"/>
                          <a:cs typeface="Times New Roman" panose="02020603050405020304" charset="0"/>
                        </a:rPr>
                        <a:t>Advantages</a:t>
                      </a:r>
                    </a:p>
                  </a:txBody>
                  <a:tcPr/>
                </a:tc>
                <a:tc>
                  <a:txBody>
                    <a:bodyPr/>
                    <a:lstStyle/>
                    <a:p>
                      <a:r>
                        <a:rPr lang="en-IN" dirty="0">
                          <a:latin typeface="Times New Roman" panose="02020603050405020304" charset="0"/>
                          <a:cs typeface="Times New Roman" panose="02020603050405020304"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b="0" dirty="0">
                          <a:latin typeface="Times New Roman" panose="02020603050405020304" charset="0"/>
                          <a:cs typeface="Times New Roman" panose="02020603050405020304" charset="0"/>
                        </a:rPr>
                        <a:t>Nesrine Hafiene,</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0" dirty="0">
                          <a:latin typeface="Times New Roman" panose="02020603050405020304" charset="0"/>
                          <a:cs typeface="Times New Roman" panose="02020603050405020304" charset="0"/>
                        </a:rPr>
                        <a:t>Wafa Karoui1, and Lotfi Ben Romdhane</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1" dirty="0">
                          <a:latin typeface="Times New Roman" panose="02020603050405020304" charset="0"/>
                          <a:cs typeface="Times New Roman" panose="02020603050405020304" charset="0"/>
                        </a:rPr>
                        <a:t>“Influential Nodes Detection in Dynamic</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b="1" dirty="0">
                          <a:latin typeface="Times New Roman" panose="02020603050405020304" charset="0"/>
                          <a:cs typeface="Times New Roman" panose="02020603050405020304" charset="0"/>
                        </a:rPr>
                        <a:t>Social Networks”</a:t>
                      </a:r>
                    </a:p>
                  </a:txBody>
                  <a:tcPr/>
                </a:tc>
                <a:tc>
                  <a:txBody>
                    <a:bodyPr/>
                    <a:lstStyle/>
                    <a:p>
                      <a:r>
                        <a:rPr lang="en-US" altLang="en-IN" dirty="0">
                          <a:latin typeface="Times New Roman" panose="02020603050405020304" charset="0"/>
                          <a:cs typeface="Times New Roman" panose="02020603050405020304" charset="0"/>
                        </a:rPr>
                        <a:t>T</a:t>
                      </a:r>
                      <a:r>
                        <a:rPr lang="en-IN" dirty="0">
                          <a:latin typeface="Times New Roman" panose="02020603050405020304" charset="0"/>
                          <a:cs typeface="Times New Roman" panose="02020603050405020304" charset="0"/>
                        </a:rPr>
                        <a:t>he main idea is to propose an approach that contains</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two phases. Indeed, the first phase of</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SNDUpdate explores the structural aspect</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of the network and the second phase concentrates on the semantic aspect.This approach can be considered to be an extension of a previous static algorithm SND (Semantic</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and structural influential Nodes Detection). </a:t>
                      </a:r>
                    </a:p>
                  </a:txBody>
                  <a:tcPr/>
                </a:tc>
                <a:tc>
                  <a:txBody>
                    <a:bodyPr/>
                    <a:lstStyle/>
                    <a:p>
                      <a:r>
                        <a:rPr lang="en-IN" dirty="0">
                          <a:latin typeface="Times New Roman" panose="02020603050405020304" charset="0"/>
                          <a:cs typeface="Times New Roman" panose="02020603050405020304" charset="0"/>
                        </a:rPr>
                        <a:t>Experimental studies carried out on the selected networks shown</a:t>
                      </a:r>
                    </a:p>
                    <a:p>
                      <a:r>
                        <a:rPr lang="en-IN" dirty="0">
                          <a:latin typeface="Times New Roman" panose="02020603050405020304" charset="0"/>
                          <a:cs typeface="Times New Roman" panose="02020603050405020304" charset="0"/>
                        </a:rPr>
                        <a:t>how it is possible to obtain good results in the detection of nodes that maximize the influence propagation. Empirical studies show that </a:t>
                      </a:r>
                      <a:r>
                        <a:rPr lang="en-US" altLang="en-IN" dirty="0">
                          <a:latin typeface="Times New Roman" panose="02020603050405020304" charset="0"/>
                          <a:cs typeface="Times New Roman" panose="02020603050405020304" charset="0"/>
                        </a:rPr>
                        <a:t>this</a:t>
                      </a:r>
                      <a:r>
                        <a:rPr lang="en-IN" dirty="0">
                          <a:latin typeface="Times New Roman" panose="02020603050405020304" charset="0"/>
                          <a:cs typeface="Times New Roman" panose="02020603050405020304" charset="0"/>
                        </a:rPr>
                        <a:t> algorithm has</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great improvement on the influence propagation compared with IMM, Degree</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and DIM algorithms.</a:t>
                      </a:r>
                      <a:r>
                        <a:rPr lang="en-IN" sz="1800" dirty="0">
                          <a:latin typeface="Times New Roman" panose="02020603050405020304" charset="0"/>
                          <a:cs typeface="Times New Roman" panose="02020603050405020304" charset="0"/>
                          <a:sym typeface="+mn-ea"/>
                        </a:rPr>
                        <a:t>Experimental results prove</a:t>
                      </a:r>
                      <a:r>
                        <a:rPr lang="en-US" altLang="en-IN" sz="1800" dirty="0">
                          <a:latin typeface="Times New Roman" panose="02020603050405020304" charset="0"/>
                          <a:cs typeface="Times New Roman" panose="02020603050405020304" charset="0"/>
                          <a:sym typeface="+mn-ea"/>
                        </a:rPr>
                        <a:t> </a:t>
                      </a:r>
                      <a:r>
                        <a:rPr lang="en-IN" sz="1800" dirty="0">
                          <a:latin typeface="Times New Roman" panose="02020603050405020304" charset="0"/>
                          <a:cs typeface="Times New Roman" panose="02020603050405020304" charset="0"/>
                          <a:sym typeface="+mn-ea"/>
                        </a:rPr>
                        <a:t>the effectiveness of SND</a:t>
                      </a:r>
                      <a:r>
                        <a:rPr lang="en-US" altLang="en-IN" sz="1800" dirty="0">
                          <a:latin typeface="Times New Roman" panose="02020603050405020304" charset="0"/>
                          <a:cs typeface="Times New Roman" panose="02020603050405020304" charset="0"/>
                          <a:sym typeface="+mn-ea"/>
                        </a:rPr>
                        <a:t> </a:t>
                      </a:r>
                      <a:r>
                        <a:rPr lang="en-IN" sz="1800" dirty="0">
                          <a:latin typeface="Times New Roman" panose="02020603050405020304" charset="0"/>
                          <a:cs typeface="Times New Roman" panose="02020603050405020304" charset="0"/>
                          <a:sym typeface="+mn-ea"/>
                        </a:rPr>
                        <a:t>Update to detect influential nodes in dynamic</a:t>
                      </a:r>
                      <a:r>
                        <a:rPr lang="en-US" altLang="en-IN" sz="1800" dirty="0">
                          <a:latin typeface="Times New Roman" panose="02020603050405020304" charset="0"/>
                          <a:cs typeface="Times New Roman" panose="02020603050405020304" charset="0"/>
                          <a:sym typeface="+mn-ea"/>
                        </a:rPr>
                        <a:t> </a:t>
                      </a:r>
                      <a:r>
                        <a:rPr lang="en-IN" sz="1800" dirty="0">
                          <a:latin typeface="Times New Roman" panose="02020603050405020304" charset="0"/>
                          <a:cs typeface="Times New Roman" panose="02020603050405020304" charset="0"/>
                          <a:sym typeface="+mn-ea"/>
                        </a:rPr>
                        <a:t>social networks.</a:t>
                      </a:r>
                      <a:endParaRPr lang="en-IN" sz="1800"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txBody>
                  <a:tcPr/>
                </a:tc>
                <a:tc>
                  <a:txBody>
                    <a:bodyPr/>
                    <a:lstStyle/>
                    <a:p>
                      <a:r>
                        <a:rPr lang="en-IN" sz="1800" dirty="0">
                          <a:latin typeface="Times New Roman" panose="02020603050405020304" charset="0"/>
                          <a:cs typeface="Times New Roman" panose="02020603050405020304" charset="0"/>
                          <a:sym typeface="+mn-ea"/>
                        </a:rPr>
                        <a:t>The influence maximization problem aims to identify influential nodes allowing to reach the viral marketing objectives on social</a:t>
                      </a:r>
                      <a:endParaRPr lang="en-IN" sz="1800" dirty="0">
                        <a:latin typeface="Times New Roman" panose="02020603050405020304" charset="0"/>
                        <a:cs typeface="Times New Roman" panose="02020603050405020304" charset="0"/>
                      </a:endParaRPr>
                    </a:p>
                    <a:p>
                      <a:r>
                        <a:rPr lang="en-IN" sz="1800" dirty="0">
                          <a:latin typeface="Times New Roman" panose="02020603050405020304" charset="0"/>
                          <a:cs typeface="Times New Roman" panose="02020603050405020304" charset="0"/>
                          <a:sym typeface="+mn-ea"/>
                        </a:rPr>
                        <a:t>networks.</a:t>
                      </a:r>
                      <a:r>
                        <a:rPr lang="en-US" dirty="0">
                          <a:latin typeface="Times New Roman" panose="02020603050405020304" charset="0"/>
                          <a:cs typeface="Times New Roman" panose="02020603050405020304" charset="0"/>
                        </a:rPr>
                        <a:t> Previous researches are mainly concerned with the static social network analysis and the development of algorithms in this context. However, when network changes, those algorithms must be updated.</a:t>
                      </a: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extLst>
              <p:ext uri="{D42A27DB-BD31-4B8C-83A1-F6EECF244321}">
                <p14:modId xmlns:p14="http://schemas.microsoft.com/office/powerpoint/2010/main" val="4040213609"/>
              </p:ext>
            </p:extLst>
          </p:nvPr>
        </p:nvGraphicFramePr>
        <p:xfrm>
          <a:off x="175895" y="1676400"/>
          <a:ext cx="11840210" cy="5029200"/>
        </p:xfrm>
        <a:graphic>
          <a:graphicData uri="http://schemas.openxmlformats.org/drawingml/2006/table">
            <a:tbl>
              <a:tblPr firstRow="1" bandRow="1">
                <a:tableStyleId>{5C22544A-7EE6-4342-B048-85BDC9FD1C3A}</a:tableStyleId>
              </a:tblPr>
              <a:tblGrid>
                <a:gridCol w="2303780">
                  <a:extLst>
                    <a:ext uri="{9D8B030D-6E8A-4147-A177-3AD203B41FA5}">
                      <a16:colId xmlns:a16="http://schemas.microsoft.com/office/drawing/2014/main" val="20000"/>
                    </a:ext>
                  </a:extLst>
                </a:gridCol>
                <a:gridCol w="304863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charset="0"/>
                          <a:cs typeface="Times New Roman" panose="02020603050405020304" charset="0"/>
                        </a:rPr>
                        <a:t>Paper Details</a:t>
                      </a:r>
                    </a:p>
                  </a:txBody>
                  <a:tcPr/>
                </a:tc>
                <a:tc>
                  <a:txBody>
                    <a:bodyPr/>
                    <a:lstStyle/>
                    <a:p>
                      <a:r>
                        <a:rPr lang="en-IN" dirty="0">
                          <a:latin typeface="Times New Roman" panose="02020603050405020304" charset="0"/>
                          <a:cs typeface="Times New Roman" panose="02020603050405020304" charset="0"/>
                        </a:rPr>
                        <a:t>Objective of paper, Techniques/Methods</a:t>
                      </a:r>
                    </a:p>
                  </a:txBody>
                  <a:tcPr/>
                </a:tc>
                <a:tc>
                  <a:txBody>
                    <a:bodyPr/>
                    <a:lstStyle/>
                    <a:p>
                      <a:r>
                        <a:rPr lang="en-IN" dirty="0">
                          <a:latin typeface="Times New Roman" panose="02020603050405020304" charset="0"/>
                          <a:cs typeface="Times New Roman" panose="02020603050405020304" charset="0"/>
                        </a:rPr>
                        <a:t>Advantages</a:t>
                      </a:r>
                    </a:p>
                  </a:txBody>
                  <a:tcPr/>
                </a:tc>
                <a:tc>
                  <a:txBody>
                    <a:bodyPr/>
                    <a:lstStyle/>
                    <a:p>
                      <a:r>
                        <a:rPr lang="en-IN" dirty="0">
                          <a:latin typeface="Times New Roman" panose="02020603050405020304" charset="0"/>
                          <a:cs typeface="Times New Roman" panose="02020603050405020304"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charset="0"/>
                          <a:cs typeface="Times New Roman" panose="02020603050405020304" charset="0"/>
                          <a:sym typeface="+mn-ea"/>
                        </a:rPr>
                        <a:t>Mohamed EL-Moussaoui, Tarik Agouti, </a:t>
                      </a:r>
                      <a:r>
                        <a:rPr lang="en-US" altLang="en-IN" sz="1800" dirty="0" err="1">
                          <a:latin typeface="Times New Roman" panose="02020603050405020304" charset="0"/>
                          <a:cs typeface="Times New Roman" panose="02020603050405020304" charset="0"/>
                          <a:sym typeface="+mn-ea"/>
                        </a:rPr>
                        <a:t>Abdessadek</a:t>
                      </a:r>
                      <a:r>
                        <a:rPr lang="en-US" altLang="en-IN" sz="1800" dirty="0">
                          <a:latin typeface="Times New Roman" panose="02020603050405020304" charset="0"/>
                          <a:cs typeface="Times New Roman" panose="02020603050405020304" charset="0"/>
                          <a:sym typeface="+mn-ea"/>
                        </a:rPr>
                        <a:t> </a:t>
                      </a:r>
                      <a:r>
                        <a:rPr lang="en-US" altLang="en-IN" sz="1800" dirty="0" err="1">
                          <a:latin typeface="Times New Roman" panose="02020603050405020304" charset="0"/>
                          <a:cs typeface="Times New Roman" panose="02020603050405020304" charset="0"/>
                          <a:sym typeface="+mn-ea"/>
                        </a:rPr>
                        <a:t>Tikniouine</a:t>
                      </a:r>
                      <a:r>
                        <a:rPr lang="en-US" altLang="en-IN" sz="1800" dirty="0">
                          <a:latin typeface="Times New Roman" panose="02020603050405020304" charset="0"/>
                          <a:cs typeface="Times New Roman" panose="02020603050405020304" charset="0"/>
                          <a:sym typeface="+mn-ea"/>
                        </a:rPr>
                        <a:t>, Mohamed </a:t>
                      </a:r>
                      <a:endParaRPr lang="en-US" altLang="en-IN" sz="1800" b="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err="1">
                          <a:latin typeface="Times New Roman" panose="02020603050405020304" charset="0"/>
                          <a:cs typeface="Times New Roman" panose="02020603050405020304" charset="0"/>
                          <a:sym typeface="+mn-ea"/>
                        </a:rPr>
                        <a:t>Eladnani</a:t>
                      </a:r>
                      <a:r>
                        <a:rPr lang="en-US" altLang="en-IN" sz="1800" dirty="0">
                          <a:latin typeface="Times New Roman" panose="02020603050405020304" charset="0"/>
                          <a:cs typeface="Times New Roman" panose="02020603050405020304" charset="0"/>
                          <a:sym typeface="+mn-ea"/>
                        </a:rPr>
                        <a:t> </a:t>
                      </a:r>
                      <a:r>
                        <a:rPr lang="en-US" altLang="en-IN" sz="1800" b="1" dirty="0">
                          <a:latin typeface="Times New Roman" panose="02020603050405020304" charset="0"/>
                          <a:cs typeface="Times New Roman" panose="02020603050405020304" charset="0"/>
                          <a:sym typeface="+mn-ea"/>
                        </a:rPr>
                        <a:t>“Community detection:</a:t>
                      </a:r>
                      <a:endParaRPr lang="en-US" altLang="en-IN" sz="1800" b="1"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b="1" dirty="0">
                          <a:latin typeface="Times New Roman" panose="02020603050405020304" charset="0"/>
                          <a:cs typeface="Times New Roman" panose="02020603050405020304" charset="0"/>
                          <a:sym typeface="+mn-ea"/>
                        </a:rPr>
                        <a:t>Approaches and applications”</a:t>
                      </a:r>
                      <a:r>
                        <a:rPr lang="en-IN" sz="1800" dirty="0">
                          <a:effectLst/>
                          <a:latin typeface="Times New Roman" panose="02020603050405020304" charset="0"/>
                          <a:cs typeface="Times New Roman" panose="02020603050405020304" charset="0"/>
                          <a:sym typeface="+mn-ea"/>
                        </a:rPr>
                        <a:t>. Paper 201</a:t>
                      </a:r>
                      <a:r>
                        <a:rPr lang="en-US" altLang="en-IN" sz="1800" dirty="0">
                          <a:effectLst/>
                          <a:latin typeface="Times New Roman" panose="02020603050405020304" charset="0"/>
                          <a:cs typeface="Times New Roman" panose="02020603050405020304" charset="0"/>
                          <a:sym typeface="+mn-ea"/>
                        </a:rPr>
                        <a:t>9</a:t>
                      </a:r>
                      <a:endParaRPr lang="en-US" altLang="en-IN" b="1" dirty="0">
                        <a:latin typeface="Times New Roman" panose="02020603050405020304" charset="0"/>
                        <a:cs typeface="Times New Roman" panose="02020603050405020304" charset="0"/>
                      </a:endParaRPr>
                    </a:p>
                  </a:txBody>
                  <a:tcPr/>
                </a:tc>
                <a:tc>
                  <a:txBody>
                    <a:bodyPr/>
                    <a:lstStyle/>
                    <a:p>
                      <a:r>
                        <a:rPr lang="en-US" altLang="en-IN" sz="1800" dirty="0">
                          <a:latin typeface="Times New Roman" panose="02020603050405020304" charset="0"/>
                          <a:cs typeface="Times New Roman" panose="02020603050405020304" charset="0"/>
                          <a:sym typeface="+mn-ea"/>
                        </a:rPr>
                        <a:t>Community Detection in Complex Network Analysis,to reveal cohesive and meaningful subgaph,recognize the features,functions,structure and dynamic of complex networks;and identifying communities in given complex networks  through community detection approaches.</a:t>
                      </a:r>
                      <a:endParaRPr lang="en-US" altLang="en-IN" sz="1800"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txBody>
                  <a:tcPr/>
                </a:tc>
                <a:tc>
                  <a:txBody>
                    <a:bodyPr/>
                    <a:lstStyle/>
                    <a:p>
                      <a:r>
                        <a:rPr lang="en-US" altLang="en-IN" sz="1800" dirty="0">
                          <a:latin typeface="Times New Roman" panose="02020603050405020304" charset="0"/>
                          <a:cs typeface="Times New Roman" panose="02020603050405020304" charset="0"/>
                          <a:sym typeface="+mn-ea"/>
                        </a:rPr>
                        <a:t>To enhance the efficiency of identifying communities in complex networks in case of undirected networks and the approaches based on the static and dynamic communities through the fundamental concepts like network measurements ,network structures and community structures. We performed a comparison of different works basing on characteristics that differ from approach to another.</a:t>
                      </a:r>
                      <a:endParaRPr lang="en-US" altLang="en-IN" sz="1800"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txBody>
                  <a:tcPr/>
                </a:tc>
                <a:tc>
                  <a:txBody>
                    <a:bodyPr/>
                    <a:lstStyle/>
                    <a:p>
                      <a:r>
                        <a:rPr lang="en-US" sz="1800" dirty="0">
                          <a:latin typeface="Times New Roman" panose="02020603050405020304" charset="0"/>
                          <a:cs typeface="Times New Roman" panose="02020603050405020304" charset="0"/>
                          <a:sym typeface="+mn-ea"/>
                        </a:rPr>
                        <a:t>Nowadays, the field of community detection still in development, and the categorization of an exhaustive list of methods and approaches seems not yet fixed.</a:t>
                      </a:r>
                      <a:endParaRPr lang="en-US" sz="1800" dirty="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extLst>
              <p:ext uri="{D42A27DB-BD31-4B8C-83A1-F6EECF244321}">
                <p14:modId xmlns:p14="http://schemas.microsoft.com/office/powerpoint/2010/main" val="894222070"/>
              </p:ext>
            </p:extLst>
          </p:nvPr>
        </p:nvGraphicFramePr>
        <p:xfrm>
          <a:off x="175895" y="1676400"/>
          <a:ext cx="11840210" cy="5029200"/>
        </p:xfrm>
        <a:graphic>
          <a:graphicData uri="http://schemas.openxmlformats.org/drawingml/2006/table">
            <a:tbl>
              <a:tblPr firstRow="1" bandRow="1">
                <a:tableStyleId>{5C22544A-7EE6-4342-B048-85BDC9FD1C3A}</a:tableStyleId>
              </a:tblPr>
              <a:tblGrid>
                <a:gridCol w="2303780">
                  <a:extLst>
                    <a:ext uri="{9D8B030D-6E8A-4147-A177-3AD203B41FA5}">
                      <a16:colId xmlns:a16="http://schemas.microsoft.com/office/drawing/2014/main" val="20000"/>
                    </a:ext>
                  </a:extLst>
                </a:gridCol>
                <a:gridCol w="304863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pitchFamily="18" charset="0"/>
                          <a:cs typeface="Times New Roman" panose="02020603050405020304" pitchFamily="18" charset="0"/>
                        </a:rPr>
                        <a:t>Paper Details</a:t>
                      </a:r>
                    </a:p>
                  </a:txBody>
                  <a:tcPr/>
                </a:tc>
                <a:tc>
                  <a:txBody>
                    <a:bodyPr/>
                    <a:lstStyle/>
                    <a:p>
                      <a:r>
                        <a:rPr lang="en-IN" dirty="0">
                          <a:latin typeface="Times New Roman" panose="02020603050405020304" pitchFamily="18" charset="0"/>
                          <a:cs typeface="Times New Roman" panose="02020603050405020304" pitchFamily="18" charset="0"/>
                        </a:rPr>
                        <a:t>Objective of paper, Techniques/Methods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dirty="0" err="1"/>
                        <a:t>Punam</a:t>
                      </a:r>
                      <a:r>
                        <a:rPr lang="en-US" dirty="0"/>
                        <a:t> </a:t>
                      </a:r>
                      <a:r>
                        <a:rPr lang="en-US" dirty="0" err="1"/>
                        <a:t>Bedi</a:t>
                      </a:r>
                      <a:r>
                        <a:rPr lang="en-US" dirty="0"/>
                        <a:t> and </a:t>
                      </a:r>
                      <a:r>
                        <a:rPr lang="en-US" dirty="0" err="1"/>
                        <a:t>Chhavi</a:t>
                      </a:r>
                      <a:r>
                        <a:rPr lang="en-US" dirty="0"/>
                        <a:t> Sharma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Community detection in social networks </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Paper 2016</a:t>
                      </a:r>
                      <a:endParaRPr lang="en-US" altLang="en-IN" b="1" dirty="0">
                        <a:latin typeface="Times New Roman" panose="02020603050405020304" pitchFamily="18" charset="0"/>
                        <a:cs typeface="Times New Roman" panose="02020603050405020304" pitchFamily="18" charset="0"/>
                      </a:endParaRPr>
                    </a:p>
                  </a:txBody>
                  <a:tcPr/>
                </a:tc>
                <a:tc>
                  <a:txBody>
                    <a:bodyPr/>
                    <a:lstStyle/>
                    <a:p>
                      <a:r>
                        <a:rPr lang="en-IN" dirty="0"/>
                        <a:t>Clustering-based Community Detection,</a:t>
                      </a:r>
                      <a:r>
                        <a:rPr lang="en-US" dirty="0"/>
                        <a:t> Genetic Algorithms (GA)-based Community Detection, </a:t>
                      </a:r>
                      <a:r>
                        <a:rPr lang="en-IN" dirty="0"/>
                        <a:t>Label Propagation-based Community Detection, </a:t>
                      </a:r>
                      <a:r>
                        <a:rPr lang="en-US" dirty="0"/>
                        <a:t>Methods to Detect Overlapping Communities and Community Detection for Dynamic Networks.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The method to be used at any point may be decided on the basis of the structure of the network and kind of communities. An algorithm that may be time and space efficient and hence suitable for a particular network type may prove expensive in another case. Depending upon various parameters and network topological characteristics, the output of a method may differ in different scenarios.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Communities are growing exponentially in social networks. Each algorithm for different types of community detection has their own respective disadvantages.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599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p>
        </p:txBody>
      </p:sp>
      <p:graphicFrame>
        <p:nvGraphicFramePr>
          <p:cNvPr id="7" name="Table 2"/>
          <p:cNvGraphicFramePr>
            <a:graphicFrameLocks noGrp="1"/>
          </p:cNvGraphicFramePr>
          <p:nvPr/>
        </p:nvGraphicFramePr>
        <p:xfrm>
          <a:off x="175895" y="1676400"/>
          <a:ext cx="11840210" cy="5852160"/>
        </p:xfrm>
        <a:graphic>
          <a:graphicData uri="http://schemas.openxmlformats.org/drawingml/2006/table">
            <a:tbl>
              <a:tblPr firstRow="1" bandRow="1">
                <a:tableStyleId>{5C22544A-7EE6-4342-B048-85BDC9FD1C3A}</a:tableStyleId>
              </a:tblPr>
              <a:tblGrid>
                <a:gridCol w="2303780">
                  <a:extLst>
                    <a:ext uri="{9D8B030D-6E8A-4147-A177-3AD203B41FA5}">
                      <a16:colId xmlns:a16="http://schemas.microsoft.com/office/drawing/2014/main" val="20000"/>
                    </a:ext>
                  </a:extLst>
                </a:gridCol>
                <a:gridCol w="3048635">
                  <a:extLst>
                    <a:ext uri="{9D8B030D-6E8A-4147-A177-3AD203B41FA5}">
                      <a16:colId xmlns:a16="http://schemas.microsoft.com/office/drawing/2014/main" val="20001"/>
                    </a:ext>
                  </a:extLst>
                </a:gridCol>
                <a:gridCol w="3624580">
                  <a:extLst>
                    <a:ext uri="{9D8B030D-6E8A-4147-A177-3AD203B41FA5}">
                      <a16:colId xmlns:a16="http://schemas.microsoft.com/office/drawing/2014/main" val="20002"/>
                    </a:ext>
                  </a:extLst>
                </a:gridCol>
                <a:gridCol w="2863215">
                  <a:extLst>
                    <a:ext uri="{9D8B030D-6E8A-4147-A177-3AD203B41FA5}">
                      <a16:colId xmlns:a16="http://schemas.microsoft.com/office/drawing/2014/main" val="20003"/>
                    </a:ext>
                  </a:extLst>
                </a:gridCol>
              </a:tblGrid>
              <a:tr h="640080">
                <a:tc>
                  <a:txBody>
                    <a:bodyPr/>
                    <a:lstStyle/>
                    <a:p>
                      <a:r>
                        <a:rPr lang="en-IN" dirty="0">
                          <a:latin typeface="Times New Roman" panose="02020603050405020304" charset="0"/>
                          <a:cs typeface="Times New Roman" panose="02020603050405020304" charset="0"/>
                        </a:rPr>
                        <a:t>Paper Details</a:t>
                      </a:r>
                    </a:p>
                  </a:txBody>
                  <a:tcPr/>
                </a:tc>
                <a:tc>
                  <a:txBody>
                    <a:bodyPr/>
                    <a:lstStyle/>
                    <a:p>
                      <a:r>
                        <a:rPr lang="en-IN" dirty="0">
                          <a:latin typeface="Times New Roman" panose="02020603050405020304" charset="0"/>
                          <a:cs typeface="Times New Roman" panose="02020603050405020304" charset="0"/>
                        </a:rPr>
                        <a:t>Objective of paper, Techniques/Methods</a:t>
                      </a:r>
                    </a:p>
                  </a:txBody>
                  <a:tcPr/>
                </a:tc>
                <a:tc>
                  <a:txBody>
                    <a:bodyPr/>
                    <a:lstStyle/>
                    <a:p>
                      <a:r>
                        <a:rPr lang="en-IN" dirty="0">
                          <a:latin typeface="Times New Roman" panose="02020603050405020304" charset="0"/>
                          <a:cs typeface="Times New Roman" panose="02020603050405020304" charset="0"/>
                        </a:rPr>
                        <a:t>Advantages</a:t>
                      </a:r>
                    </a:p>
                  </a:txBody>
                  <a:tcPr/>
                </a:tc>
                <a:tc>
                  <a:txBody>
                    <a:bodyPr/>
                    <a:lstStyle/>
                    <a:p>
                      <a:r>
                        <a:rPr lang="en-IN" dirty="0">
                          <a:latin typeface="Times New Roman" panose="02020603050405020304" charset="0"/>
                          <a:cs typeface="Times New Roman" panose="02020603050405020304" charset="0"/>
                        </a:rPr>
                        <a:t>Limitations</a:t>
                      </a:r>
                    </a:p>
                  </a:txBody>
                  <a:tcPr/>
                </a:tc>
                <a:extLst>
                  <a:ext uri="{0D108BD9-81ED-4DB2-BD59-A6C34878D82A}">
                    <a16:rowId xmlns:a16="http://schemas.microsoft.com/office/drawing/2014/main" val="10000"/>
                  </a:ext>
                </a:extLst>
              </a:tr>
              <a:tr h="365760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Vinicius da Fonseca Vieira, Carolina Ribeiro Xavier, Nelson Francisco </a:t>
                      </a:r>
                      <a:r>
                        <a:rPr lang="en-IN" dirty="0" err="1"/>
                        <a:t>Favilla</a:t>
                      </a:r>
                      <a:r>
                        <a:rPr lang="en-IN" dirty="0"/>
                        <a:t> </a:t>
                      </a:r>
                      <a:r>
                        <a:rPr lang="en-IN" dirty="0" err="1"/>
                        <a:t>Ebecken</a:t>
                      </a:r>
                      <a:r>
                        <a:rPr lang="en-IN" dirty="0"/>
                        <a:t> and Alexandre Goncalves </a:t>
                      </a:r>
                      <a:r>
                        <a:rPr lang="en-IN" dirty="0" err="1"/>
                        <a:t>Evsukoff</a:t>
                      </a:r>
                      <a:r>
                        <a:rPr lang="en-IN" dirty="0"/>
                        <a:t> </a:t>
                      </a:r>
                      <a:r>
                        <a:rPr lang="en-IN" b="1" dirty="0"/>
                        <a:t>“</a:t>
                      </a:r>
                      <a:r>
                        <a:rPr lang="en-US" b="1" dirty="0"/>
                        <a:t>Performance Evaluation of Modularity Based Community Detection Algorithms in Large Scale Networks”. </a:t>
                      </a:r>
                      <a:r>
                        <a:rPr lang="en-US" dirty="0"/>
                        <a:t>Paper 2014</a:t>
                      </a:r>
                      <a:endParaRPr lang="en-US" altLang="en-IN" b="1" dirty="0">
                        <a:latin typeface="Times New Roman" panose="02020603050405020304" charset="0"/>
                        <a:cs typeface="Times New Roman" panose="02020603050405020304" charset="0"/>
                      </a:endParaRPr>
                    </a:p>
                  </a:txBody>
                  <a:tcPr/>
                </a:tc>
                <a:tc>
                  <a:txBody>
                    <a:bodyPr/>
                    <a:lstStyle/>
                    <a:p>
                      <a:r>
                        <a:rPr lang="en-US" dirty="0"/>
                        <a:t>A community structure in a network can be identified when there is a division of the network in groups with high density of internal connections and, at the same time, low density of external connections. The community sense becomes more evident as the difference between the intragroup and intergroup increases. Thus, it is a central concern to quantify the quality of a particular division of the network in communities.</a:t>
                      </a:r>
                      <a:endParaRPr lang="en-IN" dirty="0">
                        <a:latin typeface="Times New Roman" panose="02020603050405020304" charset="0"/>
                        <a:cs typeface="Times New Roman" panose="02020603050405020304" charset="0"/>
                      </a:endParaRPr>
                    </a:p>
                  </a:txBody>
                  <a:tcPr/>
                </a:tc>
                <a:tc>
                  <a:txBody>
                    <a:bodyPr/>
                    <a:lstStyle/>
                    <a:p>
                      <a:r>
                        <a:rPr lang="en-US" dirty="0"/>
                        <a:t>   This work aims at the investigation of the computational issues of methods for community detection which enable them to deal with large scale networks.</a:t>
                      </a:r>
                    </a:p>
                    <a:p>
                      <a:r>
                        <a:rPr lang="en-US" dirty="0"/>
                        <a:t>   The implementation of the fine-tuning stage proposed in this work considers a reduction in the number of swapped nodes, which enables an up to 50% faster execution without harming the quality of the partitions obtained.</a:t>
                      </a:r>
                      <a:endParaRPr lang="en-IN" dirty="0">
                        <a:latin typeface="Times New Roman" panose="02020603050405020304" charset="0"/>
                        <a:cs typeface="Times New Roman" panose="02020603050405020304" charset="0"/>
                      </a:endParaRPr>
                    </a:p>
                  </a:txBody>
                  <a:tcPr/>
                </a:tc>
                <a:tc>
                  <a:txBody>
                    <a:bodyPr/>
                    <a:lstStyle/>
                    <a:p>
                      <a:r>
                        <a:rPr lang="en-US" dirty="0"/>
                        <a:t>When the number of moved nodes is increased to 20% of the nodes (Newman-FT20%), the obtained modularity, in almost all the tested networks, is the same to the value obtained when 100% of the nodes are moved. In other words, in most cases, the permutation of more than 80% of the nodes in the fine-tuning stage only causes a huge waste of time and computational resources.</a:t>
                      </a:r>
                      <a:endParaRPr lang="en-US"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tc>
                  <a:txBody>
                    <a:bodyPr/>
                    <a:lstStyle/>
                    <a:p>
                      <a:endParaRPr lang="en-IN">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r h="365760">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tc>
                  <a:txBody>
                    <a:bodyPr/>
                    <a:lstStyle/>
                    <a:p>
                      <a:endParaRPr lang="en-IN"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Literature Survey in Review 2</a:t>
            </a:r>
          </a:p>
        </p:txBody>
      </p:sp>
      <p:sp>
        <p:nvSpPr>
          <p:cNvPr id="7" name="Content Placeholder 2"/>
          <p:cNvSpPr txBox="1">
            <a:spLocks/>
          </p:cNvSpPr>
          <p:nvPr/>
        </p:nvSpPr>
        <p:spPr>
          <a:xfrm>
            <a:off x="1905000" y="1828800"/>
            <a:ext cx="7772400" cy="4724400"/>
          </a:xfrm>
          <a:prstGeom prst="rect">
            <a:avLst/>
          </a:prstGeom>
        </p:spPr>
        <p:txBody>
          <a:bodyPr/>
          <a:lstStyle/>
          <a:p>
            <a:pPr algn="just">
              <a:buFont typeface="Wingdings" pitchFamily="2" charset="2"/>
              <a:buChar char="§"/>
            </a:pPr>
            <a:endParaRPr lang="en-US" sz="2400" dirty="0">
              <a:solidFill>
                <a:srgbClr val="0000FF"/>
              </a:solidFill>
              <a:latin typeface="Trebuchet MS" pitchFamily="34" charset="0"/>
            </a:endParaRPr>
          </a:p>
          <a:p>
            <a:r>
              <a:rPr lang="en-US" sz="2400" dirty="0">
                <a:solidFill>
                  <a:srgbClr val="0000FF"/>
                </a:solidFill>
                <a:latin typeface="Trebuchet MS" pitchFamily="34" charset="0"/>
              </a:rPr>
              <a:t> </a:t>
            </a:r>
          </a:p>
        </p:txBody>
      </p:sp>
      <p:sp>
        <p:nvSpPr>
          <p:cNvPr id="2" name="Rectangle 1">
            <a:extLst>
              <a:ext uri="{FF2B5EF4-FFF2-40B4-BE49-F238E27FC236}">
                <a16:creationId xmlns:a16="http://schemas.microsoft.com/office/drawing/2014/main" id="{44092756-DF98-442E-8430-5A1B1ECACDD1}"/>
              </a:ext>
            </a:extLst>
          </p:cNvPr>
          <p:cNvSpPr/>
          <p:nvPr/>
        </p:nvSpPr>
        <p:spPr>
          <a:xfrm>
            <a:off x="914400" y="2023956"/>
            <a:ext cx="11049000" cy="4093428"/>
          </a:xfrm>
          <a:prstGeom prst="rect">
            <a:avLst/>
          </a:prstGeom>
        </p:spPr>
        <p:txBody>
          <a:bodyPr wrap="square">
            <a:spAutoFit/>
          </a:bodyPr>
          <a:lstStyle/>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Analyzing the composition and evolution of terrorist group networks.</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Finding influential nodes in social networks based on neighborhood correlation coefficient</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Predict the characteristics of the actors, the appearance of any links, the arrangements of </a:t>
            </a:r>
            <a:r>
              <a:rPr lang="en-US" sz="2000" kern="0" dirty="0" err="1">
                <a:solidFill>
                  <a:srgbClr val="0000FF"/>
                </a:solidFill>
                <a:latin typeface="Trebuchet MS" pitchFamily="34" charset="0"/>
              </a:rPr>
              <a:t>difusion</a:t>
            </a:r>
            <a:r>
              <a:rPr lang="en-US" sz="2000" kern="0" dirty="0">
                <a:solidFill>
                  <a:srgbClr val="0000FF"/>
                </a:solidFill>
                <a:latin typeface="Trebuchet MS" pitchFamily="34" charset="0"/>
              </a:rPr>
              <a:t> in the network.</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Hidden Community Detection, for identifying the hidden community structure as well as enhancing the detection of the dominant community structure.</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The scoring criterion reduces the overlap of seed nodes, and this leads to the selection of K-node with optimal </a:t>
            </a:r>
            <a:r>
              <a:rPr lang="en-US" sz="2000" kern="0" dirty="0" err="1">
                <a:solidFill>
                  <a:srgbClr val="0000FF"/>
                </a:solidFill>
                <a:latin typeface="Trebuchet MS" pitchFamily="34" charset="0"/>
              </a:rPr>
              <a:t>infuence</a:t>
            </a:r>
            <a:r>
              <a:rPr lang="en-US" sz="2000" kern="0" dirty="0">
                <a:solidFill>
                  <a:srgbClr val="0000FF"/>
                </a:solidFill>
                <a:latin typeface="Trebuchet MS" pitchFamily="34" charset="0"/>
              </a:rPr>
              <a:t> spread. </a:t>
            </a:r>
          </a:p>
          <a:p>
            <a:pPr marL="685791" indent="-342900" algn="just" eaLnBrk="0" hangingPunct="0">
              <a:spcBef>
                <a:spcPct val="20000"/>
              </a:spcBef>
              <a:buFont typeface="Arial" panose="020B0604020202020204" pitchFamily="34" charset="0"/>
              <a:buChar char="•"/>
              <a:defRPr/>
            </a:pPr>
            <a:r>
              <a:rPr lang="en-US" sz="2000" kern="0" dirty="0">
                <a:solidFill>
                  <a:srgbClr val="0000FF"/>
                </a:solidFill>
                <a:latin typeface="Trebuchet MS" pitchFamily="34" charset="0"/>
              </a:rPr>
              <a:t>Proposed a schema to identify the most influential nodes that are based on network measures that includes Degree, Betweenness Centrality, Closeness Centrality, Eigenvector Centrality, Page Rank and Clustering Coefficient.</a:t>
            </a:r>
          </a:p>
        </p:txBody>
      </p:sp>
    </p:spTree>
    <p:extLst>
      <p:ext uri="{BB962C8B-B14F-4D97-AF65-F5344CB8AC3E}">
        <p14:creationId xmlns:p14="http://schemas.microsoft.com/office/powerpoint/2010/main" val="313305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76400" y="2057400"/>
            <a:ext cx="9677400" cy="4211931"/>
          </a:xfrm>
          <a:prstGeom prst="rect">
            <a:avLst/>
          </a:prstGeom>
        </p:spPr>
        <p:txBody>
          <a:bodyPr/>
          <a:lstStyle/>
          <a:p>
            <a:pPr marL="342891" algn="just" eaLnBrk="0" hangingPunct="0">
              <a:spcBef>
                <a:spcPct val="20000"/>
              </a:spcBef>
              <a:defRPr/>
            </a:pPr>
            <a:r>
              <a:rPr lang="en-IN" sz="2000" dirty="0">
                <a:solidFill>
                  <a:srgbClr val="0033CC"/>
                </a:solidFill>
                <a:latin typeface="Trebuchet MS"/>
              </a:rPr>
              <a:t>We were informed to do further research on couple of literature surveys for better understanding of the topic.</a:t>
            </a:r>
          </a:p>
          <a:p>
            <a:pPr marL="342891" indent="12700" algn="just" eaLnBrk="0" hangingPunct="0">
              <a:spcBef>
                <a:spcPct val="20000"/>
              </a:spcBef>
              <a:buFont typeface="Wingdings" pitchFamily="2" charset="2"/>
              <a:buChar char="§"/>
              <a:defRPr/>
            </a:pPr>
            <a:endParaRPr lang="en-IN" sz="2000" dirty="0">
              <a:solidFill>
                <a:srgbClr val="0033CC"/>
              </a:solidFill>
              <a:latin typeface="Trebuchet MS"/>
            </a:endParaRPr>
          </a:p>
          <a:p>
            <a:pPr marL="342891" algn="just" eaLnBrk="0" hangingPunct="0">
              <a:spcBef>
                <a:spcPct val="20000"/>
              </a:spcBef>
              <a:defRPr/>
            </a:pPr>
            <a:r>
              <a:rPr lang="en-IN" sz="2000" dirty="0">
                <a:solidFill>
                  <a:srgbClr val="0033CC"/>
                </a:solidFill>
                <a:latin typeface="Trebuchet MS"/>
              </a:rPr>
              <a:t>To improvise community detection algorithm.</a:t>
            </a:r>
          </a:p>
          <a:p>
            <a:pPr marL="342891" algn="just" eaLnBrk="0" hangingPunct="0">
              <a:spcBef>
                <a:spcPct val="20000"/>
              </a:spcBef>
              <a:defRPr/>
            </a:pPr>
            <a:endParaRPr lang="en-IN" sz="2400" kern="0" dirty="0">
              <a:solidFill>
                <a:srgbClr val="0000FF"/>
              </a:solidFill>
              <a:latin typeface="Trebuchet MS" pitchFamily="34" charset="0"/>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algn="r" eaLnBrk="0" hangingPunct="0">
              <a:defRPr/>
            </a:pPr>
            <a:r>
              <a:rPr lang="en-US" sz="2400" dirty="0">
                <a:solidFill>
                  <a:srgbClr val="FF0000"/>
                </a:solidFill>
                <a:latin typeface="Trebuchet MS" pitchFamily="34" charset="0"/>
                <a:sym typeface="Trebuchet MS"/>
              </a:rPr>
              <a:t>Suggestions from Review – 2</a:t>
            </a:r>
          </a:p>
        </p:txBody>
      </p:sp>
    </p:spTree>
    <p:extLst>
      <p:ext uri="{BB962C8B-B14F-4D97-AF65-F5344CB8AC3E}">
        <p14:creationId xmlns:p14="http://schemas.microsoft.com/office/powerpoint/2010/main" val="42053692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4614</TotalTime>
  <Words>2536</Words>
  <Application>Microsoft Office PowerPoint</Application>
  <PresentationFormat>Widescreen</PresentationFormat>
  <Paragraphs>230</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vt:lpstr>
      <vt:lpstr>Roboto</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Capstone (Phase-I &amp; Phase-II) Project Timeline </vt:lpstr>
      <vt:lpstr>Capstone (Phase-I &amp; Phase-II) Project Timeline</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Mahammad Thufail</cp:lastModifiedBy>
  <cp:revision>192</cp:revision>
  <dcterms:created xsi:type="dcterms:W3CDTF">2020-11-22T08:14:37Z</dcterms:created>
  <dcterms:modified xsi:type="dcterms:W3CDTF">2021-04-20T08:42:18Z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