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handoutMasterIdLst>
    <p:handoutMasterId r:id="rId31"/>
  </p:handoutMasterIdLst>
  <p:sldIdLst>
    <p:sldId id="655" r:id="rId2"/>
    <p:sldId id="535" r:id="rId3"/>
    <p:sldId id="570" r:id="rId4"/>
    <p:sldId id="572" r:id="rId5"/>
    <p:sldId id="569" r:id="rId6"/>
    <p:sldId id="553" r:id="rId7"/>
    <p:sldId id="620" r:id="rId8"/>
    <p:sldId id="621" r:id="rId9"/>
    <p:sldId id="623" r:id="rId10"/>
    <p:sldId id="557" r:id="rId11"/>
    <p:sldId id="573" r:id="rId12"/>
    <p:sldId id="667" r:id="rId13"/>
    <p:sldId id="668" r:id="rId14"/>
    <p:sldId id="669" r:id="rId15"/>
    <p:sldId id="671" r:id="rId16"/>
    <p:sldId id="672" r:id="rId17"/>
    <p:sldId id="663" r:id="rId18"/>
    <p:sldId id="665" r:id="rId19"/>
    <p:sldId id="673" r:id="rId20"/>
    <p:sldId id="674" r:id="rId21"/>
    <p:sldId id="666" r:id="rId22"/>
    <p:sldId id="580" r:id="rId23"/>
    <p:sldId id="277" r:id="rId24"/>
    <p:sldId id="278" r:id="rId25"/>
    <p:sldId id="656" r:id="rId26"/>
    <p:sldId id="675" r:id="rId27"/>
    <p:sldId id="654" r:id="rId28"/>
    <p:sldId id="549" r:id="rId2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96" d="100"/>
          <a:sy n="96" d="100"/>
        </p:scale>
        <p:origin x="346" y="85"/>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5/17/2021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5/17/2021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4055125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554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276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763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169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4332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72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70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4047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885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971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16" name="Google Shape;216;p13: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4: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45" name="Google Shape;245;p14: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27</a:t>
            </a:fld>
            <a:endParaRPr lang="en-US"/>
          </a:p>
        </p:txBody>
      </p:sp>
    </p:spTree>
    <p:extLst>
      <p:ext uri="{BB962C8B-B14F-4D97-AF65-F5344CB8AC3E}">
        <p14:creationId xmlns:p14="http://schemas.microsoft.com/office/powerpoint/2010/main" val="24936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5/17/2021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5/17/2021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iencedirect.com/science/article/pii/S0167739X19307757"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www.sciencedirect.com/science/article/pii/S0020025517310101" TargetMode="External"/><Relationship Id="rId5" Type="http://schemas.openxmlformats.org/officeDocument/2006/relationships/hyperlink" Target="https://www.sciencedirect.com/science/article/pii/" TargetMode="External"/><Relationship Id="rId4" Type="http://schemas.openxmlformats.org/officeDocument/2006/relationships/hyperlink" Target="https://www.sciencedirect.com/science/article/pii/S095070512030063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researchgate.net/publication/333197917"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015" y="698500"/>
            <a:ext cx="9456420" cy="1138773"/>
          </a:xfrm>
          <a:prstGeom prst="rect">
            <a:avLst/>
          </a:prstGeom>
        </p:spPr>
        <p:txBody>
          <a:bodyPr wrap="square">
            <a:spAutoFit/>
          </a:bodyPr>
          <a:lstStyle/>
          <a:p>
            <a:pPr algn="ctr"/>
            <a:r>
              <a:rPr lang="en-IN" sz="2800" b="1" dirty="0">
                <a:solidFill>
                  <a:srgbClr val="FF0000"/>
                </a:solidFill>
                <a:latin typeface="Trebuchet MS" pitchFamily="34" charset="0"/>
              </a:rPr>
              <a:t>UE18CS390A</a:t>
            </a:r>
            <a:r>
              <a:rPr lang="en-US" sz="2800" b="1" dirty="0">
                <a:solidFill>
                  <a:srgbClr val="FF0000"/>
                </a:solidFill>
                <a:latin typeface="Trebuchet MS" pitchFamily="34" charset="0"/>
              </a:rPr>
              <a:t> –  Project Phase – 1</a:t>
            </a:r>
          </a:p>
          <a:p>
            <a:pPr algn="ctr"/>
            <a:r>
              <a:rPr lang="en-US" sz="40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1828800" y="4343401"/>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240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6" name="Google Shape;26;p3"/>
          <p:cNvSpPr txBox="1"/>
          <p:nvPr/>
        </p:nvSpPr>
        <p:spPr>
          <a:xfrm>
            <a:off x="1517015" y="2133600"/>
            <a:ext cx="10591800" cy="152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Title   : Community detection in dynamic networks.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ID       : 77</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Guide : Prof. Sreenath MV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Team  :</a:t>
            </a:r>
            <a:endParaRPr sz="2400" dirty="0">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graphicFrame>
        <p:nvGraphicFramePr>
          <p:cNvPr id="3" name="Table 7"/>
          <p:cNvGraphicFramePr>
            <a:graphicFrameLocks noGrp="1"/>
          </p:cNvGraphicFramePr>
          <p:nvPr/>
        </p:nvGraphicFramePr>
        <p:xfrm>
          <a:off x="1903708" y="433048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10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10001"/>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10002"/>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10003"/>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PES2201800468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a:lstStyle/>
          <a:p>
            <a:pPr marL="342891" algn="just" eaLnBrk="0" hangingPunct="0">
              <a:spcBef>
                <a:spcPct val="20000"/>
              </a:spcBef>
              <a:defRPr/>
            </a:pPr>
            <a:r>
              <a:rPr lang="en-IN" sz="2400" kern="0" dirty="0">
                <a:solidFill>
                  <a:srgbClr val="0000FF"/>
                </a:solidFill>
                <a:latin typeface="Trebuchet MS" pitchFamily="34" charset="0"/>
              </a:rPr>
              <a:t>The suggestions we got from Review 3 are as follows :</a:t>
            </a:r>
          </a:p>
          <a:p>
            <a:pPr marL="342891" algn="just" eaLnBrk="0" hangingPunct="0">
              <a:spcBef>
                <a:spcPct val="20000"/>
              </a:spcBef>
              <a:defRPr/>
            </a:pPr>
            <a:endParaRPr lang="en-IN" sz="2400" kern="0" dirty="0">
              <a:solidFill>
                <a:srgbClr val="0000FF"/>
              </a:solidFill>
              <a:latin typeface="Trebuchet MS" pitchFamily="34" charset="0"/>
            </a:endParaRPr>
          </a:p>
          <a:p>
            <a:pPr marL="342891" algn="just" eaLnBrk="0" hangingPunct="0">
              <a:spcBef>
                <a:spcPct val="20000"/>
              </a:spcBef>
              <a:defRPr/>
            </a:pPr>
            <a:r>
              <a:rPr lang="en-IN" sz="2400" kern="0" dirty="0">
                <a:solidFill>
                  <a:srgbClr val="0000FF"/>
                </a:solidFill>
                <a:latin typeface="Trebuchet MS" pitchFamily="34" charset="0"/>
              </a:rPr>
              <a:t>To make use efficient method of calculating similarity to build similarity matrix. Therefore, Overlap Measure method is implemented.</a:t>
            </a: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a:lstStyle/>
          <a:p>
            <a:pPr marL="38100" algn="just">
              <a:lnSpc>
                <a:spcPct val="115000"/>
              </a:lnSpc>
              <a:spcBef>
                <a:spcPts val="0"/>
              </a:spcBef>
              <a:spcAft>
                <a:spcPts val="0"/>
              </a:spcAft>
              <a:buClr>
                <a:srgbClr val="0000FF"/>
              </a:buClr>
              <a:buSzPts val="3000"/>
              <a:tabLst>
                <a:tab pos="790575" algn="l"/>
              </a:tabLst>
            </a:pPr>
            <a:r>
              <a:rPr lang="en-US" sz="2400" dirty="0" err="1">
                <a:solidFill>
                  <a:srgbClr val="0000FF"/>
                </a:solidFill>
                <a:latin typeface="Trebuchet MS"/>
              </a:rPr>
              <a:t>NetworkX</a:t>
            </a:r>
            <a:r>
              <a:rPr lang="en-US" sz="2400" dirty="0">
                <a:solidFill>
                  <a:srgbClr val="0000FF"/>
                </a:solidFill>
                <a:latin typeface="Trebuchet MS"/>
              </a:rPr>
              <a:t> : For the creation, manipulation, and study of the structure, dynamics, and functions of complex networks.</a:t>
            </a:r>
          </a:p>
          <a:p>
            <a:pPr marL="38100" algn="just">
              <a:lnSpc>
                <a:spcPct val="115000"/>
              </a:lnSpc>
              <a:spcBef>
                <a:spcPts val="0"/>
              </a:spcBef>
              <a:spcAft>
                <a:spcPts val="0"/>
              </a:spcAft>
              <a:buClr>
                <a:srgbClr val="0000FF"/>
              </a:buClr>
              <a:buSzPts val="3000"/>
              <a:tabLst>
                <a:tab pos="790575" algn="l"/>
              </a:tabLst>
            </a:pPr>
            <a:endParaRPr lang="en-US" sz="2400" dirty="0">
              <a:solidFill>
                <a:srgbClr val="0000FF"/>
              </a:solidFill>
              <a:latin typeface="Trebuchet MS"/>
            </a:endParaRPr>
          </a:p>
          <a:p>
            <a:pPr marL="38100" algn="just">
              <a:lnSpc>
                <a:spcPct val="115000"/>
              </a:lnSpc>
              <a:spcBef>
                <a:spcPts val="0"/>
              </a:spcBef>
              <a:spcAft>
                <a:spcPts val="0"/>
              </a:spcAft>
              <a:buClr>
                <a:srgbClr val="0000FF"/>
              </a:buClr>
              <a:buSzPts val="3000"/>
              <a:tabLst>
                <a:tab pos="790575" algn="l"/>
              </a:tabLst>
            </a:pPr>
            <a:r>
              <a:rPr lang="en-US" sz="2400" dirty="0" err="1">
                <a:solidFill>
                  <a:srgbClr val="0000FF"/>
                </a:solidFill>
                <a:latin typeface="Trebuchet MS"/>
              </a:rPr>
              <a:t>Igraph</a:t>
            </a:r>
            <a:r>
              <a:rPr lang="en-US" sz="2400" dirty="0">
                <a:solidFill>
                  <a:srgbClr val="0000FF"/>
                </a:solidFill>
                <a:latin typeface="Trebuchet MS"/>
              </a:rPr>
              <a:t> :  It is a collection of network analysis tools with the emphasis on efficiency, portability and ease of use.</a:t>
            </a:r>
            <a:endParaRPr lang="en-IN" sz="2400" dirty="0">
              <a:solidFill>
                <a:srgbClr val="0000FF"/>
              </a:solidFill>
              <a:latin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Requirements Specification</a:t>
            </a:r>
          </a:p>
        </p:txBody>
      </p:sp>
    </p:spTree>
    <p:extLst>
      <p:ext uri="{BB962C8B-B14F-4D97-AF65-F5344CB8AC3E}">
        <p14:creationId xmlns:p14="http://schemas.microsoft.com/office/powerpoint/2010/main" val="166899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ACFB5A48-AC14-467F-82D3-EF77FCB7EA4A}"/>
              </a:ext>
            </a:extLst>
          </p:cNvPr>
          <p:cNvSpPr/>
          <p:nvPr/>
        </p:nvSpPr>
        <p:spPr>
          <a:xfrm>
            <a:off x="533400" y="1373850"/>
            <a:ext cx="11125200" cy="5303183"/>
          </a:xfrm>
          <a:prstGeom prst="rect">
            <a:avLst/>
          </a:prstGeom>
        </p:spPr>
        <p:txBody>
          <a:bodyPr wrap="square">
            <a:spAutoFit/>
          </a:bodyPr>
          <a:lstStyle/>
          <a:p>
            <a:pPr marL="228600" indent="696595">
              <a:lnSpc>
                <a:spcPct val="115000"/>
              </a:lnSpc>
              <a:spcBef>
                <a:spcPts val="480"/>
              </a:spcBef>
              <a:spcAft>
                <a:spcPts val="0"/>
              </a:spcAft>
              <a:buClr>
                <a:schemeClr val="dk1"/>
              </a:buClr>
              <a:buSzPts val="1100"/>
            </a:pPr>
            <a:endParaRPr lang="en-US" dirty="0">
              <a:solidFill>
                <a:srgbClr val="0033CC"/>
              </a:solidFill>
              <a:latin typeface="Trebuchet MS"/>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a:rPr>
              <a:t>Novelty:</a:t>
            </a:r>
            <a:endParaRPr lang="en-IN" sz="2000" dirty="0">
              <a:solidFill>
                <a:srgbClr val="0033CC"/>
              </a:solidFill>
              <a:latin typeface="Trebuchet MS"/>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a:rPr>
              <a:t>The prediction of terrorist network and identifying main actors is an important issue for intelligence and security informatics, and few of the researches lack in this aspect. So we propose a method to analyze social network using some machine learning techniques (</a:t>
            </a:r>
            <a:r>
              <a:rPr lang="en-US" sz="2000" dirty="0" err="1">
                <a:solidFill>
                  <a:srgbClr val="0033CC"/>
                </a:solidFill>
                <a:latin typeface="Trebuchet MS"/>
              </a:rPr>
              <a:t>ie</a:t>
            </a:r>
            <a:r>
              <a:rPr lang="en-US" sz="2000" dirty="0">
                <a:solidFill>
                  <a:srgbClr val="0033CC"/>
                </a:solidFill>
                <a:latin typeface="Trebuchet MS"/>
              </a:rPr>
              <a:t>.,K-Core Concepts). Once the networks are </a:t>
            </a:r>
            <a:r>
              <a:rPr lang="en-US" sz="2000" dirty="0" err="1">
                <a:solidFill>
                  <a:srgbClr val="0033CC"/>
                </a:solidFill>
                <a:latin typeface="Trebuchet MS"/>
              </a:rPr>
              <a:t>clustred</a:t>
            </a:r>
            <a:r>
              <a:rPr lang="en-US" sz="2000" dirty="0">
                <a:solidFill>
                  <a:srgbClr val="0033CC"/>
                </a:solidFill>
                <a:latin typeface="Trebuchet MS"/>
              </a:rPr>
              <a:t> accordingly then we then use  methodology based on community detection to determine the relationships of the terrorist node within the same cluster as well as the terrorist nodes from different clusters. </a:t>
            </a:r>
          </a:p>
          <a:p>
            <a:pPr marL="457200" indent="696595" algn="just">
              <a:lnSpc>
                <a:spcPct val="115000"/>
              </a:lnSpc>
              <a:spcBef>
                <a:spcPts val="480"/>
              </a:spcBef>
              <a:spcAft>
                <a:spcPts val="0"/>
              </a:spcAft>
              <a:buClr>
                <a:schemeClr val="dk1"/>
              </a:buClr>
              <a:buSzPts val="1100"/>
            </a:pPr>
            <a:endParaRPr lang="en-US" sz="2000" dirty="0">
              <a:solidFill>
                <a:srgbClr val="0033CC"/>
              </a:solidFill>
              <a:latin typeface="Trebuchet MS"/>
            </a:endParaRPr>
          </a:p>
          <a:p>
            <a:pPr marL="457200" algn="just">
              <a:lnSpc>
                <a:spcPct val="115000"/>
              </a:lnSpc>
              <a:spcBef>
                <a:spcPts val="480"/>
              </a:spcBef>
              <a:spcAft>
                <a:spcPts val="0"/>
              </a:spcAft>
              <a:buClr>
                <a:schemeClr val="dk1"/>
              </a:buClr>
              <a:buSzPts val="1100"/>
            </a:pPr>
            <a:r>
              <a:rPr lang="en-US" sz="2000" dirty="0">
                <a:solidFill>
                  <a:srgbClr val="0033CC"/>
                </a:solidFill>
                <a:latin typeface="Trebuchet MS"/>
              </a:rPr>
              <a:t>Innovativeness:</a:t>
            </a:r>
          </a:p>
          <a:p>
            <a:pPr marL="457200" algn="just">
              <a:lnSpc>
                <a:spcPct val="115000"/>
              </a:lnSpc>
              <a:spcBef>
                <a:spcPts val="480"/>
              </a:spcBef>
              <a:spcAft>
                <a:spcPts val="0"/>
              </a:spcAft>
              <a:buClr>
                <a:schemeClr val="dk1"/>
              </a:buClr>
              <a:buSzPts val="1100"/>
            </a:pPr>
            <a:r>
              <a:rPr lang="en-US" sz="2000" dirty="0">
                <a:solidFill>
                  <a:srgbClr val="0033CC"/>
                </a:solidFill>
                <a:latin typeface="Trebuchet MS"/>
              </a:rPr>
              <a:t>	The approach that we proposed elicits terrorist group’s networks, finds most influential nodes and temporal evolution of terrorist networks, but it is not an open-source model instead these data are shared with national intelligent management for protecting nation from terrorist threats and implement counter terrorism activity.</a:t>
            </a:r>
            <a:endParaRPr lang="en-IN" sz="2000" dirty="0">
              <a:solidFill>
                <a:srgbClr val="0033CC"/>
              </a:solidFill>
              <a:latin typeface="Trebuchet MS"/>
            </a:endParaRPr>
          </a:p>
        </p:txBody>
      </p:sp>
    </p:spTree>
    <p:extLst>
      <p:ext uri="{BB962C8B-B14F-4D97-AF65-F5344CB8AC3E}">
        <p14:creationId xmlns:p14="http://schemas.microsoft.com/office/powerpoint/2010/main" val="242135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490579E1-5A34-4A5E-9D1D-9D9E6A04EDBD}"/>
              </a:ext>
            </a:extLst>
          </p:cNvPr>
          <p:cNvSpPr/>
          <p:nvPr/>
        </p:nvSpPr>
        <p:spPr>
          <a:xfrm>
            <a:off x="685800" y="1373850"/>
            <a:ext cx="10668000" cy="6219651"/>
          </a:xfrm>
          <a:prstGeom prst="rect">
            <a:avLst/>
          </a:prstGeom>
        </p:spPr>
        <p:txBody>
          <a:bodyPr wrap="square">
            <a:spAutoFit/>
          </a:bodyPr>
          <a:lstStyle/>
          <a:p>
            <a:pPr lvl="1" algn="just">
              <a:lnSpc>
                <a:spcPct val="115000"/>
              </a:lnSpc>
              <a:spcBef>
                <a:spcPts val="480"/>
              </a:spcBef>
              <a:spcAft>
                <a:spcPts val="0"/>
              </a:spcAft>
              <a:buClr>
                <a:schemeClr val="dk1"/>
              </a:buClr>
              <a:buSzPts val="1100"/>
            </a:pPr>
            <a:endParaRPr lang="en-US" sz="2000" dirty="0">
              <a:solidFill>
                <a:srgbClr val="0033CC"/>
              </a:solidFill>
              <a:latin typeface="Trebuchet MS"/>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Performance:</a:t>
            </a:r>
            <a:endParaRPr lang="en-IN" sz="2000" dirty="0">
              <a:solidFill>
                <a:srgbClr val="0033CC"/>
              </a:solidFill>
              <a:latin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		Performance is also the main aspect of this approach, because the approach that we proposed has a better efficiency since we measure it by considering the number of nodes that can instantly access a large number of different nodes through a relatively small number of ties. The nodes are treated as nonredundant contacts.</a:t>
            </a:r>
          </a:p>
          <a:p>
            <a:pPr marL="457200" algn="just">
              <a:spcBef>
                <a:spcPts val="480"/>
              </a:spcBef>
              <a:spcAft>
                <a:spcPts val="0"/>
              </a:spcAft>
              <a:buClr>
                <a:schemeClr val="dk1"/>
              </a:buClr>
              <a:buSzPts val="1100"/>
            </a:pPr>
            <a:endParaRPr lang="en-US" sz="2000" dirty="0">
              <a:solidFill>
                <a:srgbClr val="0033CC"/>
              </a:solidFill>
              <a:latin typeface="Trebuchet MS"/>
            </a:endParaRPr>
          </a:p>
          <a:p>
            <a:pPr lvl="1" algn="just">
              <a:lnSpc>
                <a:spcPct val="115000"/>
              </a:lnSpc>
              <a:spcBef>
                <a:spcPts val="480"/>
              </a:spcBef>
              <a:spcAft>
                <a:spcPts val="0"/>
              </a:spcAft>
              <a:buClr>
                <a:schemeClr val="dk1"/>
              </a:buClr>
              <a:buSzPts val="1100"/>
            </a:pPr>
            <a:r>
              <a:rPr lang="en-IN" sz="2000" dirty="0">
                <a:solidFill>
                  <a:srgbClr val="0033CC"/>
                </a:solidFill>
                <a:latin typeface="Trebuchet MS"/>
              </a:rPr>
              <a:t>Maintainability:</a:t>
            </a:r>
          </a:p>
          <a:p>
            <a:pPr marL="457200" algn="just">
              <a:spcBef>
                <a:spcPts val="480"/>
              </a:spcBef>
              <a:spcAft>
                <a:spcPts val="0"/>
              </a:spcAft>
              <a:buClr>
                <a:schemeClr val="dk1"/>
              </a:buClr>
              <a:buSzPts val="1100"/>
            </a:pPr>
            <a:r>
              <a:rPr lang="en-US" sz="2000" dirty="0">
                <a:solidFill>
                  <a:srgbClr val="0033CC"/>
                </a:solidFill>
                <a:latin typeface="Trebuchet MS"/>
              </a:rPr>
              <a:t>	</a:t>
            </a:r>
            <a:r>
              <a:rPr lang="en-US" sz="2000" dirty="0">
                <a:solidFill>
                  <a:srgbClr val="0033CC"/>
                </a:solidFill>
                <a:latin typeface="Trebuchet MS"/>
                <a:sym typeface="Trebuchet MS"/>
              </a:rPr>
              <a:t>We need to use a good ranking methods and algorithms to make sure it is showing right results to the users. We would also assign weights to the nodes so that there will be change in importance of identifying the community accordingly as the time goes on. These ranking methods have to be tested and updated time to time to ensure good working of the tool. The retrieval of results from the underlying search engines is achieved using their respective API’s which are free of cost. Maintenance would be required if their respective policies changes.</a:t>
            </a:r>
          </a:p>
          <a:p>
            <a:pPr marL="457200" algn="just">
              <a:spcBef>
                <a:spcPts val="480"/>
              </a:spcBef>
              <a:spcAft>
                <a:spcPts val="0"/>
              </a:spcAft>
              <a:buClr>
                <a:schemeClr val="dk1"/>
              </a:buClr>
              <a:buSzPts val="1100"/>
            </a:pPr>
            <a:endParaRPr lang="en-IN" sz="2000" dirty="0">
              <a:solidFill>
                <a:srgbClr val="0033CC"/>
              </a:solidFill>
              <a:latin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		</a:t>
            </a:r>
          </a:p>
        </p:txBody>
      </p:sp>
    </p:spTree>
    <p:extLst>
      <p:ext uri="{BB962C8B-B14F-4D97-AF65-F5344CB8AC3E}">
        <p14:creationId xmlns:p14="http://schemas.microsoft.com/office/powerpoint/2010/main" val="222739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35BA9DC4-A40A-4F07-97BE-823AAC468BE7}"/>
              </a:ext>
            </a:extLst>
          </p:cNvPr>
          <p:cNvSpPr/>
          <p:nvPr/>
        </p:nvSpPr>
        <p:spPr>
          <a:xfrm>
            <a:off x="990600" y="1578379"/>
            <a:ext cx="10896600" cy="4984634"/>
          </a:xfrm>
          <a:prstGeom prst="rect">
            <a:avLst/>
          </a:prstGeom>
        </p:spPr>
        <p:txBody>
          <a:bodyPr wrap="square">
            <a:spAutoFit/>
          </a:bodyPr>
          <a:lstStyle/>
          <a:p>
            <a:pPr lvl="1" algn="just">
              <a:lnSpc>
                <a:spcPct val="115000"/>
              </a:lnSpc>
              <a:spcBef>
                <a:spcPts val="480"/>
              </a:spcBef>
              <a:spcAft>
                <a:spcPts val="0"/>
              </a:spcAft>
              <a:buClr>
                <a:schemeClr val="dk1"/>
              </a:buClr>
              <a:buSzPts val="1100"/>
            </a:pPr>
            <a:r>
              <a:rPr lang="en-US" sz="2000" dirty="0">
                <a:solidFill>
                  <a:srgbClr val="0033CC"/>
                </a:solidFill>
                <a:latin typeface="Trebuchet MS"/>
              </a:rPr>
              <a:t>Reliability: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The algorithm we use is capable of performing operations using the data got from the terrorist database and is producing results in a time which we could think of other tasks to perform. It is reliable for the kind of data we use and the efficient results produced at the end. </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Legacy to modernization:</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a:t>
            </a:r>
            <a:r>
              <a:rPr lang="en-US" sz="2000" dirty="0">
                <a:solidFill>
                  <a:srgbClr val="0033CC"/>
                </a:solidFill>
                <a:latin typeface="Trebuchet MS"/>
                <a:sym typeface="Trebuchet MS"/>
              </a:rPr>
              <a:t>To gain operational efficiencies as per the legacy modernization we are updating and optimizing business systems by enabling graphical access to government agencies who could actually view each community growth and the influential node in a single display graphical view. This makes user achieve their expectations in their experience and getting easily adopted to other newer technology platforms.</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p:txBody>
      </p:sp>
    </p:spTree>
    <p:extLst>
      <p:ext uri="{BB962C8B-B14F-4D97-AF65-F5344CB8AC3E}">
        <p14:creationId xmlns:p14="http://schemas.microsoft.com/office/powerpoint/2010/main" val="350227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685800" y="3242550"/>
            <a:ext cx="10439400" cy="2777250"/>
          </a:xfrm>
          <a:prstGeom prst="rect">
            <a:avLst/>
          </a:prstGeom>
          <a:noFill/>
          <a:ln>
            <a:noFill/>
          </a:ln>
        </p:spPr>
        <p:txBody>
          <a:bodyPr spcFirstLastPara="1" wrap="square" lIns="91425" tIns="45700" rIns="91425" bIns="45700" anchor="ctr" anchorCtr="0">
            <a:noAutofit/>
          </a:bodyPr>
          <a:lstStyle/>
          <a:p>
            <a:pPr lvl="1" algn="just">
              <a:lnSpc>
                <a:spcPct val="115000"/>
              </a:lnSpc>
              <a:spcAft>
                <a:spcPts val="300"/>
              </a:spcAft>
              <a:buSzPts val="1200"/>
            </a:pPr>
            <a:endParaRPr lang="en-US" sz="1600" b="1" dirty="0">
              <a:latin typeface="Cambria" panose="02040503050406030204" pitchFamily="18" charset="0"/>
              <a:cs typeface="Times New Roman" panose="02020603050405020304" pitchFamily="18" charset="0"/>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Application compatibility: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As our project is capable of operating in different operating systems and its environment is also user-friendly, it allow us to automate the process of testing where all the application is tested for their compatibility at once. Enabling auto removing of the features which is not supported by the operating system is achieved to a certain extent.</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Resource Utilization:</a:t>
            </a:r>
          </a:p>
          <a:p>
            <a:pPr marL="457200" algn="just">
              <a:spcBef>
                <a:spcPts val="480"/>
              </a:spcBef>
              <a:spcAft>
                <a:spcPts val="0"/>
              </a:spcAft>
              <a:buClr>
                <a:schemeClr val="dk1"/>
              </a:buClr>
              <a:buSzPts val="1100"/>
            </a:pPr>
            <a:r>
              <a:rPr lang="en-US" sz="2000" dirty="0">
                <a:solidFill>
                  <a:srgbClr val="0033CC"/>
                </a:solidFill>
                <a:latin typeface="Trebuchet MS"/>
                <a:sym typeface="Trebuchet MS"/>
              </a:rPr>
              <a:t>	There is huge data to be processed and most of it are not needed for the kind of results we expect. So we kind of use only the results which has huge impact on terrorist growth and which also needed for the future link prediction among the groups. The community detection almost enables us to know the relation between different communities and their growth over time. So the data is utilized as per our intermediate needs and predictions.</a:t>
            </a:r>
          </a:p>
          <a:p>
            <a:pPr marL="457200" algn="just">
              <a:spcBef>
                <a:spcPts val="300"/>
              </a:spcBef>
              <a:spcAft>
                <a:spcPts val="300"/>
              </a:spcAft>
            </a:pPr>
            <a:endParaRPr lang="en-US" sz="1600" dirty="0">
              <a:latin typeface="Times New Roman" panose="02020603050405020304" pitchFamily="18" charset="0"/>
              <a:cs typeface="Times New Roman" panose="02020603050405020304" pitchFamily="18" charset="0"/>
              <a:sym typeface="Trebuchet MS"/>
            </a:endParaRPr>
          </a:p>
          <a:p>
            <a:pPr marL="457200" algn="just">
              <a:spcBef>
                <a:spcPts val="300"/>
              </a:spcBef>
              <a:spcAft>
                <a:spcPts val="300"/>
              </a:spcAft>
            </a:pPr>
            <a:endParaRPr lang="en-US" sz="1600" dirty="0">
              <a:latin typeface="Times New Roman" panose="02020603050405020304" pitchFamily="18" charset="0"/>
              <a:cs typeface="Times New Roman" panose="02020603050405020304" pitchFamily="18"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pitchFamily="18" charset="0"/>
              <a:cs typeface="Times New Roman" panose="02020603050405020304" pitchFamily="18"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09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2D09367D-A126-4EDF-9DCA-E9497591020A}"/>
              </a:ext>
            </a:extLst>
          </p:cNvPr>
          <p:cNvSpPr/>
          <p:nvPr/>
        </p:nvSpPr>
        <p:spPr>
          <a:xfrm>
            <a:off x="1066800" y="2042850"/>
            <a:ext cx="10591800" cy="2103140"/>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Understanding the composition and evolution of terrorist group networks: A rough set approach.</a:t>
            </a:r>
          </a:p>
          <a:p>
            <a:pPr algn="just">
              <a:spcBef>
                <a:spcPts val="480"/>
              </a:spcBef>
              <a:spcAft>
                <a:spcPts val="0"/>
              </a:spcAft>
              <a:buClr>
                <a:schemeClr val="dk1"/>
              </a:buClr>
              <a:buSzPts val="1100"/>
            </a:pPr>
            <a:endParaRPr lang="en-US" sz="2000" dirty="0">
              <a:solidFill>
                <a:srgbClr val="0033CC"/>
              </a:solidFill>
              <a:latin typeface="Trebuchet MS"/>
            </a:endParaRPr>
          </a:p>
          <a:p>
            <a:pPr marL="285750" indent="-285750" algn="just">
              <a:spcBef>
                <a:spcPts val="480"/>
              </a:spcBef>
              <a:spcAft>
                <a:spcPts val="0"/>
              </a:spcAft>
              <a:buClr>
                <a:srgbClr val="FF0000"/>
              </a:buClr>
              <a:buSzPct val="80000"/>
              <a:buFont typeface="Arial" panose="020B0604020202020204" pitchFamily="34" charset="0"/>
              <a:buChar char="•"/>
            </a:pPr>
            <a:endParaRPr lang="en-US" dirty="0"/>
          </a:p>
          <a:p>
            <a:pPr marL="285750" indent="-285750" algn="just">
              <a:spcBef>
                <a:spcPts val="480"/>
              </a:spcBef>
              <a:spcAft>
                <a:spcPts val="0"/>
              </a:spcAft>
              <a:buClr>
                <a:srgbClr val="FF0000"/>
              </a:buClr>
              <a:buSzPct val="80000"/>
              <a:buFont typeface="Arial" panose="020B0604020202020204" pitchFamily="34" charset="0"/>
              <a:buChar char="•"/>
            </a:pPr>
            <a:endParaRPr lang="en-US" dirty="0"/>
          </a:p>
          <a:p>
            <a:pPr marL="342900" indent="-342900" algn="just">
              <a:spcBef>
                <a:spcPts val="480"/>
              </a:spcBef>
              <a:spcAft>
                <a:spcPts val="0"/>
              </a:spcAft>
              <a:buClr>
                <a:srgbClr val="FF0000"/>
              </a:buClr>
              <a:buSzPct val="80000"/>
              <a:buFont typeface="Arial"/>
              <a:buAutoNum type="arabicPeriod"/>
            </a:pPr>
            <a:endParaRPr lang="en-US" dirty="0"/>
          </a:p>
        </p:txBody>
      </p:sp>
      <p:sp>
        <p:nvSpPr>
          <p:cNvPr id="3" name="Rectangle 2">
            <a:extLst>
              <a:ext uri="{FF2B5EF4-FFF2-40B4-BE49-F238E27FC236}">
                <a16:creationId xmlns:a16="http://schemas.microsoft.com/office/drawing/2014/main" id="{75CAEA03-248D-497E-B880-511B70AFCBAE}"/>
              </a:ext>
            </a:extLst>
          </p:cNvPr>
          <p:cNvSpPr/>
          <p:nvPr/>
        </p:nvSpPr>
        <p:spPr>
          <a:xfrm>
            <a:off x="4114800" y="5439484"/>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Building Similarity matrix</a:t>
            </a:r>
          </a:p>
          <a:p>
            <a:pPr algn="ctr"/>
            <a:endParaRPr lang="en-IN" dirty="0"/>
          </a:p>
        </p:txBody>
      </p:sp>
      <p:sp>
        <p:nvSpPr>
          <p:cNvPr id="6" name="Rectangle 5">
            <a:extLst>
              <a:ext uri="{FF2B5EF4-FFF2-40B4-BE49-F238E27FC236}">
                <a16:creationId xmlns:a16="http://schemas.microsoft.com/office/drawing/2014/main" id="{547DEE5F-ADE2-4132-93EC-13142B6B94D0}"/>
              </a:ext>
            </a:extLst>
          </p:cNvPr>
          <p:cNvSpPr/>
          <p:nvPr/>
        </p:nvSpPr>
        <p:spPr>
          <a:xfrm>
            <a:off x="4114800" y="3778357"/>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Building rough conceptualizations of terrorist groups</a:t>
            </a:r>
          </a:p>
          <a:p>
            <a:pPr algn="ctr"/>
            <a:endParaRPr lang="en-IN" dirty="0"/>
          </a:p>
        </p:txBody>
      </p:sp>
      <p:sp>
        <p:nvSpPr>
          <p:cNvPr id="7" name="Rectangle 6">
            <a:extLst>
              <a:ext uri="{FF2B5EF4-FFF2-40B4-BE49-F238E27FC236}">
                <a16:creationId xmlns:a16="http://schemas.microsoft.com/office/drawing/2014/main" id="{B1D9673A-03DB-4656-AFE6-691B17B1EC15}"/>
              </a:ext>
            </a:extLst>
          </p:cNvPr>
          <p:cNvSpPr/>
          <p:nvPr/>
        </p:nvSpPr>
        <p:spPr>
          <a:xfrm>
            <a:off x="4114800" y="4630568"/>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33CC"/>
                </a:solidFill>
                <a:latin typeface="Trebuchet MS"/>
              </a:rPr>
              <a:t>Building boundary regions for terrorist groups</a:t>
            </a:r>
            <a:endParaRPr lang="en-IN" dirty="0"/>
          </a:p>
        </p:txBody>
      </p:sp>
      <p:sp>
        <p:nvSpPr>
          <p:cNvPr id="8" name="Rectangle 7">
            <a:extLst>
              <a:ext uri="{FF2B5EF4-FFF2-40B4-BE49-F238E27FC236}">
                <a16:creationId xmlns:a16="http://schemas.microsoft.com/office/drawing/2014/main" id="{CF5BFFDC-8FFF-4717-B6D1-AFE26752EAF6}"/>
              </a:ext>
            </a:extLst>
          </p:cNvPr>
          <p:cNvSpPr/>
          <p:nvPr/>
        </p:nvSpPr>
        <p:spPr>
          <a:xfrm>
            <a:off x="4114800" y="2936347"/>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r>
              <a:rPr lang="en-US" dirty="0">
                <a:solidFill>
                  <a:srgbClr val="0033CC"/>
                </a:solidFill>
                <a:latin typeface="Trebuchet MS"/>
              </a:rPr>
              <a:t>Selecting relevant features</a:t>
            </a:r>
          </a:p>
          <a:p>
            <a:pPr algn="ctr"/>
            <a:endParaRPr lang="en-IN" dirty="0"/>
          </a:p>
        </p:txBody>
      </p:sp>
      <p:sp>
        <p:nvSpPr>
          <p:cNvPr id="9" name="Rectangle 8">
            <a:extLst>
              <a:ext uri="{FF2B5EF4-FFF2-40B4-BE49-F238E27FC236}">
                <a16:creationId xmlns:a16="http://schemas.microsoft.com/office/drawing/2014/main" id="{33AA81F6-412D-41FC-BF22-69B5AC216BE7}"/>
              </a:ext>
            </a:extLst>
          </p:cNvPr>
          <p:cNvSpPr/>
          <p:nvPr/>
        </p:nvSpPr>
        <p:spPr>
          <a:xfrm>
            <a:off x="4114800" y="6248400"/>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Designing the terrorist groups network</a:t>
            </a:r>
          </a:p>
          <a:p>
            <a:pPr algn="ctr"/>
            <a:endParaRPr lang="en-IN" dirty="0"/>
          </a:p>
        </p:txBody>
      </p:sp>
      <p:cxnSp>
        <p:nvCxnSpPr>
          <p:cNvPr id="5" name="Straight Arrow Connector 4">
            <a:extLst>
              <a:ext uri="{FF2B5EF4-FFF2-40B4-BE49-F238E27FC236}">
                <a16:creationId xmlns:a16="http://schemas.microsoft.com/office/drawing/2014/main" id="{FB46BB80-BB3D-4054-A2EB-6B9740416060}"/>
              </a:ext>
            </a:extLst>
          </p:cNvPr>
          <p:cNvCxnSpPr>
            <a:stCxn id="8" idx="2"/>
            <a:endCxn id="6" idx="0"/>
          </p:cNvCxnSpPr>
          <p:nvPr/>
        </p:nvCxnSpPr>
        <p:spPr>
          <a:xfrm>
            <a:off x="6667500" y="3545947"/>
            <a:ext cx="0" cy="23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B2A70D-D9BF-457B-82F3-A2C658FF2B38}"/>
              </a:ext>
            </a:extLst>
          </p:cNvPr>
          <p:cNvCxnSpPr>
            <a:stCxn id="6" idx="2"/>
            <a:endCxn id="7" idx="0"/>
          </p:cNvCxnSpPr>
          <p:nvPr/>
        </p:nvCxnSpPr>
        <p:spPr>
          <a:xfrm>
            <a:off x="6667500" y="4387957"/>
            <a:ext cx="0" cy="242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7EA074-63B4-4DBE-942C-FF7D73D73CD6}"/>
              </a:ext>
            </a:extLst>
          </p:cNvPr>
          <p:cNvCxnSpPr>
            <a:stCxn id="7" idx="2"/>
            <a:endCxn id="3" idx="0"/>
          </p:cNvCxnSpPr>
          <p:nvPr/>
        </p:nvCxnSpPr>
        <p:spPr>
          <a:xfrm>
            <a:off x="6667500" y="5240168"/>
            <a:ext cx="0" cy="1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BA7FC2-C6CA-4D00-9F5B-A071AA6DCA9C}"/>
              </a:ext>
            </a:extLst>
          </p:cNvPr>
          <p:cNvCxnSpPr>
            <a:stCxn id="3" idx="2"/>
            <a:endCxn id="9" idx="0"/>
          </p:cNvCxnSpPr>
          <p:nvPr/>
        </p:nvCxnSpPr>
        <p:spPr>
          <a:xfrm>
            <a:off x="6667500" y="6049084"/>
            <a:ext cx="0" cy="1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82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7232EBEB-0626-4340-A7C8-ABE809DAE330}"/>
              </a:ext>
            </a:extLst>
          </p:cNvPr>
          <p:cNvSpPr/>
          <p:nvPr/>
        </p:nvSpPr>
        <p:spPr>
          <a:xfrm>
            <a:off x="1066800" y="1617750"/>
            <a:ext cx="11049000" cy="2811026"/>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Finding influential nodes in social networks based on neighborhood correlation coefficient.</a:t>
            </a:r>
          </a:p>
          <a:p>
            <a:pPr marL="285750" indent="-28575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a:p>
            <a:pPr algn="just">
              <a:spcBef>
                <a:spcPts val="480"/>
              </a:spcBef>
              <a:spcAft>
                <a:spcPts val="0"/>
              </a:spcAft>
              <a:buClr>
                <a:schemeClr val="dk1"/>
              </a:buClr>
              <a:buSzPts val="1100"/>
            </a:pPr>
            <a:r>
              <a:rPr lang="en-US" sz="2000" dirty="0">
                <a:solidFill>
                  <a:srgbClr val="0033CC"/>
                </a:solidFill>
                <a:latin typeface="Trebuchet MS"/>
              </a:rPr>
              <a:t>In the proposed approach, we consider common hierarchy between a node and its neighbors rather than the number of their common neighbors. To this end, the network is first divided into different parts. Nodes that are removed in the same iterations of the k-shell algorithm can be assumed to be in the same hierarchy.</a:t>
            </a:r>
          </a:p>
          <a:p>
            <a:pPr marL="342900" indent="-34290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a:p>
            <a:pPr marL="342900" indent="-34290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p:txBody>
      </p:sp>
      <p:pic>
        <p:nvPicPr>
          <p:cNvPr id="5" name="image11.jpeg">
            <a:extLst>
              <a:ext uri="{FF2B5EF4-FFF2-40B4-BE49-F238E27FC236}">
                <a16:creationId xmlns:a16="http://schemas.microsoft.com/office/drawing/2014/main" id="{3252EE26-CBCE-42A7-B7D8-64C12AD685DE}"/>
              </a:ext>
            </a:extLst>
          </p:cNvPr>
          <p:cNvPicPr/>
          <p:nvPr/>
        </p:nvPicPr>
        <p:blipFill>
          <a:blip r:embed="rId3" cstate="print"/>
          <a:stretch>
            <a:fillRect/>
          </a:stretch>
        </p:blipFill>
        <p:spPr>
          <a:xfrm>
            <a:off x="3276600" y="3733800"/>
            <a:ext cx="6705600" cy="2977049"/>
          </a:xfrm>
          <a:prstGeom prst="rect">
            <a:avLst/>
          </a:prstGeom>
        </p:spPr>
      </p:pic>
    </p:spTree>
    <p:extLst>
      <p:ext uri="{BB962C8B-B14F-4D97-AF65-F5344CB8AC3E}">
        <p14:creationId xmlns:p14="http://schemas.microsoft.com/office/powerpoint/2010/main" val="422844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676400"/>
            <a:ext cx="9677400" cy="5404043"/>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Community Detection in social networks : Communities are calculated by maximizing the objective function in a two-step optimization in each one of the iterations. </a:t>
            </a:r>
          </a:p>
          <a:p>
            <a:pPr algn="just">
              <a:spcBef>
                <a:spcPts val="480"/>
              </a:spcBef>
              <a:spcAft>
                <a:spcPts val="0"/>
              </a:spcAft>
              <a:buClr>
                <a:schemeClr val="dk1"/>
              </a:buClr>
              <a:buSzPts val="1100"/>
            </a:pPr>
            <a:r>
              <a:rPr lang="en-IN" sz="2000" b="1" dirty="0">
                <a:solidFill>
                  <a:srgbClr val="0033CC"/>
                </a:solidFill>
                <a:latin typeface="Trebuchet MS"/>
              </a:rPr>
              <a:t>Louvain algorithm using locality modularity optimization:</a:t>
            </a:r>
            <a:endParaRPr lang="en-US" sz="2000" b="1" dirty="0">
              <a:solidFill>
                <a:srgbClr val="0033CC"/>
              </a:solidFill>
              <a:latin typeface="Trebuchet MS"/>
            </a:endParaRP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In the first step, small communities are formed by optimizing the modularity locally. Only local changes of communities are allowed in this step.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In the following step, nodes belonging to the same community are aggregated in a single node that represents a community in a new aggregated network of communities.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Iteratively these steps are repeated until no increase in modularity is possible with a hierarchy of communities being produced.</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Once the original algorithm does not allow the addition or removal of new nodes and edges after obtaining the community structure, a re-computation of the communities starting from an initial network is necessary.</a:t>
            </a:r>
          </a:p>
          <a:p>
            <a:pPr algn="just">
              <a:spcBef>
                <a:spcPts val="480"/>
              </a:spcBef>
              <a:spcAft>
                <a:spcPts val="0"/>
              </a:spcAft>
              <a:buSzPct val="80000"/>
            </a:pPr>
            <a:endParaRPr lang="en-US" dirty="0"/>
          </a:p>
          <a:p>
            <a:pPr algn="just">
              <a:spcBef>
                <a:spcPts val="480"/>
              </a:spcBef>
              <a:spcAft>
                <a:spcPts val="0"/>
              </a:spcAft>
              <a:buClr>
                <a:srgbClr val="FF0000"/>
              </a:buClr>
              <a:buSzPct val="80000"/>
            </a:pPr>
            <a:endParaRPr lang="en-US" dirty="0"/>
          </a:p>
        </p:txBody>
      </p:sp>
    </p:spTree>
    <p:extLst>
      <p:ext uri="{BB962C8B-B14F-4D97-AF65-F5344CB8AC3E}">
        <p14:creationId xmlns:p14="http://schemas.microsoft.com/office/powerpoint/2010/main" val="7342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714429"/>
            <a:ext cx="9562123" cy="369332"/>
          </a:xfrm>
          <a:prstGeom prst="rect">
            <a:avLst/>
          </a:prstGeom>
        </p:spPr>
        <p:txBody>
          <a:bodyPr wrap="square">
            <a:spAutoFit/>
          </a:bodyPr>
          <a:lstStyle/>
          <a:p>
            <a:pPr algn="just">
              <a:spcBef>
                <a:spcPts val="480"/>
              </a:spcBef>
              <a:spcAft>
                <a:spcPts val="0"/>
              </a:spcAft>
              <a:buSzPct val="80000"/>
            </a:pPr>
            <a:r>
              <a:rPr lang="en-US" dirty="0"/>
              <a:t>Adding nodes/edges:</a:t>
            </a:r>
          </a:p>
        </p:txBody>
      </p:sp>
      <p:pic>
        <p:nvPicPr>
          <p:cNvPr id="4" name="Picture 3">
            <a:extLst>
              <a:ext uri="{FF2B5EF4-FFF2-40B4-BE49-F238E27FC236}">
                <a16:creationId xmlns:a16="http://schemas.microsoft.com/office/drawing/2014/main" id="{F0EFD6DB-C16F-43E3-B180-748834435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209800"/>
            <a:ext cx="10210800" cy="4523154"/>
          </a:xfrm>
          <a:prstGeom prst="rect">
            <a:avLst/>
          </a:prstGeom>
        </p:spPr>
      </p:pic>
    </p:spTree>
    <p:extLst>
      <p:ext uri="{BB962C8B-B14F-4D97-AF65-F5344CB8AC3E}">
        <p14:creationId xmlns:p14="http://schemas.microsoft.com/office/powerpoint/2010/main" val="347073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Introduction and Motivation</a:t>
            </a:r>
          </a:p>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Literature Survey / Existing System</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Suggestions from Review – 3</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Requirements Specification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Proposed System / Approach</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References</a:t>
            </a:r>
            <a:endParaRPr lang="en-US"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714429"/>
            <a:ext cx="9562123" cy="369332"/>
          </a:xfrm>
          <a:prstGeom prst="rect">
            <a:avLst/>
          </a:prstGeom>
        </p:spPr>
        <p:txBody>
          <a:bodyPr wrap="square">
            <a:spAutoFit/>
          </a:bodyPr>
          <a:lstStyle/>
          <a:p>
            <a:pPr algn="just">
              <a:spcBef>
                <a:spcPts val="480"/>
              </a:spcBef>
              <a:spcAft>
                <a:spcPts val="0"/>
              </a:spcAft>
              <a:buSzPct val="80000"/>
            </a:pPr>
            <a:r>
              <a:rPr lang="en-US" dirty="0"/>
              <a:t>Removing nodes/edges:</a:t>
            </a:r>
          </a:p>
        </p:txBody>
      </p:sp>
      <p:pic>
        <p:nvPicPr>
          <p:cNvPr id="5" name="Picture 4">
            <a:extLst>
              <a:ext uri="{FF2B5EF4-FFF2-40B4-BE49-F238E27FC236}">
                <a16:creationId xmlns:a16="http://schemas.microsoft.com/office/drawing/2014/main" id="{0ED0D159-F247-47CE-ADB4-00391C28C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083761"/>
            <a:ext cx="10210800" cy="4621839"/>
          </a:xfrm>
          <a:prstGeom prst="rect">
            <a:avLst/>
          </a:prstGeom>
        </p:spPr>
      </p:pic>
    </p:spTree>
    <p:extLst>
      <p:ext uri="{BB962C8B-B14F-4D97-AF65-F5344CB8AC3E}">
        <p14:creationId xmlns:p14="http://schemas.microsoft.com/office/powerpoint/2010/main" val="261927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371600" y="1599450"/>
            <a:ext cx="9677400" cy="5465599"/>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	To enable true dynamic graph community detection, the Louvain Method was modified to support incremental community structure changes when nodes are added or removed from the network. </a:t>
            </a:r>
          </a:p>
          <a:p>
            <a:pPr algn="just">
              <a:spcBef>
                <a:spcPts val="480"/>
              </a:spcBef>
              <a:spcAft>
                <a:spcPts val="0"/>
              </a:spcAft>
              <a:buClr>
                <a:schemeClr val="dk1"/>
              </a:buClr>
              <a:buSzPts val="1100"/>
            </a:pPr>
            <a:r>
              <a:rPr lang="en-US" sz="2000" dirty="0">
                <a:solidFill>
                  <a:srgbClr val="0033CC"/>
                </a:solidFill>
                <a:latin typeface="Trebuchet MS"/>
              </a:rPr>
              <a:t>	The quality of communities obtained by the Dynamic Louvain in the incremental network scenario had a slightly higher variance in modularity compared to the original Louvain. </a:t>
            </a:r>
          </a:p>
          <a:p>
            <a:pPr algn="just">
              <a:spcBef>
                <a:spcPts val="480"/>
              </a:spcBef>
              <a:spcAft>
                <a:spcPts val="0"/>
              </a:spcAft>
              <a:buClr>
                <a:schemeClr val="dk1"/>
              </a:buClr>
              <a:buSzPts val="1100"/>
            </a:pPr>
            <a:endParaRPr lang="en-US" sz="2000" dirty="0">
              <a:solidFill>
                <a:srgbClr val="0033CC"/>
              </a:solidFill>
              <a:latin typeface="Trebuchet MS"/>
            </a:endParaRPr>
          </a:p>
          <a:p>
            <a:pPr algn="just">
              <a:spcBef>
                <a:spcPts val="480"/>
              </a:spcBef>
              <a:spcAft>
                <a:spcPts val="0"/>
              </a:spcAft>
              <a:buClr>
                <a:schemeClr val="dk1"/>
              </a:buClr>
              <a:buSzPts val="1100"/>
            </a:pPr>
            <a:r>
              <a:rPr lang="en-US" sz="2000" dirty="0">
                <a:solidFill>
                  <a:srgbClr val="0033CC"/>
                </a:solidFill>
                <a:latin typeface="Trebuchet MS"/>
              </a:rPr>
              <a:t>Why this algorithm is better:</a:t>
            </a:r>
          </a:p>
          <a:p>
            <a:pPr algn="just">
              <a:spcBef>
                <a:spcPts val="480"/>
              </a:spcBef>
              <a:spcAft>
                <a:spcPts val="0"/>
              </a:spcAft>
              <a:buClr>
                <a:schemeClr val="dk1"/>
              </a:buClr>
              <a:buSzPts val="1100"/>
            </a:pPr>
            <a:r>
              <a:rPr lang="en-US" sz="2000" b="1" dirty="0">
                <a:solidFill>
                  <a:srgbClr val="0033CC"/>
                </a:solidFill>
                <a:latin typeface="Trebuchet MS"/>
              </a:rPr>
              <a:t>Optimization: </a:t>
            </a:r>
            <a:r>
              <a:rPr lang="en-US" sz="2000" dirty="0">
                <a:solidFill>
                  <a:srgbClr val="0033CC"/>
                </a:solidFill>
                <a:latin typeface="Trebuchet MS"/>
              </a:rPr>
              <a:t>Our algorithm only performs community detection in the full network only at the first snapshot.</a:t>
            </a:r>
          </a:p>
          <a:p>
            <a:pPr algn="just">
              <a:spcBef>
                <a:spcPts val="480"/>
              </a:spcBef>
              <a:spcAft>
                <a:spcPts val="0"/>
              </a:spcAft>
              <a:buClr>
                <a:schemeClr val="dk1"/>
              </a:buClr>
              <a:buSzPts val="1100"/>
            </a:pPr>
            <a:r>
              <a:rPr lang="en-US" sz="2000" b="1" dirty="0">
                <a:solidFill>
                  <a:srgbClr val="0033CC"/>
                </a:solidFill>
                <a:latin typeface="Trebuchet MS"/>
              </a:rPr>
              <a:t>Efficiency: </a:t>
            </a:r>
            <a:r>
              <a:rPr lang="en-US" sz="2000" dirty="0">
                <a:solidFill>
                  <a:srgbClr val="0033CC"/>
                </a:solidFill>
                <a:latin typeface="Trebuchet MS"/>
              </a:rPr>
              <a:t>The modified Louvain steps will only compute communities which are affected by addition or removal of nodes/edges.</a:t>
            </a:r>
          </a:p>
          <a:p>
            <a:pPr algn="just">
              <a:spcBef>
                <a:spcPts val="480"/>
              </a:spcBef>
              <a:spcAft>
                <a:spcPts val="0"/>
              </a:spcAft>
              <a:buClr>
                <a:schemeClr val="dk1"/>
              </a:buClr>
              <a:buSzPts val="1100"/>
            </a:pPr>
            <a:r>
              <a:rPr lang="en-US" sz="2000" b="1" dirty="0">
                <a:solidFill>
                  <a:srgbClr val="0033CC"/>
                </a:solidFill>
                <a:latin typeface="Trebuchet MS"/>
              </a:rPr>
              <a:t>Stability: </a:t>
            </a:r>
            <a:r>
              <a:rPr lang="en-US" sz="2000" dirty="0">
                <a:solidFill>
                  <a:srgbClr val="0033CC"/>
                </a:solidFill>
                <a:latin typeface="Trebuchet MS"/>
              </a:rPr>
              <a:t>In the proposed algorithm, unaffected communities keep unchanged. Therefore, they preserve the same nodes and even the same community id between snapshots.</a:t>
            </a:r>
          </a:p>
          <a:p>
            <a:pPr algn="just">
              <a:spcBef>
                <a:spcPts val="480"/>
              </a:spcBef>
              <a:spcAft>
                <a:spcPts val="0"/>
              </a:spcAft>
              <a:buClr>
                <a:schemeClr val="dk1"/>
              </a:buClr>
              <a:buSzPts val="1100"/>
            </a:pPr>
            <a:endParaRPr lang="en-US" sz="2000" dirty="0">
              <a:solidFill>
                <a:srgbClr val="0033CC"/>
              </a:solidFill>
              <a:latin typeface="Trebuchet MS"/>
            </a:endParaRPr>
          </a:p>
        </p:txBody>
      </p:sp>
    </p:spTree>
    <p:extLst>
      <p:ext uri="{BB962C8B-B14F-4D97-AF65-F5344CB8AC3E}">
        <p14:creationId xmlns:p14="http://schemas.microsoft.com/office/powerpoint/2010/main" val="490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1295400" y="1661108"/>
            <a:ext cx="9753600" cy="4724400"/>
          </a:xfrm>
          <a:prstGeom prst="rect">
            <a:avLst/>
          </a:prstGeom>
        </p:spPr>
        <p:txBody>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8100" lvl="0" algn="just">
              <a:spcBef>
                <a:spcPts val="0"/>
              </a:spcBef>
              <a:spcAft>
                <a:spcPts val="0"/>
              </a:spcAft>
              <a:buClr>
                <a:srgbClr val="0000FF"/>
              </a:buClr>
              <a:buSzPts val="3000"/>
            </a:pPr>
            <a:r>
              <a:rPr lang="en-US" sz="2400" dirty="0">
                <a:solidFill>
                  <a:srgbClr val="0000FF"/>
                </a:solidFill>
                <a:latin typeface="Trebuchet MS"/>
                <a:ea typeface="Trebuchet MS"/>
                <a:cs typeface="Trebuchet MS"/>
                <a:sym typeface="Trebuchet MS"/>
              </a:rPr>
              <a:t>We have made literature survey and have come up with a proper </a:t>
            </a:r>
            <a:r>
              <a:rPr lang="en-US" sz="2400" dirty="0" err="1">
                <a:solidFill>
                  <a:srgbClr val="0000FF"/>
                </a:solidFill>
                <a:latin typeface="Trebuchet MS"/>
                <a:ea typeface="Trebuchet MS"/>
                <a:cs typeface="Trebuchet MS"/>
                <a:sym typeface="Trebuchet MS"/>
              </a:rPr>
              <a:t>approach.The</a:t>
            </a:r>
            <a:r>
              <a:rPr lang="en-US" sz="2400" dirty="0">
                <a:solidFill>
                  <a:srgbClr val="0000FF"/>
                </a:solidFill>
                <a:latin typeface="Trebuchet MS"/>
                <a:ea typeface="Trebuchet MS"/>
                <a:cs typeface="Trebuchet MS"/>
                <a:sym typeface="Trebuchet MS"/>
              </a:rPr>
              <a:t> algorithm for implementation/execution is decided.</a:t>
            </a:r>
          </a:p>
          <a:p>
            <a:pPr marL="38100" lvl="0" algn="just">
              <a:spcBef>
                <a:spcPts val="0"/>
              </a:spcBef>
              <a:spcAft>
                <a:spcPts val="0"/>
              </a:spcAft>
              <a:buClr>
                <a:srgbClr val="0000FF"/>
              </a:buClr>
              <a:buSzPts val="3000"/>
            </a:pPr>
            <a:endParaRPr lang="en-US" sz="2400" dirty="0">
              <a:solidFill>
                <a:srgbClr val="0000FF"/>
              </a:solidFill>
              <a:latin typeface="Trebuchet MS"/>
              <a:ea typeface="Trebuchet MS"/>
              <a:cs typeface="Trebuchet MS"/>
              <a:sym typeface="Trebuchet MS"/>
            </a:endParaRPr>
          </a:p>
          <a:p>
            <a:pPr marL="38100" lvl="0" algn="just">
              <a:spcBef>
                <a:spcPts val="0"/>
              </a:spcBef>
              <a:spcAft>
                <a:spcPts val="0"/>
              </a:spcAft>
              <a:buClr>
                <a:srgbClr val="0000FF"/>
              </a:buClr>
              <a:buSzPts val="3000"/>
            </a:pPr>
            <a:r>
              <a:rPr lang="en-US" sz="2400" dirty="0">
                <a:solidFill>
                  <a:srgbClr val="0000FF"/>
                </a:solidFill>
                <a:latin typeface="Trebuchet MS"/>
                <a:ea typeface="Trebuchet MS"/>
                <a:cs typeface="Trebuchet MS"/>
                <a:sym typeface="Trebuchet MS"/>
              </a:rPr>
              <a:t>We have completed so far 40% of the project development phase and have started the Implementation round.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Google Shape;218;p13"/>
          <p:cNvGrpSpPr/>
          <p:nvPr/>
        </p:nvGrpSpPr>
        <p:grpSpPr>
          <a:xfrm>
            <a:off x="1449997" y="2098700"/>
            <a:ext cx="2478201" cy="3086804"/>
            <a:chOff x="1083025" y="1574064"/>
            <a:chExt cx="1858697" cy="2315161"/>
          </a:xfrm>
        </p:grpSpPr>
        <p:sp>
          <p:nvSpPr>
            <p:cNvPr id="219" name="Google Shape;219;p13"/>
            <p:cNvSpPr txBox="1"/>
            <p:nvPr/>
          </p:nvSpPr>
          <p:spPr>
            <a:xfrm>
              <a:off x="1393722" y="1574064"/>
              <a:ext cx="877800" cy="338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a:buNone/>
              </a:pPr>
              <a:r>
                <a:rPr lang="en-US" sz="1300" b="0" i="0" u="none" strike="noStrike" cap="none">
                  <a:solidFill>
                    <a:srgbClr val="0C58D3"/>
                  </a:solidFill>
                  <a:latin typeface="Roboto"/>
                  <a:ea typeface="Roboto"/>
                  <a:cs typeface="Roboto"/>
                  <a:sym typeface="Roboto"/>
                </a:rPr>
                <a:t>March 9 2021</a:t>
              </a:r>
              <a:endParaRPr sz="1300" b="0" i="0" u="none" strike="noStrike" cap="none">
                <a:solidFill>
                  <a:srgbClr val="0C58D3"/>
                </a:solidFill>
                <a:latin typeface="Roboto"/>
                <a:ea typeface="Roboto"/>
                <a:cs typeface="Roboto"/>
                <a:sym typeface="Roboto"/>
              </a:endParaRPr>
            </a:p>
          </p:txBody>
        </p:sp>
        <p:sp>
          <p:nvSpPr>
            <p:cNvPr id="220" name="Google Shape;220;p13"/>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Literature Survey</a:t>
              </a:r>
              <a:endParaRPr sz="1300" b="1" i="0" u="none" strike="noStrike" cap="none">
                <a:solidFill>
                  <a:srgbClr val="0C58D3"/>
                </a:solidFill>
                <a:latin typeface="Roboto"/>
                <a:ea typeface="Roboto"/>
                <a:cs typeface="Roboto"/>
                <a:sym typeface="Roboto"/>
              </a:endParaRPr>
            </a:p>
          </p:txBody>
        </p:sp>
        <p:sp>
          <p:nvSpPr>
            <p:cNvPr id="221" name="Google Shape;221;p13"/>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endParaRPr sz="1200" b="0" i="0" u="none" strike="noStrike" cap="none" dirty="0">
                <a:solidFill>
                  <a:srgbClr val="0C58D3"/>
                </a:solidFill>
                <a:latin typeface="Roboto"/>
                <a:ea typeface="Roboto"/>
                <a:cs typeface="Roboto"/>
                <a:sym typeface="Roboto"/>
              </a:endParaRPr>
            </a:p>
          </p:txBody>
        </p:sp>
        <p:cxnSp>
          <p:nvCxnSpPr>
            <p:cNvPr id="222" name="Google Shape;222;p13"/>
            <p:cNvCxnSpPr>
              <a:stCxn id="219" idx="3"/>
            </p:cNvCxnSpPr>
            <p:nvPr/>
          </p:nvCxnSpPr>
          <p:spPr>
            <a:xfrm>
              <a:off x="2271522" y="1743264"/>
              <a:ext cx="670200" cy="742800"/>
            </a:xfrm>
            <a:prstGeom prst="straightConnector1">
              <a:avLst/>
            </a:prstGeom>
            <a:noFill/>
            <a:ln w="9525" cap="flat" cmpd="sng">
              <a:solidFill>
                <a:srgbClr val="0D5DDF"/>
              </a:solidFill>
              <a:prstDash val="solid"/>
              <a:round/>
              <a:headEnd type="none" w="sm" len="sm"/>
              <a:tailEnd type="none" w="sm" len="sm"/>
            </a:ln>
          </p:spPr>
        </p:cxnSp>
        <p:sp>
          <p:nvSpPr>
            <p:cNvPr id="223" name="Google Shape;223;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24" name="Google Shape;224;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13"/>
          <p:cNvGrpSpPr/>
          <p:nvPr/>
        </p:nvGrpSpPr>
        <p:grpSpPr>
          <a:xfrm>
            <a:off x="6011056" y="2097699"/>
            <a:ext cx="2446472" cy="3350306"/>
            <a:chOff x="1083025" y="1574025"/>
            <a:chExt cx="1834900" cy="2512792"/>
          </a:xfrm>
        </p:grpSpPr>
        <p:sp>
          <p:nvSpPr>
            <p:cNvPr id="226" name="Google Shape;226;p13"/>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dirty="0">
                  <a:solidFill>
                    <a:srgbClr val="858585"/>
                  </a:solidFill>
                  <a:latin typeface="Roboto"/>
                  <a:ea typeface="Roboto"/>
                  <a:cs typeface="Roboto"/>
                  <a:sym typeface="Roboto"/>
                </a:rPr>
                <a:t>April 9 2021</a:t>
              </a:r>
              <a:endParaRPr sz="1300" b="0" i="0" u="none" strike="noStrike" cap="none" dirty="0">
                <a:solidFill>
                  <a:srgbClr val="858585"/>
                </a:solidFill>
                <a:latin typeface="Roboto"/>
                <a:ea typeface="Roboto"/>
                <a:cs typeface="Roboto"/>
                <a:sym typeface="Roboto"/>
              </a:endParaRPr>
            </a:p>
          </p:txBody>
        </p:sp>
        <p:sp>
          <p:nvSpPr>
            <p:cNvPr id="227" name="Google Shape;227;p13"/>
            <p:cNvSpPr txBox="1"/>
            <p:nvPr/>
          </p:nvSpPr>
          <p:spPr>
            <a:xfrm>
              <a:off x="1163873" y="2515235"/>
              <a:ext cx="1505100" cy="7419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r>
                <a:rPr lang="en-US" sz="1300" b="1" dirty="0" err="1">
                  <a:solidFill>
                    <a:srgbClr val="858585"/>
                  </a:solidFill>
                  <a:latin typeface="Roboto"/>
                  <a:ea typeface="Roboto"/>
                  <a:cs typeface="Roboto"/>
                  <a:sym typeface="Roboto"/>
                </a:rPr>
                <a:t>Finalising</a:t>
              </a:r>
              <a:r>
                <a:rPr lang="en-US" sz="1300" b="1" dirty="0">
                  <a:solidFill>
                    <a:srgbClr val="858585"/>
                  </a:solidFill>
                  <a:latin typeface="Roboto"/>
                  <a:ea typeface="Roboto"/>
                  <a:cs typeface="Roboto"/>
                  <a:sym typeface="Roboto"/>
                </a:rPr>
                <a:t> the Algorithm</a:t>
              </a:r>
              <a:endParaRPr sz="1300" b="1" i="0" u="none" strike="noStrike" cap="none" dirty="0">
                <a:solidFill>
                  <a:srgbClr val="858585"/>
                </a:solidFill>
                <a:latin typeface="Roboto"/>
                <a:ea typeface="Roboto"/>
                <a:cs typeface="Roboto"/>
                <a:sym typeface="Roboto"/>
              </a:endParaRPr>
            </a:p>
          </p:txBody>
        </p:sp>
        <p:sp>
          <p:nvSpPr>
            <p:cNvPr id="228" name="Google Shape;228;p13"/>
            <p:cNvSpPr txBox="1"/>
            <p:nvPr/>
          </p:nvSpPr>
          <p:spPr>
            <a:xfrm>
              <a:off x="1143623" y="3349417"/>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dirty="0">
                  <a:solidFill>
                    <a:srgbClr val="858585"/>
                  </a:solidFill>
                  <a:latin typeface="Roboto"/>
                  <a:ea typeface="Roboto"/>
                  <a:cs typeface="Roboto"/>
                  <a:sym typeface="Roboto"/>
                </a:rPr>
                <a:t> Working on  part 1 of the project </a:t>
              </a:r>
              <a:endParaRPr sz="1100" b="0" i="0" u="none" strike="noStrike" cap="none" dirty="0">
                <a:solidFill>
                  <a:srgbClr val="858585"/>
                </a:solidFill>
                <a:latin typeface="Roboto"/>
                <a:ea typeface="Roboto"/>
                <a:cs typeface="Roboto"/>
                <a:sym typeface="Roboto"/>
              </a:endParaRPr>
            </a:p>
          </p:txBody>
        </p:sp>
        <p:cxnSp>
          <p:nvCxnSpPr>
            <p:cNvPr id="229" name="Google Shape;229;p1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30" name="Google Shape;230;p1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31" name="Google Shape;231;p1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13"/>
          <p:cNvGrpSpPr/>
          <p:nvPr/>
        </p:nvGrpSpPr>
        <p:grpSpPr>
          <a:xfrm>
            <a:off x="3739398" y="2101421"/>
            <a:ext cx="2446472" cy="3343005"/>
            <a:chOff x="1083025" y="1574027"/>
            <a:chExt cx="1834900" cy="2507316"/>
          </a:xfrm>
        </p:grpSpPr>
        <p:sp>
          <p:nvSpPr>
            <p:cNvPr id="233" name="Google Shape;233;p13"/>
            <p:cNvSpPr txBox="1"/>
            <p:nvPr/>
          </p:nvSpPr>
          <p:spPr>
            <a:xfrm>
              <a:off x="1424830" y="1574027"/>
              <a:ext cx="803700" cy="446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a:buNone/>
              </a:pPr>
              <a:r>
                <a:rPr lang="en-US" sz="1300" b="0" i="0" u="none" strike="noStrike" cap="none" dirty="0">
                  <a:solidFill>
                    <a:srgbClr val="0C58D3"/>
                  </a:solidFill>
                  <a:latin typeface="Roboto"/>
                  <a:ea typeface="Roboto"/>
                  <a:cs typeface="Roboto"/>
                  <a:sym typeface="Roboto"/>
                </a:rPr>
                <a:t>March </a:t>
              </a:r>
              <a:r>
                <a:rPr lang="en-US" sz="1300" dirty="0">
                  <a:solidFill>
                    <a:srgbClr val="0C58D3"/>
                  </a:solidFill>
                  <a:latin typeface="Roboto"/>
                  <a:ea typeface="Roboto"/>
                  <a:cs typeface="Roboto"/>
                  <a:sym typeface="Roboto"/>
                </a:rPr>
                <a:t>25 </a:t>
              </a:r>
              <a:r>
                <a:rPr lang="en-US" sz="1300" b="0" i="0" u="none" strike="noStrike" cap="none" dirty="0">
                  <a:solidFill>
                    <a:srgbClr val="0C58D3"/>
                  </a:solidFill>
                  <a:latin typeface="Roboto"/>
                  <a:ea typeface="Roboto"/>
                  <a:cs typeface="Roboto"/>
                  <a:sym typeface="Roboto"/>
                </a:rPr>
                <a:t>2021</a:t>
              </a:r>
              <a:endParaRPr sz="1300" b="0" i="0" u="none" strike="noStrike" cap="none" dirty="0">
                <a:solidFill>
                  <a:srgbClr val="0C58D3"/>
                </a:solidFill>
                <a:latin typeface="Roboto"/>
                <a:ea typeface="Roboto"/>
                <a:cs typeface="Roboto"/>
                <a:sym typeface="Roboto"/>
              </a:endParaRPr>
            </a:p>
          </p:txBody>
        </p:sp>
        <p:sp>
          <p:nvSpPr>
            <p:cNvPr id="234" name="Google Shape;234;p13"/>
            <p:cNvSpPr txBox="1"/>
            <p:nvPr/>
          </p:nvSpPr>
          <p:spPr>
            <a:xfrm>
              <a:off x="1227625" y="3343943"/>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0" i="0" u="none" strike="noStrike" cap="none" dirty="0">
                  <a:solidFill>
                    <a:srgbClr val="0C58D3"/>
                  </a:solidFill>
                  <a:latin typeface="Roboto"/>
                  <a:ea typeface="Roboto"/>
                  <a:cs typeface="Roboto"/>
                  <a:sym typeface="Roboto"/>
                </a:rPr>
                <a:t>Discussing and </a:t>
              </a:r>
              <a:r>
                <a:rPr lang="en-US" sz="1200" b="0" i="0" u="none" strike="noStrike" cap="none" dirty="0" err="1">
                  <a:solidFill>
                    <a:srgbClr val="0C58D3"/>
                  </a:solidFill>
                  <a:latin typeface="Roboto"/>
                  <a:ea typeface="Roboto"/>
                  <a:cs typeface="Roboto"/>
                  <a:sym typeface="Roboto"/>
                </a:rPr>
                <a:t>finalising</a:t>
              </a:r>
              <a:r>
                <a:rPr lang="en-US" sz="1200" b="0" i="0" u="none" strike="noStrike" cap="none" dirty="0">
                  <a:solidFill>
                    <a:srgbClr val="0C58D3"/>
                  </a:solidFill>
                  <a:latin typeface="Roboto"/>
                  <a:ea typeface="Roboto"/>
                  <a:cs typeface="Roboto"/>
                  <a:sym typeface="Roboto"/>
                </a:rPr>
                <a:t> the approach  and understanding required technology</a:t>
              </a:r>
              <a:endParaRPr sz="1200" b="0" i="0" u="none" strike="noStrike" cap="none" dirty="0">
                <a:solidFill>
                  <a:srgbClr val="0C58D3"/>
                </a:solidFill>
                <a:latin typeface="Roboto"/>
                <a:ea typeface="Roboto"/>
                <a:cs typeface="Roboto"/>
                <a:sym typeface="Roboto"/>
              </a:endParaRPr>
            </a:p>
          </p:txBody>
        </p:sp>
        <p:cxnSp>
          <p:nvCxnSpPr>
            <p:cNvPr id="235" name="Google Shape;235;p13"/>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36" name="Google Shape;236;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37" name="Google Shape;237;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txBox="1"/>
            <p:nvPr/>
          </p:nvSpPr>
          <p:spPr>
            <a:xfrm>
              <a:off x="1247875" y="2935336"/>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dirty="0" err="1">
                  <a:solidFill>
                    <a:srgbClr val="0C58D3"/>
                  </a:solidFill>
                  <a:latin typeface="Roboto"/>
                  <a:ea typeface="Roboto"/>
                  <a:cs typeface="Roboto"/>
                  <a:sym typeface="Roboto"/>
                </a:rPr>
                <a:t>Finalising</a:t>
              </a:r>
              <a:r>
                <a:rPr lang="en-US" sz="1300" b="1" i="0" u="none" strike="noStrike" cap="none" dirty="0">
                  <a:solidFill>
                    <a:srgbClr val="0C58D3"/>
                  </a:solidFill>
                  <a:latin typeface="Roboto"/>
                  <a:ea typeface="Roboto"/>
                  <a:cs typeface="Roboto"/>
                  <a:sym typeface="Roboto"/>
                </a:rPr>
                <a:t> requirements for the project</a:t>
              </a:r>
              <a:endParaRPr sz="1300" b="1" i="0" u="none" strike="noStrike" cap="none" dirty="0">
                <a:solidFill>
                  <a:srgbClr val="0C58D3"/>
                </a:solidFill>
                <a:latin typeface="Roboto"/>
                <a:ea typeface="Roboto"/>
                <a:cs typeface="Roboto"/>
                <a:sym typeface="Roboto"/>
              </a:endParaRPr>
            </a:p>
          </p:txBody>
        </p:sp>
      </p:grpSp>
      <p:sp>
        <p:nvSpPr>
          <p:cNvPr id="239" name="Google Shape;239;p13"/>
          <p:cNvSpPr txBox="1">
            <a:spLocks noGrp="1"/>
          </p:cNvSpPr>
          <p:nvPr>
            <p:ph type="title"/>
          </p:nvPr>
        </p:nvSpPr>
        <p:spPr>
          <a:xfrm>
            <a:off x="3489150" y="788725"/>
            <a:ext cx="7553100" cy="614700"/>
          </a:xfrm>
          <a:prstGeom prst="rect">
            <a:avLst/>
          </a:prstGeom>
          <a:noFill/>
          <a:ln>
            <a:noFill/>
          </a:ln>
        </p:spPr>
        <p:txBody>
          <a:bodyPr spcFirstLastPara="1" wrap="square" lIns="91425" tIns="45700" rIns="91425" bIns="45700" anchor="ctr" anchorCtr="0">
            <a:noAutofit/>
          </a:bodyPr>
          <a:lstStyle/>
          <a:p>
            <a:pPr marL="342900" lvl="0" indent="-342900" algn="r" rtl="0">
              <a:lnSpc>
                <a:spcPct val="100000"/>
              </a:lnSpc>
              <a:spcBef>
                <a:spcPts val="0"/>
              </a:spcBef>
              <a:spcAft>
                <a:spcPts val="0"/>
              </a:spcAft>
              <a:buClr>
                <a:schemeClr val="dk1"/>
              </a:buClr>
              <a:buSzPts val="1800"/>
              <a:buFont typeface="Calibri"/>
              <a:buNone/>
            </a:pPr>
            <a:endParaRPr sz="2400" dirty="0">
              <a:solidFill>
                <a:srgbClr val="FF0000"/>
              </a:solidFill>
              <a:latin typeface="Trebuchet MS"/>
              <a:ea typeface="Trebuchet MS"/>
              <a:cs typeface="Trebuchet MS"/>
              <a:sym typeface="Trebuchet MS"/>
            </a:endParaRPr>
          </a:p>
          <a:p>
            <a:pPr marL="342900" lvl="0" indent="-342900" algn="r" rtl="0">
              <a:lnSpc>
                <a:spcPct val="100000"/>
              </a:lnSpc>
              <a:spcBef>
                <a:spcPts val="0"/>
              </a:spcBef>
              <a:spcAft>
                <a:spcPts val="0"/>
              </a:spcAft>
              <a:buClr>
                <a:schemeClr val="dk1"/>
              </a:buClr>
              <a:buSzPts val="1800"/>
              <a:buFont typeface="Calibri"/>
              <a:buNone/>
            </a:pPr>
            <a:endParaRPr sz="2400" dirty="0">
              <a:solidFill>
                <a:srgbClr val="FF0000"/>
              </a:solidFill>
              <a:latin typeface="Trebuchet MS"/>
              <a:ea typeface="Trebuchet MS"/>
              <a:cs typeface="Trebuchet MS"/>
              <a:sym typeface="Trebuchet MS"/>
            </a:endParaRPr>
          </a:p>
          <a:p>
            <a:pPr marL="342900" lvl="0" indent="-342900" algn="r" rtl="0">
              <a:lnSpc>
                <a:spcPct val="100000"/>
              </a:lnSpc>
              <a:spcBef>
                <a:spcPts val="0"/>
              </a:spcBef>
              <a:spcAft>
                <a:spcPts val="0"/>
              </a:spcAft>
              <a:buClr>
                <a:srgbClr val="000000"/>
              </a:buClr>
              <a:buSzPts val="1800"/>
              <a:buFont typeface="Arial"/>
              <a:buNone/>
            </a:pPr>
            <a:r>
              <a:rPr lang="en-US" sz="2400" dirty="0">
                <a:solidFill>
                  <a:srgbClr val="FF0000"/>
                </a:solidFill>
                <a:latin typeface="Trebuchet MS"/>
                <a:ea typeface="Trebuchet MS"/>
                <a:cs typeface="Trebuchet MS"/>
                <a:sym typeface="Trebuchet MS"/>
              </a:rPr>
              <a:t>Capstone (Phase-I &amp; Phase-II) Project Timeline</a:t>
            </a:r>
            <a:endParaRPr sz="2400" dirty="0">
              <a:solidFill>
                <a:srgbClr val="FF0000"/>
              </a:solidFill>
              <a:latin typeface="Trebuchet MS"/>
              <a:ea typeface="Trebuchet MS"/>
              <a:cs typeface="Trebuchet MS"/>
              <a:sym typeface="Trebuchet MS"/>
            </a:endParaRPr>
          </a:p>
          <a:p>
            <a:pPr marL="0" lvl="0" indent="0" algn="l" rtl="0">
              <a:lnSpc>
                <a:spcPct val="90000"/>
              </a:lnSpc>
              <a:spcBef>
                <a:spcPts val="0"/>
              </a:spcBef>
              <a:spcAft>
                <a:spcPts val="0"/>
              </a:spcAft>
              <a:buClr>
                <a:schemeClr val="dk1"/>
              </a:buClr>
              <a:buSzPts val="1800"/>
              <a:buFont typeface="Calibri"/>
              <a:buNone/>
            </a:pPr>
            <a:endParaRPr dirty="0"/>
          </a:p>
        </p:txBody>
      </p:sp>
      <p:sp>
        <p:nvSpPr>
          <p:cNvPr id="240" name="Google Shape;240;p13"/>
          <p:cNvSpPr txBox="1">
            <a:spLocks noGrp="1"/>
          </p:cNvSpPr>
          <p:nvPr>
            <p:ph type="body" idx="1"/>
          </p:nvPr>
        </p:nvSpPr>
        <p:spPr>
          <a:xfrm>
            <a:off x="6553200" y="5461502"/>
            <a:ext cx="4776600" cy="695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r>
              <a:rPr lang="en-US"/>
              <a:t>Timeline on Deliverable-1</a:t>
            </a:r>
            <a:endParaRPr/>
          </a:p>
        </p:txBody>
      </p:sp>
      <p:sp>
        <p:nvSpPr>
          <p:cNvPr id="241" name="Google Shape;241;p13"/>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14"/>
          <p:cNvGrpSpPr/>
          <p:nvPr/>
        </p:nvGrpSpPr>
        <p:grpSpPr>
          <a:xfrm>
            <a:off x="1449997" y="2048217"/>
            <a:ext cx="2446472" cy="2371836"/>
            <a:chOff x="1083025" y="1536202"/>
            <a:chExt cx="1834900" cy="1778922"/>
          </a:xfrm>
        </p:grpSpPr>
        <p:sp>
          <p:nvSpPr>
            <p:cNvPr id="248" name="Google Shape;248;p14"/>
            <p:cNvSpPr txBox="1"/>
            <p:nvPr/>
          </p:nvSpPr>
          <p:spPr>
            <a:xfrm>
              <a:off x="1464598" y="1536202"/>
              <a:ext cx="715604"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0"/>
                </a:spcAft>
                <a:buClr>
                  <a:srgbClr val="000000"/>
                </a:buClr>
                <a:buSzPts val="1300"/>
                <a:buFont typeface="Arial"/>
                <a:buNone/>
              </a:pPr>
              <a:r>
                <a:rPr lang="en-US" sz="1300" b="0" i="0" u="none" strike="noStrike" cap="none" dirty="0">
                  <a:solidFill>
                    <a:srgbClr val="0C58D3"/>
                  </a:solidFill>
                  <a:latin typeface="Roboto"/>
                  <a:ea typeface="Roboto"/>
                  <a:cs typeface="Roboto"/>
                  <a:sym typeface="Roboto"/>
                </a:rPr>
                <a:t>June 25 2021</a:t>
              </a:r>
              <a:endParaRPr sz="1300" b="0" i="0" u="none" strike="noStrike" cap="none" dirty="0">
                <a:solidFill>
                  <a:srgbClr val="0C58D3"/>
                </a:solidFill>
                <a:latin typeface="Roboto"/>
                <a:ea typeface="Roboto"/>
                <a:cs typeface="Roboto"/>
                <a:sym typeface="Roboto"/>
              </a:endParaRPr>
            </a:p>
            <a:p>
              <a:pPr marL="0" marR="0" lvl="0" indent="0" algn="r" rtl="0">
                <a:lnSpc>
                  <a:spcPct val="115000"/>
                </a:lnSpc>
                <a:spcBef>
                  <a:spcPts val="2100"/>
                </a:spcBef>
                <a:spcAft>
                  <a:spcPts val="2100"/>
                </a:spcAft>
                <a:buClr>
                  <a:srgbClr val="000000"/>
                </a:buClr>
                <a:buSzPts val="1300"/>
                <a:buFont typeface="Arial"/>
                <a:buNone/>
              </a:pPr>
              <a:endParaRPr sz="1300" b="0" i="0" u="none" strike="noStrike" cap="none" dirty="0">
                <a:solidFill>
                  <a:srgbClr val="0C58D3"/>
                </a:solidFill>
                <a:latin typeface="Roboto"/>
                <a:ea typeface="Roboto"/>
                <a:cs typeface="Roboto"/>
                <a:sym typeface="Roboto"/>
              </a:endParaRPr>
            </a:p>
          </p:txBody>
        </p:sp>
        <p:sp>
          <p:nvSpPr>
            <p:cNvPr id="249" name="Google Shape;249;p14"/>
            <p:cNvSpPr txBox="1"/>
            <p:nvPr/>
          </p:nvSpPr>
          <p:spPr>
            <a:xfrm>
              <a:off x="1235825" y="2695024"/>
              <a:ext cx="1505100" cy="6201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Partial implementation of model </a:t>
              </a:r>
              <a:endParaRPr sz="1300" b="1" i="0" u="none" strike="noStrike" cap="none">
                <a:solidFill>
                  <a:srgbClr val="0C58D3"/>
                </a:solidFill>
                <a:latin typeface="Roboto"/>
                <a:ea typeface="Roboto"/>
                <a:cs typeface="Roboto"/>
                <a:sym typeface="Roboto"/>
              </a:endParaRPr>
            </a:p>
          </p:txBody>
        </p:sp>
        <p:cxnSp>
          <p:nvCxnSpPr>
            <p:cNvPr id="250" name="Google Shape;250;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1" name="Google Shape;251;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2" name="Google Shape;252;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14"/>
          <p:cNvGrpSpPr/>
          <p:nvPr/>
        </p:nvGrpSpPr>
        <p:grpSpPr>
          <a:xfrm>
            <a:off x="3728596" y="2098647"/>
            <a:ext cx="2446472" cy="2089814"/>
            <a:chOff x="1083025" y="1574025"/>
            <a:chExt cx="1834900" cy="1567400"/>
          </a:xfrm>
        </p:grpSpPr>
        <p:sp>
          <p:nvSpPr>
            <p:cNvPr id="254" name="Google Shape;254;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0C58D3"/>
                  </a:solidFill>
                  <a:latin typeface="Roboto"/>
                  <a:ea typeface="Roboto"/>
                  <a:cs typeface="Roboto"/>
                  <a:sym typeface="Roboto"/>
                </a:rPr>
                <a:t>July 15 2021</a:t>
              </a:r>
              <a:endParaRPr sz="1300" b="0" i="0" u="none" strike="noStrike" cap="none">
                <a:solidFill>
                  <a:srgbClr val="0C58D3"/>
                </a:solidFill>
                <a:latin typeface="Roboto"/>
                <a:ea typeface="Roboto"/>
                <a:cs typeface="Roboto"/>
                <a:sym typeface="Roboto"/>
              </a:endParaRPr>
            </a:p>
          </p:txBody>
        </p:sp>
        <p:sp>
          <p:nvSpPr>
            <p:cNvPr id="255" name="Google Shape;255;p1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Final implementation</a:t>
              </a:r>
              <a:endParaRPr sz="1300" b="1" i="0" u="none" strike="noStrike" cap="none">
                <a:solidFill>
                  <a:srgbClr val="0C58D3"/>
                </a:solidFill>
                <a:latin typeface="Roboto"/>
                <a:ea typeface="Roboto"/>
                <a:cs typeface="Roboto"/>
                <a:sym typeface="Roboto"/>
              </a:endParaRPr>
            </a:p>
          </p:txBody>
        </p:sp>
        <p:cxnSp>
          <p:nvCxnSpPr>
            <p:cNvPr id="256" name="Google Shape;256;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7" name="Google Shape;257;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8" name="Google Shape;258;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0" name="Google Shape;260;p14"/>
          <p:cNvGrpSpPr/>
          <p:nvPr/>
        </p:nvGrpSpPr>
        <p:grpSpPr>
          <a:xfrm>
            <a:off x="6011056" y="2097699"/>
            <a:ext cx="2446472" cy="3539375"/>
            <a:chOff x="1083025" y="1574025"/>
            <a:chExt cx="1834900" cy="2654598"/>
          </a:xfrm>
        </p:grpSpPr>
        <p:sp>
          <p:nvSpPr>
            <p:cNvPr id="261" name="Google Shape;261;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858585"/>
                  </a:solidFill>
                  <a:latin typeface="Roboto"/>
                  <a:ea typeface="Roboto"/>
                  <a:cs typeface="Roboto"/>
                  <a:sym typeface="Roboto"/>
                </a:rPr>
                <a:t>July 31 2020</a:t>
              </a:r>
              <a:endParaRPr sz="1300" b="0" i="0" u="none" strike="noStrike" cap="none">
                <a:solidFill>
                  <a:srgbClr val="858585"/>
                </a:solidFill>
                <a:latin typeface="Roboto"/>
                <a:ea typeface="Roboto"/>
                <a:cs typeface="Roboto"/>
                <a:sym typeface="Roboto"/>
              </a:endParaRPr>
            </a:p>
          </p:txBody>
        </p:sp>
        <p:sp>
          <p:nvSpPr>
            <p:cNvPr id="262" name="Google Shape;262;p14"/>
            <p:cNvSpPr txBox="1"/>
            <p:nvPr/>
          </p:nvSpPr>
          <p:spPr>
            <a:xfrm>
              <a:off x="1235818" y="2695020"/>
              <a:ext cx="1505100" cy="7917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858585"/>
                  </a:solidFill>
                  <a:latin typeface="Roboto"/>
                  <a:ea typeface="Roboto"/>
                  <a:cs typeface="Roboto"/>
                  <a:sym typeface="Roboto"/>
                </a:rPr>
                <a:t>Present final system and start working on making a research paper</a:t>
              </a:r>
              <a:endParaRPr sz="1300" b="1" i="0" u="none" strike="noStrike" cap="none">
                <a:solidFill>
                  <a:srgbClr val="858585"/>
                </a:solidFill>
                <a:latin typeface="Roboto"/>
                <a:ea typeface="Roboto"/>
                <a:cs typeface="Roboto"/>
                <a:sym typeface="Roboto"/>
              </a:endParaRPr>
            </a:p>
          </p:txBody>
        </p:sp>
        <p:cxnSp>
          <p:nvCxnSpPr>
            <p:cNvPr id="263" name="Google Shape;263;p1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64" name="Google Shape;264;p1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65" name="Google Shape;265;p1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txBox="1"/>
            <p:nvPr/>
          </p:nvSpPr>
          <p:spPr>
            <a:xfrm>
              <a:off x="1215698" y="3486723"/>
              <a:ext cx="1545600" cy="741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0" i="0" u="none" strike="noStrike" cap="none" dirty="0">
                  <a:solidFill>
                    <a:srgbClr val="858585"/>
                  </a:solidFill>
                  <a:latin typeface="Roboto"/>
                  <a:ea typeface="Roboto"/>
                  <a:cs typeface="Roboto"/>
                  <a:sym typeface="Roboto"/>
                </a:rPr>
                <a:t>Submit the project for review and make journal on our implementation of project.</a:t>
              </a:r>
              <a:endParaRPr sz="1200" b="0" i="0" u="none" strike="noStrike" cap="none" dirty="0">
                <a:solidFill>
                  <a:srgbClr val="858585"/>
                </a:solidFill>
                <a:latin typeface="Roboto"/>
                <a:ea typeface="Roboto"/>
                <a:cs typeface="Roboto"/>
                <a:sym typeface="Roboto"/>
              </a:endParaRPr>
            </a:p>
          </p:txBody>
        </p:sp>
      </p:grpSp>
      <p:sp>
        <p:nvSpPr>
          <p:cNvPr id="267" name="Google Shape;267;p14"/>
          <p:cNvSpPr txBox="1">
            <a:spLocks noGrp="1"/>
          </p:cNvSpPr>
          <p:nvPr>
            <p:ph type="title"/>
          </p:nvPr>
        </p:nvSpPr>
        <p:spPr>
          <a:xfrm>
            <a:off x="1902025" y="843850"/>
            <a:ext cx="9094800" cy="616200"/>
          </a:xfrm>
          <a:prstGeom prst="rect">
            <a:avLst/>
          </a:prstGeom>
          <a:noFill/>
          <a:ln>
            <a:noFill/>
          </a:ln>
        </p:spPr>
        <p:txBody>
          <a:bodyPr spcFirstLastPara="1" wrap="square" lIns="91425" tIns="45700" rIns="91425" bIns="45700" anchor="ctr" anchorCtr="0">
            <a:noAutofit/>
          </a:bodyPr>
          <a:lstStyle/>
          <a:p>
            <a:pPr marL="342900" lvl="0" indent="-342900" algn="r" rtl="0">
              <a:lnSpc>
                <a:spcPct val="100000"/>
              </a:lnSpc>
              <a:spcBef>
                <a:spcPts val="0"/>
              </a:spcBef>
              <a:spcAft>
                <a:spcPts val="0"/>
              </a:spcAft>
              <a:buClr>
                <a:schemeClr val="dk1"/>
              </a:buClr>
              <a:buSzPts val="1800"/>
              <a:buFont typeface="Arial"/>
              <a:buNone/>
            </a:pPr>
            <a:r>
              <a:rPr lang="en-US" sz="2400">
                <a:solidFill>
                  <a:srgbClr val="FF0000"/>
                </a:solidFill>
                <a:latin typeface="Trebuchet MS"/>
                <a:ea typeface="Trebuchet MS"/>
                <a:cs typeface="Trebuchet MS"/>
                <a:sym typeface="Trebuchet MS"/>
              </a:rPr>
              <a:t>Capstone (Phase-I &amp; Phase-II) Project Timeline</a:t>
            </a:r>
            <a:endParaRPr sz="2400"/>
          </a:p>
        </p:txBody>
      </p:sp>
      <p:sp>
        <p:nvSpPr>
          <p:cNvPr id="268" name="Google Shape;268;p14"/>
          <p:cNvSpPr txBox="1">
            <a:spLocks noGrp="1"/>
          </p:cNvSpPr>
          <p:nvPr>
            <p:ph type="body" idx="1"/>
          </p:nvPr>
        </p:nvSpPr>
        <p:spPr>
          <a:xfrm>
            <a:off x="5926675" y="5692675"/>
            <a:ext cx="5255100" cy="53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r>
              <a:rPr lang="en-US" dirty="0"/>
              <a:t>         Timeline on Deliverable-2</a:t>
            </a:r>
            <a:endParaRPr dirty="0"/>
          </a:p>
        </p:txBody>
      </p:sp>
      <p:sp>
        <p:nvSpPr>
          <p:cNvPr id="269" name="Google Shape;269;p14"/>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524000" y="2828835"/>
            <a:ext cx="8839199" cy="1200329"/>
          </a:xfrm>
          <a:prstGeom prst="rect">
            <a:avLst/>
          </a:prstGeom>
          <a:noFill/>
        </p:spPr>
        <p:txBody>
          <a:bodyPr wrap="square">
            <a:spAutoFit/>
          </a:bodyPr>
          <a:lstStyle/>
          <a:p>
            <a:pPr marL="38100" algn="just">
              <a:spcBef>
                <a:spcPts val="0"/>
              </a:spcBef>
              <a:spcAft>
                <a:spcPts val="0"/>
              </a:spcAft>
              <a:buClr>
                <a:srgbClr val="0000FF"/>
              </a:buClr>
              <a:buSzPts val="3000"/>
            </a:pPr>
            <a:r>
              <a:rPr lang="en-US" sz="2400" dirty="0">
                <a:solidFill>
                  <a:srgbClr val="0000FF"/>
                </a:solidFill>
                <a:latin typeface="Trebuchet MS"/>
                <a:sym typeface="Trebuchet MS"/>
              </a:rPr>
              <a:t>Since the Proposed Methodology / Approach have algorithms with lesser time and space complexity which performs well, It is expected to provide better results.</a:t>
            </a:r>
          </a:p>
        </p:txBody>
      </p:sp>
    </p:spTree>
    <p:extLst>
      <p:ext uri="{BB962C8B-B14F-4D97-AF65-F5344CB8AC3E}">
        <p14:creationId xmlns:p14="http://schemas.microsoft.com/office/powerpoint/2010/main" val="78653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References</a:t>
            </a:r>
          </a:p>
        </p:txBody>
      </p:sp>
      <p:sp>
        <p:nvSpPr>
          <p:cNvPr id="6" name="Content Placeholder 2"/>
          <p:cNvSpPr txBox="1"/>
          <p:nvPr/>
        </p:nvSpPr>
        <p:spPr>
          <a:xfrm>
            <a:off x="838200" y="1828800"/>
            <a:ext cx="11201400" cy="4724400"/>
          </a:xfrm>
          <a:prstGeom prst="rect">
            <a:avLst/>
          </a:prstGeom>
        </p:spPr>
        <p:txBody>
          <a:bodyPr/>
          <a:lstStyle/>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Understanding the composition and evolution of terrorist group networks: A rough set approach.</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Vincenzo </a:t>
            </a:r>
            <a:r>
              <a:rPr lang="en-US" sz="2000" dirty="0" err="1">
                <a:latin typeface="Times New Roman" panose="02020603050405020304" pitchFamily="18" charset="0"/>
                <a:cs typeface="Times New Roman" panose="02020603050405020304" pitchFamily="18" charset="0"/>
              </a:rPr>
              <a:t>Loia</a:t>
            </a:r>
            <a:r>
              <a:rPr lang="en-US" sz="2000" dirty="0">
                <a:latin typeface="Times New Roman" panose="02020603050405020304" pitchFamily="18" charset="0"/>
                <a:cs typeface="Times New Roman" panose="02020603050405020304" pitchFamily="18" charset="0"/>
              </a:rPr>
              <a:t>, Francesco </a:t>
            </a:r>
            <a:r>
              <a:rPr lang="en-US" sz="2000" dirty="0" err="1">
                <a:latin typeface="Times New Roman" panose="02020603050405020304" pitchFamily="18" charset="0"/>
                <a:cs typeface="Times New Roman" panose="02020603050405020304" pitchFamily="18" charset="0"/>
              </a:rPr>
              <a:t>Orciuoli</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https://www.sciencedirect.com/science/article/pii/S0167739X19307757</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Finding influential nodes in social networks based on neighborhood correlation coefficient.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Ahmad </a:t>
            </a:r>
            <a:r>
              <a:rPr lang="en-US" sz="2000" dirty="0" err="1">
                <a:latin typeface="Times New Roman" panose="02020603050405020304" pitchFamily="18" charset="0"/>
                <a:cs typeface="Times New Roman" panose="02020603050405020304" pitchFamily="18" charset="0"/>
              </a:rPr>
              <a:t>Zareie</a:t>
            </a:r>
            <a:r>
              <a:rPr lang="en-US" sz="2000" dirty="0">
                <a:latin typeface="Times New Roman" panose="02020603050405020304" pitchFamily="18" charset="0"/>
                <a:cs typeface="Times New Roman" panose="02020603050405020304" pitchFamily="18" charset="0"/>
              </a:rPr>
              <a:t>, Amir </a:t>
            </a:r>
            <a:r>
              <a:rPr lang="en-US" sz="2000" dirty="0" err="1">
                <a:latin typeface="Times New Roman" panose="02020603050405020304" pitchFamily="18" charset="0"/>
                <a:cs typeface="Times New Roman" panose="02020603050405020304" pitchFamily="18" charset="0"/>
              </a:rPr>
              <a:t>Sheikhahmadi</a:t>
            </a:r>
            <a:r>
              <a:rPr lang="en-US" sz="2000" dirty="0">
                <a:latin typeface="Times New Roman" panose="02020603050405020304" pitchFamily="18" charset="0"/>
                <a:cs typeface="Times New Roman" panose="02020603050405020304" pitchFamily="18" charset="0"/>
              </a:rPr>
              <a:t>, Mahdi Jalili, Mohammad Sajjad Khaksar </a:t>
            </a:r>
            <a:r>
              <a:rPr lang="en-US" sz="2000" dirty="0" err="1">
                <a:latin typeface="Times New Roman" panose="02020603050405020304" pitchFamily="18" charset="0"/>
                <a:cs typeface="Times New Roman" panose="02020603050405020304" pitchFamily="18" charset="0"/>
              </a:rPr>
              <a:t>Fasaei</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4"/>
              </a:rPr>
              <a:t>https://www.sciencedirect.com/science/article/pii/</a:t>
            </a:r>
            <a:r>
              <a:rPr lang="en-US" sz="2000" dirty="0">
                <a:latin typeface="Times New Roman" panose="02020603050405020304" pitchFamily="18" charset="0"/>
                <a:cs typeface="Times New Roman" panose="02020603050405020304" pitchFamily="18" charset="0"/>
                <a:hlinkClick r:id="rId4"/>
              </a:rPr>
              <a:t>S0950705120300630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Community detection in large‑scale social networks: state‑of‑the‑art and future directions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Mehdi </a:t>
            </a:r>
            <a:r>
              <a:rPr lang="en-US" sz="2000" dirty="0" err="1">
                <a:latin typeface="Times New Roman" panose="02020603050405020304" pitchFamily="18" charset="0"/>
                <a:cs typeface="Times New Roman" panose="02020603050405020304" pitchFamily="18" charset="0"/>
              </a:rPr>
              <a:t>Azaouzi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Rhouma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Lotf</a:t>
            </a:r>
            <a:r>
              <a:rPr lang="en-US" sz="2000" dirty="0">
                <a:latin typeface="Times New Roman" panose="02020603050405020304" pitchFamily="18" charset="0"/>
                <a:cs typeface="Times New Roman" panose="02020603050405020304" pitchFamily="18" charset="0"/>
              </a:rPr>
              <a:t> Ben </a:t>
            </a:r>
            <a:r>
              <a:rPr lang="en-US" sz="2000" dirty="0" err="1">
                <a:latin typeface="Times New Roman" panose="02020603050405020304" pitchFamily="18" charset="0"/>
                <a:cs typeface="Times New Roman" panose="02020603050405020304" pitchFamily="18" charset="0"/>
              </a:rPr>
              <a:t>Romdhane</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5"/>
              </a:rPr>
              <a:t>https://www.sciencedirect.com/science/article/pii/</a:t>
            </a:r>
            <a:r>
              <a:rPr lang="en-US" sz="2000" dirty="0">
                <a:latin typeface="Times New Roman" panose="02020603050405020304" pitchFamily="18" charset="0"/>
                <a:cs typeface="Times New Roman" panose="02020603050405020304" pitchFamily="18" charset="0"/>
                <a:hlinkClick r:id="rId6"/>
              </a:rPr>
              <a:t>S0020025517310101</a:t>
            </a:r>
            <a:endParaRPr lang="en-IN" sz="2000" dirty="0">
              <a:latin typeface="Times New Roman" panose="02020603050405020304" pitchFamily="18" charset="0"/>
              <a:cs typeface="Times New Roman" panose="02020603050405020304" pitchFamily="18" charset="0"/>
            </a:endParaRPr>
          </a:p>
          <a:p>
            <a:pPr marL="342900" indent="1270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1078230" lvl="1" indent="-26543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References</a:t>
            </a:r>
          </a:p>
        </p:txBody>
      </p:sp>
      <p:sp>
        <p:nvSpPr>
          <p:cNvPr id="6" name="Content Placeholder 2"/>
          <p:cNvSpPr txBox="1"/>
          <p:nvPr/>
        </p:nvSpPr>
        <p:spPr>
          <a:xfrm>
            <a:off x="838200" y="1828800"/>
            <a:ext cx="11201400" cy="4724400"/>
          </a:xfrm>
          <a:prstGeom prst="rect">
            <a:avLst/>
          </a:prstGeom>
        </p:spPr>
        <p:txBody>
          <a:bodyPr/>
          <a:lstStyle/>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
        <p:nvSpPr>
          <p:cNvPr id="2" name="Rectangle 1">
            <a:extLst>
              <a:ext uri="{FF2B5EF4-FFF2-40B4-BE49-F238E27FC236}">
                <a16:creationId xmlns:a16="http://schemas.microsoft.com/office/drawing/2014/main" id="{BFB9CAB2-0F7D-47A2-8308-55FB8C465CA2}"/>
              </a:ext>
            </a:extLst>
          </p:cNvPr>
          <p:cNvSpPr/>
          <p:nvPr/>
        </p:nvSpPr>
        <p:spPr>
          <a:xfrm>
            <a:off x="838200" y="1682621"/>
            <a:ext cx="9616440" cy="2246769"/>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TI-SC: top-k </a:t>
            </a:r>
            <a:r>
              <a:rPr lang="en-US" sz="2000" dirty="0" err="1">
                <a:latin typeface="Times New Roman" panose="02020603050405020304" pitchFamily="18" charset="0"/>
                <a:cs typeface="Times New Roman" panose="02020603050405020304" pitchFamily="18" charset="0"/>
              </a:rPr>
              <a:t>infuential</a:t>
            </a:r>
            <a:r>
              <a:rPr lang="en-US" sz="2000" dirty="0">
                <a:latin typeface="Times New Roman" panose="02020603050405020304" pitchFamily="18" charset="0"/>
                <a:cs typeface="Times New Roman" panose="02020603050405020304" pitchFamily="18" charset="0"/>
              </a:rPr>
              <a:t> nodes selection based on community detection and scoring criteria in social networks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Hamid Ahmadi Beni, </a:t>
            </a:r>
            <a:r>
              <a:rPr lang="en-US" sz="2000" dirty="0" err="1">
                <a:latin typeface="Times New Roman" panose="02020603050405020304" pitchFamily="18" charset="0"/>
                <a:cs typeface="Times New Roman" panose="02020603050405020304" pitchFamily="18" charset="0"/>
              </a:rPr>
              <a:t>Asgarali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Bouyer</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3"/>
              </a:rPr>
              <a:t>https://www.researchgate.net/publication/333197917</a:t>
            </a:r>
            <a:endParaRPr lang="en-IN" sz="2000"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51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38380"/>
            <a:ext cx="9583216" cy="4142947"/>
          </a:xfrm>
          <a:prstGeom prst="rect">
            <a:avLst/>
          </a:prstGeom>
        </p:spPr>
        <p:txBody>
          <a:bodyPr/>
          <a:lstStyle/>
          <a:p>
            <a:r>
              <a:rPr lang="en-US" sz="2000" kern="0" dirty="0">
                <a:solidFill>
                  <a:srgbClr val="0000FF"/>
                </a:solidFill>
                <a:latin typeface="Trebuchet MS" pitchFamily="34" charset="0"/>
              </a:rPr>
              <a:t>Terrorism is a type of collective violence having direct impact </a:t>
            </a:r>
            <a:r>
              <a:rPr lang="en-IN" sz="2000" kern="0" dirty="0">
                <a:solidFill>
                  <a:srgbClr val="0000FF"/>
                </a:solidFill>
                <a:latin typeface="Trebuchet MS" pitchFamily="34" charset="0"/>
              </a:rPr>
              <a:t>on peace, normal routine of a country/community and security and it is also a way to generate fear in civilians using </a:t>
            </a:r>
            <a:r>
              <a:rPr lang="en-IN" sz="2000" kern="0" dirty="0" err="1">
                <a:solidFill>
                  <a:srgbClr val="0000FF"/>
                </a:solidFill>
                <a:latin typeface="Trebuchet MS" pitchFamily="34" charset="0"/>
              </a:rPr>
              <a:t>violence.Terrorism</a:t>
            </a:r>
            <a:r>
              <a:rPr lang="en-IN" sz="2000" kern="0" dirty="0">
                <a:solidFill>
                  <a:srgbClr val="0000FF"/>
                </a:solidFill>
                <a:latin typeface="Trebuchet MS" pitchFamily="34" charset="0"/>
              </a:rPr>
              <a:t> is an evolving phenomenon, thus it is vital to provide counter-terrorism operators with tools for the prevention of it.</a:t>
            </a:r>
          </a:p>
          <a:p>
            <a:r>
              <a:rPr lang="en-IN" sz="2000" kern="0" dirty="0">
                <a:solidFill>
                  <a:srgbClr val="0000FF"/>
                </a:solidFill>
                <a:latin typeface="Trebuchet MS" pitchFamily="34" charset="0"/>
              </a:rPr>
              <a:t> </a:t>
            </a:r>
          </a:p>
          <a:p>
            <a:r>
              <a:rPr lang="en-US" sz="2000" kern="0" dirty="0">
                <a:solidFill>
                  <a:srgbClr val="0000FF"/>
                </a:solidFill>
                <a:latin typeface="Trebuchet MS" pitchFamily="34" charset="0"/>
              </a:rPr>
              <a:t>The main objective of this work is to define an approach aiming at eliciting knowledge on terrorist attack perpetrators by analyzing terror events along the timeline. The idea is to construct a sociogram, i.e., a network of perpetrators, where the nodes represent terrorist groups and the edges represent generic relations occurring between two groups.</a:t>
            </a:r>
            <a:endParaRPr lang="en-IN"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Introduction and Motivation</a:t>
            </a:r>
          </a:p>
        </p:txBody>
      </p:sp>
    </p:spTree>
    <p:extLst>
      <p:ext uri="{BB962C8B-B14F-4D97-AF65-F5344CB8AC3E}">
        <p14:creationId xmlns:p14="http://schemas.microsoft.com/office/powerpoint/2010/main" val="389258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351584" y="2210969"/>
            <a:ext cx="9433048" cy="3504029"/>
          </a:xfrm>
          <a:prstGeom prst="rect">
            <a:avLst/>
          </a:prstGeom>
        </p:spPr>
        <p:txBody>
          <a:bodyPr/>
          <a:lstStyle/>
          <a:p>
            <a:pPr marL="342891" eaLnBrk="0" hangingPunct="0">
              <a:defRPr/>
            </a:pPr>
            <a:r>
              <a:rPr lang="en-US" altLang="en-IN" sz="2000" kern="0" dirty="0">
                <a:solidFill>
                  <a:srgbClr val="0000FF"/>
                </a:solidFill>
                <a:latin typeface="Trebuchet MS" pitchFamily="34" charset="0"/>
                <a:sym typeface="Trebuchet MS" panose="020B0603020202020204"/>
              </a:rPr>
              <a:t>Elicit terrorist group networks from a database of terrorist events, finding most influential node and community detection :</a:t>
            </a:r>
          </a:p>
          <a:p>
            <a:pPr marL="342891" eaLnBrk="0" hangingPunct="0">
              <a:defRPr/>
            </a:pPr>
            <a:endParaRPr lang="en-US" sz="2000" kern="0" dirty="0">
              <a:solidFill>
                <a:srgbClr val="0000FF"/>
              </a:solidFill>
              <a:latin typeface="Trebuchet MS" pitchFamily="34" charset="0"/>
            </a:endParaRPr>
          </a:p>
          <a:p>
            <a:pPr marL="342891" eaLnBrk="0" hangingPunct="0">
              <a:defRPr/>
            </a:pPr>
            <a:endParaRPr lang="en-US" sz="2000" kern="0" dirty="0">
              <a:solidFill>
                <a:srgbClr val="0000FF"/>
              </a:solidFill>
              <a:latin typeface="Trebuchet MS" pitchFamily="34" charset="0"/>
            </a:endParaRPr>
          </a:p>
          <a:p>
            <a:pPr marL="342891" eaLnBrk="0" hangingPunct="0">
              <a:defRPr/>
            </a:pPr>
            <a:r>
              <a:rPr lang="en-US" sz="2000" kern="0" dirty="0">
                <a:solidFill>
                  <a:srgbClr val="0000FF"/>
                </a:solidFill>
                <a:latin typeface="Trebuchet MS" pitchFamily="34" charset="0"/>
              </a:rPr>
              <a:t>We use rough set approach to understand the composition and evolution of terrorist networks. Later on we will find influential nodes based on neighborhood correlation coefficient. Finally for Community Detection we use Louvain algorithm using locality modularity optimization.</a:t>
            </a:r>
            <a:endParaRPr lang="en-US" altLang="en-IN" sz="2000" kern="0" dirty="0">
              <a:solidFill>
                <a:srgbClr val="0000FF"/>
              </a:solidFill>
              <a:latin typeface="Trebuchet MS" pitchFamily="34" charset="0"/>
              <a:sym typeface="Trebuchet MS" panose="020B0603020202020204"/>
            </a:endParaRPr>
          </a:p>
          <a:p>
            <a:pPr marL="342891" algn="just" eaLnBrk="0" hangingPunct="0">
              <a:spcBef>
                <a:spcPct val="20000"/>
              </a:spcBef>
              <a:defRPr/>
            </a:pPr>
            <a:endParaRPr lang="en-US" altLang="en-IN" sz="2000" kern="0" dirty="0">
              <a:solidFill>
                <a:srgbClr val="0000FF"/>
              </a:solidFill>
              <a:latin typeface="Trebuchet MS" pitchFamily="34" charset="0"/>
              <a:sym typeface="Trebuchet MS" panose="020B0603020202020204"/>
            </a:endParaRPr>
          </a:p>
          <a:p>
            <a:pPr marL="342891" algn="just" eaLnBrk="0" hangingPunct="0">
              <a:spcBef>
                <a:spcPct val="20000"/>
              </a:spcBef>
              <a:defRPr/>
            </a:pPr>
            <a:endParaRPr lang="en-US" altLang="en-IN" sz="2000" kern="0" dirty="0">
              <a:solidFill>
                <a:srgbClr val="0000FF"/>
              </a:solidFill>
              <a:latin typeface="Trebuchet MS" pitchFamily="34" charset="0"/>
              <a:sym typeface="Trebuchet MS" panose="020B0603020202020204"/>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822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31504" y="2055821"/>
            <a:ext cx="10134600" cy="4191000"/>
          </a:xfrm>
          <a:prstGeom prst="rect">
            <a:avLst/>
          </a:prstGeom>
        </p:spPr>
        <p:txBody>
          <a:bodyPr/>
          <a:lstStyle/>
          <a:p>
            <a:pPr eaLnBrk="0" hangingPunct="0">
              <a:defRPr/>
            </a:pPr>
            <a:r>
              <a:rPr lang="en-US" sz="2000" kern="0" dirty="0">
                <a:solidFill>
                  <a:srgbClr val="0000FF"/>
                </a:solidFill>
                <a:latin typeface="Trebuchet MS" pitchFamily="34" charset="0"/>
              </a:rPr>
              <a:t>We are using an approach that will allow us to find clusters of similar terror groups using information on their operational characteristics. Specifically, using open access data of terrorist attacks occurred worldwide since 1970, we are trying to build network that includes terrorist groups and related information on tactics, weapons, targets, active regions.</a:t>
            </a:r>
          </a:p>
          <a:p>
            <a:pPr marL="342891" indent="-342900" eaLnBrk="0" hangingPunct="0">
              <a:buFont typeface="Arial" panose="020B0604020202020204" pitchFamily="34" charset="0"/>
              <a:buChar char="•"/>
              <a:defRPr/>
            </a:pPr>
            <a:endParaRPr lang="en-US" sz="2000" kern="0" dirty="0">
              <a:solidFill>
                <a:srgbClr val="0000FF"/>
              </a:solidFill>
              <a:latin typeface="Trebuchet MS" pitchFamily="34" charset="0"/>
            </a:endParaRPr>
          </a:p>
          <a:p>
            <a:pPr eaLnBrk="0" hangingPunct="0">
              <a:defRPr/>
            </a:pPr>
            <a:r>
              <a:rPr lang="en-US" sz="2000" kern="0" dirty="0">
                <a:solidFill>
                  <a:srgbClr val="0000FF"/>
                </a:solidFill>
                <a:latin typeface="Trebuchet MS" pitchFamily="34" charset="0"/>
              </a:rPr>
              <a:t>We model this data with each partition joined to the terrorist groups. Later on we will find the most influential group with maximum number of relations between other networks and try to prevent the attacks .Community detection to identify sets of nodes in such a way that the connections of nodes within a set are more than their connection to other network nodes.</a:t>
            </a:r>
            <a:endParaRPr lang="en-IN"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6" name="Table 2"/>
          <p:cNvGraphicFramePr>
            <a:graphicFrameLocks noGrp="1"/>
          </p:cNvGraphicFramePr>
          <p:nvPr/>
        </p:nvGraphicFramePr>
        <p:xfrm>
          <a:off x="304800" y="1648148"/>
          <a:ext cx="11582400" cy="5050714"/>
        </p:xfrm>
        <a:graphic>
          <a:graphicData uri="http://schemas.openxmlformats.org/drawingml/2006/table">
            <a:tbl>
              <a:tblPr firstRow="1" bandRow="1">
                <a:tableStyleId>{5C22544A-7EE6-4342-B048-85BDC9FD1C3A}</a:tableStyleId>
              </a:tblPr>
              <a:tblGrid>
                <a:gridCol w="2996844">
                  <a:extLst>
                    <a:ext uri="{9D8B030D-6E8A-4147-A177-3AD203B41FA5}">
                      <a16:colId xmlns:a16="http://schemas.microsoft.com/office/drawing/2014/main" val="20000"/>
                    </a:ext>
                  </a:extLst>
                </a:gridCol>
                <a:gridCol w="2794356">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680421">
                <a:tc>
                  <a:txBody>
                    <a:bodyPr/>
                    <a:lstStyle/>
                    <a:p>
                      <a:pPr algn="l"/>
                      <a:r>
                        <a:rPr lang="en-IN" sz="1800" dirty="0">
                          <a:latin typeface="Times New Roman" panose="02020603050405020304" pitchFamily="18" charset="0"/>
                          <a:cs typeface="Times New Roman" panose="02020603050405020304" pitchFamily="18" charset="0"/>
                        </a:rPr>
                        <a:t>Paper Details</a:t>
                      </a:r>
                    </a:p>
                  </a:txBody>
                  <a:tcPr/>
                </a:tc>
                <a:tc>
                  <a:txBody>
                    <a:bodyPr/>
                    <a:lstStyle/>
                    <a:p>
                      <a:pPr algn="l"/>
                      <a:r>
                        <a:rPr lang="en-IN" sz="1800" dirty="0">
                          <a:latin typeface="Times New Roman" panose="02020603050405020304" pitchFamily="18" charset="0"/>
                          <a:cs typeface="Times New Roman" panose="02020603050405020304" pitchFamily="18" charset="0"/>
                        </a:rPr>
                        <a:t>Objective of paper, Techniques/Methods</a:t>
                      </a:r>
                    </a:p>
                  </a:txBody>
                  <a:tcPr/>
                </a:tc>
                <a:tc>
                  <a:txBody>
                    <a:bodyPr/>
                    <a:lstStyle/>
                    <a:p>
                      <a:pPr algn="l"/>
                      <a:r>
                        <a:rPr lang="en-IN" sz="1800" dirty="0">
                          <a:latin typeface="Times New Roman" panose="02020603050405020304" pitchFamily="18" charset="0"/>
                          <a:cs typeface="Times New Roman" panose="02020603050405020304" pitchFamily="18" charset="0"/>
                        </a:rPr>
                        <a:t>Advantages</a:t>
                      </a:r>
                    </a:p>
                  </a:txBody>
                  <a:tcPr/>
                </a:tc>
                <a:tc>
                  <a:txBody>
                    <a:bodyPr/>
                    <a:lstStyle/>
                    <a:p>
                      <a:pPr algn="l"/>
                      <a:r>
                        <a:rPr lang="en-IN" sz="18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3877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Vincenzo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Loia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Francesco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Orciuoli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Understanding the composition and evolution of terrorist group networks: A rough set approach.</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2019</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proposed approach has been demonstrated and evaluated by using a Python implementation of rough set operators (realized by the authors ) and comparing the results to the expert knowledge obtained by the resources provided by the GTD database (START project).</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paper provides an original approach to elicit terrorist group networks from a database of terrorist events by using a similarity function based on rough set theory. The approach has been described and illustrated by providing several illustrative examples.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lack of a method to automatically deal with time intervals and the lack of a method to automatically analyze the temporal evolution of terrorist groups networks.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55002">
                <a:tc>
                  <a:txBody>
                    <a:bodyPr/>
                    <a:lstStyle/>
                    <a:p>
                      <a:endParaRPr lang="en-IN" sz="1800" dirty="0"/>
                    </a:p>
                  </a:txBody>
                  <a:tcPr/>
                </a:tc>
                <a:tc>
                  <a:txBody>
                    <a:bodyPr/>
                    <a:lstStyle/>
                    <a:p>
                      <a:endParaRPr lang="en-IN" sz="1800"/>
                    </a:p>
                  </a:txBody>
                  <a:tcPr/>
                </a:tc>
                <a:tc>
                  <a:txBody>
                    <a:bodyPr/>
                    <a:lstStyle/>
                    <a:p>
                      <a:endParaRPr lang="en-IN" sz="1800"/>
                    </a:p>
                  </a:txBody>
                  <a:tcPr/>
                </a:tc>
                <a:tc>
                  <a:txBody>
                    <a:bodyPr/>
                    <a:lstStyle/>
                    <a:p>
                      <a:endParaRPr lang="en-IN" sz="1800"/>
                    </a:p>
                  </a:txBody>
                  <a:tcPr/>
                </a:tc>
                <a:extLst>
                  <a:ext uri="{0D108BD9-81ED-4DB2-BD59-A6C34878D82A}">
                    <a16:rowId xmlns:a16="http://schemas.microsoft.com/office/drawing/2014/main" val="10002"/>
                  </a:ext>
                </a:extLst>
              </a:tr>
              <a:tr h="355002">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nvGraphicFramePr>
        <p:xfrm>
          <a:off x="342900" y="1752600"/>
          <a:ext cx="11506200" cy="4008294"/>
        </p:xfrm>
        <a:graphic>
          <a:graphicData uri="http://schemas.openxmlformats.org/drawingml/2006/table">
            <a:tbl>
              <a:tblPr firstRow="1" bandRow="1">
                <a:tableStyleId>{5C22544A-7EE6-4342-B048-85BDC9FD1C3A}</a:tableStyleId>
              </a:tblPr>
              <a:tblGrid>
                <a:gridCol w="2977129">
                  <a:extLst>
                    <a:ext uri="{9D8B030D-6E8A-4147-A177-3AD203B41FA5}">
                      <a16:colId xmlns:a16="http://schemas.microsoft.com/office/drawing/2014/main" val="20000"/>
                    </a:ext>
                  </a:extLst>
                </a:gridCol>
                <a:gridCol w="2775971">
                  <a:extLst>
                    <a:ext uri="{9D8B030D-6E8A-4147-A177-3AD203B41FA5}">
                      <a16:colId xmlns:a16="http://schemas.microsoft.com/office/drawing/2014/main" val="20001"/>
                    </a:ext>
                  </a:extLst>
                </a:gridCol>
                <a:gridCol w="2876550">
                  <a:extLst>
                    <a:ext uri="{9D8B030D-6E8A-4147-A177-3AD203B41FA5}">
                      <a16:colId xmlns:a16="http://schemas.microsoft.com/office/drawing/2014/main" val="20002"/>
                    </a:ext>
                  </a:extLst>
                </a:gridCol>
                <a:gridCol w="2876550">
                  <a:extLst>
                    <a:ext uri="{9D8B030D-6E8A-4147-A177-3AD203B41FA5}">
                      <a16:colId xmlns:a16="http://schemas.microsoft.com/office/drawing/2014/main" val="20003"/>
                    </a:ext>
                  </a:extLst>
                </a:gridCol>
              </a:tblGrid>
              <a:tr h="403947">
                <a:tc>
                  <a:txBody>
                    <a:bodyPr/>
                    <a:lstStyle/>
                    <a:p>
                      <a:r>
                        <a:rPr lang="en-IN" sz="1800" dirty="0">
                          <a:latin typeface="Times New Roman" panose="02020603050405020304" pitchFamily="18" charset="0"/>
                          <a:cs typeface="Times New Roman" panose="02020603050405020304" pitchFamily="18" charset="0"/>
                        </a:rPr>
                        <a:t>Paper Details</a:t>
                      </a:r>
                    </a:p>
                  </a:txBody>
                  <a:tcPr/>
                </a:tc>
                <a:tc>
                  <a:txBody>
                    <a:bodyPr/>
                    <a:lstStyle/>
                    <a:p>
                      <a:r>
                        <a:rPr lang="en-IN" sz="1800"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sz="1800" dirty="0">
                          <a:latin typeface="Times New Roman" panose="02020603050405020304" pitchFamily="18" charset="0"/>
                          <a:cs typeface="Times New Roman" panose="02020603050405020304" pitchFamily="18" charset="0"/>
                        </a:rPr>
                        <a:t>Advantages</a:t>
                      </a:r>
                    </a:p>
                  </a:txBody>
                  <a:tcPr/>
                </a:tc>
                <a:tc>
                  <a:txBody>
                    <a:bodyPr/>
                    <a:lstStyle/>
                    <a:p>
                      <a:r>
                        <a:rPr lang="en-IN" sz="18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191276">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Ahmad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Zareie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Amir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Sheikhahmadi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Mahdi Jalili, Mohammad Sajjad Khaksar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Fasaei</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Finding influential nodes in social networks based on neighborhood correlation coefficient.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Social networks analysis and mining have recently gained ever-increasing importance with many potential applications in diverse industries. Influence maximization is one of the topics that has attracted much attention in this field.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Important challenge in influence maximization is to find the most influential nodes based on their structural location in the network.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Need to process entire data to find the most influential node.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03947">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a:latin typeface="Times New Roman" panose="02020603050405020304" pitchFamily="18" charset="0"/>
                        <a:cs typeface="Times New Roman" panose="02020603050405020304" pitchFamily="18" charset="0"/>
                      </a:endParaRPr>
                    </a:p>
                  </a:txBody>
                  <a:tcPr/>
                </a:tc>
                <a:tc>
                  <a:txBody>
                    <a:bodyPr/>
                    <a:lstStyle/>
                    <a:p>
                      <a:endParaRPr lang="en-IN" sz="180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3947">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nvGraphicFramePr>
        <p:xfrm>
          <a:off x="228600" y="1651248"/>
          <a:ext cx="11658600" cy="4831254"/>
        </p:xfrm>
        <a:graphic>
          <a:graphicData uri="http://schemas.openxmlformats.org/drawingml/2006/table">
            <a:tbl>
              <a:tblPr firstRow="1" bandRow="1">
                <a:tableStyleId>{5C22544A-7EE6-4342-B048-85BDC9FD1C3A}</a:tableStyleId>
              </a:tblPr>
              <a:tblGrid>
                <a:gridCol w="3016561">
                  <a:extLst>
                    <a:ext uri="{9D8B030D-6E8A-4147-A177-3AD203B41FA5}">
                      <a16:colId xmlns:a16="http://schemas.microsoft.com/office/drawing/2014/main" val="20000"/>
                    </a:ext>
                  </a:extLst>
                </a:gridCol>
                <a:gridCol w="2812739">
                  <a:extLst>
                    <a:ext uri="{9D8B030D-6E8A-4147-A177-3AD203B41FA5}">
                      <a16:colId xmlns:a16="http://schemas.microsoft.com/office/drawing/2014/main" val="20001"/>
                    </a:ext>
                  </a:extLst>
                </a:gridCol>
                <a:gridCol w="2914650">
                  <a:extLst>
                    <a:ext uri="{9D8B030D-6E8A-4147-A177-3AD203B41FA5}">
                      <a16:colId xmlns:a16="http://schemas.microsoft.com/office/drawing/2014/main" val="20002"/>
                    </a:ext>
                  </a:extLst>
                </a:gridCol>
                <a:gridCol w="2914650">
                  <a:extLst>
                    <a:ext uri="{9D8B030D-6E8A-4147-A177-3AD203B41FA5}">
                      <a16:colId xmlns:a16="http://schemas.microsoft.com/office/drawing/2014/main" val="20003"/>
                    </a:ext>
                  </a:extLst>
                </a:gridCol>
              </a:tblGrid>
              <a:tr h="403947">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1912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Mehdi </a:t>
                      </a:r>
                      <a:r>
                        <a:rPr lang="en-IN" dirty="0" err="1">
                          <a:latin typeface="Times New Roman" panose="02020603050405020304" pitchFamily="18" charset="0"/>
                          <a:cs typeface="Times New Roman" panose="02020603050405020304" pitchFamily="18" charset="0"/>
                        </a:rPr>
                        <a:t>Azaouzi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Delel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Rhouma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Lotf</a:t>
                      </a:r>
                      <a:r>
                        <a:rPr lang="en-IN" dirty="0">
                          <a:latin typeface="Times New Roman" panose="02020603050405020304" pitchFamily="18" charset="0"/>
                          <a:cs typeface="Times New Roman" panose="02020603050405020304" pitchFamily="18" charset="0"/>
                        </a:rPr>
                        <a:t> Ben </a:t>
                      </a:r>
                      <a:r>
                        <a:rPr lang="en-IN" dirty="0" err="1">
                          <a:latin typeface="Times New Roman" panose="02020603050405020304" pitchFamily="18" charset="0"/>
                          <a:cs typeface="Times New Roman" panose="02020603050405020304" pitchFamily="18" charset="0"/>
                        </a:rPr>
                        <a:t>Romdhane</a:t>
                      </a:r>
                      <a:r>
                        <a:rPr lang="en-IN" dirty="0">
                          <a:latin typeface="Times New Roman" panose="02020603050405020304" pitchFamily="18" charset="0"/>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Community detection in large‑scale social networks: state‑of‑the‑art and future directions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Paper 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main goal of this paper is to give a comprehensive survey of community detection algorithms in social graphs. Taxonomy of existing models based on the computational nature and thus in static and dynamic social networks. Comprehensive overview of existing applications of community detection.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The refinement step converge very fast . Very good balance between structural and attribute </a:t>
                      </a:r>
                      <a:r>
                        <a:rPr lang="en-US" dirty="0" err="1">
                          <a:latin typeface="Times New Roman" panose="02020603050405020304" pitchFamily="18" charset="0"/>
                          <a:cs typeface="Times New Roman" panose="02020603050405020304" pitchFamily="18" charset="0"/>
                        </a:rPr>
                        <a:t>similarities.Good</a:t>
                      </a:r>
                      <a:r>
                        <a:rPr lang="en-US" dirty="0">
                          <a:latin typeface="Times New Roman" panose="02020603050405020304" pitchFamily="18" charset="0"/>
                          <a:cs typeface="Times New Roman" panose="02020603050405020304" pitchFamily="18" charset="0"/>
                        </a:rPr>
                        <a:t> quality of partition.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Eliminates many interesting communities. The number of communities should be known in advance. Noise sensitivity. </a:t>
                      </a:r>
                    </a:p>
                  </a:txBody>
                  <a:tcPr/>
                </a:tc>
                <a:extLst>
                  <a:ext uri="{0D108BD9-81ED-4DB2-BD59-A6C34878D82A}">
                    <a16:rowId xmlns:a16="http://schemas.microsoft.com/office/drawing/2014/main" val="10001"/>
                  </a:ext>
                </a:extLst>
              </a:tr>
              <a:tr h="403947">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3947">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81200" y="1752600"/>
            <a:ext cx="8077200" cy="4724400"/>
          </a:xfrm>
          <a:prstGeom prst="rect">
            <a:avLst/>
          </a:prstGeom>
        </p:spPr>
        <p:txBody>
          <a:bodyPr/>
          <a:lstStyle/>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anose="020B0603020202020204" pitchFamily="34" charset="0"/>
            </a:endParaRPr>
          </a:p>
          <a:p>
            <a:pPr marL="342900" indent="-342900" eaLnBrk="0" hangingPunct="0">
              <a:spcBef>
                <a:spcPct val="20000"/>
              </a:spcBef>
              <a:defRPr/>
            </a:pPr>
            <a:endParaRPr lang="en-IN" sz="2000" kern="0" dirty="0">
              <a:latin typeface="Trebuchet MS" panose="020B060302020202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2" name="Table 2"/>
          <p:cNvGraphicFramePr>
            <a:graphicFrameLocks noGrp="1"/>
          </p:cNvGraphicFramePr>
          <p:nvPr/>
        </p:nvGraphicFramePr>
        <p:xfrm>
          <a:off x="228600" y="1905000"/>
          <a:ext cx="11840210" cy="4831080"/>
        </p:xfrm>
        <a:graphic>
          <a:graphicData uri="http://schemas.openxmlformats.org/drawingml/2006/table">
            <a:tbl>
              <a:tblPr firstRow="1" bandRow="1">
                <a:tableStyleId>{5C22544A-7EE6-4342-B048-85BDC9FD1C3A}</a:tableStyleId>
              </a:tblPr>
              <a:tblGrid>
                <a:gridCol w="269875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980690">
                  <a:extLst>
                    <a:ext uri="{9D8B030D-6E8A-4147-A177-3AD203B41FA5}">
                      <a16:colId xmlns:a16="http://schemas.microsoft.com/office/drawing/2014/main" val="20002"/>
                    </a:ext>
                  </a:extLst>
                </a:gridCol>
                <a:gridCol w="2807970">
                  <a:extLst>
                    <a:ext uri="{9D8B030D-6E8A-4147-A177-3AD203B41FA5}">
                      <a16:colId xmlns:a16="http://schemas.microsoft.com/office/drawing/2014/main" val="20003"/>
                    </a:ext>
                  </a:extLst>
                </a:gridCol>
              </a:tblGrid>
              <a:tr h="642620">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1229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b="0" dirty="0">
                          <a:latin typeface="Times New Roman" panose="02020603050405020304" pitchFamily="18" charset="0"/>
                          <a:cs typeface="Times New Roman" panose="02020603050405020304" pitchFamily="18" charset="0"/>
                        </a:rPr>
                        <a:t>Hamid Ahmadi Beni, </a:t>
                      </a:r>
                      <a:r>
                        <a:rPr lang="en-US" altLang="en-IN" b="0" dirty="0" err="1">
                          <a:latin typeface="Times New Roman" panose="02020603050405020304" pitchFamily="18" charset="0"/>
                          <a:cs typeface="Times New Roman" panose="02020603050405020304" pitchFamily="18" charset="0"/>
                        </a:rPr>
                        <a:t>Asgarali</a:t>
                      </a:r>
                      <a:r>
                        <a:rPr lang="en-US" altLang="en-IN" b="0" dirty="0">
                          <a:latin typeface="Times New Roman" panose="02020603050405020304" pitchFamily="18" charset="0"/>
                          <a:cs typeface="Times New Roman" panose="02020603050405020304" pitchFamily="18" charset="0"/>
                        </a:rPr>
                        <a:t> Bouyer </a:t>
                      </a:r>
                      <a:r>
                        <a:rPr lang="en-US" altLang="en-IN" b="1" dirty="0">
                          <a:latin typeface="Times New Roman" panose="02020603050405020304" pitchFamily="18" charset="0"/>
                          <a:cs typeface="Times New Roman" panose="02020603050405020304" pitchFamily="18" charset="0"/>
                        </a:rPr>
                        <a:t>“TI-SC: top-k infuential nodes selection based on community detection and scoring criteria in social networks”</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1" dirty="0">
                          <a:latin typeface="Times New Roman" panose="02020603050405020304" pitchFamily="18" charset="0"/>
                          <a:cs typeface="Times New Roman" panose="02020603050405020304" pitchFamily="18" charset="0"/>
                        </a:rPr>
                        <a:t>Paper -2020</a:t>
                      </a:r>
                    </a:p>
                  </a:txBody>
                  <a:tcPr/>
                </a:tc>
                <a:tc>
                  <a:txBody>
                    <a:bodyPr/>
                    <a:lstStyle/>
                    <a:p>
                      <a:r>
                        <a:rPr lang="en-IN" dirty="0">
                          <a:latin typeface="Times New Roman" panose="02020603050405020304" pitchFamily="18" charset="0"/>
                          <a:cs typeface="Times New Roman" panose="02020603050405020304" pitchFamily="18" charset="0"/>
                        </a:rPr>
                        <a:t>The TI-SC algorithm selects the infuential nodes by examining the relationships between the core nodes and the scoring ability of other nodes. After selecting each seed node, the scores are updated to reduce the overlap in selecting the seed nodes. This algorithm has efcient performance in high Rich-Club networks.</a:t>
                      </a:r>
                    </a:p>
                  </a:txBody>
                  <a:tcPr/>
                </a:tc>
                <a:tc>
                  <a:txBody>
                    <a:bodyPr/>
                    <a:lstStyle/>
                    <a:p>
                      <a:r>
                        <a:rPr lang="en-IN" dirty="0">
                          <a:latin typeface="Times New Roman" panose="02020603050405020304" pitchFamily="18" charset="0"/>
                          <a:cs typeface="Times New Roman" panose="02020603050405020304" pitchFamily="18" charset="0"/>
                        </a:rPr>
                        <a:t>In this paper, </a:t>
                      </a:r>
                      <a:r>
                        <a:rPr lang="en-US" altLang="en-IN" dirty="0">
                          <a:latin typeface="Times New Roman" panose="02020603050405020304" pitchFamily="18" charset="0"/>
                          <a:cs typeface="Times New Roman" panose="02020603050405020304" pitchFamily="18" charset="0"/>
                        </a:rPr>
                        <a:t>They hav</a:t>
                      </a:r>
                      <a:r>
                        <a:rPr lang="en-IN" dirty="0">
                          <a:latin typeface="Times New Roman" panose="02020603050405020304" pitchFamily="18" charset="0"/>
                          <a:cs typeface="Times New Roman" panose="02020603050405020304" pitchFamily="18" charset="0"/>
                        </a:rPr>
                        <a:t>e proposed an efcient community-based algorithm combined with a scoring measure for selecting </a:t>
                      </a:r>
                    </a:p>
                    <a:p>
                      <a:r>
                        <a:rPr lang="en-IN" dirty="0">
                          <a:latin typeface="Times New Roman" panose="02020603050405020304" pitchFamily="18" charset="0"/>
                          <a:cs typeface="Times New Roman" panose="02020603050405020304" pitchFamily="18" charset="0"/>
                        </a:rPr>
                        <a:t>top-K infuential nodes. In the TI-SC algorithm, the scoring criterion reduces the overlap of seed nodes, and this leads </a:t>
                      </a:r>
                    </a:p>
                    <a:p>
                      <a:r>
                        <a:rPr lang="en-IN" dirty="0">
                          <a:latin typeface="Times New Roman" panose="02020603050405020304" pitchFamily="18" charset="0"/>
                          <a:cs typeface="Times New Roman" panose="02020603050405020304" pitchFamily="18" charset="0"/>
                        </a:rPr>
                        <a:t>to the selection of K-node with optimal infuence spread.</a:t>
                      </a:r>
                    </a:p>
                  </a:txBody>
                  <a:tcPr/>
                </a:tc>
                <a:tc>
                  <a:txBody>
                    <a:bodyPr/>
                    <a:lstStyle/>
                    <a:p>
                      <a:r>
                        <a:rPr lang="en-US" dirty="0" err="1">
                          <a:latin typeface="Times New Roman" panose="02020603050405020304" pitchFamily="18" charset="0"/>
                          <a:cs typeface="Times New Roman" panose="02020603050405020304" pitchFamily="18" charset="0"/>
                        </a:rPr>
                        <a:t>Infuence</a:t>
                      </a:r>
                      <a:r>
                        <a:rPr lang="en-US" dirty="0">
                          <a:latin typeface="Times New Roman" panose="02020603050405020304" pitchFamily="18" charset="0"/>
                          <a:cs typeface="Times New Roman" panose="02020603050405020304" pitchFamily="18" charset="0"/>
                        </a:rPr>
                        <a:t> maximization is a classic optimization problem to </a:t>
                      </a:r>
                      <a:r>
                        <a:rPr lang="en-US" dirty="0" err="1">
                          <a:latin typeface="Times New Roman" panose="02020603050405020304" pitchFamily="18" charset="0"/>
                          <a:cs typeface="Times New Roman" panose="02020603050405020304" pitchFamily="18" charset="0"/>
                        </a:rPr>
                        <a:t>fnd</a:t>
                      </a:r>
                      <a:r>
                        <a:rPr lang="en-US" dirty="0">
                          <a:latin typeface="Times New Roman" panose="02020603050405020304" pitchFamily="18" charset="0"/>
                          <a:cs typeface="Times New Roman" panose="02020603050405020304" pitchFamily="18" charset="0"/>
                        </a:rPr>
                        <a:t> a subset of seed nodes in a social network that has a maximum </a:t>
                      </a:r>
                      <a:r>
                        <a:rPr lang="en-US" dirty="0" err="1">
                          <a:latin typeface="Times New Roman" panose="02020603050405020304" pitchFamily="18" charset="0"/>
                          <a:cs typeface="Times New Roman" panose="02020603050405020304" pitchFamily="18" charset="0"/>
                        </a:rPr>
                        <a:t>infuence</a:t>
                      </a:r>
                      <a:r>
                        <a:rPr lang="en-US" dirty="0">
                          <a:latin typeface="Times New Roman" panose="02020603050405020304" pitchFamily="18" charset="0"/>
                          <a:cs typeface="Times New Roman" panose="02020603050405020304" pitchFamily="18" charset="0"/>
                        </a:rPr>
                        <a:t> with respect to a propagation model. This problem </a:t>
                      </a:r>
                      <a:r>
                        <a:rPr lang="en-US" dirty="0" err="1">
                          <a:latin typeface="Times New Roman" panose="02020603050405020304" pitchFamily="18" charset="0"/>
                          <a:cs typeface="Times New Roman" panose="02020603050405020304" pitchFamily="18" charset="0"/>
                        </a:rPr>
                        <a:t>sufers</a:t>
                      </a:r>
                      <a:r>
                        <a:rPr lang="en-US" dirty="0">
                          <a:latin typeface="Times New Roman" panose="02020603050405020304" pitchFamily="18" charset="0"/>
                          <a:cs typeface="Times New Roman" panose="02020603050405020304" pitchFamily="18" charset="0"/>
                        </a:rPr>
                        <a:t> from the overlap of seed nodes and the lack of optimal selection of seed nodes.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0259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0259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1340</TotalTime>
  <Words>2424</Words>
  <Application>Microsoft Office PowerPoint</Application>
  <PresentationFormat>Widescreen</PresentationFormat>
  <Paragraphs>235</Paragraphs>
  <Slides>28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vt:lpstr>
      <vt:lpstr>Roboto</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Capstone (Phase-I &amp; Phase-II) Project Timeline </vt:lpstr>
      <vt:lpstr>Capstone (Phase-I &amp; Phase-II) Project Timeline</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Mahammad Thufail</cp:lastModifiedBy>
  <cp:revision>32</cp:revision>
  <dcterms:created xsi:type="dcterms:W3CDTF">2020-11-22T08:14:37Z</dcterms:created>
  <dcterms:modified xsi:type="dcterms:W3CDTF">2021-05-17T10:40:22Z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