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582" r:id="rId2"/>
    <p:sldId id="535" r:id="rId3"/>
    <p:sldId id="569" r:id="rId4"/>
    <p:sldId id="568" r:id="rId5"/>
    <p:sldId id="581" r:id="rId6"/>
    <p:sldId id="598" r:id="rId7"/>
    <p:sldId id="599" r:id="rId8"/>
    <p:sldId id="600" r:id="rId9"/>
    <p:sldId id="601" r:id="rId10"/>
    <p:sldId id="602" r:id="rId11"/>
    <p:sldId id="570" r:id="rId12"/>
    <p:sldId id="603" r:id="rId13"/>
    <p:sldId id="604" r:id="rId14"/>
    <p:sldId id="605" r:id="rId15"/>
    <p:sldId id="575" r:id="rId16"/>
    <p:sldId id="573" r:id="rId17"/>
    <p:sldId id="574" r:id="rId18"/>
    <p:sldId id="580" r:id="rId19"/>
    <p:sldId id="606" r:id="rId20"/>
    <p:sldId id="577" r:id="rId21"/>
    <p:sldId id="579" r:id="rId22"/>
    <p:sldId id="549" r:id="rId23"/>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varScale="1">
        <p:scale>
          <a:sx n="96" d="100"/>
          <a:sy n="96" d="100"/>
        </p:scale>
        <p:origin x="346" y="85"/>
      </p:cViewPr>
      <p:guideLst>
        <p:guide orient="horz" pos="2177"/>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t>9/17/2021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t>9/17/2021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1A7037-0853-0447-B5BA-F1548123F73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7037-0853-0447-B5BA-F1548123F73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7037-0853-0447-B5BA-F1548123F733}" type="datetimeFigureOut">
              <a:rPr lang="en-US" smtClean="0"/>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A7037-0853-0447-B5BA-F1548123F73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1A7037-0853-0447-B5BA-F1548123F733}" type="datetimeFigureOut">
              <a:rPr lang="en-US" smtClean="0"/>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1A7037-0853-0447-B5BA-F1548123F733}" type="datetimeFigureOut">
              <a:rPr lang="en-US" smtClean="0"/>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A7037-0853-0447-B5BA-F1548123F733}" type="datetimeFigureOut">
              <a:rPr lang="en-US" smtClean="0"/>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t>9/17/2021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t>‹#›</a:t>
            </a:fld>
            <a:endParaRPr lang="en-US"/>
          </a:p>
        </p:txBody>
      </p:sp>
      <p:grpSp>
        <p:nvGrpSpPr>
          <p:cNvPr id="7" name="Google Shape;9;p1"/>
          <p:cNvGrpSpPr/>
          <p:nvPr userDrawn="1"/>
        </p:nvGrpSpPr>
        <p:grpSpPr>
          <a:xfrm>
            <a:off x="10962132" y="226826"/>
            <a:ext cx="783335" cy="276600"/>
            <a:chOff x="8283500" y="77358"/>
            <a:chExt cx="783335" cy="276600"/>
          </a:xfrm>
        </p:grpSpPr>
        <p:pic>
          <p:nvPicPr>
            <p:cNvPr id="8" name="Google Shape;10;p1"/>
            <p:cNvPicPr preferRelativeResize="0"/>
            <p:nvPr/>
          </p:nvPicPr>
          <p:blipFill>
            <a:blip r:embed="rId11" cstate="print"/>
            <a:stretch>
              <a:fillRect/>
            </a:stretch>
          </p:blipFill>
          <p:spPr>
            <a:xfrm>
              <a:off x="8335643" y="101458"/>
              <a:ext cx="731192" cy="228259"/>
            </a:xfrm>
            <a:prstGeom prst="rect">
              <a:avLst/>
            </a:prstGeom>
            <a:noFill/>
            <a:ln>
              <a:noFill/>
            </a:ln>
          </p:spPr>
        </p:pic>
        <p:cxnSp>
          <p:nvCxnSpPr>
            <p:cNvPr id="9" name="Google Shape;11;p1"/>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direct.com/science/article/pii/S0950705120300630" TargetMode="External"/><Relationship Id="rId2" Type="http://schemas.openxmlformats.org/officeDocument/2006/relationships/hyperlink" Target="https://www.sciencedirect.com/science/article/pii/S0167739X19307757" TargetMode="External"/><Relationship Id="rId1" Type="http://schemas.openxmlformats.org/officeDocument/2006/relationships/slideLayout" Target="../slideLayouts/slideLayout7.xml"/><Relationship Id="rId5" Type="http://schemas.openxmlformats.org/officeDocument/2006/relationships/hyperlink" Target="https://www.sciencedirect.com/science/article/pii/S0020025517310101" TargetMode="External"/><Relationship Id="rId4" Type="http://schemas.openxmlformats.org/officeDocument/2006/relationships/hyperlink" Target="https://www.sciencedirect.com/science/article/pi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762000"/>
            <a:ext cx="7924800" cy="1446550"/>
          </a:xfrm>
          <a:prstGeom prst="rect">
            <a:avLst/>
          </a:prstGeom>
        </p:spPr>
        <p:txBody>
          <a:bodyPr wrap="square">
            <a:spAutoFit/>
          </a:bodyPr>
          <a:lstStyle/>
          <a:p>
            <a:pPr algn="ctr"/>
            <a:r>
              <a:rPr lang="en-US" sz="2800" dirty="0">
                <a:latin typeface="Trebuchet MS" panose="020B0603020202020204" pitchFamily="34" charset="0"/>
              </a:rPr>
              <a:t>UE18CS390B – Capstone Project Phase – 2</a:t>
            </a:r>
          </a:p>
          <a:p>
            <a:pPr algn="ctr"/>
            <a:endParaRPr lang="en-US" sz="2800" dirty="0">
              <a:latin typeface="Trebuchet MS" panose="020B0603020202020204" pitchFamily="34" charset="0"/>
            </a:endParaRPr>
          </a:p>
          <a:p>
            <a:pPr algn="ctr"/>
            <a:r>
              <a:rPr lang="en-US" sz="3200" b="1" dirty="0">
                <a:solidFill>
                  <a:srgbClr val="FF0000"/>
                </a:solidFill>
                <a:latin typeface="Trebuchet MS" panose="020B0603020202020204" pitchFamily="34" charset="0"/>
              </a:rPr>
              <a:t>Project Progress Review #2</a:t>
            </a:r>
          </a:p>
        </p:txBody>
      </p:sp>
      <p:sp>
        <p:nvSpPr>
          <p:cNvPr id="4" name="Google Shape;26;p3"/>
          <p:cNvSpPr txBox="1"/>
          <p:nvPr/>
        </p:nvSpPr>
        <p:spPr>
          <a:xfrm>
            <a:off x="1752600" y="2438400"/>
            <a:ext cx="8458200" cy="157734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Project Title   :  </a:t>
            </a:r>
            <a:r>
              <a:rPr lang="en-US" sz="2400" dirty="0">
                <a:solidFill>
                  <a:schemeClr val="tx1"/>
                </a:solidFill>
                <a:latin typeface="Times New Roman" panose="02020603050405020304" charset="0"/>
                <a:ea typeface="Trebuchet MS" panose="020B0603020202020204"/>
                <a:cs typeface="Times New Roman" panose="02020603050405020304" charset="0"/>
                <a:sym typeface="Trebuchet MS" panose="020B0603020202020204"/>
              </a:rPr>
              <a:t>Community detection in dynamic networks. </a:t>
            </a:r>
            <a:endParaRPr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buClr>
                <a:schemeClr val="dk1"/>
              </a:buClr>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Project ID       :  </a:t>
            </a:r>
            <a:r>
              <a:rPr lang="en-US" sz="2400" dirty="0">
                <a:solidFill>
                  <a:schemeClr val="tx1"/>
                </a:solidFill>
                <a:latin typeface="Times New Roman" panose="02020603050405020304" charset="0"/>
                <a:ea typeface="Trebuchet MS" panose="020B0603020202020204"/>
                <a:cs typeface="Times New Roman" panose="02020603050405020304" charset="0"/>
                <a:sym typeface="Trebuchet MS" panose="020B0603020202020204"/>
              </a:rPr>
              <a:t>77</a:t>
            </a: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    </a:t>
            </a:r>
            <a:endParaRPr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Project Guide :  </a:t>
            </a:r>
            <a:r>
              <a:rPr lang="en-US" sz="2400" dirty="0">
                <a:solidFill>
                  <a:schemeClr val="tx1"/>
                </a:solidFill>
                <a:latin typeface="Times New Roman" panose="02020603050405020304" charset="0"/>
                <a:ea typeface="Trebuchet MS" panose="020B0603020202020204"/>
                <a:cs typeface="Times New Roman" panose="02020603050405020304" charset="0"/>
                <a:sym typeface="Trebuchet MS" panose="020B0603020202020204"/>
              </a:rPr>
              <a:t>Prof. Sreenath MV </a:t>
            </a: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              </a:t>
            </a:r>
            <a:endParaRPr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400" dirty="0">
                <a:solidFill>
                  <a:schemeClr val="tx1"/>
                </a:solidFill>
                <a:latin typeface="Trebuchet MS" panose="020B0603020202020204"/>
                <a:ea typeface="Trebuchet MS" panose="020B0603020202020204"/>
                <a:cs typeface="Trebuchet MS" panose="020B0603020202020204"/>
                <a:sym typeface="Trebuchet MS" panose="020B0603020202020204"/>
              </a:rPr>
              <a:t>Project Team  : </a:t>
            </a:r>
            <a:endParaRPr sz="2000" dirty="0">
              <a:solidFill>
                <a:schemeClr val="tx1"/>
              </a:solidFill>
            </a:endParaRPr>
          </a:p>
          <a:p>
            <a:pPr>
              <a:spcBef>
                <a:spcPts val="0"/>
              </a:spcBef>
              <a:spcAft>
                <a:spcPts val="0"/>
              </a:spcAft>
            </a:pPr>
            <a:endParaRPr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chemeClr val="tx1"/>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3" name="Table 7"/>
          <p:cNvGraphicFramePr>
            <a:graphicFrameLocks noGrp="1"/>
          </p:cNvGraphicFramePr>
          <p:nvPr/>
        </p:nvGraphicFramePr>
        <p:xfrm>
          <a:off x="1903708" y="433048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Name</a:t>
                      </a:r>
                    </a:p>
                  </a:txBody>
                  <a:tcPr/>
                </a:tc>
                <a:tc>
                  <a:txBody>
                    <a:bodyPr/>
                    <a:lstStyle/>
                    <a:p>
                      <a:r>
                        <a:rPr lang="en-IN" dirty="0"/>
                        <a:t>SRN</a:t>
                      </a:r>
                    </a:p>
                  </a:txBody>
                  <a:tcPr/>
                </a:tc>
                <a:extLst>
                  <a:ext uri="{0D108BD9-81ED-4DB2-BD59-A6C34878D82A}">
                    <a16:rowId xmlns:a16="http://schemas.microsoft.com/office/drawing/2014/main" val="10000"/>
                  </a:ext>
                </a:extLst>
              </a:tr>
              <a:tr h="370840">
                <a:tc>
                  <a:txBody>
                    <a:bodyPr/>
                    <a:lstStyle/>
                    <a:p>
                      <a:r>
                        <a:rPr lang="en-IN" dirty="0"/>
                        <a:t>Mahammad Thufail</a:t>
                      </a:r>
                    </a:p>
                  </a:txBody>
                  <a:tcPr/>
                </a:tc>
                <a:tc>
                  <a:txBody>
                    <a:bodyPr/>
                    <a:lstStyle/>
                    <a:p>
                      <a:r>
                        <a:rPr lang="en-IN" dirty="0"/>
                        <a:t>PES2201800646</a:t>
                      </a:r>
                    </a:p>
                  </a:txBody>
                  <a:tcPr/>
                </a:tc>
                <a:extLst>
                  <a:ext uri="{0D108BD9-81ED-4DB2-BD59-A6C34878D82A}">
                    <a16:rowId xmlns:a16="http://schemas.microsoft.com/office/drawing/2014/main" val="10001"/>
                  </a:ext>
                </a:extLst>
              </a:tr>
              <a:tr h="370840">
                <a:tc>
                  <a:txBody>
                    <a:bodyPr/>
                    <a:lstStyle/>
                    <a:p>
                      <a:r>
                        <a:rPr lang="en-IN" dirty="0"/>
                        <a:t>Manne Vasanth</a:t>
                      </a:r>
                    </a:p>
                  </a:txBody>
                  <a:tcPr/>
                </a:tc>
                <a:tc>
                  <a:txBody>
                    <a:bodyPr/>
                    <a:lstStyle/>
                    <a:p>
                      <a:r>
                        <a:rPr lang="en-IN" dirty="0"/>
                        <a:t>PES2201800425</a:t>
                      </a:r>
                    </a:p>
                  </a:txBody>
                  <a:tcPr/>
                </a:tc>
                <a:extLst>
                  <a:ext uri="{0D108BD9-81ED-4DB2-BD59-A6C34878D82A}">
                    <a16:rowId xmlns:a16="http://schemas.microsoft.com/office/drawing/2014/main" val="10002"/>
                  </a:ext>
                </a:extLst>
              </a:tr>
              <a:tr h="370840">
                <a:tc>
                  <a:txBody>
                    <a:bodyPr/>
                    <a:lstStyle/>
                    <a:p>
                      <a:r>
                        <a:rPr lang="en-IN" dirty="0" err="1"/>
                        <a:t>Purushotham</a:t>
                      </a:r>
                      <a:r>
                        <a:rPr lang="en-IN" dirty="0"/>
                        <a:t> S</a:t>
                      </a:r>
                    </a:p>
                  </a:txBody>
                  <a:tcPr/>
                </a:tc>
                <a:tc>
                  <a:txBody>
                    <a:bodyPr/>
                    <a:lstStyle/>
                    <a:p>
                      <a:r>
                        <a:rPr lang="en-IN" dirty="0"/>
                        <a:t>PES2201800480</a:t>
                      </a:r>
                    </a:p>
                  </a:txBody>
                  <a:tcPr/>
                </a:tc>
                <a:extLst>
                  <a:ext uri="{0D108BD9-81ED-4DB2-BD59-A6C34878D82A}">
                    <a16:rowId xmlns:a16="http://schemas.microsoft.com/office/drawing/2014/main" val="10003"/>
                  </a:ext>
                </a:extLst>
              </a:tr>
              <a:tr h="370840">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PES2201800468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9715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3810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2" name="Rectangle 1"/>
          <p:cNvSpPr/>
          <p:nvPr/>
        </p:nvSpPr>
        <p:spPr>
          <a:xfrm>
            <a:off x="441325" y="1599565"/>
            <a:ext cx="11331575" cy="4831080"/>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panose="020B0603020202020204"/>
              </a:rPr>
              <a:t>	To enable true dynamic graph community detection, the Louvain Method was modified to support incremental community structure changes when nodes are added or removed from the network. </a:t>
            </a:r>
          </a:p>
          <a:p>
            <a:pPr algn="just">
              <a:spcBef>
                <a:spcPts val="480"/>
              </a:spcBef>
              <a:spcAft>
                <a:spcPts val="0"/>
              </a:spcAft>
              <a:buClr>
                <a:schemeClr val="dk1"/>
              </a:buClr>
              <a:buSzPts val="1100"/>
            </a:pPr>
            <a:r>
              <a:rPr lang="en-US" sz="2000" dirty="0">
                <a:solidFill>
                  <a:srgbClr val="0033CC"/>
                </a:solidFill>
                <a:latin typeface="Trebuchet MS" panose="020B0603020202020204"/>
              </a:rPr>
              <a:t>	The quality of communities obtained by the Dynamic Louvain in the incremental network scenario had a slightly higher variance in modularity compared to the original Louvain. </a:t>
            </a:r>
          </a:p>
          <a:p>
            <a:pPr algn="just">
              <a:spcBef>
                <a:spcPts val="480"/>
              </a:spcBef>
              <a:spcAft>
                <a:spcPts val="0"/>
              </a:spcAft>
              <a:buClr>
                <a:schemeClr val="dk1"/>
              </a:buClr>
              <a:buSzPts val="1100"/>
            </a:pPr>
            <a:endParaRPr lang="en-US" sz="2000" dirty="0">
              <a:solidFill>
                <a:srgbClr val="0033CC"/>
              </a:solidFill>
              <a:latin typeface="Trebuchet MS" panose="020B0603020202020204"/>
            </a:endParaRPr>
          </a:p>
          <a:p>
            <a:pPr algn="just">
              <a:spcBef>
                <a:spcPts val="480"/>
              </a:spcBef>
              <a:spcAft>
                <a:spcPts val="0"/>
              </a:spcAft>
              <a:buClr>
                <a:schemeClr val="dk1"/>
              </a:buClr>
              <a:buSzPts val="1100"/>
            </a:pPr>
            <a:r>
              <a:rPr lang="en-US" sz="2000" dirty="0">
                <a:solidFill>
                  <a:srgbClr val="0033CC"/>
                </a:solidFill>
                <a:latin typeface="Trebuchet MS" panose="020B0603020202020204"/>
              </a:rPr>
              <a:t>Why this algorithm is better:</a:t>
            </a:r>
          </a:p>
          <a:p>
            <a:pPr algn="just">
              <a:spcBef>
                <a:spcPts val="480"/>
              </a:spcBef>
              <a:spcAft>
                <a:spcPts val="0"/>
              </a:spcAft>
              <a:buClr>
                <a:schemeClr val="dk1"/>
              </a:buClr>
              <a:buSzPts val="1100"/>
            </a:pPr>
            <a:r>
              <a:rPr lang="en-US" sz="2000" b="1" dirty="0">
                <a:solidFill>
                  <a:srgbClr val="0033CC"/>
                </a:solidFill>
                <a:latin typeface="Trebuchet MS" panose="020B0603020202020204"/>
              </a:rPr>
              <a:t>Optimization: </a:t>
            </a:r>
            <a:r>
              <a:rPr lang="en-US" sz="2000" dirty="0">
                <a:solidFill>
                  <a:srgbClr val="0033CC"/>
                </a:solidFill>
                <a:latin typeface="Trebuchet MS" panose="020B0603020202020204"/>
              </a:rPr>
              <a:t>Our algorithm only performs community detection in the full network only at the first snapshot.</a:t>
            </a:r>
          </a:p>
          <a:p>
            <a:pPr algn="just">
              <a:spcBef>
                <a:spcPts val="480"/>
              </a:spcBef>
              <a:spcAft>
                <a:spcPts val="0"/>
              </a:spcAft>
              <a:buClr>
                <a:schemeClr val="dk1"/>
              </a:buClr>
              <a:buSzPts val="1100"/>
            </a:pPr>
            <a:r>
              <a:rPr lang="en-US" sz="2000" b="1" dirty="0">
                <a:solidFill>
                  <a:srgbClr val="0033CC"/>
                </a:solidFill>
                <a:latin typeface="Trebuchet MS" panose="020B0603020202020204"/>
              </a:rPr>
              <a:t>Efficiency: </a:t>
            </a:r>
            <a:r>
              <a:rPr lang="en-US" sz="2000" dirty="0">
                <a:solidFill>
                  <a:srgbClr val="0033CC"/>
                </a:solidFill>
                <a:latin typeface="Trebuchet MS" panose="020B0603020202020204"/>
              </a:rPr>
              <a:t>The modified Louvain steps will only compute communities which are affected by addition or removal of nodes/edges.</a:t>
            </a:r>
          </a:p>
          <a:p>
            <a:pPr algn="just">
              <a:spcBef>
                <a:spcPts val="480"/>
              </a:spcBef>
              <a:spcAft>
                <a:spcPts val="0"/>
              </a:spcAft>
              <a:buClr>
                <a:schemeClr val="dk1"/>
              </a:buClr>
              <a:buSzPts val="1100"/>
            </a:pPr>
            <a:r>
              <a:rPr lang="en-US" sz="2000" b="1" dirty="0">
                <a:solidFill>
                  <a:srgbClr val="0033CC"/>
                </a:solidFill>
                <a:latin typeface="Trebuchet MS" panose="020B0603020202020204"/>
              </a:rPr>
              <a:t>Stability: </a:t>
            </a:r>
            <a:r>
              <a:rPr lang="en-US" sz="2000" dirty="0">
                <a:solidFill>
                  <a:srgbClr val="0033CC"/>
                </a:solidFill>
                <a:latin typeface="Trebuchet MS" panose="020B0603020202020204"/>
              </a:rPr>
              <a:t>In the proposed algorithm, unaffected communities keep unchanged. Therefore, they preserve the same nodes and even the same community id between snapshots.</a:t>
            </a:r>
          </a:p>
          <a:p>
            <a:pPr algn="just">
              <a:spcBef>
                <a:spcPts val="480"/>
              </a:spcBef>
              <a:spcAft>
                <a:spcPts val="0"/>
              </a:spcAft>
              <a:buClr>
                <a:schemeClr val="dk1"/>
              </a:buClr>
              <a:buSzPts val="1100"/>
            </a:pPr>
            <a:endParaRPr lang="en-US" sz="2000" dirty="0">
              <a:solidFill>
                <a:srgbClr val="0033CC"/>
              </a:solidFill>
              <a:latin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905000" y="1143002"/>
            <a:ext cx="8763000" cy="46037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Design Details</a:t>
            </a:r>
            <a:endParaRPr lang="en-US" sz="2400" dirty="0"/>
          </a:p>
        </p:txBody>
      </p:sp>
      <p:sp>
        <p:nvSpPr>
          <p:cNvPr id="2" name="Rectangle 1"/>
          <p:cNvSpPr/>
          <p:nvPr/>
        </p:nvSpPr>
        <p:spPr>
          <a:xfrm>
            <a:off x="134620" y="1374140"/>
            <a:ext cx="11875770" cy="5318125"/>
          </a:xfrm>
          <a:prstGeom prst="rect">
            <a:avLst/>
          </a:prstGeom>
        </p:spPr>
        <p:txBody>
          <a:bodyPr wrap="square">
            <a:spAutoFit/>
          </a:bodyPr>
          <a:lstStyle/>
          <a:p>
            <a:pPr marL="228600" indent="696595">
              <a:lnSpc>
                <a:spcPct val="115000"/>
              </a:lnSpc>
              <a:spcBef>
                <a:spcPts val="480"/>
              </a:spcBef>
              <a:spcAft>
                <a:spcPts val="0"/>
              </a:spcAft>
              <a:buClr>
                <a:schemeClr val="dk1"/>
              </a:buClr>
              <a:buSzPts val="1100"/>
            </a:pPr>
            <a:endParaRPr lang="en-US" dirty="0">
              <a:solidFill>
                <a:srgbClr val="0033CC"/>
              </a:solidFill>
              <a:latin typeface="Trebuchet MS" panose="020B0603020202020204"/>
            </a:endParaRPr>
          </a:p>
          <a:p>
            <a:pPr marL="457200" indent="696595"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Novelty:</a:t>
            </a:r>
            <a:endParaRPr lang="en-IN" sz="2000" dirty="0">
              <a:solidFill>
                <a:srgbClr val="0033CC"/>
              </a:solidFill>
              <a:latin typeface="Trebuchet MS" panose="020B0603020202020204"/>
            </a:endParaRPr>
          </a:p>
          <a:p>
            <a:pPr marL="457200" indent="696595"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The prediction of terrorist network and identifying main actors is an important issue for intelligence and security informatics, and few of the researches lack in this aspect. So we propose a method to analyze social network using some machine learning techniques (</a:t>
            </a:r>
            <a:r>
              <a:rPr lang="en-US" sz="2000" dirty="0" err="1">
                <a:solidFill>
                  <a:srgbClr val="0033CC"/>
                </a:solidFill>
                <a:latin typeface="Trebuchet MS" panose="020B0603020202020204"/>
              </a:rPr>
              <a:t>ie</a:t>
            </a:r>
            <a:r>
              <a:rPr lang="en-US" sz="2000" dirty="0">
                <a:solidFill>
                  <a:srgbClr val="0033CC"/>
                </a:solidFill>
                <a:latin typeface="Trebuchet MS" panose="020B0603020202020204"/>
              </a:rPr>
              <a:t>.,K-Core Concepts). Once the networks are </a:t>
            </a:r>
            <a:r>
              <a:rPr lang="en-US" sz="2000" dirty="0" err="1">
                <a:solidFill>
                  <a:srgbClr val="0033CC"/>
                </a:solidFill>
                <a:latin typeface="Trebuchet MS" panose="020B0603020202020204"/>
              </a:rPr>
              <a:t>clustred</a:t>
            </a:r>
            <a:r>
              <a:rPr lang="en-US" sz="2000" dirty="0">
                <a:solidFill>
                  <a:srgbClr val="0033CC"/>
                </a:solidFill>
                <a:latin typeface="Trebuchet MS" panose="020B0603020202020204"/>
              </a:rPr>
              <a:t> accordingly then we then use  methodology based on community detection to determine the relationships of the terrorist node within the same cluster as well as the terrorist nodes from different clusters. </a:t>
            </a:r>
          </a:p>
          <a:p>
            <a:pPr marL="457200" indent="696595" algn="just">
              <a:lnSpc>
                <a:spcPct val="115000"/>
              </a:lnSpc>
              <a:spcBef>
                <a:spcPts val="480"/>
              </a:spcBef>
              <a:spcAft>
                <a:spcPts val="0"/>
              </a:spcAft>
              <a:buClr>
                <a:schemeClr val="dk1"/>
              </a:buClr>
              <a:buSzPts val="1100"/>
            </a:pPr>
            <a:endParaRPr lang="en-US" sz="2000" dirty="0">
              <a:solidFill>
                <a:srgbClr val="0033CC"/>
              </a:solidFill>
              <a:latin typeface="Trebuchet MS" panose="020B0603020202020204"/>
            </a:endParaRPr>
          </a:p>
          <a:p>
            <a:pPr marL="457200"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Innovativeness:</a:t>
            </a:r>
          </a:p>
          <a:p>
            <a:pPr marL="457200"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	The approach that we proposed elicits terrorist group’s networks, finds most influential nodes and temporal evolution of terrorist networks, but it is not an open-source model instead these data are shared with national intelligent management for protecting nation from terrorist threats and implement counter terrorism activity.</a:t>
            </a:r>
            <a:endParaRPr lang="en-IN" sz="2000" dirty="0">
              <a:solidFill>
                <a:srgbClr val="0033CC"/>
              </a:solidFill>
              <a:latin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905000" y="1143002"/>
            <a:ext cx="8763000" cy="46037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Design Details</a:t>
            </a:r>
            <a:endParaRPr lang="en-US" sz="2400" dirty="0"/>
          </a:p>
        </p:txBody>
      </p:sp>
      <p:sp>
        <p:nvSpPr>
          <p:cNvPr id="2" name="Rectangle 1"/>
          <p:cNvSpPr/>
          <p:nvPr/>
        </p:nvSpPr>
        <p:spPr>
          <a:xfrm>
            <a:off x="72390" y="1374140"/>
            <a:ext cx="11985625" cy="5584825"/>
          </a:xfrm>
          <a:prstGeom prst="rect">
            <a:avLst/>
          </a:prstGeom>
        </p:spPr>
        <p:txBody>
          <a:bodyPr wrap="square">
            <a:spAutoFit/>
          </a:bodyPr>
          <a:lstStyle/>
          <a:p>
            <a:pPr lvl="1" algn="just">
              <a:lnSpc>
                <a:spcPct val="115000"/>
              </a:lnSpc>
              <a:spcBef>
                <a:spcPts val="480"/>
              </a:spcBef>
              <a:spcAft>
                <a:spcPts val="0"/>
              </a:spcAft>
              <a:buClr>
                <a:schemeClr val="dk1"/>
              </a:buClr>
              <a:buSzPts val="1100"/>
            </a:pPr>
            <a:endParaRPr lang="en-US" sz="2000" dirty="0">
              <a:solidFill>
                <a:srgbClr val="0033CC"/>
              </a:solidFill>
              <a:latin typeface="Trebuchet MS" panose="020B0603020202020204"/>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Performance:</a:t>
            </a:r>
            <a:endParaRPr lang="en-IN" sz="2000" dirty="0">
              <a:solidFill>
                <a:srgbClr val="0033CC"/>
              </a:solidFill>
              <a:latin typeface="Trebuchet MS" panose="020B0603020202020204"/>
            </a:endParaRPr>
          </a:p>
          <a:p>
            <a:pPr marL="457200" algn="just">
              <a:spcBef>
                <a:spcPts val="480"/>
              </a:spcBef>
              <a:spcAft>
                <a:spcPts val="0"/>
              </a:spcAft>
              <a:buClr>
                <a:schemeClr val="dk1"/>
              </a:buClr>
              <a:buSzPts val="1100"/>
            </a:pPr>
            <a:r>
              <a:rPr lang="en-US" sz="2000" dirty="0">
                <a:solidFill>
                  <a:srgbClr val="0033CC"/>
                </a:solidFill>
                <a:latin typeface="Trebuchet MS" panose="020B0603020202020204"/>
              </a:rPr>
              <a:t>		Performance is also the main aspect of this approach, because the approach that we proposed has a better efficiency since we measure it by considering the number of nodes that can instantly access a large number of different nodes through a relatively small number of ties. The nodes are treated as nonredundant contacts.</a:t>
            </a:r>
          </a:p>
          <a:p>
            <a:pPr marL="457200" algn="just">
              <a:spcBef>
                <a:spcPts val="480"/>
              </a:spcBef>
              <a:spcAft>
                <a:spcPts val="0"/>
              </a:spcAft>
              <a:buClr>
                <a:schemeClr val="dk1"/>
              </a:buClr>
              <a:buSzPts val="1100"/>
            </a:pPr>
            <a:endParaRPr lang="en-US" sz="2000" dirty="0">
              <a:solidFill>
                <a:srgbClr val="0033CC"/>
              </a:solidFill>
              <a:latin typeface="Trebuchet MS" panose="020B0603020202020204"/>
            </a:endParaRPr>
          </a:p>
          <a:p>
            <a:pPr lvl="1" algn="just">
              <a:lnSpc>
                <a:spcPct val="115000"/>
              </a:lnSpc>
              <a:spcBef>
                <a:spcPts val="480"/>
              </a:spcBef>
              <a:spcAft>
                <a:spcPts val="0"/>
              </a:spcAft>
              <a:buClr>
                <a:schemeClr val="dk1"/>
              </a:buClr>
              <a:buSzPts val="1100"/>
            </a:pPr>
            <a:r>
              <a:rPr lang="en-IN" sz="2000" dirty="0">
                <a:solidFill>
                  <a:srgbClr val="0033CC"/>
                </a:solidFill>
                <a:latin typeface="Trebuchet MS" panose="020B0603020202020204"/>
              </a:rPr>
              <a:t>Maintainability:</a:t>
            </a:r>
          </a:p>
          <a:p>
            <a:pPr marL="457200" algn="just">
              <a:spcBef>
                <a:spcPts val="480"/>
              </a:spcBef>
              <a:spcAft>
                <a:spcPts val="0"/>
              </a:spcAft>
              <a:buClr>
                <a:schemeClr val="dk1"/>
              </a:buClr>
              <a:buSzPts val="1100"/>
            </a:pPr>
            <a:r>
              <a:rPr lang="en-US" sz="2000" dirty="0">
                <a:solidFill>
                  <a:srgbClr val="0033CC"/>
                </a:solidFill>
                <a:latin typeface="Trebuchet MS" panose="020B0603020202020204"/>
              </a:rPr>
              <a:t>	</a:t>
            </a:r>
            <a:r>
              <a:rPr lang="en-US" sz="2000" dirty="0">
                <a:solidFill>
                  <a:srgbClr val="0033CC"/>
                </a:solidFill>
                <a:latin typeface="Trebuchet MS" panose="020B0603020202020204"/>
                <a:sym typeface="Trebuchet MS" panose="020B0603020202020204"/>
              </a:rPr>
              <a:t>We need to use a good ranking methods and algorithms to make sure it is showing right results to the users. We would also assign weights to the nodes so that there will be change in importance of identifying the community accordingly as the time goes on. These ranking methods have to be tested and updated time to time to ensure good working of the tool. The retrieval of results from the underlying search engines is achieved using their respective API’s which are free of cost. Maintenance would be required if their respective policies changes.</a:t>
            </a:r>
          </a:p>
          <a:p>
            <a:pPr marL="457200" algn="just">
              <a:spcBef>
                <a:spcPts val="480"/>
              </a:spcBef>
              <a:spcAft>
                <a:spcPts val="0"/>
              </a:spcAft>
              <a:buClr>
                <a:schemeClr val="dk1"/>
              </a:buClr>
              <a:buSzPts val="1100"/>
            </a:pPr>
            <a:endParaRPr lang="en-IN" sz="2000" dirty="0">
              <a:solidFill>
                <a:srgbClr val="0033CC"/>
              </a:solidFill>
              <a:latin typeface="Trebuchet MS" panose="020B0603020202020204"/>
            </a:endParaRPr>
          </a:p>
          <a:p>
            <a:pPr marL="457200" algn="just">
              <a:spcBef>
                <a:spcPts val="480"/>
              </a:spcBef>
              <a:spcAft>
                <a:spcPts val="0"/>
              </a:spcAft>
              <a:buClr>
                <a:schemeClr val="dk1"/>
              </a:buClr>
              <a:buSzPts val="1100"/>
            </a:pPr>
            <a:r>
              <a:rPr lang="en-US" sz="2000" dirty="0">
                <a:solidFill>
                  <a:srgbClr val="0033CC"/>
                </a:solidFill>
                <a:latin typeface="Trebuchet MS" panose="020B0603020202020204"/>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905000" y="1143002"/>
            <a:ext cx="8763000" cy="46037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Design Details</a:t>
            </a:r>
            <a:endParaRPr lang="en-US" sz="2400" dirty="0"/>
          </a:p>
        </p:txBody>
      </p:sp>
      <p:sp>
        <p:nvSpPr>
          <p:cNvPr id="2" name="Rectangle 1"/>
          <p:cNvSpPr/>
          <p:nvPr/>
        </p:nvSpPr>
        <p:spPr>
          <a:xfrm>
            <a:off x="275590" y="1578610"/>
            <a:ext cx="11706225" cy="4646295"/>
          </a:xfrm>
          <a:prstGeom prst="rect">
            <a:avLst/>
          </a:prstGeom>
        </p:spPr>
        <p:txBody>
          <a:bodyPr wrap="square">
            <a:spAutoFit/>
          </a:bodyPr>
          <a:lstStyle/>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Reliability:</a:t>
            </a:r>
          </a:p>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	The algorithm we use is capable of performing operations using the data got from the terrorist database and is producing results in a time which we could think of other tasks to perform. It is reliable for the kind of data we use and the efficient results produced at the end. </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panose="020B0603020202020204"/>
              <a:sym typeface="Trebuchet MS" panose="020B0603020202020204"/>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Legacy to modernization:</a:t>
            </a:r>
          </a:p>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	</a:t>
            </a:r>
            <a:r>
              <a:rPr lang="en-US" sz="2000" dirty="0">
                <a:solidFill>
                  <a:srgbClr val="0033CC"/>
                </a:solidFill>
                <a:latin typeface="Trebuchet MS" panose="020B0603020202020204"/>
                <a:sym typeface="Trebuchet MS" panose="020B0603020202020204"/>
              </a:rPr>
              <a:t>To gain operational efficiencies as per the legacy modernization we are updating and optimizing business systems by enabling graphical access to government agencies who could actually view each community growth and the influential node in a single display graphical view. This makes user achieve their expectations in their experience and getting easily adopted to other newer technology platforms.</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panose="020B0603020202020204"/>
              <a:sym typeface="Trebuchet MS" panose="020B0603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1905000" y="1143002"/>
            <a:ext cx="8763000" cy="46037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Design Details</a:t>
            </a:r>
            <a:endParaRPr lang="en-US" sz="2400" dirty="0"/>
          </a:p>
        </p:txBody>
      </p:sp>
      <p:sp>
        <p:nvSpPr>
          <p:cNvPr id="47" name="Google Shape;47;p6"/>
          <p:cNvSpPr txBox="1"/>
          <p:nvPr/>
        </p:nvSpPr>
        <p:spPr>
          <a:xfrm>
            <a:off x="127635" y="1827530"/>
            <a:ext cx="11894185" cy="4872990"/>
          </a:xfrm>
          <a:prstGeom prst="rect">
            <a:avLst/>
          </a:prstGeom>
          <a:noFill/>
          <a:ln>
            <a:noFill/>
          </a:ln>
        </p:spPr>
        <p:txBody>
          <a:bodyPr spcFirstLastPara="1" wrap="square" lIns="91425" tIns="45700" rIns="91425" bIns="45700" anchor="ctr" anchorCtr="0">
            <a:noAutofit/>
          </a:bodyPr>
          <a:lstStyle/>
          <a:p>
            <a:pPr lvl="1" algn="just">
              <a:lnSpc>
                <a:spcPct val="115000"/>
              </a:lnSpc>
              <a:spcAft>
                <a:spcPts val="300"/>
              </a:spcAft>
              <a:buSzPts val="1200"/>
            </a:pPr>
            <a:endParaRPr lang="en-US" sz="1600" b="1" dirty="0">
              <a:latin typeface="Cambria" panose="02040503050406030204" pitchFamily="18" charset="0"/>
              <a:cs typeface="Times New Roman" panose="02020603050405020304" charset="0"/>
            </a:endParaRPr>
          </a:p>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Application compatibility:</a:t>
            </a:r>
          </a:p>
          <a:p>
            <a:pPr lvl="1" algn="just">
              <a:lnSpc>
                <a:spcPct val="115000"/>
              </a:lnSpc>
              <a:spcBef>
                <a:spcPts val="480"/>
              </a:spcBef>
              <a:spcAft>
                <a:spcPts val="0"/>
              </a:spcAft>
              <a:buClr>
                <a:schemeClr val="dk1"/>
              </a:buClr>
              <a:buSzPts val="1100"/>
            </a:pPr>
            <a:r>
              <a:rPr lang="en-US" sz="2000" dirty="0">
                <a:solidFill>
                  <a:srgbClr val="0033CC"/>
                </a:solidFill>
                <a:latin typeface="Trebuchet MS" panose="020B0603020202020204"/>
              </a:rPr>
              <a:t>	As our project is capable of operating in different operating systems and its environment is also user-friendly, it allow us to automate the process of testing where all the application is tested for their compatibility at once. Enabling auto removing of the features which is not supported by the operating system is achieved to a certain extent.</a:t>
            </a:r>
          </a:p>
          <a:p>
            <a:pPr lvl="1" algn="just">
              <a:lnSpc>
                <a:spcPct val="115000"/>
              </a:lnSpc>
              <a:spcBef>
                <a:spcPts val="480"/>
              </a:spcBef>
              <a:spcAft>
                <a:spcPts val="0"/>
              </a:spcAft>
              <a:buClr>
                <a:schemeClr val="dk1"/>
              </a:buClr>
              <a:buSzPts val="1100"/>
            </a:pPr>
            <a:endParaRPr lang="en-US" sz="2000" dirty="0">
              <a:solidFill>
                <a:srgbClr val="0033CC"/>
              </a:solidFill>
              <a:latin typeface="Trebuchet MS" panose="020B0603020202020204"/>
              <a:sym typeface="Trebuchet MS" panose="020B0603020202020204"/>
            </a:endParaRPr>
          </a:p>
          <a:p>
            <a:pPr marL="457200" algn="just">
              <a:spcBef>
                <a:spcPts val="480"/>
              </a:spcBef>
              <a:spcAft>
                <a:spcPts val="0"/>
              </a:spcAft>
              <a:buClr>
                <a:schemeClr val="dk1"/>
              </a:buClr>
              <a:buSzPts val="1100"/>
            </a:pPr>
            <a:r>
              <a:rPr lang="en-US" sz="2000" dirty="0">
                <a:solidFill>
                  <a:srgbClr val="0033CC"/>
                </a:solidFill>
                <a:latin typeface="Trebuchet MS" panose="020B0603020202020204"/>
              </a:rPr>
              <a:t>Resource Utilization:</a:t>
            </a:r>
          </a:p>
          <a:p>
            <a:pPr marL="457200" algn="just">
              <a:spcBef>
                <a:spcPts val="480"/>
              </a:spcBef>
              <a:spcAft>
                <a:spcPts val="0"/>
              </a:spcAft>
              <a:buClr>
                <a:schemeClr val="dk1"/>
              </a:buClr>
              <a:buSzPts val="1100"/>
            </a:pPr>
            <a:r>
              <a:rPr lang="en-US" sz="2000" dirty="0">
                <a:solidFill>
                  <a:srgbClr val="0033CC"/>
                </a:solidFill>
                <a:latin typeface="Trebuchet MS" panose="020B0603020202020204"/>
                <a:sym typeface="Trebuchet MS" panose="020B0603020202020204"/>
              </a:rPr>
              <a:t>	There is huge data to be processed and most of it are not needed for the kind of results we expect. So we kind of use only the results which has huge impact on terrorist growth and which also needed for the future link prediction among the groups. The community detection almost enables us to know the relation between different communities and their growth over time. So the data is utilized as per our intermediate needs and predictions.</a:t>
            </a:r>
          </a:p>
          <a:p>
            <a:pPr marL="457200" algn="just">
              <a:spcBef>
                <a:spcPts val="300"/>
              </a:spcBef>
              <a:spcAft>
                <a:spcPts val="300"/>
              </a:spcAft>
            </a:pPr>
            <a:endParaRPr lang="en-US" sz="1600" dirty="0">
              <a:latin typeface="Times New Roman" panose="02020603050405020304" charset="0"/>
              <a:cs typeface="Times New Roman" panose="02020603050405020304" charset="0"/>
              <a:sym typeface="Trebuchet MS" panose="020B0603020202020204"/>
            </a:endParaRPr>
          </a:p>
          <a:p>
            <a:pPr marL="457200" algn="just">
              <a:spcBef>
                <a:spcPts val="300"/>
              </a:spcBef>
              <a:spcAft>
                <a:spcPts val="300"/>
              </a:spcAft>
            </a:pPr>
            <a:endParaRPr lang="en-US" sz="1600" dirty="0">
              <a:latin typeface="Times New Roman" panose="02020603050405020304" charset="0"/>
              <a:cs typeface="Times New Roman" panose="02020603050405020304" charset="0"/>
            </a:endParaRPr>
          </a:p>
          <a:p>
            <a:pPr marL="457200" algn="just">
              <a:spcBef>
                <a:spcPts val="300"/>
              </a:spcBef>
              <a:spcAft>
                <a:spcPts val="300"/>
              </a:spcAft>
            </a:pPr>
            <a:endParaRPr lang="en-IN" sz="1100" dirty="0">
              <a:latin typeface="Arial" panose="020B0604020202020204" pitchFamily="34" charset="0"/>
              <a:ea typeface="Times New Roman" panose="02020603050405020304" charset="0"/>
              <a:cs typeface="Times New Roman" panose="02020603050405020304" charset="0"/>
            </a:endParaRPr>
          </a:p>
          <a:p>
            <a:pPr marL="457200" algn="just">
              <a:spcBef>
                <a:spcPts val="300"/>
              </a:spcBef>
              <a:spcAft>
                <a:spcPts val="300"/>
              </a:spcAft>
            </a:pPr>
            <a:endParaRPr lang="en-IN" sz="1100" dirty="0">
              <a:latin typeface="Arial" panose="020B0604020202020204" pitchFamily="34" charset="0"/>
              <a:ea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Algorithm &amp; Pseudocode</a:t>
            </a:r>
            <a:endParaRPr lang="en-US" sz="2400" dirty="0"/>
          </a:p>
        </p:txBody>
      </p:sp>
      <p:sp>
        <p:nvSpPr>
          <p:cNvPr id="5" name="TextBox 4"/>
          <p:cNvSpPr txBox="1"/>
          <p:nvPr/>
        </p:nvSpPr>
        <p:spPr>
          <a:xfrm>
            <a:off x="1143000" y="1676400"/>
            <a:ext cx="9551035" cy="2676525"/>
          </a:xfrm>
          <a:prstGeom prst="rect">
            <a:avLst/>
          </a:prstGeom>
          <a:noFill/>
        </p:spPr>
        <p:txBody>
          <a:bodyPr wrap="square">
            <a:spAutoFit/>
          </a:bodyPr>
          <a:lstStyle/>
          <a:p>
            <a:pPr algn="just">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Algorithm for building terrorist groups network:</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pic>
        <p:nvPicPr>
          <p:cNvPr id="209" name="Picture 209"/>
          <p:cNvPicPr>
            <a:picLocks noChangeAspect="1" noChangeArrowheads="1"/>
          </p:cNvPicPr>
          <p:nvPr/>
        </p:nvPicPr>
        <p:blipFill>
          <a:blip r:embed="rId2">
            <a:extLst>
              <a:ext uri="{28A0092B-C50C-407E-A947-70E740481C1C}">
                <a14:useLocalDpi xmlns:a14="http://schemas.microsoft.com/office/drawing/2010/main" val="0"/>
              </a:ext>
            </a:extLst>
          </a:blip>
          <a:srcRect l="21146" t="47942" r="50060" b="15382"/>
          <a:stretch>
            <a:fillRect/>
          </a:stretch>
        </p:blipFill>
        <p:spPr>
          <a:xfrm>
            <a:off x="1877060" y="2209800"/>
            <a:ext cx="7427595" cy="44589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3525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9144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Project Progress So far</a:t>
            </a:r>
            <a:endParaRPr lang="en-US" sz="2400" dirty="0"/>
          </a:p>
        </p:txBody>
      </p:sp>
      <p:sp>
        <p:nvSpPr>
          <p:cNvPr id="5" name="TextBox 4"/>
          <p:cNvSpPr txBox="1"/>
          <p:nvPr/>
        </p:nvSpPr>
        <p:spPr>
          <a:xfrm>
            <a:off x="304800" y="1295400"/>
            <a:ext cx="11676380" cy="7324090"/>
          </a:xfrm>
          <a:prstGeom prst="rect">
            <a:avLst/>
          </a:prstGeom>
          <a:noFill/>
        </p:spPr>
        <p:txBody>
          <a:bodyPr wrap="square">
            <a:spAutoFit/>
          </a:bodyPr>
          <a:lstStyle/>
          <a:p>
            <a:pPr lvl="0" algn="just">
              <a:spcBef>
                <a:spcPts val="0"/>
              </a:spcBef>
              <a:spcAft>
                <a:spcPts val="0"/>
              </a:spcAft>
            </a:pPr>
            <a:r>
              <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The project progress so far:</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rPr>
              <a:t>	We have completed the implementation part of building a network using the GTD dataset, then we found influential nodes among them using centerality measures.</a:t>
            </a:r>
          </a:p>
          <a:p>
            <a:pPr lvl="0" algn="just">
              <a:spcBef>
                <a:spcPts val="0"/>
              </a:spcBef>
              <a:spcAft>
                <a:spcPts val="0"/>
              </a:spcAft>
            </a:pPr>
            <a:endPar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rPr>
              <a:t>		Using the network that are been created , we performed community detection using </a:t>
            </a:r>
            <a:r>
              <a:rPr lang="en-US" sz="2200" dirty="0">
                <a:solidFill>
                  <a:srgbClr val="0033CC"/>
                </a:solidFill>
                <a:latin typeface="Trebuchet MS" panose="020B0603020202020204"/>
                <a:sym typeface="+mn-ea"/>
              </a:rPr>
              <a:t>Louvain algorithm.</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The percentage completion of the project: </a:t>
            </a:r>
          </a:p>
          <a:p>
            <a:pPr lvl="0" algn="just">
              <a:spcBef>
                <a:spcPts val="0"/>
              </a:spcBef>
              <a:spcAft>
                <a:spcPts val="0"/>
              </a:spcAft>
            </a:pPr>
            <a:r>
              <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	</a:t>
            </a:r>
          </a:p>
          <a:p>
            <a:pPr lvl="0" algn="just">
              <a:spcBef>
                <a:spcPts val="0"/>
              </a:spcBef>
              <a:spcAft>
                <a:spcPts val="0"/>
              </a:spcAft>
            </a:pPr>
            <a:r>
              <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	</a:t>
            </a:r>
            <a:r>
              <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rPr>
              <a:t>Till now 80% of our project is completed.</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Project Demonstration</a:t>
            </a:r>
            <a:endParaRPr lang="en-US" sz="2400" dirty="0"/>
          </a:p>
        </p:txBody>
      </p:sp>
      <p:sp>
        <p:nvSpPr>
          <p:cNvPr id="5" name="TextBox 4"/>
          <p:cNvSpPr txBox="1"/>
          <p:nvPr/>
        </p:nvSpPr>
        <p:spPr>
          <a:xfrm>
            <a:off x="2133601" y="1905001"/>
            <a:ext cx="8839199" cy="3785652"/>
          </a:xfrm>
          <a:prstGeom prst="rect">
            <a:avLst/>
          </a:prstGeom>
          <a:noFill/>
        </p:spPr>
        <p:txBody>
          <a:bodyPr wrap="square">
            <a:spAutoFit/>
          </a:bodyPr>
          <a:lstStyle/>
          <a:p>
            <a:pPr lvl="0" algn="just">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Prepare for a demo of the project:</a:t>
            </a:r>
          </a:p>
          <a:p>
            <a:pPr marL="719455" lvl="0" indent="-269875" algn="just">
              <a:spcBef>
                <a:spcPts val="0"/>
              </a:spcBef>
              <a:spcAft>
                <a:spcPts val="0"/>
              </a:spcAft>
              <a:buClr>
                <a:srgbClr val="FF0000"/>
              </a:buClr>
              <a:buSzPct val="80000"/>
              <a:buFont typeface="Wingdings" panose="05000000000000000000" pitchFamily="2" charset="2"/>
              <a:buChar cha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Need to show working of some portions of the project individually</a:t>
            </a:r>
          </a:p>
          <a:p>
            <a:pPr marL="719455" lvl="0" indent="-269875" algn="just">
              <a:spcBef>
                <a:spcPts val="0"/>
              </a:spcBef>
              <a:spcAft>
                <a:spcPts val="0"/>
              </a:spcAft>
              <a:buClr>
                <a:srgbClr val="FF0000"/>
              </a:buClr>
              <a:buSzPct val="80000"/>
              <a:buFont typeface="Wingdings" panose="05000000000000000000" pitchFamily="2" charset="2"/>
              <a:buChar cha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Data set creation needs to be demoed wherever applicable</a:t>
            </a:r>
          </a:p>
          <a:p>
            <a:pPr lvl="0" algn="just">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18;p13"/>
          <p:cNvGrpSpPr/>
          <p:nvPr/>
        </p:nvGrpSpPr>
        <p:grpSpPr>
          <a:xfrm>
            <a:off x="1449997" y="2098700"/>
            <a:ext cx="2478201" cy="3086804"/>
            <a:chOff x="1083025" y="1574064"/>
            <a:chExt cx="1858697" cy="2315161"/>
          </a:xfrm>
        </p:grpSpPr>
        <p:sp>
          <p:nvSpPr>
            <p:cNvPr id="6" name="Google Shape;219;p13"/>
            <p:cNvSpPr txBox="1"/>
            <p:nvPr/>
          </p:nvSpPr>
          <p:spPr>
            <a:xfrm>
              <a:off x="1393722" y="1574064"/>
              <a:ext cx="877800" cy="338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300"/>
                <a:buFont typeface="Arial" panose="020B0604020202020204"/>
                <a:buNone/>
              </a:pPr>
              <a:r>
                <a:rPr lang="en-US" sz="1300" b="0" i="0" u="none" strike="noStrike" cap="none">
                  <a:solidFill>
                    <a:srgbClr val="0C58D3"/>
                  </a:solidFill>
                  <a:latin typeface="Roboto"/>
                  <a:ea typeface="Roboto"/>
                  <a:cs typeface="Roboto"/>
                  <a:sym typeface="Roboto"/>
                </a:rPr>
                <a:t>March 9 2021</a:t>
              </a:r>
              <a:endParaRPr sz="1300" b="0" i="0" u="none" strike="noStrike" cap="none">
                <a:solidFill>
                  <a:srgbClr val="0C58D3"/>
                </a:solidFill>
                <a:latin typeface="Roboto"/>
                <a:ea typeface="Roboto"/>
                <a:cs typeface="Roboto"/>
                <a:sym typeface="Roboto"/>
              </a:endParaRPr>
            </a:p>
          </p:txBody>
        </p:sp>
        <p:sp>
          <p:nvSpPr>
            <p:cNvPr id="7" name="Google Shape;220;p13"/>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panose="020B0604020202020204"/>
                <a:buNone/>
              </a:pPr>
              <a:r>
                <a:rPr lang="en-US" sz="1300" b="1" i="0" u="none" strike="noStrike" cap="none">
                  <a:solidFill>
                    <a:srgbClr val="0C58D3"/>
                  </a:solidFill>
                  <a:latin typeface="Roboto"/>
                  <a:ea typeface="Roboto"/>
                  <a:cs typeface="Roboto"/>
                  <a:sym typeface="Roboto"/>
                </a:rPr>
                <a:t>Literature Survey</a:t>
              </a:r>
              <a:endParaRPr sz="1300" b="1" i="0" u="none" strike="noStrike" cap="none">
                <a:solidFill>
                  <a:srgbClr val="0C58D3"/>
                </a:solidFill>
                <a:latin typeface="Roboto"/>
                <a:ea typeface="Roboto"/>
                <a:cs typeface="Roboto"/>
                <a:sym typeface="Roboto"/>
              </a:endParaRPr>
            </a:p>
          </p:txBody>
        </p:sp>
        <p:sp>
          <p:nvSpPr>
            <p:cNvPr id="8" name="Google Shape;221;p13"/>
            <p:cNvSpPr txBox="1"/>
            <p:nvPr/>
          </p:nvSpPr>
          <p:spPr>
            <a:xfrm>
              <a:off x="1215700" y="3151825"/>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panose="020B0604020202020204"/>
                <a:buNone/>
              </a:pPr>
              <a:endParaRPr sz="1200" b="0" i="0" u="none" strike="noStrike" cap="none" dirty="0">
                <a:solidFill>
                  <a:srgbClr val="0C58D3"/>
                </a:solidFill>
                <a:latin typeface="Roboto"/>
                <a:ea typeface="Roboto"/>
                <a:cs typeface="Roboto"/>
                <a:sym typeface="Roboto"/>
              </a:endParaRPr>
            </a:p>
          </p:txBody>
        </p:sp>
        <p:cxnSp>
          <p:nvCxnSpPr>
            <p:cNvPr id="9" name="Google Shape;222;p13"/>
            <p:cNvCxnSpPr>
              <a:stCxn id="6" idx="3"/>
            </p:cNvCxnSpPr>
            <p:nvPr/>
          </p:nvCxnSpPr>
          <p:spPr>
            <a:xfrm>
              <a:off x="2271522" y="1743264"/>
              <a:ext cx="670200" cy="742800"/>
            </a:xfrm>
            <a:prstGeom prst="straightConnector1">
              <a:avLst/>
            </a:prstGeom>
            <a:noFill/>
            <a:ln w="9525" cap="flat" cmpd="sng">
              <a:solidFill>
                <a:srgbClr val="0D5DDF"/>
              </a:solidFill>
              <a:prstDash val="solid"/>
              <a:round/>
              <a:headEnd type="none" w="sm" len="sm"/>
              <a:tailEnd type="none" w="sm" len="sm"/>
            </a:ln>
          </p:spPr>
        </p:cxnSp>
        <p:sp>
          <p:nvSpPr>
            <p:cNvPr id="10" name="Google Shape;223;p13"/>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224;p13"/>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 name="Google Shape;225;p13"/>
          <p:cNvGrpSpPr/>
          <p:nvPr/>
        </p:nvGrpSpPr>
        <p:grpSpPr>
          <a:xfrm>
            <a:off x="6011056" y="2097699"/>
            <a:ext cx="2446472" cy="3350306"/>
            <a:chOff x="1083025" y="1574025"/>
            <a:chExt cx="1834900" cy="2512792"/>
          </a:xfrm>
        </p:grpSpPr>
        <p:sp>
          <p:nvSpPr>
            <p:cNvPr id="13" name="Google Shape;226;p13"/>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panose="020B0604020202020204"/>
                <a:buNone/>
              </a:pPr>
              <a:r>
                <a:rPr lang="en-US" sz="1300" b="0" i="0" u="none" strike="noStrike" cap="none" dirty="0">
                  <a:solidFill>
                    <a:srgbClr val="858585"/>
                  </a:solidFill>
                  <a:latin typeface="Roboto"/>
                  <a:ea typeface="Roboto"/>
                  <a:cs typeface="Roboto"/>
                  <a:sym typeface="Roboto"/>
                </a:rPr>
                <a:t>April 9 2021</a:t>
              </a:r>
              <a:endParaRPr sz="1300" b="0" i="0" u="none" strike="noStrike" cap="none" dirty="0">
                <a:solidFill>
                  <a:srgbClr val="858585"/>
                </a:solidFill>
                <a:latin typeface="Roboto"/>
                <a:ea typeface="Roboto"/>
                <a:cs typeface="Roboto"/>
                <a:sym typeface="Roboto"/>
              </a:endParaRPr>
            </a:p>
          </p:txBody>
        </p:sp>
        <p:sp>
          <p:nvSpPr>
            <p:cNvPr id="14" name="Google Shape;227;p13"/>
            <p:cNvSpPr txBox="1"/>
            <p:nvPr/>
          </p:nvSpPr>
          <p:spPr>
            <a:xfrm>
              <a:off x="1163873" y="2515235"/>
              <a:ext cx="1505100" cy="7419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panose="020B0604020202020204"/>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panose="020B0604020202020204"/>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panose="020B0604020202020204"/>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panose="020B0604020202020204"/>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panose="020B0604020202020204"/>
                <a:buNone/>
              </a:pPr>
              <a:endParaRPr sz="1300" b="1" i="0" u="none" strike="noStrike" cap="none" dirty="0">
                <a:solidFill>
                  <a:srgbClr val="858585"/>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300"/>
                <a:buFont typeface="Arial" panose="020B0604020202020204"/>
                <a:buNone/>
              </a:pPr>
              <a:r>
                <a:rPr lang="en-US" sz="1300" b="1" dirty="0" err="1">
                  <a:solidFill>
                    <a:srgbClr val="858585"/>
                  </a:solidFill>
                  <a:latin typeface="Roboto"/>
                  <a:ea typeface="Roboto"/>
                  <a:cs typeface="Roboto"/>
                  <a:sym typeface="Roboto"/>
                </a:rPr>
                <a:t>Finalising</a:t>
              </a:r>
              <a:r>
                <a:rPr lang="en-US" sz="1300" b="1" dirty="0">
                  <a:solidFill>
                    <a:srgbClr val="858585"/>
                  </a:solidFill>
                  <a:latin typeface="Roboto"/>
                  <a:ea typeface="Roboto"/>
                  <a:cs typeface="Roboto"/>
                  <a:sym typeface="Roboto"/>
                </a:rPr>
                <a:t> the Algorithm</a:t>
              </a:r>
              <a:endParaRPr sz="1300" b="1" i="0" u="none" strike="noStrike" cap="none" dirty="0">
                <a:solidFill>
                  <a:srgbClr val="858585"/>
                </a:solidFill>
                <a:latin typeface="Roboto"/>
                <a:ea typeface="Roboto"/>
                <a:cs typeface="Roboto"/>
                <a:sym typeface="Roboto"/>
              </a:endParaRPr>
            </a:p>
          </p:txBody>
        </p:sp>
        <p:sp>
          <p:nvSpPr>
            <p:cNvPr id="15" name="Google Shape;228;p13"/>
            <p:cNvSpPr txBox="1"/>
            <p:nvPr/>
          </p:nvSpPr>
          <p:spPr>
            <a:xfrm>
              <a:off x="1143623" y="3349417"/>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100"/>
                <a:buFont typeface="Arial" panose="020B0604020202020204"/>
                <a:buNone/>
              </a:pPr>
              <a:r>
                <a:rPr lang="en-US" sz="1100" b="0" i="0" u="none" strike="noStrike" cap="none" dirty="0">
                  <a:solidFill>
                    <a:srgbClr val="858585"/>
                  </a:solidFill>
                  <a:latin typeface="Roboto"/>
                  <a:ea typeface="Roboto"/>
                  <a:cs typeface="Roboto"/>
                  <a:sym typeface="Roboto"/>
                </a:rPr>
                <a:t> Working on  part 1 of the project </a:t>
              </a:r>
              <a:endParaRPr sz="1100" b="0" i="0" u="none" strike="noStrike" cap="none" dirty="0">
                <a:solidFill>
                  <a:srgbClr val="858585"/>
                </a:solidFill>
                <a:latin typeface="Roboto"/>
                <a:ea typeface="Roboto"/>
                <a:cs typeface="Roboto"/>
                <a:sym typeface="Roboto"/>
              </a:endParaRPr>
            </a:p>
          </p:txBody>
        </p:sp>
        <p:cxnSp>
          <p:nvCxnSpPr>
            <p:cNvPr id="16" name="Google Shape;229;p1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7" name="Google Shape;230;p1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231;p1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 name="Google Shape;232;p13"/>
          <p:cNvGrpSpPr/>
          <p:nvPr/>
        </p:nvGrpSpPr>
        <p:grpSpPr>
          <a:xfrm>
            <a:off x="3739398" y="2101421"/>
            <a:ext cx="2446472" cy="3343005"/>
            <a:chOff x="1083025" y="1574027"/>
            <a:chExt cx="1834900" cy="2507316"/>
          </a:xfrm>
        </p:grpSpPr>
        <p:sp>
          <p:nvSpPr>
            <p:cNvPr id="20" name="Google Shape;233;p13"/>
            <p:cNvSpPr txBox="1"/>
            <p:nvPr/>
          </p:nvSpPr>
          <p:spPr>
            <a:xfrm>
              <a:off x="1424830" y="1574027"/>
              <a:ext cx="803700" cy="446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300"/>
                <a:buFont typeface="Arial" panose="020B0604020202020204"/>
                <a:buNone/>
              </a:pPr>
              <a:r>
                <a:rPr lang="en-US" sz="1300" b="0" i="0" u="none" strike="noStrike" cap="none" dirty="0">
                  <a:solidFill>
                    <a:srgbClr val="0C58D3"/>
                  </a:solidFill>
                  <a:latin typeface="Roboto"/>
                  <a:ea typeface="Roboto"/>
                  <a:cs typeface="Roboto"/>
                  <a:sym typeface="Roboto"/>
                </a:rPr>
                <a:t>March </a:t>
              </a:r>
              <a:r>
                <a:rPr lang="en-US" sz="1300" dirty="0">
                  <a:solidFill>
                    <a:srgbClr val="0C58D3"/>
                  </a:solidFill>
                  <a:latin typeface="Roboto"/>
                  <a:ea typeface="Roboto"/>
                  <a:cs typeface="Roboto"/>
                  <a:sym typeface="Roboto"/>
                </a:rPr>
                <a:t>25 </a:t>
              </a:r>
              <a:r>
                <a:rPr lang="en-US" sz="1300" b="0" i="0" u="none" strike="noStrike" cap="none" dirty="0">
                  <a:solidFill>
                    <a:srgbClr val="0C58D3"/>
                  </a:solidFill>
                  <a:latin typeface="Roboto"/>
                  <a:ea typeface="Roboto"/>
                  <a:cs typeface="Roboto"/>
                  <a:sym typeface="Roboto"/>
                </a:rPr>
                <a:t>2021</a:t>
              </a:r>
              <a:endParaRPr sz="1300" b="0" i="0" u="none" strike="noStrike" cap="none" dirty="0">
                <a:solidFill>
                  <a:srgbClr val="0C58D3"/>
                </a:solidFill>
                <a:latin typeface="Roboto"/>
                <a:ea typeface="Roboto"/>
                <a:cs typeface="Roboto"/>
                <a:sym typeface="Roboto"/>
              </a:endParaRPr>
            </a:p>
          </p:txBody>
        </p:sp>
        <p:sp>
          <p:nvSpPr>
            <p:cNvPr id="21" name="Google Shape;234;p13"/>
            <p:cNvSpPr txBox="1"/>
            <p:nvPr/>
          </p:nvSpPr>
          <p:spPr>
            <a:xfrm>
              <a:off x="1227625" y="3343943"/>
              <a:ext cx="1545600" cy="7374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panose="020B0604020202020204"/>
                <a:buNone/>
              </a:pPr>
              <a:r>
                <a:rPr lang="en-US" sz="1200" b="0" i="0" u="none" strike="noStrike" cap="none" dirty="0">
                  <a:solidFill>
                    <a:srgbClr val="0C58D3"/>
                  </a:solidFill>
                  <a:latin typeface="Roboto"/>
                  <a:ea typeface="Roboto"/>
                  <a:cs typeface="Roboto"/>
                  <a:sym typeface="Roboto"/>
                </a:rPr>
                <a:t>Discussing and </a:t>
              </a:r>
              <a:r>
                <a:rPr lang="en-US" sz="1200" b="0" i="0" u="none" strike="noStrike" cap="none" dirty="0" err="1">
                  <a:solidFill>
                    <a:srgbClr val="0C58D3"/>
                  </a:solidFill>
                  <a:latin typeface="Roboto"/>
                  <a:ea typeface="Roboto"/>
                  <a:cs typeface="Roboto"/>
                  <a:sym typeface="Roboto"/>
                </a:rPr>
                <a:t>finalising</a:t>
              </a:r>
              <a:r>
                <a:rPr lang="en-US" sz="1200" b="0" i="0" u="none" strike="noStrike" cap="none" dirty="0">
                  <a:solidFill>
                    <a:srgbClr val="0C58D3"/>
                  </a:solidFill>
                  <a:latin typeface="Roboto"/>
                  <a:ea typeface="Roboto"/>
                  <a:cs typeface="Roboto"/>
                  <a:sym typeface="Roboto"/>
                </a:rPr>
                <a:t> the approach  and understanding required technology</a:t>
              </a:r>
              <a:endParaRPr sz="1200" b="0" i="0" u="none" strike="noStrike" cap="none" dirty="0">
                <a:solidFill>
                  <a:srgbClr val="0C58D3"/>
                </a:solidFill>
                <a:latin typeface="Roboto"/>
                <a:ea typeface="Roboto"/>
                <a:cs typeface="Roboto"/>
                <a:sym typeface="Roboto"/>
              </a:endParaRPr>
            </a:p>
          </p:txBody>
        </p:sp>
        <p:cxnSp>
          <p:nvCxnSpPr>
            <p:cNvPr id="22" name="Google Shape;235;p13"/>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3" name="Google Shape;236;p13"/>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37;p13"/>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38;p13"/>
            <p:cNvSpPr txBox="1"/>
            <p:nvPr/>
          </p:nvSpPr>
          <p:spPr>
            <a:xfrm>
              <a:off x="1247875" y="2935336"/>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panose="020B0604020202020204"/>
                <a:buNone/>
              </a:pPr>
              <a:r>
                <a:rPr lang="en-US" sz="1300" b="1" i="0" u="none" strike="noStrike" cap="none" dirty="0" err="1">
                  <a:solidFill>
                    <a:srgbClr val="0C58D3"/>
                  </a:solidFill>
                  <a:latin typeface="Roboto"/>
                  <a:ea typeface="Roboto"/>
                  <a:cs typeface="Roboto"/>
                  <a:sym typeface="Roboto"/>
                </a:rPr>
                <a:t>Finalising</a:t>
              </a:r>
              <a:r>
                <a:rPr lang="en-US" sz="1300" b="1" i="0" u="none" strike="noStrike" cap="none" dirty="0">
                  <a:solidFill>
                    <a:srgbClr val="0C58D3"/>
                  </a:solidFill>
                  <a:latin typeface="Roboto"/>
                  <a:ea typeface="Roboto"/>
                  <a:cs typeface="Roboto"/>
                  <a:sym typeface="Roboto"/>
                </a:rPr>
                <a:t> requirements for the project</a:t>
              </a:r>
              <a:endParaRPr sz="1300" b="1" i="0" u="none" strike="noStrike" cap="none" dirty="0">
                <a:solidFill>
                  <a:srgbClr val="0C58D3"/>
                </a:solidFill>
                <a:latin typeface="Roboto"/>
                <a:ea typeface="Roboto"/>
                <a:cs typeface="Roboto"/>
                <a:sym typeface="Roboto"/>
              </a:endParaRPr>
            </a:p>
          </p:txBody>
        </p:sp>
      </p:grpSp>
      <p:sp>
        <p:nvSpPr>
          <p:cNvPr id="240" name="Google Shape;240;p13"/>
          <p:cNvSpPr txBox="1">
            <a:spLocks noGrp="1"/>
          </p:cNvSpPr>
          <p:nvPr/>
        </p:nvSpPr>
        <p:spPr>
          <a:xfrm>
            <a:off x="6553200" y="5461502"/>
            <a:ext cx="4776600" cy="695400"/>
          </a:xfrm>
          <a:prstGeom prst="rect">
            <a:avLst/>
          </a:prstGeom>
          <a:noFill/>
          <a:ln>
            <a:noFill/>
          </a:ln>
        </p:spPr>
        <p:txBody>
          <a:bodyPr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lnSpc>
                <a:spcPct val="90000"/>
              </a:lnSpc>
              <a:spcBef>
                <a:spcPts val="1000"/>
              </a:spcBef>
              <a:spcAft>
                <a:spcPts val="0"/>
              </a:spcAft>
              <a:buClr>
                <a:schemeClr val="dk1"/>
              </a:buClr>
              <a:buSzPts val="1800"/>
              <a:buNone/>
            </a:pPr>
            <a:r>
              <a:rPr lang="en-US"/>
              <a:t>Timeline on Deliverable-1</a:t>
            </a:r>
          </a:p>
        </p:txBody>
      </p:sp>
      <p:sp>
        <p:nvSpPr>
          <p:cNvPr id="239" name="Google Shape;239;p13"/>
          <p:cNvSpPr txBox="1">
            <a:spLocks noGrp="1"/>
          </p:cNvSpPr>
          <p:nvPr/>
        </p:nvSpPr>
        <p:spPr>
          <a:xfrm>
            <a:off x="3489150" y="788725"/>
            <a:ext cx="7553100" cy="614700"/>
          </a:xfrm>
          <a:prstGeom prst="rect">
            <a:avLst/>
          </a:prstGeom>
          <a:noFill/>
          <a:ln>
            <a:noFill/>
          </a:ln>
        </p:spPr>
        <p:txBody>
          <a:bodyPr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gn="r" rtl="0">
              <a:lnSpc>
                <a:spcPct val="100000"/>
              </a:lnSpc>
              <a:spcBef>
                <a:spcPts val="0"/>
              </a:spcBef>
              <a:spcAft>
                <a:spcPts val="0"/>
              </a:spcAft>
              <a:buClr>
                <a:schemeClr val="dk1"/>
              </a:buClr>
              <a:buSzPts val="1800"/>
              <a:buFont typeface="Calibri" panose="020F0502020204030204"/>
              <a:buNone/>
            </a:pPr>
            <a:endParaRPr sz="24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lvl="0" indent="-342900" algn="r" rtl="0">
              <a:lnSpc>
                <a:spcPct val="100000"/>
              </a:lnSpc>
              <a:spcBef>
                <a:spcPts val="0"/>
              </a:spcBef>
              <a:spcAft>
                <a:spcPts val="0"/>
              </a:spcAft>
              <a:buClr>
                <a:schemeClr val="dk1"/>
              </a:buClr>
              <a:buSzPts val="1800"/>
              <a:buFont typeface="Calibri" panose="020F0502020204030204"/>
              <a:buNone/>
            </a:pPr>
            <a:endParaRPr sz="24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lvl="0" indent="-342900" algn="r" rtl="0">
              <a:lnSpc>
                <a:spcPct val="100000"/>
              </a:lnSpc>
              <a:spcBef>
                <a:spcPts val="0"/>
              </a:spcBef>
              <a:spcAft>
                <a:spcPts val="0"/>
              </a:spcAft>
              <a:buClr>
                <a:srgbClr val="000000"/>
              </a:buClr>
              <a:buSzPts val="1800"/>
              <a:buFont typeface="Arial" panose="020B0604020202020204"/>
              <a:buNone/>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Capstone (Phase-I &amp; Phase-II) Project Timeline</a:t>
            </a:r>
            <a:endParaRPr sz="24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800"/>
              <a:buFont typeface="Calibri" panose="020F0502020204030204"/>
              <a:buNone/>
            </a:pPr>
            <a:endParaRPr dirty="0"/>
          </a:p>
        </p:txBody>
      </p:sp>
      <p:sp>
        <p:nvSpPr>
          <p:cNvPr id="241" name="Google Shape;241;p13"/>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Google Shape;239;p13"/>
          <p:cNvSpPr txBox="1">
            <a:spLocks noGrp="1"/>
          </p:cNvSpPr>
          <p:nvPr/>
        </p:nvSpPr>
        <p:spPr>
          <a:xfrm>
            <a:off x="3489150" y="788725"/>
            <a:ext cx="7553100" cy="614700"/>
          </a:xfrm>
          <a:prstGeom prst="rect">
            <a:avLst/>
          </a:prstGeom>
          <a:noFill/>
          <a:ln>
            <a:noFill/>
          </a:ln>
        </p:spPr>
        <p:txBody>
          <a:bodyPr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gn="r" rtl="0">
              <a:lnSpc>
                <a:spcPct val="100000"/>
              </a:lnSpc>
              <a:spcBef>
                <a:spcPts val="0"/>
              </a:spcBef>
              <a:spcAft>
                <a:spcPts val="0"/>
              </a:spcAft>
              <a:buClr>
                <a:schemeClr val="dk1"/>
              </a:buClr>
              <a:buSzPts val="1800"/>
              <a:buFont typeface="Calibri" panose="020F0502020204030204"/>
              <a:buNone/>
            </a:pPr>
            <a:endParaRPr sz="24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lvl="0" indent="-342900" algn="r" rtl="0">
              <a:lnSpc>
                <a:spcPct val="100000"/>
              </a:lnSpc>
              <a:spcBef>
                <a:spcPts val="0"/>
              </a:spcBef>
              <a:spcAft>
                <a:spcPts val="0"/>
              </a:spcAft>
              <a:buClr>
                <a:schemeClr val="dk1"/>
              </a:buClr>
              <a:buSzPts val="1800"/>
              <a:buFont typeface="Calibri" panose="020F0502020204030204"/>
              <a:buNone/>
            </a:pPr>
            <a:endParaRPr sz="24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342900" lvl="0" indent="-342900" algn="r" rtl="0">
              <a:lnSpc>
                <a:spcPct val="100000"/>
              </a:lnSpc>
              <a:spcBef>
                <a:spcPts val="0"/>
              </a:spcBef>
              <a:spcAft>
                <a:spcPts val="0"/>
              </a:spcAft>
              <a:buClr>
                <a:srgbClr val="000000"/>
              </a:buClr>
              <a:buSzPts val="1800"/>
              <a:buFont typeface="Arial" panose="020B0604020202020204"/>
              <a:buNone/>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Capstone (Phase-I &amp; Phase-II) Project Timeline</a:t>
            </a:r>
            <a:endParaRPr sz="24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90000"/>
              </a:lnSpc>
              <a:spcBef>
                <a:spcPts val="0"/>
              </a:spcBef>
              <a:spcAft>
                <a:spcPts val="0"/>
              </a:spcAft>
              <a:buClr>
                <a:schemeClr val="dk1"/>
              </a:buClr>
              <a:buSzPts val="1800"/>
              <a:buFont typeface="Calibri" panose="020F0502020204030204"/>
              <a:buNone/>
            </a:pPr>
            <a:endParaRPr dirty="0"/>
          </a:p>
        </p:txBody>
      </p:sp>
      <p:sp>
        <p:nvSpPr>
          <p:cNvPr id="241" name="Google Shape;241;p13"/>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47" name="Google Shape;247;p14"/>
          <p:cNvGrpSpPr/>
          <p:nvPr/>
        </p:nvGrpSpPr>
        <p:grpSpPr>
          <a:xfrm>
            <a:off x="1449997" y="2048217"/>
            <a:ext cx="2446472" cy="2371836"/>
            <a:chOff x="1083025" y="1536202"/>
            <a:chExt cx="1834900" cy="1778922"/>
          </a:xfrm>
        </p:grpSpPr>
        <p:sp>
          <p:nvSpPr>
            <p:cNvPr id="248" name="Google Shape;248;p14"/>
            <p:cNvSpPr txBox="1"/>
            <p:nvPr/>
          </p:nvSpPr>
          <p:spPr>
            <a:xfrm>
              <a:off x="1464598" y="1536202"/>
              <a:ext cx="715604"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0"/>
                </a:spcAft>
                <a:buClr>
                  <a:srgbClr val="000000"/>
                </a:buClr>
                <a:buSzPts val="1300"/>
                <a:buFont typeface="Arial" panose="020B0604020202020204"/>
                <a:buNone/>
              </a:pPr>
              <a:r>
                <a:rPr lang="en-US" sz="1300" b="0" i="0" u="none" strike="noStrike" cap="none" dirty="0">
                  <a:solidFill>
                    <a:srgbClr val="0C58D3"/>
                  </a:solidFill>
                  <a:latin typeface="Roboto"/>
                  <a:ea typeface="Roboto"/>
                  <a:cs typeface="Roboto"/>
                  <a:sym typeface="Roboto"/>
                </a:rPr>
                <a:t>June 25 2021</a:t>
              </a:r>
              <a:endParaRPr sz="1300" b="0" i="0" u="none" strike="noStrike" cap="none" dirty="0">
                <a:solidFill>
                  <a:srgbClr val="0C58D3"/>
                </a:solidFill>
                <a:latin typeface="Roboto"/>
                <a:ea typeface="Roboto"/>
                <a:cs typeface="Roboto"/>
                <a:sym typeface="Roboto"/>
              </a:endParaRPr>
            </a:p>
            <a:p>
              <a:pPr marL="0" marR="0" lvl="0" indent="0" algn="r" rtl="0">
                <a:lnSpc>
                  <a:spcPct val="115000"/>
                </a:lnSpc>
                <a:spcBef>
                  <a:spcPts val="2100"/>
                </a:spcBef>
                <a:spcAft>
                  <a:spcPts val="2100"/>
                </a:spcAft>
                <a:buClr>
                  <a:srgbClr val="000000"/>
                </a:buClr>
                <a:buSzPts val="1300"/>
                <a:buFont typeface="Arial" panose="020B0604020202020204"/>
                <a:buNone/>
              </a:pPr>
              <a:endParaRPr sz="1300" b="0" i="0" u="none" strike="noStrike" cap="none" dirty="0">
                <a:solidFill>
                  <a:srgbClr val="0C58D3"/>
                </a:solidFill>
                <a:latin typeface="Roboto"/>
                <a:ea typeface="Roboto"/>
                <a:cs typeface="Roboto"/>
                <a:sym typeface="Roboto"/>
              </a:endParaRPr>
            </a:p>
          </p:txBody>
        </p:sp>
        <p:sp>
          <p:nvSpPr>
            <p:cNvPr id="249" name="Google Shape;249;p14"/>
            <p:cNvSpPr txBox="1"/>
            <p:nvPr/>
          </p:nvSpPr>
          <p:spPr>
            <a:xfrm>
              <a:off x="1235825" y="2695024"/>
              <a:ext cx="1505100" cy="6201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panose="020B0604020202020204"/>
                <a:buNone/>
              </a:pPr>
              <a:r>
                <a:rPr lang="en-US" sz="1300" b="1" i="0" u="none" strike="noStrike" cap="none">
                  <a:solidFill>
                    <a:srgbClr val="0C58D3"/>
                  </a:solidFill>
                  <a:latin typeface="Roboto"/>
                  <a:ea typeface="Roboto"/>
                  <a:cs typeface="Roboto"/>
                  <a:sym typeface="Roboto"/>
                </a:rPr>
                <a:t>Partial implementation of model </a:t>
              </a:r>
              <a:endParaRPr sz="1300" b="1" i="0" u="none" strike="noStrike" cap="none">
                <a:solidFill>
                  <a:srgbClr val="0C58D3"/>
                </a:solidFill>
                <a:latin typeface="Roboto"/>
                <a:ea typeface="Roboto"/>
                <a:cs typeface="Roboto"/>
                <a:sym typeface="Roboto"/>
              </a:endParaRPr>
            </a:p>
          </p:txBody>
        </p:sp>
        <p:cxnSp>
          <p:nvCxnSpPr>
            <p:cNvPr id="250" name="Google Shape;250;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1" name="Google Shape;251;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53" name="Google Shape;253;p14"/>
          <p:cNvGrpSpPr/>
          <p:nvPr/>
        </p:nvGrpSpPr>
        <p:grpSpPr>
          <a:xfrm>
            <a:off x="3728596" y="2098647"/>
            <a:ext cx="2446472" cy="2089814"/>
            <a:chOff x="1083025" y="1574025"/>
            <a:chExt cx="1834900" cy="1567400"/>
          </a:xfrm>
        </p:grpSpPr>
        <p:sp>
          <p:nvSpPr>
            <p:cNvPr id="254" name="Google Shape;254;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panose="020B0604020202020204"/>
                <a:buNone/>
              </a:pPr>
              <a:r>
                <a:rPr lang="en-US" sz="1300" b="0" i="0" u="none" strike="noStrike" cap="none">
                  <a:solidFill>
                    <a:srgbClr val="0C58D3"/>
                  </a:solidFill>
                  <a:latin typeface="Roboto"/>
                  <a:ea typeface="Roboto"/>
                  <a:cs typeface="Roboto"/>
                  <a:sym typeface="Roboto"/>
                </a:rPr>
                <a:t>Sep 15 2021</a:t>
              </a:r>
              <a:endParaRPr sz="1300" b="0" i="0" u="none" strike="noStrike" cap="none">
                <a:solidFill>
                  <a:srgbClr val="0C58D3"/>
                </a:solidFill>
                <a:latin typeface="Roboto"/>
                <a:ea typeface="Roboto"/>
                <a:cs typeface="Roboto"/>
                <a:sym typeface="Roboto"/>
              </a:endParaRPr>
            </a:p>
          </p:txBody>
        </p:sp>
        <p:sp>
          <p:nvSpPr>
            <p:cNvPr id="255" name="Google Shape;255;p1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panose="020B0604020202020204"/>
                <a:buNone/>
              </a:pPr>
              <a:r>
                <a:rPr lang="en-US" sz="1300" b="1" i="0" u="none" strike="noStrike" cap="none">
                  <a:solidFill>
                    <a:srgbClr val="0C58D3"/>
                  </a:solidFill>
                  <a:latin typeface="Roboto"/>
                  <a:ea typeface="Roboto"/>
                  <a:cs typeface="Roboto"/>
                  <a:sym typeface="Roboto"/>
                </a:rPr>
                <a:t>Final implementation</a:t>
              </a:r>
              <a:endParaRPr sz="1300" b="1" i="0" u="none" strike="noStrike" cap="none">
                <a:solidFill>
                  <a:srgbClr val="0C58D3"/>
                </a:solidFill>
                <a:latin typeface="Roboto"/>
                <a:ea typeface="Roboto"/>
                <a:cs typeface="Roboto"/>
                <a:sym typeface="Roboto"/>
              </a:endParaRPr>
            </a:p>
          </p:txBody>
        </p:sp>
        <p:cxnSp>
          <p:nvCxnSpPr>
            <p:cNvPr id="256" name="Google Shape;256;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7" name="Google Shape;257;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0" name="Google Shape;260;p14"/>
          <p:cNvGrpSpPr/>
          <p:nvPr/>
        </p:nvGrpSpPr>
        <p:grpSpPr>
          <a:xfrm>
            <a:off x="6011056" y="2097699"/>
            <a:ext cx="2446472" cy="3539375"/>
            <a:chOff x="1083025" y="1574025"/>
            <a:chExt cx="1834900" cy="2654598"/>
          </a:xfrm>
        </p:grpSpPr>
        <p:sp>
          <p:nvSpPr>
            <p:cNvPr id="261" name="Google Shape;261;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panose="020B0604020202020204"/>
                <a:buNone/>
              </a:pPr>
              <a:r>
                <a:rPr lang="en-US" sz="1300" b="0" i="0" u="none" strike="noStrike" cap="none">
                  <a:solidFill>
                    <a:srgbClr val="858585"/>
                  </a:solidFill>
                  <a:latin typeface="Roboto"/>
                  <a:ea typeface="Roboto"/>
                  <a:cs typeface="Roboto"/>
                  <a:sym typeface="Roboto"/>
                </a:rPr>
                <a:t>Nov 15 2021</a:t>
              </a:r>
              <a:endParaRPr sz="1300" b="0" i="0" u="none" strike="noStrike" cap="none">
                <a:solidFill>
                  <a:srgbClr val="858585"/>
                </a:solidFill>
                <a:latin typeface="Roboto"/>
                <a:ea typeface="Roboto"/>
                <a:cs typeface="Roboto"/>
                <a:sym typeface="Roboto"/>
              </a:endParaRPr>
            </a:p>
          </p:txBody>
        </p:sp>
        <p:sp>
          <p:nvSpPr>
            <p:cNvPr id="262" name="Google Shape;262;p14"/>
            <p:cNvSpPr txBox="1"/>
            <p:nvPr/>
          </p:nvSpPr>
          <p:spPr>
            <a:xfrm>
              <a:off x="1235818" y="2695020"/>
              <a:ext cx="1505100" cy="7917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panose="020B0604020202020204"/>
                <a:buNone/>
              </a:pPr>
              <a:r>
                <a:rPr lang="en-US" sz="1300" b="1" i="0" u="none" strike="noStrike" cap="none">
                  <a:solidFill>
                    <a:srgbClr val="858585"/>
                  </a:solidFill>
                  <a:latin typeface="Roboto"/>
                  <a:ea typeface="Roboto"/>
                  <a:cs typeface="Roboto"/>
                  <a:sym typeface="Roboto"/>
                </a:rPr>
                <a:t>Present final system and start working on making a research paper</a:t>
              </a:r>
              <a:endParaRPr sz="1300" b="1" i="0" u="none" strike="noStrike" cap="none">
                <a:solidFill>
                  <a:srgbClr val="858585"/>
                </a:solidFill>
                <a:latin typeface="Roboto"/>
                <a:ea typeface="Roboto"/>
                <a:cs typeface="Roboto"/>
                <a:sym typeface="Roboto"/>
              </a:endParaRPr>
            </a:p>
          </p:txBody>
        </p:sp>
        <p:cxnSp>
          <p:nvCxnSpPr>
            <p:cNvPr id="263" name="Google Shape;263;p1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64" name="Google Shape;264;p1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panose="020B0604020202020204"/>
                <a:buNone/>
              </a:pPr>
              <a: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1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14"/>
            <p:cNvSpPr txBox="1"/>
            <p:nvPr/>
          </p:nvSpPr>
          <p:spPr>
            <a:xfrm>
              <a:off x="1215698" y="3486723"/>
              <a:ext cx="1545600" cy="741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panose="020B0604020202020204"/>
                <a:buNone/>
              </a:pPr>
              <a:r>
                <a:rPr lang="en-US" sz="1200" b="0" i="0" u="none" strike="noStrike" cap="none" dirty="0">
                  <a:solidFill>
                    <a:srgbClr val="858585"/>
                  </a:solidFill>
                  <a:latin typeface="Roboto"/>
                  <a:ea typeface="Roboto"/>
                  <a:cs typeface="Roboto"/>
                  <a:sym typeface="Roboto"/>
                </a:rPr>
                <a:t>Submit the project for review and make journal on our implementation of project.</a:t>
              </a:r>
              <a:endParaRPr sz="1200" b="0" i="0" u="none" strike="noStrike" cap="none" dirty="0">
                <a:solidFill>
                  <a:srgbClr val="858585"/>
                </a:solidFill>
                <a:latin typeface="Roboto"/>
                <a:ea typeface="Roboto"/>
                <a:cs typeface="Roboto"/>
                <a:sym typeface="Roboto"/>
              </a:endParaRPr>
            </a:p>
          </p:txBody>
        </p:sp>
      </p:grpSp>
      <p:sp>
        <p:nvSpPr>
          <p:cNvPr id="268" name="Google Shape;268;p14"/>
          <p:cNvSpPr txBox="1">
            <a:spLocks noGrp="1"/>
          </p:cNvSpPr>
          <p:nvPr/>
        </p:nvSpPr>
        <p:spPr>
          <a:xfrm>
            <a:off x="5926675" y="5692675"/>
            <a:ext cx="5255100" cy="535800"/>
          </a:xfrm>
          <a:prstGeom prst="rect">
            <a:avLst/>
          </a:prstGeom>
          <a:noFill/>
          <a:ln>
            <a:noFill/>
          </a:ln>
        </p:spPr>
        <p:txBody>
          <a:bodyPr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lnSpc>
                <a:spcPct val="90000"/>
              </a:lnSpc>
              <a:spcBef>
                <a:spcPts val="1000"/>
              </a:spcBef>
              <a:spcAft>
                <a:spcPts val="0"/>
              </a:spcAft>
              <a:buClr>
                <a:schemeClr val="dk1"/>
              </a:buClr>
              <a:buSzPts val="1800"/>
              <a:buNone/>
            </a:pPr>
            <a:r>
              <a:rPr lang="en-US" dirty="0"/>
              <a:t>         Timeline on Deliverable-2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600200" y="1676400"/>
            <a:ext cx="8534400" cy="4724400"/>
          </a:xfrm>
          <a:prstGeom prst="rect">
            <a:avLst/>
          </a:prstGeom>
        </p:spPr>
        <p:txBody>
          <a:bodyPr/>
          <a:lstStyle/>
          <a:p>
            <a:pPr marL="685800"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anose="020B0603020202020204" pitchFamily="34" charset="0"/>
            </a:endParaRPr>
          </a:p>
          <a:p>
            <a:pPr marL="685800"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anose="020B0603020202020204" pitchFamily="34" charset="0"/>
            </a:endParaRP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Abstract and Scope of the Project.</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Suggestions from Review – 1.</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Approach </a:t>
            </a:r>
            <a:r>
              <a:rPr lang="en-US" sz="2400">
                <a:solidFill>
                  <a:srgbClr val="0033CC"/>
                </a:solidFill>
                <a:latin typeface="Trebuchet MS" panose="020B0603020202020204"/>
                <a:ea typeface="Trebuchet MS" panose="020B0603020202020204"/>
                <a:cs typeface="Trebuchet MS" panose="020B0603020202020204"/>
                <a:sym typeface="Trebuchet MS" panose="020B0603020202020204"/>
              </a:rPr>
              <a:t>&amp; Architectural Design or </a:t>
            </a: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Framework.</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Project Progress and Demonstration.</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Timeline for Pending Tasks.</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Conclusion.</a:t>
            </a:r>
          </a:p>
          <a:p>
            <a:pPr marL="685800" indent="-342900" algn="just" eaLnBrk="0" hangingPunct="0">
              <a:spcBef>
                <a:spcPts val="0"/>
              </a:spcBef>
              <a:spcAft>
                <a:spcPts val="0"/>
              </a:spcAft>
              <a:buFont typeface="Wingdings" panose="05000000000000000000" pitchFamily="2" charset="2"/>
              <a:buChar char="§"/>
              <a:defRP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References.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Conclusion</a:t>
            </a:r>
            <a:endParaRPr lang="en-US" sz="2400" dirty="0"/>
          </a:p>
        </p:txBody>
      </p:sp>
      <p:sp>
        <p:nvSpPr>
          <p:cNvPr id="5" name="TextBox 4"/>
          <p:cNvSpPr txBox="1"/>
          <p:nvPr/>
        </p:nvSpPr>
        <p:spPr>
          <a:xfrm>
            <a:off x="314325" y="1905000"/>
            <a:ext cx="11682095" cy="5723890"/>
          </a:xfrm>
          <a:prstGeom prst="rect">
            <a:avLst/>
          </a:prstGeom>
          <a:noFill/>
        </p:spPr>
        <p:txBody>
          <a:bodyPr wrap="square">
            <a:spAutoFit/>
          </a:bodyPr>
          <a:lstStyle/>
          <a:p>
            <a:pPr lvl="0" algn="just">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Summarize the key points.</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a:t>
            </a:r>
            <a:r>
              <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rPr>
              <a:t>To understand the composition and evolution of terrorist networks we built the network using networkx , then we will find influential nodes based on centrality measures. </a:t>
            </a:r>
          </a:p>
          <a:p>
            <a:pPr lvl="0" algn="just">
              <a:spcBef>
                <a:spcPts val="0"/>
              </a:spcBef>
              <a:spcAft>
                <a:spcPts val="0"/>
              </a:spcAft>
            </a:pPr>
            <a:endPar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r>
              <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rPr>
              <a:t>Degree centrality is defined as the number of links incident upon a node  which finds the important node in the network. An edge with a high edge betweenness centrality score represents a bridge-like connector between two parts of a network which calculates the best connector in the network. Eigenvector centrality is used to measure the level of influence of a node within a network which gives the most influential node I  the network. Finally for Community Detection we use Louvain algorithm using locality modularity optimization and detect communities in the network.</a:t>
            </a: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References</a:t>
            </a:r>
            <a:endParaRPr lang="en-US" sz="2400" dirty="0"/>
          </a:p>
        </p:txBody>
      </p:sp>
      <p:sp>
        <p:nvSpPr>
          <p:cNvPr id="6" name="Content Placeholder 2"/>
          <p:cNvSpPr txBox="1"/>
          <p:nvPr/>
        </p:nvSpPr>
        <p:spPr>
          <a:xfrm>
            <a:off x="838200" y="1828800"/>
            <a:ext cx="11201400" cy="4724400"/>
          </a:xfrm>
          <a:prstGeom prst="rect">
            <a:avLst/>
          </a:prstGeom>
        </p:spPr>
        <p:txBody>
          <a:bodyPr/>
          <a:lstStyle/>
          <a:p>
            <a:pPr lvl="0"/>
            <a:endParaRPr lang="en-US" sz="2000" dirty="0">
              <a:latin typeface="Times New Roman" panose="02020603050405020304" charset="0"/>
              <a:cs typeface="Times New Roman" panose="02020603050405020304" charset="0"/>
            </a:endParaRPr>
          </a:p>
          <a:p>
            <a:pPr lvl="0"/>
            <a:r>
              <a:rPr lang="en-US" sz="2000" dirty="0">
                <a:latin typeface="Times New Roman" panose="02020603050405020304" charset="0"/>
                <a:cs typeface="Times New Roman" panose="02020603050405020304" charset="0"/>
              </a:rPr>
              <a:t>Understanding the composition and evolution of terrorist group networks: A rough set approach.</a:t>
            </a:r>
            <a:endParaRPr lang="en-IN"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Authors : Vincenzo </a:t>
            </a:r>
            <a:r>
              <a:rPr lang="en-US" sz="2000" dirty="0" err="1">
                <a:latin typeface="Times New Roman" panose="02020603050405020304" charset="0"/>
                <a:cs typeface="Times New Roman" panose="02020603050405020304" charset="0"/>
              </a:rPr>
              <a:t>Loia</a:t>
            </a:r>
            <a:r>
              <a:rPr lang="en-US" sz="2000" dirty="0">
                <a:latin typeface="Times New Roman" panose="02020603050405020304" charset="0"/>
                <a:cs typeface="Times New Roman" panose="02020603050405020304" charset="0"/>
              </a:rPr>
              <a:t>, Francesco </a:t>
            </a:r>
            <a:r>
              <a:rPr lang="en-US" sz="2000" dirty="0" err="1">
                <a:latin typeface="Times New Roman" panose="02020603050405020304" charset="0"/>
                <a:cs typeface="Times New Roman" panose="02020603050405020304" charset="0"/>
              </a:rPr>
              <a:t>Orciuoli</a:t>
            </a:r>
            <a:endParaRPr lang="en-IN"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hlinkClick r:id="rId2"/>
              </a:rPr>
              <a:t>https://www.sciencedirect.com/science/article/pii/S0167739X19307757</a:t>
            </a:r>
            <a:endParaRPr lang="en-US" sz="2000" dirty="0">
              <a:latin typeface="Times New Roman" panose="02020603050405020304" charset="0"/>
              <a:cs typeface="Times New Roman" panose="02020603050405020304" charset="0"/>
            </a:endParaRPr>
          </a:p>
          <a:p>
            <a:endParaRPr lang="en-IN" sz="2000" dirty="0">
              <a:latin typeface="Times New Roman" panose="02020603050405020304" charset="0"/>
              <a:cs typeface="Times New Roman" panose="02020603050405020304" charset="0"/>
            </a:endParaRPr>
          </a:p>
          <a:p>
            <a:pPr lvl="0"/>
            <a:r>
              <a:rPr lang="en-US" sz="2000" dirty="0">
                <a:latin typeface="Times New Roman" panose="02020603050405020304" charset="0"/>
                <a:cs typeface="Times New Roman" panose="02020603050405020304" charset="0"/>
              </a:rPr>
              <a:t>Finding influential nodes in social networks based on neighborhood correlation coefficient.</a:t>
            </a:r>
            <a:endParaRPr lang="en-IN"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Authors : Ahmad </a:t>
            </a:r>
            <a:r>
              <a:rPr lang="en-US" sz="2000" dirty="0" err="1">
                <a:latin typeface="Times New Roman" panose="02020603050405020304" charset="0"/>
                <a:cs typeface="Times New Roman" panose="02020603050405020304" charset="0"/>
              </a:rPr>
              <a:t>Zareie</a:t>
            </a:r>
            <a:r>
              <a:rPr lang="en-US" sz="2000" dirty="0">
                <a:latin typeface="Times New Roman" panose="02020603050405020304" charset="0"/>
                <a:cs typeface="Times New Roman" panose="02020603050405020304" charset="0"/>
              </a:rPr>
              <a:t>, Amir </a:t>
            </a:r>
            <a:r>
              <a:rPr lang="en-US" sz="2000" dirty="0" err="1">
                <a:latin typeface="Times New Roman" panose="02020603050405020304" charset="0"/>
                <a:cs typeface="Times New Roman" panose="02020603050405020304" charset="0"/>
              </a:rPr>
              <a:t>Sheikhahmadi</a:t>
            </a:r>
            <a:r>
              <a:rPr lang="en-US" sz="2000" dirty="0">
                <a:latin typeface="Times New Roman" panose="02020603050405020304" charset="0"/>
                <a:cs typeface="Times New Roman" panose="02020603050405020304" charset="0"/>
              </a:rPr>
              <a:t>, Mahdi Jalili, Mohammad Sajjad Khaksar </a:t>
            </a:r>
            <a:r>
              <a:rPr lang="en-US" sz="2000" dirty="0" err="1">
                <a:latin typeface="Times New Roman" panose="02020603050405020304" charset="0"/>
                <a:cs typeface="Times New Roman" panose="02020603050405020304" charset="0"/>
              </a:rPr>
              <a:t>Fasaei</a:t>
            </a:r>
            <a:endParaRPr lang="en-IN" sz="2000" dirty="0">
              <a:latin typeface="Times New Roman" panose="02020603050405020304" charset="0"/>
              <a:cs typeface="Times New Roman" panose="02020603050405020304" charset="0"/>
            </a:endParaRPr>
          </a:p>
          <a:p>
            <a:r>
              <a:rPr lang="en-US" sz="2000" u="sng" dirty="0">
                <a:latin typeface="Times New Roman" panose="02020603050405020304" charset="0"/>
                <a:cs typeface="Times New Roman" panose="02020603050405020304" charset="0"/>
                <a:hlinkClick r:id="rId3"/>
              </a:rPr>
              <a:t>https://www.sciencedirect.com/science/article/pii/</a:t>
            </a:r>
            <a:r>
              <a:rPr lang="en-US" sz="2000" dirty="0">
                <a:latin typeface="Times New Roman" panose="02020603050405020304" charset="0"/>
                <a:cs typeface="Times New Roman" panose="02020603050405020304" charset="0"/>
                <a:hlinkClick r:id="rId3"/>
              </a:rPr>
              <a:t>S0950705120300630</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lvl="0"/>
            <a:r>
              <a:rPr lang="en-US" sz="2000" dirty="0">
                <a:latin typeface="Times New Roman" panose="02020603050405020304" charset="0"/>
                <a:cs typeface="Times New Roman" panose="02020603050405020304" charset="0"/>
              </a:rPr>
              <a:t>Community detection in large‑scale social networks: state‑of‑the‑art and future directions</a:t>
            </a:r>
            <a:endParaRPr lang="en-IN"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Authors : Mehdi </a:t>
            </a:r>
            <a:r>
              <a:rPr lang="en-US" sz="2000" dirty="0" err="1">
                <a:latin typeface="Times New Roman" panose="02020603050405020304" charset="0"/>
                <a:cs typeface="Times New Roman" panose="02020603050405020304" charset="0"/>
              </a:rPr>
              <a:t>Azaouzi</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Delel</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Rhouma</a:t>
            </a:r>
            <a:r>
              <a:rPr lang="en-US" sz="2000" dirty="0">
                <a:latin typeface="Times New Roman" panose="02020603050405020304" charset="0"/>
                <a:cs typeface="Times New Roman" panose="02020603050405020304" charset="0"/>
              </a:rPr>
              <a:t>, </a:t>
            </a:r>
            <a:r>
              <a:rPr lang="en-US" sz="2000" dirty="0" err="1">
                <a:latin typeface="Times New Roman" panose="02020603050405020304" charset="0"/>
                <a:cs typeface="Times New Roman" panose="02020603050405020304" charset="0"/>
              </a:rPr>
              <a:t>Lotf</a:t>
            </a:r>
            <a:r>
              <a:rPr lang="en-US" sz="2000" dirty="0">
                <a:latin typeface="Times New Roman" panose="02020603050405020304" charset="0"/>
                <a:cs typeface="Times New Roman" panose="02020603050405020304" charset="0"/>
              </a:rPr>
              <a:t> Ben </a:t>
            </a:r>
            <a:r>
              <a:rPr lang="en-US" sz="2000" dirty="0" err="1">
                <a:latin typeface="Times New Roman" panose="02020603050405020304" charset="0"/>
                <a:cs typeface="Times New Roman" panose="02020603050405020304" charset="0"/>
              </a:rPr>
              <a:t>Romdhane</a:t>
            </a:r>
            <a:endParaRPr lang="en-IN" sz="2000" dirty="0">
              <a:latin typeface="Times New Roman" panose="02020603050405020304" charset="0"/>
              <a:cs typeface="Times New Roman" panose="02020603050405020304" charset="0"/>
            </a:endParaRPr>
          </a:p>
          <a:p>
            <a:r>
              <a:rPr lang="en-US" sz="2000" u="sng" dirty="0">
                <a:latin typeface="Times New Roman" panose="02020603050405020304" charset="0"/>
                <a:cs typeface="Times New Roman" panose="02020603050405020304" charset="0"/>
                <a:hlinkClick r:id="rId4"/>
              </a:rPr>
              <a:t>https://www.sciencedirect.com/science/article/pii/</a:t>
            </a:r>
            <a:r>
              <a:rPr lang="en-US" sz="2000" dirty="0">
                <a:latin typeface="Times New Roman" panose="02020603050405020304" charset="0"/>
                <a:cs typeface="Times New Roman" panose="02020603050405020304" charset="0"/>
                <a:hlinkClick r:id="rId5"/>
              </a:rPr>
              <a:t>S0020025517310101</a:t>
            </a:r>
            <a:endParaRPr lang="en-IN" sz="2000" dirty="0">
              <a:latin typeface="Times New Roman" panose="02020603050405020304" charset="0"/>
              <a:cs typeface="Times New Roman" panose="02020603050405020304" charset="0"/>
            </a:endParaRPr>
          </a:p>
          <a:p>
            <a:pPr marL="342900" indent="1270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1078230" lvl="1" indent="-26543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342900" indent="-342900" eaLnBrk="0" hangingPunct="0">
              <a:spcBef>
                <a:spcPct val="20000"/>
              </a:spcBef>
              <a:defRPr/>
            </a:pPr>
            <a:endParaRPr lang="en-IN" sz="2400" b="1" u="sng" kern="0" dirty="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644525" y="2209800"/>
            <a:ext cx="11160760" cy="4191000"/>
          </a:xfrm>
          <a:prstGeom prst="rect">
            <a:avLst/>
          </a:prstGeom>
        </p:spPr>
        <p:txBody>
          <a:bodyPr/>
          <a:lstStyle/>
          <a:p>
            <a:pPr eaLnBrk="0" hangingPunct="0">
              <a:defRPr/>
            </a:pPr>
            <a:r>
              <a:rPr lang="en-US" sz="2200" kern="0" dirty="0">
                <a:solidFill>
                  <a:srgbClr val="0000FF"/>
                </a:solidFill>
                <a:latin typeface="Trebuchet MS" panose="020B0603020202020204" pitchFamily="34" charset="0"/>
                <a:sym typeface="+mn-ea"/>
              </a:rPr>
              <a:t>We are using an approach that will allow us to find clusters of similar terror groups using information on their operational characteristics. Specifically, using open access data of terrorist attacks occurred worldwide since 1970, we are trying to build network that includes terrorist groups and related information on tactics, weapons, targets, active regions.</a:t>
            </a:r>
            <a:endParaRPr lang="en-US" sz="2200" kern="0" dirty="0">
              <a:solidFill>
                <a:srgbClr val="0000FF"/>
              </a:solidFill>
              <a:latin typeface="Trebuchet MS" panose="020B0603020202020204" pitchFamily="34" charset="0"/>
            </a:endParaRPr>
          </a:p>
          <a:p>
            <a:pPr marL="342900" indent="-342900" eaLnBrk="0" hangingPunct="0">
              <a:buFont typeface="Arial" panose="020B0604020202020204" pitchFamily="34" charset="0"/>
              <a:buChar char="•"/>
              <a:defRPr/>
            </a:pPr>
            <a:endParaRPr lang="en-US" sz="2200" kern="0" dirty="0">
              <a:solidFill>
                <a:srgbClr val="0000FF"/>
              </a:solidFill>
              <a:latin typeface="Trebuchet MS" panose="020B0603020202020204" pitchFamily="34" charset="0"/>
            </a:endParaRPr>
          </a:p>
          <a:p>
            <a:pPr eaLnBrk="0" hangingPunct="0">
              <a:defRPr/>
            </a:pPr>
            <a:r>
              <a:rPr lang="en-US" sz="2200" kern="0" dirty="0">
                <a:solidFill>
                  <a:srgbClr val="0000FF"/>
                </a:solidFill>
                <a:latin typeface="Trebuchet MS" panose="020B0603020202020204" pitchFamily="34" charset="0"/>
                <a:sym typeface="+mn-ea"/>
              </a:rPr>
              <a:t>We model this data with each partition joined to the terrorist groups. Later on we will find the most influential group with maximum number of relations between other networks and try to prevent the attacks .Community detection to identify sets of nodes in such a way that the connections of nodes within a set are more than their connection to other network nodes.</a:t>
            </a:r>
            <a:endParaRPr lang="en-US" sz="2200" kern="0" dirty="0">
              <a:solidFill>
                <a:srgbClr val="0000FF"/>
              </a:solidFill>
              <a:latin typeface="Trebuchet MS" panose="020B0603020202020204" pitchFamily="34" charset="0"/>
              <a:ea typeface="Trebuchet MS" panose="020B0603020202020204"/>
              <a:cs typeface="Trebuchet MS" panose="020B0603020202020204"/>
              <a:sym typeface="+mn-ea"/>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Abstract and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894715" y="2188845"/>
            <a:ext cx="10642600" cy="1889760"/>
          </a:xfrm>
          <a:prstGeom prst="rect">
            <a:avLst/>
          </a:prstGeom>
        </p:spPr>
        <p:txBody>
          <a:bodyPr/>
          <a:lstStyle/>
          <a:p>
            <a:pPr marL="685800" indent="-342900" algn="just" eaLnBrk="0" hangingPunct="0">
              <a:spcBef>
                <a:spcPts val="0"/>
              </a:spcBef>
              <a:spcAft>
                <a:spcPts val="0"/>
              </a:spcAft>
              <a:buFont typeface="Wingdings" panose="05000000000000000000" charset="0"/>
              <a:buChar char="§"/>
              <a:defRPr/>
            </a:pPr>
            <a:r>
              <a:rPr lang="en-US" altLang="en-IN" sz="2400" dirty="0">
                <a:solidFill>
                  <a:srgbClr val="0033CC"/>
                </a:solidFill>
                <a:latin typeface="Trebuchet MS" panose="020B0603020202020204"/>
                <a:ea typeface="Trebuchet MS" panose="020B0603020202020204"/>
                <a:cs typeface="Trebuchet MS" panose="020B0603020202020204"/>
                <a:sym typeface="Trebuchet MS" panose="020B0603020202020204"/>
              </a:rPr>
              <a:t>To use a proper feature Selection Technique.</a:t>
            </a:r>
          </a:p>
          <a:p>
            <a:pPr marL="342900" indent="0" algn="just" eaLnBrk="0" hangingPunct="0">
              <a:spcBef>
                <a:spcPts val="0"/>
              </a:spcBef>
              <a:spcAft>
                <a:spcPts val="0"/>
              </a:spcAft>
              <a:buFont typeface="Wingdings" panose="05000000000000000000" charset="0"/>
              <a:buNone/>
              <a:defRPr/>
            </a:pPr>
            <a:endParaRPr lang="en-US" altLang="en-IN"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685800" indent="-342900" algn="just" eaLnBrk="0" hangingPunct="0">
              <a:spcBef>
                <a:spcPts val="0"/>
              </a:spcBef>
              <a:spcAft>
                <a:spcPts val="0"/>
              </a:spcAft>
              <a:buFont typeface="Wingdings" panose="05000000000000000000" charset="0"/>
              <a:buChar char="§"/>
              <a:defRPr/>
            </a:pPr>
            <a:r>
              <a:rPr lang="en-US" altLang="en-IN" sz="2400" dirty="0">
                <a:solidFill>
                  <a:srgbClr val="0033CC"/>
                </a:solidFill>
                <a:latin typeface="Trebuchet MS" panose="020B0603020202020204"/>
                <a:ea typeface="Trebuchet MS" panose="020B0603020202020204"/>
                <a:cs typeface="Trebuchet MS" panose="020B0603020202020204"/>
                <a:sym typeface="Trebuchet MS" panose="020B0603020202020204"/>
              </a:rPr>
              <a:t>Preprocess the GTD dataset in such a way that all the preprocessed steps are justified properly.</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Suggestions from Review - 1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3525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497205" y="1524000"/>
            <a:ext cx="11198225" cy="3848100"/>
          </a:xfrm>
          <a:prstGeom prst="rect">
            <a:avLst/>
          </a:prstGeom>
        </p:spPr>
        <p:txBody>
          <a:bodyPr/>
          <a:lstStyle/>
          <a:p>
            <a:pPr marL="0" indent="0" algn="just">
              <a:spcBef>
                <a:spcPts val="480"/>
              </a:spcBef>
              <a:spcAft>
                <a:spcPts val="0"/>
              </a:spcAft>
              <a:buClr>
                <a:srgbClr val="FF0000"/>
              </a:buClr>
              <a:buSzPct val="80000"/>
              <a:buFont typeface="Arial" panose="020B0604020202020204"/>
              <a:buNone/>
            </a:pPr>
            <a:r>
              <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rPr>
              <a:t>Designing the terrorist groups network:</a:t>
            </a:r>
          </a:p>
          <a:p>
            <a:pPr marL="0" indent="0" algn="just">
              <a:spcBef>
                <a:spcPts val="480"/>
              </a:spcBef>
              <a:spcAft>
                <a:spcPts val="0"/>
              </a:spcAft>
              <a:buClr>
                <a:srgbClr val="FF0000"/>
              </a:buClr>
              <a:buSzPct val="80000"/>
              <a:buFont typeface="Arial" panose="020B0604020202020204"/>
              <a:buNone/>
            </a:pPr>
            <a:endPar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0" indent="0" algn="just">
              <a:spcBef>
                <a:spcPts val="480"/>
              </a:spcBef>
              <a:spcAft>
                <a:spcPts val="0"/>
              </a:spcAft>
              <a:buClr>
                <a:srgbClr val="FF0000"/>
              </a:buClr>
              <a:buSzPct val="80000"/>
              <a:buFont typeface="Arial" panose="020B0604020202020204"/>
              <a:buNone/>
            </a:pPr>
            <a:endParaRPr lang="en-US" sz="2400" b="1"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0" indent="0" algn="just">
              <a:spcBef>
                <a:spcPts val="480"/>
              </a:spcBef>
              <a:spcAft>
                <a:spcPts val="0"/>
              </a:spcAft>
              <a:buClr>
                <a:srgbClr val="FF0000"/>
              </a:buClr>
              <a:buSzPct val="80000"/>
              <a:buFont typeface="Arial" panose="020B0604020202020204"/>
              <a:buNone/>
            </a:pPr>
            <a:r>
              <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rPr>
              <a:t>The first move is to construct the terrorist group's network. The network-building algorithm is fairly straightforward. Assume W = (V, E), with W representing the terrorist group's network, V representing the network's nodes, and E = V X V representing the network's borders.</a:t>
            </a:r>
          </a:p>
          <a:p>
            <a:pPr marL="0" indent="0" algn="just">
              <a:spcBef>
                <a:spcPts val="480"/>
              </a:spcBef>
              <a:spcAft>
                <a:spcPts val="0"/>
              </a:spcAft>
              <a:buClr>
                <a:srgbClr val="FF0000"/>
              </a:buClr>
              <a:buSzPct val="80000"/>
              <a:buFont typeface="Arial" panose="020B0604020202020204"/>
              <a:buNone/>
            </a:pPr>
            <a:endParaRPr lang="en-US" sz="22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14" name="Text Box 34"/>
          <p:cNvSpPr txBox="1">
            <a:spLocks noChangeArrowheads="1"/>
          </p:cNvSpPr>
          <p:nvPr/>
        </p:nvSpPr>
        <p:spPr bwMode="auto">
          <a:xfrm>
            <a:off x="2895600" y="7620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2001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6096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2" name="Text Box 1"/>
          <p:cNvSpPr txBox="1"/>
          <p:nvPr/>
        </p:nvSpPr>
        <p:spPr>
          <a:xfrm>
            <a:off x="225425" y="1600200"/>
            <a:ext cx="11966575" cy="5077460"/>
          </a:xfrm>
          <a:prstGeom prst="rect">
            <a:avLst/>
          </a:prstGeom>
          <a:noFill/>
        </p:spPr>
        <p:txBody>
          <a:bodyPr wrap="square" rtlCol="0" anchor="t">
            <a:spAutoFit/>
          </a:bodyPr>
          <a:lstStyle/>
          <a:p>
            <a:pPr algn="just">
              <a:spcBef>
                <a:spcPts val="480"/>
              </a:spcBef>
              <a:spcAft>
                <a:spcPts val="0"/>
              </a:spcAft>
              <a:buClr>
                <a:schemeClr val="dk1"/>
              </a:buClr>
              <a:buSzPts val="1100"/>
            </a:pPr>
            <a:r>
              <a:rPr lang="en-US" sz="2000" b="1" dirty="0">
                <a:solidFill>
                  <a:srgbClr val="0033CC"/>
                </a:solidFill>
                <a:latin typeface="Trebuchet MS" panose="020B0603020202020204"/>
                <a:sym typeface="+mn-ea"/>
              </a:rPr>
              <a:t>Finding influential nodes:</a:t>
            </a:r>
          </a:p>
          <a:p>
            <a:pPr algn="just">
              <a:spcBef>
                <a:spcPts val="480"/>
              </a:spcBef>
              <a:spcAft>
                <a:spcPts val="0"/>
              </a:spcAft>
              <a:buClr>
                <a:schemeClr val="dk1"/>
              </a:buClr>
              <a:buSzPts val="1100"/>
            </a:pPr>
            <a:endParaRPr lang="en-US" sz="2000" dirty="0">
              <a:solidFill>
                <a:srgbClr val="0033CC"/>
              </a:solidFill>
              <a:latin typeface="Trebuchet MS" panose="020B0603020202020204"/>
              <a:sym typeface="+mn-ea"/>
            </a:endParaRPr>
          </a:p>
          <a:p>
            <a:pPr algn="just">
              <a:spcBef>
                <a:spcPts val="480"/>
              </a:spcBef>
              <a:spcAft>
                <a:spcPts val="0"/>
              </a:spcAft>
              <a:buClr>
                <a:schemeClr val="dk1"/>
              </a:buClr>
              <a:buSzPts val="1100"/>
            </a:pPr>
            <a:r>
              <a:rPr lang="en-US" sz="2000" dirty="0">
                <a:solidFill>
                  <a:srgbClr val="0033CC"/>
                </a:solidFill>
                <a:latin typeface="Trebuchet MS" panose="020B0603020202020204"/>
                <a:sym typeface="+mn-ea"/>
              </a:rPr>
              <a:t>Degree centrality is defined as the number of links incident upon a node (i.e., the number of ties that a node has). If the network is directed (meaning that ties have direction), then two separate measures of degree centrality are defined, namely, indegree and outdegree.</a:t>
            </a:r>
          </a:p>
          <a:p>
            <a:pPr algn="just">
              <a:spcBef>
                <a:spcPts val="480"/>
              </a:spcBef>
              <a:spcAft>
                <a:spcPts val="0"/>
              </a:spcAft>
              <a:buClr>
                <a:schemeClr val="dk1"/>
              </a:buClr>
              <a:buSzPts val="1100"/>
            </a:pPr>
            <a:endParaRPr lang="en-US" sz="2000" dirty="0">
              <a:solidFill>
                <a:srgbClr val="0033CC"/>
              </a:solidFill>
              <a:latin typeface="Trebuchet MS" panose="020B0603020202020204"/>
              <a:sym typeface="+mn-ea"/>
            </a:endParaRPr>
          </a:p>
          <a:p>
            <a:pPr algn="just">
              <a:spcBef>
                <a:spcPts val="480"/>
              </a:spcBef>
              <a:spcAft>
                <a:spcPts val="0"/>
              </a:spcAft>
              <a:buClr>
                <a:schemeClr val="dk1"/>
              </a:buClr>
              <a:buSzPts val="1100"/>
            </a:pPr>
            <a:r>
              <a:rPr lang="en-US" sz="2000" dirty="0">
                <a:solidFill>
                  <a:srgbClr val="0033CC"/>
                </a:solidFill>
                <a:latin typeface="Trebuchet MS" panose="020B0603020202020204"/>
                <a:sym typeface="+mn-ea"/>
              </a:rPr>
              <a:t>An edge with a high edge betweenness centrality score represents a bridge-like connector between two parts of a network, and the removal of which may affect the communication between many pairs of nodes through the shortest paths between them.</a:t>
            </a:r>
          </a:p>
          <a:p>
            <a:pPr algn="just">
              <a:spcBef>
                <a:spcPts val="480"/>
              </a:spcBef>
              <a:spcAft>
                <a:spcPts val="0"/>
              </a:spcAft>
              <a:buClr>
                <a:schemeClr val="dk1"/>
              </a:buClr>
              <a:buSzPts val="1100"/>
            </a:pPr>
            <a:endParaRPr lang="en-US" sz="2000" dirty="0">
              <a:solidFill>
                <a:srgbClr val="0033CC"/>
              </a:solidFill>
              <a:latin typeface="Trebuchet MS" panose="020B0603020202020204"/>
              <a:sym typeface="+mn-ea"/>
            </a:endParaRPr>
          </a:p>
          <a:p>
            <a:pPr algn="just">
              <a:spcBef>
                <a:spcPts val="480"/>
              </a:spcBef>
              <a:spcAft>
                <a:spcPts val="0"/>
              </a:spcAft>
              <a:buClr>
                <a:schemeClr val="dk1"/>
              </a:buClr>
              <a:buSzPts val="1100"/>
            </a:pPr>
            <a:r>
              <a:rPr lang="en-US" sz="2000" dirty="0">
                <a:solidFill>
                  <a:srgbClr val="0033CC"/>
                </a:solidFill>
                <a:latin typeface="Trebuchet MS" panose="020B0603020202020204"/>
                <a:sym typeface="+mn-ea"/>
              </a:rPr>
              <a:t>Eigenvector centrality is used to measure the level of influence of a node within a network. Each node within the network will be given a score or value: the higher the score the greater the level of influence within the network. This score is relative to the number of connections a node will have to other nodes. Connections to high-scoring eigenvector centrality nodes contribute more to the score of the node than equal connections to low-scoring nodes.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2763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6858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2" name="Rectangle 1"/>
          <p:cNvSpPr/>
          <p:nvPr/>
        </p:nvSpPr>
        <p:spPr>
          <a:xfrm>
            <a:off x="718185" y="1676400"/>
            <a:ext cx="10892790" cy="4769485"/>
          </a:xfrm>
          <a:prstGeom prst="rect">
            <a:avLst/>
          </a:prstGeom>
        </p:spPr>
        <p:txBody>
          <a:bodyPr wrap="square">
            <a:spAutoFit/>
          </a:bodyPr>
          <a:lstStyle/>
          <a:p>
            <a:pPr algn="just">
              <a:spcBef>
                <a:spcPts val="480"/>
              </a:spcBef>
              <a:spcAft>
                <a:spcPts val="0"/>
              </a:spcAft>
              <a:buClr>
                <a:schemeClr val="dk1"/>
              </a:buClr>
              <a:buSzPts val="1100"/>
            </a:pPr>
            <a:r>
              <a:rPr lang="en-US" sz="2000" dirty="0">
                <a:solidFill>
                  <a:srgbClr val="0033CC"/>
                </a:solidFill>
                <a:latin typeface="Trebuchet MS" panose="020B0603020202020204"/>
              </a:rPr>
              <a:t>Community Detection in social networks : Communities are calculated by maximizing the objective function in a two-step optimization in each one of the iterations. </a:t>
            </a:r>
          </a:p>
          <a:p>
            <a:pPr algn="just">
              <a:spcBef>
                <a:spcPts val="480"/>
              </a:spcBef>
              <a:spcAft>
                <a:spcPts val="0"/>
              </a:spcAft>
              <a:buClr>
                <a:schemeClr val="dk1"/>
              </a:buClr>
              <a:buSzPts val="1100"/>
            </a:pPr>
            <a:r>
              <a:rPr lang="en-IN" sz="2000" b="1" dirty="0">
                <a:solidFill>
                  <a:srgbClr val="0033CC"/>
                </a:solidFill>
                <a:latin typeface="Trebuchet MS" panose="020B0603020202020204"/>
              </a:rPr>
              <a:t>Louvain algorithm using locality modularity optimization:</a:t>
            </a:r>
            <a:endParaRPr lang="en-US" sz="2000" b="1" dirty="0">
              <a:solidFill>
                <a:srgbClr val="0033CC"/>
              </a:solidFill>
              <a:latin typeface="Trebuchet MS" panose="020B0603020202020204"/>
            </a:endParaRP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panose="020B0603020202020204"/>
              </a:rPr>
              <a:t>In the first step, small communities are formed by optimizing the modularity locally. Only local changes of communities are allowed in this step. </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panose="020B0603020202020204"/>
              </a:rPr>
              <a:t>In the following step, nodes belonging to the same community are aggregated in a single node that represents a community in a new aggregated network of communities. </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panose="020B0603020202020204"/>
              </a:rPr>
              <a:t>Iteratively these steps are repeated until no increase in modularity is possible with a hierarchy of communities being produced.</a:t>
            </a:r>
          </a:p>
          <a:p>
            <a:pPr marL="342900" indent="-342900" algn="just">
              <a:spcBef>
                <a:spcPts val="480"/>
              </a:spcBef>
              <a:spcAft>
                <a:spcPts val="0"/>
              </a:spcAft>
              <a:buClr>
                <a:schemeClr val="dk1"/>
              </a:buClr>
              <a:buSzPts val="1100"/>
              <a:buFont typeface="Arial" panose="020B0604020202020204" pitchFamily="34" charset="0"/>
              <a:buChar char="•"/>
            </a:pPr>
            <a:r>
              <a:rPr lang="en-US" sz="2000" dirty="0">
                <a:solidFill>
                  <a:srgbClr val="0033CC"/>
                </a:solidFill>
                <a:latin typeface="Trebuchet MS" panose="020B0603020202020204"/>
              </a:rPr>
              <a:t>Once the original algorithm does not allow the addition or removal of new nodes and edges after obtaining the community structure, a re-computation of the communities starting from an initial network is necessary.</a:t>
            </a:r>
          </a:p>
          <a:p>
            <a:pPr algn="just">
              <a:spcBef>
                <a:spcPts val="480"/>
              </a:spcBef>
              <a:spcAft>
                <a:spcPts val="0"/>
              </a:spcAft>
              <a:buSzPct val="80000"/>
            </a:pPr>
            <a:endParaRPr lang="en-US" dirty="0"/>
          </a:p>
          <a:p>
            <a:pPr algn="just">
              <a:spcBef>
                <a:spcPts val="480"/>
              </a:spcBef>
              <a:spcAft>
                <a:spcPts val="0"/>
              </a:spcAft>
              <a:buClr>
                <a:srgbClr val="FF0000"/>
              </a:buClr>
              <a:buSzPct val="80000"/>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0477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4572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2" name="Text Box 1"/>
          <p:cNvSpPr txBox="1"/>
          <p:nvPr/>
        </p:nvSpPr>
        <p:spPr>
          <a:xfrm>
            <a:off x="825500" y="1143000"/>
            <a:ext cx="2506980" cy="368300"/>
          </a:xfrm>
          <a:prstGeom prst="rect">
            <a:avLst/>
          </a:prstGeom>
          <a:noFill/>
        </p:spPr>
        <p:txBody>
          <a:bodyPr wrap="none" rtlCol="0" anchor="t">
            <a:spAutoFit/>
          </a:bodyPr>
          <a:lstStyle/>
          <a:p>
            <a:pPr algn="just">
              <a:spcBef>
                <a:spcPts val="480"/>
              </a:spcBef>
              <a:spcAft>
                <a:spcPts val="0"/>
              </a:spcAft>
              <a:buSzPct val="80000"/>
            </a:pPr>
            <a:r>
              <a:rPr lang="en-US" b="1" dirty="0">
                <a:solidFill>
                  <a:schemeClr val="accent1"/>
                </a:solidFill>
                <a:sym typeface="+mn-ea"/>
              </a:rPr>
              <a:t>Adding nodes/edges: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171" t="1540"/>
          <a:stretch>
            <a:fillRect/>
          </a:stretch>
        </p:blipFill>
        <p:spPr>
          <a:xfrm>
            <a:off x="457200" y="1752600"/>
            <a:ext cx="11148695" cy="4871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895355"/>
            <a:ext cx="7620000" cy="36513"/>
          </a:xfrm>
          <a:prstGeom prst="rect">
            <a:avLst/>
          </a:prstGeom>
          <a:solidFill>
            <a:srgbClr val="33CCCC"/>
          </a:solidFill>
          <a:ln w="9525">
            <a:noFill/>
            <a:miter lim="800000"/>
          </a:ln>
        </p:spPr>
        <p:txBody>
          <a:bodyPr wrap="none" anchor="ctr"/>
          <a:lstStyle/>
          <a:p>
            <a:endParaRPr lang="en-US"/>
          </a:p>
        </p:txBody>
      </p:sp>
      <p:sp>
        <p:nvSpPr>
          <p:cNvPr id="14" name="Text Box 34"/>
          <p:cNvSpPr txBox="1">
            <a:spLocks noChangeArrowheads="1"/>
          </p:cNvSpPr>
          <p:nvPr/>
        </p:nvSpPr>
        <p:spPr bwMode="auto">
          <a:xfrm>
            <a:off x="2895600" y="304800"/>
            <a:ext cx="78486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2" name="Text Box 1"/>
          <p:cNvSpPr txBox="1"/>
          <p:nvPr/>
        </p:nvSpPr>
        <p:spPr>
          <a:xfrm>
            <a:off x="901700" y="990600"/>
            <a:ext cx="2824480" cy="368300"/>
          </a:xfrm>
          <a:prstGeom prst="rect">
            <a:avLst/>
          </a:prstGeom>
          <a:noFill/>
        </p:spPr>
        <p:txBody>
          <a:bodyPr wrap="none" rtlCol="0" anchor="t">
            <a:spAutoFit/>
          </a:bodyPr>
          <a:lstStyle/>
          <a:p>
            <a:pPr algn="just">
              <a:spcBef>
                <a:spcPts val="480"/>
              </a:spcBef>
              <a:spcAft>
                <a:spcPts val="0"/>
              </a:spcAft>
              <a:buSzPct val="80000"/>
            </a:pPr>
            <a:r>
              <a:rPr lang="en-US" b="1" dirty="0">
                <a:solidFill>
                  <a:schemeClr val="accent1"/>
                </a:solidFill>
                <a:sym typeface="+mn-ea"/>
              </a:rPr>
              <a:t>Removing nodes/edges: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t="1072" r="746" b="1374"/>
          <a:stretch>
            <a:fillRect/>
          </a:stretch>
        </p:blipFill>
        <p:spPr>
          <a:xfrm>
            <a:off x="762000" y="1358900"/>
            <a:ext cx="10979150" cy="505206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TotalTime>
  <Words>1857</Words>
  <Application>Microsoft Office PowerPoint</Application>
  <PresentationFormat>Widescreen</PresentationFormat>
  <Paragraphs>190</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Roboto</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Mahammad Thufail</cp:lastModifiedBy>
  <cp:revision>212</cp:revision>
  <dcterms:created xsi:type="dcterms:W3CDTF">2020-11-22T08:14:00Z</dcterms:created>
  <dcterms:modified xsi:type="dcterms:W3CDTF">2021-09-17T07:58:54Z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15C24B52C24A4E3E8D5814E6DEF84EF0</vt:lpwstr>
  </property>
  <property fmtid="{D5CDD505-2E9C-101B-9397-08002B2CF9AE}" pid="4" name="KSOProductBuildVer">
    <vt:lpwstr>1033-11.2.0.10296</vt:lpwstr>
  </property>
</Properties>
</file>