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3" r:id="rId5"/>
    <p:sldId id="264" r:id="rId6"/>
    <p:sldId id="266" r:id="rId7"/>
    <p:sldId id="275" r:id="rId8"/>
    <p:sldId id="269" r:id="rId9"/>
    <p:sldId id="270" r:id="rId10"/>
    <p:sldId id="271" r:id="rId11"/>
    <p:sldId id="272" r:id="rId12"/>
    <p:sldId id="274"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Cambria Math" panose="02040503050406030204" pitchFamily="18" charset="0"/>
      <p:regular r:id="rId19"/>
    </p:embeddedFont>
    <p:embeddedFont>
      <p:font typeface="PT Sans" panose="020B0604020202020204" charset="-52"/>
      <p:regular r:id="rId20"/>
      <p:bold r:id="rId21"/>
      <p:italic r:id="rId22"/>
      <p:boldItalic r:id="rId23"/>
    </p:embeddedFont>
    <p:embeddedFont>
      <p:font typeface="Roboto Medium"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8BF52DB3-6BA4-44F5-9012-CA7A35541CD8}">
          <p14:sldIdLst>
            <p14:sldId id="256"/>
            <p14:sldId id="257"/>
            <p14:sldId id="258"/>
            <p14:sldId id="263"/>
            <p14:sldId id="264"/>
            <p14:sldId id="266"/>
            <p14:sldId id="275"/>
            <p14:sldId id="269"/>
            <p14:sldId id="270"/>
            <p14:sldId id="271"/>
            <p14:sldId id="272"/>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99" autoAdjust="0"/>
  </p:normalViewPr>
  <p:slideViewPr>
    <p:cSldViewPr snapToGrid="0">
      <p:cViewPr varScale="1">
        <p:scale>
          <a:sx n="73" d="100"/>
          <a:sy n="73" d="100"/>
        </p:scale>
        <p:origin x="173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761f3e390_0_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5761f3e390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761f3e390_0_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5761f3e390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7212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cap="none" dirty="0">
                <a:solidFill>
                  <a:schemeClr val="dk1"/>
                </a:solidFill>
                <a:effectLst/>
                <a:latin typeface="Calibri"/>
                <a:ea typeface="Calibri"/>
                <a:cs typeface="Calibri"/>
                <a:sym typeface="Calibri"/>
              </a:rPr>
              <a:t>Часто такое бывает, что студент или школьник изучивший новую тему по математической дисциплине сталкивается с проблемой абсолютного непонимания зачем ему это надо и что это вообще такое.  Такое часто бывает в линейной алгебре, где понятия достаточно абстрактны, но от этого их прикладное назначение отнюдь не умаляется. Не понимая что из себя представляет некоторый элемент из учебного материала студент испытывает сильные неудобства при решении задач. В его сознании никак не укладывается "а что это вообще? И как мне это пригодится" говорит он.</a:t>
            </a:r>
            <a:br>
              <a:rPr lang="ru-RU" dirty="0"/>
            </a:br>
            <a:endParaRPr dirty="0"/>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a01dea423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cap="none" dirty="0">
                <a:solidFill>
                  <a:schemeClr val="dk1"/>
                </a:solidFill>
                <a:effectLst/>
                <a:latin typeface="Calibri"/>
                <a:ea typeface="Calibri"/>
                <a:cs typeface="Calibri"/>
                <a:sym typeface="Calibri"/>
              </a:rPr>
              <a:t>Решение просто.</a:t>
            </a:r>
            <a:br>
              <a:rPr lang="ru-RU" dirty="0"/>
            </a:br>
            <a:r>
              <a:rPr lang="ru-RU" sz="1200" b="0" i="0" u="none" strike="noStrike" cap="none" dirty="0">
                <a:solidFill>
                  <a:schemeClr val="dk1"/>
                </a:solidFill>
                <a:effectLst/>
                <a:latin typeface="Calibri"/>
                <a:ea typeface="Calibri"/>
                <a:cs typeface="Calibri"/>
                <a:sym typeface="Calibri"/>
              </a:rPr>
              <a:t>Надо показать как применяются эти абстрактные понятия, представить их визуально. Таким образом пойми студент один раз что любая матрица это представление некоторого линейного преобразования, жить ему станет легче.</a:t>
            </a:r>
            <a:br>
              <a:rPr lang="ru-RU" dirty="0"/>
            </a:br>
            <a:r>
              <a:rPr lang="ru-RU" sz="1200" b="0" i="0" u="none" strike="noStrike" cap="none" dirty="0">
                <a:solidFill>
                  <a:schemeClr val="dk1"/>
                </a:solidFill>
                <a:effectLst/>
                <a:latin typeface="Calibri"/>
                <a:ea typeface="Calibri"/>
                <a:cs typeface="Calibri"/>
                <a:sym typeface="Calibri"/>
              </a:rPr>
              <a:t>В данной курсовой работе я постарался показать как используются кватернионы в 3d графике для вращения объектов.</a:t>
            </a:r>
            <a:endParaRPr dirty="0"/>
          </a:p>
        </p:txBody>
      </p:sp>
      <p:sp>
        <p:nvSpPr>
          <p:cNvPr id="110" name="Google Shape;110;g5a01dea423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cap="none" dirty="0">
                <a:solidFill>
                  <a:schemeClr val="dk1"/>
                </a:solidFill>
                <a:effectLst/>
                <a:latin typeface="Calibri"/>
                <a:ea typeface="Calibri"/>
                <a:cs typeface="Calibri"/>
                <a:sym typeface="Calibri"/>
              </a:rPr>
              <a:t>Однако, стоит понимать что этим возможности кватерниона не ограничиваются.</a:t>
            </a:r>
            <a:br>
              <a:rPr lang="ru-RU" dirty="0"/>
            </a:br>
            <a:r>
              <a:rPr lang="ru-RU" sz="1200" b="0" i="0" u="none" strike="noStrike" cap="none" dirty="0">
                <a:solidFill>
                  <a:schemeClr val="dk1"/>
                </a:solidFill>
                <a:effectLst/>
                <a:latin typeface="Calibri"/>
                <a:ea typeface="Calibri"/>
                <a:cs typeface="Calibri"/>
                <a:sym typeface="Calibri"/>
              </a:rPr>
              <a:t>Почему кватернион?</a:t>
            </a:r>
            <a:br>
              <a:rPr lang="ru-RU" dirty="0"/>
            </a:br>
            <a:r>
              <a:rPr lang="ru-RU" sz="1200" b="0" i="0" u="none" strike="noStrike" cap="none" dirty="0">
                <a:solidFill>
                  <a:schemeClr val="dk1"/>
                </a:solidFill>
                <a:effectLst/>
                <a:latin typeface="Calibri"/>
                <a:ea typeface="Calibri"/>
                <a:cs typeface="Calibri"/>
                <a:sym typeface="Calibri"/>
              </a:rPr>
              <a:t>Как вообще можно делать вращения в пространстве?</a:t>
            </a:r>
            <a:br>
              <a:rPr lang="ru-RU" dirty="0"/>
            </a:br>
            <a:r>
              <a:rPr lang="ru-RU" sz="1200" b="0" i="0" u="none" strike="noStrike" cap="none" dirty="0">
                <a:solidFill>
                  <a:schemeClr val="dk1"/>
                </a:solidFill>
                <a:effectLst/>
                <a:latin typeface="Calibri"/>
                <a:ea typeface="Calibri"/>
                <a:cs typeface="Calibri"/>
                <a:sym typeface="Calibri"/>
              </a:rPr>
              <a:t>Матрицы поворота.</a:t>
            </a:r>
            <a:br>
              <a:rPr lang="ru-RU" dirty="0"/>
            </a:br>
            <a:r>
              <a:rPr lang="ru-RU" sz="1200" b="0" i="0" u="none" strike="noStrike" cap="none" dirty="0">
                <a:solidFill>
                  <a:schemeClr val="dk1"/>
                </a:solidFill>
                <a:effectLst/>
                <a:latin typeface="Calibri"/>
                <a:ea typeface="Calibri"/>
                <a:cs typeface="Calibri"/>
                <a:sym typeface="Calibri"/>
              </a:rPr>
              <a:t>Углы Эйлера.</a:t>
            </a:r>
            <a:br>
              <a:rPr lang="ru-RU" dirty="0"/>
            </a:br>
            <a:r>
              <a:rPr lang="ru-RU" sz="1200" b="0" i="0" u="none" strike="noStrike" cap="none" dirty="0">
                <a:solidFill>
                  <a:schemeClr val="dk1"/>
                </a:solidFill>
                <a:effectLst/>
                <a:latin typeface="Calibri"/>
                <a:ea typeface="Calibri"/>
                <a:cs typeface="Calibri"/>
                <a:sym typeface="Calibri"/>
              </a:rPr>
              <a:t>Кватернионы.</a:t>
            </a:r>
            <a:br>
              <a:rPr lang="ru-RU" dirty="0"/>
            </a:br>
            <a:r>
              <a:rPr lang="ru-RU" sz="1200" b="0" i="0" u="none" strike="noStrike" cap="none" dirty="0">
                <a:solidFill>
                  <a:schemeClr val="dk1"/>
                </a:solidFill>
                <a:effectLst/>
                <a:latin typeface="Calibri"/>
                <a:ea typeface="Calibri"/>
                <a:cs typeface="Calibri"/>
                <a:sym typeface="Calibri"/>
              </a:rPr>
              <a:t>Матрицы поворота обладают вычислительной сложностью гораздо выше чем кватернионы. И их интерполяция тоже достаточно сложная.</a:t>
            </a:r>
            <a:br>
              <a:rPr lang="ru-RU" dirty="0"/>
            </a:br>
            <a:r>
              <a:rPr lang="ru-RU" sz="1200" b="0" i="0" u="none" strike="noStrike" cap="none" dirty="0">
                <a:solidFill>
                  <a:schemeClr val="dk1"/>
                </a:solidFill>
                <a:effectLst/>
                <a:latin typeface="Calibri"/>
                <a:ea typeface="Calibri"/>
                <a:cs typeface="Calibri"/>
                <a:sym typeface="Calibri"/>
              </a:rPr>
              <a:t>Углы Эйлера страдают от проблемы шарнирного замка. </a:t>
            </a:r>
            <a:br>
              <a:rPr lang="ru-RU" dirty="0"/>
            </a:br>
            <a:r>
              <a:rPr lang="ru-RU" sz="1200" b="0" i="0" u="none" strike="noStrike" cap="none" dirty="0">
                <a:solidFill>
                  <a:schemeClr val="dk1"/>
                </a:solidFill>
                <a:effectLst/>
                <a:latin typeface="Calibri"/>
                <a:ea typeface="Calibri"/>
                <a:cs typeface="Calibri"/>
                <a:sym typeface="Calibri"/>
              </a:rPr>
              <a:t>Какие цели и функции.</a:t>
            </a:r>
            <a:br>
              <a:rPr lang="ru-RU" dirty="0"/>
            </a:br>
            <a:endParaRPr dirty="0"/>
          </a:p>
        </p:txBody>
      </p:sp>
      <p:sp>
        <p:nvSpPr>
          <p:cNvPr id="216" name="Google Shape;2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ru-RU" sz="1200" b="0" i="0" u="none" strike="noStrike" cap="none" dirty="0">
                <a:solidFill>
                  <a:schemeClr val="dk1"/>
                </a:solidFill>
                <a:effectLst/>
                <a:latin typeface="Calibri"/>
                <a:ea typeface="Calibri"/>
                <a:cs typeface="Calibri"/>
                <a:sym typeface="Calibri"/>
              </a:rPr>
              <a:t>Самое интересное в работе.</a:t>
            </a:r>
          </a:p>
          <a:p>
            <a:pPr marL="0" lvl="0" indent="0" algn="l" rtl="0">
              <a:spcBef>
                <a:spcPts val="0"/>
              </a:spcBef>
              <a:spcAft>
                <a:spcPts val="0"/>
              </a:spcAft>
              <a:buNone/>
            </a:pPr>
            <a:r>
              <a:rPr lang="ru-RU" sz="1200" b="0" i="0" u="none" strike="noStrike" cap="none" dirty="0">
                <a:solidFill>
                  <a:schemeClr val="dk1"/>
                </a:solidFill>
                <a:effectLst/>
                <a:latin typeface="Calibri"/>
                <a:ea typeface="Calibri"/>
                <a:cs typeface="Calibri"/>
                <a:sym typeface="Calibri"/>
              </a:rPr>
              <a:t>К интересным и сложным частям работы я бы отнес такие моменты как поиск кратчайшего угла между двумя точками на сфере, реализацию интерполяции двух кватернионов.</a:t>
            </a:r>
            <a:endParaRPr dirty="0"/>
          </a:p>
        </p:txBody>
      </p:sp>
      <p:sp>
        <p:nvSpPr>
          <p:cNvPr id="252" name="Google Shape;25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761f3e390_0_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5761f3e390_0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8117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40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20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98989"/>
                </a:solidFill>
                <a:latin typeface="Calibri"/>
                <a:ea typeface="Calibri"/>
                <a:cs typeface="Calibri"/>
                <a:sym typeface="Calibri"/>
              </a:defRPr>
            </a:lvl1pPr>
            <a:lvl2pPr marL="0" marR="0" lvl="1" indent="0" algn="r" rtl="0">
              <a:spcBef>
                <a:spcPts val="0"/>
              </a:spcBef>
              <a:spcAft>
                <a:spcPts val="0"/>
              </a:spcAft>
              <a:buNone/>
              <a:defRPr sz="1200">
                <a:solidFill>
                  <a:srgbClr val="898989"/>
                </a:solidFill>
                <a:latin typeface="Calibri"/>
                <a:ea typeface="Calibri"/>
                <a:cs typeface="Calibri"/>
                <a:sym typeface="Calibri"/>
              </a:defRPr>
            </a:lvl2pPr>
            <a:lvl3pPr marL="0" marR="0" lvl="2" indent="0" algn="r" rtl="0">
              <a:spcBef>
                <a:spcPts val="0"/>
              </a:spcBef>
              <a:spcAft>
                <a:spcPts val="0"/>
              </a:spcAft>
              <a:buNone/>
              <a:defRPr sz="1200">
                <a:solidFill>
                  <a:srgbClr val="898989"/>
                </a:solidFill>
                <a:latin typeface="Calibri"/>
                <a:ea typeface="Calibri"/>
                <a:cs typeface="Calibri"/>
                <a:sym typeface="Calibri"/>
              </a:defRPr>
            </a:lvl3pPr>
            <a:lvl4pPr marL="0" marR="0" lvl="3" indent="0" algn="r" rtl="0">
              <a:spcBef>
                <a:spcPts val="0"/>
              </a:spcBef>
              <a:spcAft>
                <a:spcPts val="0"/>
              </a:spcAft>
              <a:buNone/>
              <a:defRPr sz="1200">
                <a:solidFill>
                  <a:srgbClr val="898989"/>
                </a:solidFill>
                <a:latin typeface="Calibri"/>
                <a:ea typeface="Calibri"/>
                <a:cs typeface="Calibri"/>
                <a:sym typeface="Calibri"/>
              </a:defRPr>
            </a:lvl4pPr>
            <a:lvl5pPr marL="0" marR="0" lvl="4" indent="0" algn="r" rtl="0">
              <a:spcBef>
                <a:spcPts val="0"/>
              </a:spcBef>
              <a:spcAft>
                <a:spcPts val="0"/>
              </a:spcAft>
              <a:buNone/>
              <a:defRPr sz="1200">
                <a:solidFill>
                  <a:srgbClr val="898989"/>
                </a:solidFill>
                <a:latin typeface="Calibri"/>
                <a:ea typeface="Calibri"/>
                <a:cs typeface="Calibri"/>
                <a:sym typeface="Calibri"/>
              </a:defRPr>
            </a:lvl5pPr>
            <a:lvl6pPr marL="0" marR="0" lvl="5" indent="0" algn="r" rtl="0">
              <a:spcBef>
                <a:spcPts val="0"/>
              </a:spcBef>
              <a:spcAft>
                <a:spcPts val="0"/>
              </a:spcAft>
              <a:buNone/>
              <a:defRPr sz="1200">
                <a:solidFill>
                  <a:srgbClr val="898989"/>
                </a:solidFill>
                <a:latin typeface="Calibri"/>
                <a:ea typeface="Calibri"/>
                <a:cs typeface="Calibri"/>
                <a:sym typeface="Calibri"/>
              </a:defRPr>
            </a:lvl6pPr>
            <a:lvl7pPr marL="0" marR="0" lvl="6" indent="0" algn="r" rtl="0">
              <a:spcBef>
                <a:spcPts val="0"/>
              </a:spcBef>
              <a:spcAft>
                <a:spcPts val="0"/>
              </a:spcAft>
              <a:buNone/>
              <a:defRPr sz="1200">
                <a:solidFill>
                  <a:srgbClr val="898989"/>
                </a:solidFill>
                <a:latin typeface="Calibri"/>
                <a:ea typeface="Calibri"/>
                <a:cs typeface="Calibri"/>
                <a:sym typeface="Calibri"/>
              </a:defRPr>
            </a:lvl7pPr>
            <a:lvl8pPr marL="0" marR="0" lvl="7" indent="0" algn="r" rtl="0">
              <a:spcBef>
                <a:spcPts val="0"/>
              </a:spcBef>
              <a:spcAft>
                <a:spcPts val="0"/>
              </a:spcAft>
              <a:buNone/>
              <a:defRPr sz="1200">
                <a:solidFill>
                  <a:srgbClr val="898989"/>
                </a:solidFill>
                <a:latin typeface="Calibri"/>
                <a:ea typeface="Calibri"/>
                <a:cs typeface="Calibri"/>
                <a:sym typeface="Calibri"/>
              </a:defRPr>
            </a:lvl8pPr>
            <a:lvl9pPr marL="0" marR="0" lvl="8" indent="0" algn="r" rtl="0">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euclideanspace.com/maths/algebra/realNormedAlgebra/quaternions/slerp/index.ht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3"/>
          <p:cNvSpPr/>
          <p:nvPr/>
        </p:nvSpPr>
        <p:spPr>
          <a:xfrm rot="1234750">
            <a:off x="-131715" y="2297049"/>
            <a:ext cx="4080005" cy="4080005"/>
          </a:xfrm>
          <a:prstGeom prst="rect">
            <a:avLst/>
          </a:prstGeom>
          <a:blipFill rotWithShape="1">
            <a:blip r:embed="rId4">
              <a:alphaModFix amt="6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3"/>
          <p:cNvSpPr txBox="1">
            <a:spLocks noGrp="1"/>
          </p:cNvSpPr>
          <p:nvPr>
            <p:ph type="ctrTitle"/>
          </p:nvPr>
        </p:nvSpPr>
        <p:spPr>
          <a:xfrm>
            <a:off x="0" y="1927275"/>
            <a:ext cx="9144000" cy="2409776"/>
          </a:xfrm>
          <a:prstGeom prst="rect">
            <a:avLst/>
          </a:prstGeom>
          <a:noFill/>
          <a:ln>
            <a:noFill/>
          </a:ln>
        </p:spPr>
        <p:txBody>
          <a:bodyPr spcFirstLastPara="1" wrap="square" lIns="91425" tIns="45700" rIns="91425" bIns="45700" anchor="ctr" anchorCtr="0">
            <a:noAutofit/>
          </a:bodyPr>
          <a:lstStyle/>
          <a:p>
            <a:pPr lvl="0"/>
            <a:r>
              <a:rPr lang="ru-RU" sz="2800" b="0" i="0" u="none" strike="noStrike" cap="none" dirty="0">
                <a:solidFill>
                  <a:srgbClr val="21386F"/>
                </a:solidFill>
                <a:latin typeface="PT Sans"/>
                <a:ea typeface="PT Sans"/>
                <a:cs typeface="PT Sans"/>
                <a:sym typeface="PT Sans"/>
              </a:rPr>
              <a:t>Факультет компьютерных наук</a:t>
            </a:r>
            <a:br>
              <a:rPr lang="ru-RU" sz="2800" b="0" i="0" u="none" strike="noStrike" cap="none" dirty="0">
                <a:solidFill>
                  <a:srgbClr val="21386F"/>
                </a:solidFill>
                <a:latin typeface="PT Sans"/>
                <a:ea typeface="PT Sans"/>
                <a:cs typeface="PT Sans"/>
                <a:sym typeface="PT Sans"/>
              </a:rPr>
            </a:br>
            <a:r>
              <a:rPr lang="ru-RU" sz="2000" b="1" i="0" u="none" strike="noStrike" cap="none" dirty="0">
                <a:solidFill>
                  <a:srgbClr val="21386F"/>
                </a:solidFill>
                <a:latin typeface="PT Sans"/>
                <a:ea typeface="PT Sans"/>
                <a:cs typeface="PT Sans"/>
                <a:sym typeface="PT Sans"/>
              </a:rPr>
              <a:t>Департамент программной инженерии</a:t>
            </a:r>
            <a:br>
              <a:rPr lang="ru-RU" sz="2150" b="0" i="0" u="none" strike="noStrike" cap="none" dirty="0">
                <a:solidFill>
                  <a:srgbClr val="21386F"/>
                </a:solidFill>
                <a:latin typeface="PT Sans"/>
                <a:ea typeface="PT Sans"/>
                <a:cs typeface="PT Sans"/>
                <a:sym typeface="PT Sans"/>
              </a:rPr>
            </a:br>
            <a:br>
              <a:rPr lang="ru-RU" sz="2800" b="0" i="0" u="none" strike="noStrike" cap="none" dirty="0">
                <a:solidFill>
                  <a:srgbClr val="21386F"/>
                </a:solidFill>
                <a:latin typeface="PT Sans"/>
                <a:ea typeface="PT Sans"/>
                <a:cs typeface="PT Sans"/>
                <a:sym typeface="PT Sans"/>
              </a:rPr>
            </a:br>
            <a:r>
              <a:rPr lang="ru-RU" sz="2800" b="0" i="0" u="none" strike="noStrike" cap="none" dirty="0">
                <a:solidFill>
                  <a:srgbClr val="21386F"/>
                </a:solidFill>
                <a:latin typeface="PT Sans"/>
                <a:ea typeface="PT Sans"/>
                <a:cs typeface="PT Sans"/>
                <a:sym typeface="PT Sans"/>
              </a:rPr>
              <a:t>Курсовая работа</a:t>
            </a:r>
            <a:br>
              <a:rPr lang="ru-RU" sz="2800" b="0" i="0" u="none" strike="noStrike" cap="none" dirty="0">
                <a:solidFill>
                  <a:srgbClr val="21386F"/>
                </a:solidFill>
                <a:latin typeface="PT Sans"/>
                <a:ea typeface="PT Sans"/>
                <a:cs typeface="PT Sans"/>
                <a:sym typeface="PT Sans"/>
              </a:rPr>
            </a:br>
            <a:r>
              <a:rPr lang="ru-RU" sz="2800" dirty="0" err="1">
                <a:solidFill>
                  <a:srgbClr val="21386F"/>
                </a:solidFill>
                <a:latin typeface="PT Sans"/>
                <a:ea typeface="PT Sans"/>
                <a:cs typeface="PT Sans"/>
                <a:sym typeface="PT Sans"/>
              </a:rPr>
              <a:t>JavaFX</a:t>
            </a:r>
            <a:r>
              <a:rPr lang="ru-RU" sz="2800" dirty="0">
                <a:solidFill>
                  <a:srgbClr val="21386F"/>
                </a:solidFill>
                <a:latin typeface="PT Sans"/>
                <a:ea typeface="PT Sans"/>
                <a:cs typeface="PT Sans"/>
                <a:sym typeface="PT Sans"/>
              </a:rPr>
              <a:t> ПРИЛОЖЕНИЕ «КВАТЕРНИОНЫ В 3D ГРАФИКЕ»</a:t>
            </a:r>
            <a:endParaRPr sz="2400" b="1" i="0" u="none" strike="noStrike" cap="none" dirty="0">
              <a:solidFill>
                <a:srgbClr val="21386F"/>
              </a:solidFill>
              <a:latin typeface="PT Sans"/>
              <a:ea typeface="PT Sans"/>
              <a:cs typeface="PT Sans"/>
              <a:sym typeface="PT Sans"/>
            </a:endParaRPr>
          </a:p>
        </p:txBody>
      </p:sp>
      <p:sp>
        <p:nvSpPr>
          <p:cNvPr id="91" name="Google Shape;91;p13"/>
          <p:cNvSpPr txBox="1">
            <a:spLocks noGrp="1"/>
          </p:cNvSpPr>
          <p:nvPr>
            <p:ph type="subTitle" idx="1"/>
          </p:nvPr>
        </p:nvSpPr>
        <p:spPr>
          <a:xfrm>
            <a:off x="2380129" y="4337049"/>
            <a:ext cx="6400800" cy="182170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C2A55"/>
              </a:buClr>
              <a:buSzPts val="1800"/>
              <a:buFont typeface="Arial"/>
              <a:buNone/>
            </a:pPr>
            <a:r>
              <a:rPr lang="ru-RU" sz="1800" b="0" i="0" u="none" strike="noStrike" cap="none" dirty="0">
                <a:solidFill>
                  <a:srgbClr val="1C2A55"/>
                </a:solidFill>
                <a:latin typeface="PT Sans"/>
                <a:ea typeface="PT Sans"/>
                <a:cs typeface="PT Sans"/>
                <a:sym typeface="PT Sans"/>
              </a:rPr>
              <a:t>Выполнил студент группы БПИ1</a:t>
            </a:r>
            <a:r>
              <a:rPr lang="ru-RU" sz="1800" dirty="0">
                <a:solidFill>
                  <a:srgbClr val="1C2A55"/>
                </a:solidFill>
                <a:latin typeface="PT Sans"/>
                <a:ea typeface="PT Sans"/>
                <a:cs typeface="PT Sans"/>
                <a:sym typeface="PT Sans"/>
              </a:rPr>
              <a:t>75</a:t>
            </a:r>
            <a:endParaRPr dirty="0"/>
          </a:p>
          <a:p>
            <a:pPr marL="0" marR="0" lvl="0" indent="0" algn="r" rtl="0">
              <a:spcBef>
                <a:spcPts val="360"/>
              </a:spcBef>
              <a:spcAft>
                <a:spcPts val="0"/>
              </a:spcAft>
              <a:buClr>
                <a:srgbClr val="1C2A55"/>
              </a:buClr>
              <a:buSzPts val="1800"/>
              <a:buFont typeface="Arial"/>
              <a:buNone/>
            </a:pPr>
            <a:r>
              <a:rPr lang="ru-RU" sz="1800" b="1" dirty="0">
                <a:solidFill>
                  <a:srgbClr val="1C2A55"/>
                </a:solidFill>
                <a:latin typeface="PT Sans"/>
                <a:ea typeface="PT Sans"/>
                <a:cs typeface="PT Sans"/>
                <a:sym typeface="PT Sans"/>
              </a:rPr>
              <a:t>Т.О. Мартиросян</a:t>
            </a:r>
            <a:endParaRPr dirty="0"/>
          </a:p>
          <a:p>
            <a:pPr marL="0" marR="0" lvl="0" indent="0" algn="r" rtl="0">
              <a:spcBef>
                <a:spcPts val="360"/>
              </a:spcBef>
              <a:spcAft>
                <a:spcPts val="0"/>
              </a:spcAft>
              <a:buClr>
                <a:srgbClr val="1C2A55"/>
              </a:buClr>
              <a:buSzPts val="1800"/>
              <a:buFont typeface="Arial"/>
              <a:buNone/>
            </a:pPr>
            <a:r>
              <a:rPr lang="ru-RU" sz="1800" b="0" i="0" u="none" strike="noStrike" cap="none" dirty="0">
                <a:solidFill>
                  <a:srgbClr val="1C2A55"/>
                </a:solidFill>
                <a:latin typeface="PT Sans"/>
                <a:ea typeface="PT Sans"/>
                <a:cs typeface="PT Sans"/>
                <a:sym typeface="PT Sans"/>
              </a:rPr>
              <a:t>Научный руководитель: </a:t>
            </a:r>
            <a:endParaRPr dirty="0"/>
          </a:p>
          <a:p>
            <a:pPr marL="0" marR="0" lvl="0" indent="0" algn="r" rtl="0">
              <a:spcBef>
                <a:spcPts val="360"/>
              </a:spcBef>
              <a:spcAft>
                <a:spcPts val="0"/>
              </a:spcAft>
              <a:buClr>
                <a:srgbClr val="1C2A55"/>
              </a:buClr>
              <a:buSzPts val="1800"/>
              <a:buFont typeface="Arial"/>
              <a:buNone/>
            </a:pPr>
            <a:r>
              <a:rPr lang="ru-RU" sz="1800" b="1" dirty="0">
                <a:solidFill>
                  <a:srgbClr val="1C2A55"/>
                </a:solidFill>
                <a:latin typeface="PT Sans"/>
                <a:ea typeface="PT Sans"/>
                <a:cs typeface="PT Sans"/>
                <a:sym typeface="PT Sans"/>
              </a:rPr>
              <a:t>Канд. </a:t>
            </a:r>
            <a:r>
              <a:rPr lang="ru-RU" sz="1800" b="1" dirty="0" err="1">
                <a:solidFill>
                  <a:srgbClr val="1C2A55"/>
                </a:solidFill>
                <a:latin typeface="PT Sans"/>
                <a:ea typeface="PT Sans"/>
                <a:cs typeface="PT Sans"/>
                <a:sym typeface="PT Sans"/>
              </a:rPr>
              <a:t>техн</a:t>
            </a:r>
            <a:r>
              <a:rPr lang="ru-RU" sz="1800" b="1" dirty="0">
                <a:solidFill>
                  <a:srgbClr val="1C2A55"/>
                </a:solidFill>
                <a:latin typeface="PT Sans"/>
                <a:ea typeface="PT Sans"/>
                <a:cs typeface="PT Sans"/>
                <a:sym typeface="PT Sans"/>
              </a:rPr>
              <a:t>. наук., профессор Е</a:t>
            </a:r>
            <a:r>
              <a:rPr lang="ru-RU" sz="1800" b="1" i="0" u="none" strike="noStrike" cap="none" dirty="0">
                <a:solidFill>
                  <a:srgbClr val="1C2A55"/>
                </a:solidFill>
                <a:latin typeface="PT Sans"/>
                <a:ea typeface="PT Sans"/>
                <a:cs typeface="PT Sans"/>
                <a:sym typeface="PT Sans"/>
              </a:rPr>
              <a:t>.М. </a:t>
            </a:r>
            <a:r>
              <a:rPr lang="ru-RU" sz="1800" b="1" dirty="0" err="1">
                <a:solidFill>
                  <a:srgbClr val="1C2A55"/>
                </a:solidFill>
                <a:latin typeface="PT Sans"/>
                <a:ea typeface="PT Sans"/>
                <a:cs typeface="PT Sans"/>
                <a:sym typeface="PT Sans"/>
              </a:rPr>
              <a:t>Гринкруг</a:t>
            </a:r>
            <a:endParaRPr sz="1200" b="1" i="0" u="none" strike="noStrike" cap="none" dirty="0">
              <a:solidFill>
                <a:srgbClr val="1C2A55"/>
              </a:solidFill>
              <a:latin typeface="PT Sans"/>
              <a:ea typeface="PT Sans"/>
              <a:cs typeface="PT Sans"/>
              <a:sym typeface="PT Sans"/>
            </a:endParaRPr>
          </a:p>
        </p:txBody>
      </p:sp>
      <p:sp>
        <p:nvSpPr>
          <p:cNvPr id="92" name="Google Shape;92;p13"/>
          <p:cNvSpPr txBox="1"/>
          <p:nvPr/>
        </p:nvSpPr>
        <p:spPr>
          <a:xfrm>
            <a:off x="1371600" y="6467475"/>
            <a:ext cx="6400800" cy="3492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ru-RU" sz="800" b="0" i="0" u="none" strike="noStrike" cap="none">
                <a:solidFill>
                  <a:schemeClr val="lt1"/>
                </a:solidFill>
                <a:latin typeface="Arial"/>
                <a:ea typeface="Arial"/>
                <a:cs typeface="Arial"/>
                <a:sym typeface="Arial"/>
              </a:rPr>
              <a:t>Высшая школа экономики, Москва, 201</a:t>
            </a:r>
            <a:r>
              <a:rPr lang="ru-RU" sz="800">
                <a:solidFill>
                  <a:schemeClr val="lt1"/>
                </a:solidFill>
              </a:rPr>
              <a:t>9</a:t>
            </a:r>
            <a:endParaRPr/>
          </a:p>
          <a:p>
            <a:pPr marL="0" marR="0" lvl="0" indent="0" algn="ctr" rtl="0">
              <a:spcBef>
                <a:spcPts val="160"/>
              </a:spcBef>
              <a:spcAft>
                <a:spcPts val="0"/>
              </a:spcAft>
              <a:buNone/>
            </a:pPr>
            <a:r>
              <a:rPr lang="ru-RU" sz="800" b="0" i="0" u="none" strike="noStrike" cap="none">
                <a:solidFill>
                  <a:schemeClr val="lt1"/>
                </a:solidFill>
                <a:latin typeface="Arial"/>
                <a:ea typeface="Arial"/>
                <a:cs typeface="Arial"/>
                <a:sym typeface="Arial"/>
              </a:rPr>
              <a:t>www.hse.ru </a:t>
            </a:r>
            <a:endParaRPr sz="800" b="0" i="0" u="none" strike="noStrike" cap="none">
              <a:solidFill>
                <a:schemeClr val="lt1"/>
              </a:solidFill>
              <a:latin typeface="PT Sans"/>
              <a:ea typeface="PT Sans"/>
              <a:cs typeface="PT Sans"/>
              <a:sym typeface="PT Sans"/>
            </a:endParaRPr>
          </a:p>
        </p:txBody>
      </p:sp>
      <p:sp>
        <p:nvSpPr>
          <p:cNvPr id="93" name="Google Shape;93;p13"/>
          <p:cNvSpPr txBox="1">
            <a:spLocks noGrp="1"/>
          </p:cNvSpPr>
          <p:nvPr>
            <p:ph type="sldNum" idx="12"/>
          </p:nvPr>
        </p:nvSpPr>
        <p:spPr>
          <a:xfrm>
            <a:off x="6553200" y="6398554"/>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i="0" u="none" strike="noStrike" cap="none">
                <a:solidFill>
                  <a:schemeClr val="lt1"/>
                </a:solidFill>
                <a:latin typeface="PT Sans"/>
                <a:ea typeface="PT Sans"/>
                <a:cs typeface="PT Sans"/>
                <a:sym typeface="PT Sans"/>
              </a:rPr>
              <a:t>1</a:t>
            </a:fld>
            <a:endParaRPr sz="1800" b="1" i="0" u="none" strike="noStrike" cap="none">
              <a:solidFill>
                <a:schemeClr val="lt1"/>
              </a:solidFill>
              <a:latin typeface="PT Sans"/>
              <a:ea typeface="PT Sans"/>
              <a:cs typeface="PT Sans"/>
              <a:sym typeface="PT Sans"/>
            </a:endParaRPr>
          </a:p>
        </p:txBody>
      </p:sp>
      <p:sp>
        <p:nvSpPr>
          <p:cNvPr id="95" name="Google Shape;95;p13"/>
          <p:cNvSpPr/>
          <p:nvPr/>
        </p:nvSpPr>
        <p:spPr>
          <a:xfrm>
            <a:off x="3988630" y="5658086"/>
            <a:ext cx="3645276" cy="771797"/>
          </a:xfrm>
          <a:prstGeom prst="rect">
            <a:avLst/>
          </a:prstGeom>
          <a:blipFill rotWithShape="1">
            <a:blip r:embed="rId4">
              <a:alphaModFix amt="6000"/>
            </a:blip>
            <a:stretch>
              <a:fillRect b="-296479"/>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9"/>
        <p:cNvGrpSpPr/>
        <p:nvPr/>
      </p:nvGrpSpPr>
      <p:grpSpPr>
        <a:xfrm>
          <a:off x="0" y="0"/>
          <a:ext cx="0" cy="0"/>
          <a:chOff x="0" y="0"/>
          <a:chExt cx="0" cy="0"/>
        </a:xfrm>
      </p:grpSpPr>
      <p:sp>
        <p:nvSpPr>
          <p:cNvPr id="310" name="Google Shape;310;p28"/>
          <p:cNvSpPr txBox="1"/>
          <p:nvPr/>
        </p:nvSpPr>
        <p:spPr>
          <a:xfrm>
            <a:off x="255588" y="6415088"/>
            <a:ext cx="4143300" cy="246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a:solidFill>
                  <a:schemeClr val="lt1"/>
                </a:solidFill>
                <a:latin typeface="Arial"/>
                <a:ea typeface="Arial"/>
                <a:cs typeface="Arial"/>
                <a:sym typeface="Arial"/>
              </a:rPr>
              <a:t>Высшая школа экономики, Москва, 20</a:t>
            </a:r>
            <a:r>
              <a:rPr lang="ru-RU" sz="800">
                <a:solidFill>
                  <a:schemeClr val="lt1"/>
                </a:solidFill>
              </a:rPr>
              <a:t>19</a:t>
            </a:r>
            <a:endParaRPr sz="800">
              <a:solidFill>
                <a:schemeClr val="lt1"/>
              </a:solidFill>
              <a:latin typeface="PT Sans"/>
              <a:ea typeface="PT Sans"/>
              <a:cs typeface="PT Sans"/>
              <a:sym typeface="PT Sans"/>
            </a:endParaRPr>
          </a:p>
        </p:txBody>
      </p:sp>
      <p:sp>
        <p:nvSpPr>
          <p:cNvPr id="311" name="Google Shape;311;p28"/>
          <p:cNvSpPr txBox="1"/>
          <p:nvPr/>
        </p:nvSpPr>
        <p:spPr>
          <a:xfrm>
            <a:off x="1428749" y="428625"/>
            <a:ext cx="7432800" cy="412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ru-RU" sz="2400" b="1">
                <a:solidFill>
                  <a:schemeClr val="lt1"/>
                </a:solidFill>
                <a:latin typeface="PT Sans"/>
                <a:ea typeface="PT Sans"/>
                <a:cs typeface="PT Sans"/>
                <a:sym typeface="PT Sans"/>
              </a:rPr>
              <a:t>ВЫВОДЫ ПО РАБОТЕ</a:t>
            </a:r>
            <a:endParaRPr sz="2400" b="1">
              <a:solidFill>
                <a:schemeClr val="lt1"/>
              </a:solidFill>
              <a:latin typeface="PT Sans"/>
              <a:ea typeface="PT Sans"/>
              <a:cs typeface="PT Sans"/>
              <a:sym typeface="PT Sans"/>
            </a:endParaRPr>
          </a:p>
        </p:txBody>
      </p:sp>
      <p:sp>
        <p:nvSpPr>
          <p:cNvPr id="312" name="Google Shape;312;p28"/>
          <p:cNvSpPr/>
          <p:nvPr/>
        </p:nvSpPr>
        <p:spPr>
          <a:xfrm>
            <a:off x="7300913" y="2255838"/>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313" name="Google Shape;313;p28"/>
          <p:cNvSpPr/>
          <p:nvPr/>
        </p:nvSpPr>
        <p:spPr>
          <a:xfrm>
            <a:off x="7300913" y="3967163"/>
            <a:ext cx="674700" cy="36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314" name="Google Shape;314;p28"/>
          <p:cNvSpPr/>
          <p:nvPr/>
        </p:nvSpPr>
        <p:spPr>
          <a:xfrm>
            <a:off x="7300913" y="5591175"/>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315" name="Google Shape;315;p28"/>
          <p:cNvSpPr txBox="1">
            <a:spLocks noGrp="1"/>
          </p:cNvSpPr>
          <p:nvPr>
            <p:ph type="sldNum" idx="12"/>
          </p:nvPr>
        </p:nvSpPr>
        <p:spPr>
          <a:xfrm>
            <a:off x="679235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10</a:t>
            </a:fld>
            <a:endParaRPr sz="1800" b="1">
              <a:solidFill>
                <a:schemeClr val="dk1"/>
              </a:solidFill>
              <a:latin typeface="PT Sans"/>
              <a:ea typeface="PT Sans"/>
              <a:cs typeface="PT Sans"/>
              <a:sym typeface="PT Sans"/>
            </a:endParaRPr>
          </a:p>
        </p:txBody>
      </p:sp>
      <p:sp>
        <p:nvSpPr>
          <p:cNvPr id="316" name="Google Shape;316;p28"/>
          <p:cNvSpPr txBox="1"/>
          <p:nvPr/>
        </p:nvSpPr>
        <p:spPr>
          <a:xfrm>
            <a:off x="59325" y="908984"/>
            <a:ext cx="9144000" cy="1354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rgbClr val="003F82"/>
              </a:solidFill>
              <a:latin typeface="PT Sans"/>
              <a:ea typeface="PT Sans"/>
              <a:cs typeface="PT Sans"/>
              <a:sym typeface="PT Sans"/>
            </a:endParaRPr>
          </a:p>
          <a:p>
            <a:pPr marL="0" marR="0" lvl="0" indent="0" algn="l" rtl="0">
              <a:spcBef>
                <a:spcPts val="0"/>
              </a:spcBef>
              <a:spcAft>
                <a:spcPts val="0"/>
              </a:spcAft>
              <a:buNone/>
            </a:pPr>
            <a:r>
              <a:rPr lang="ru-RU" sz="3200">
                <a:solidFill>
                  <a:srgbClr val="003F82"/>
                </a:solidFill>
                <a:latin typeface="PT Sans"/>
                <a:ea typeface="PT Sans"/>
                <a:cs typeface="PT Sans"/>
                <a:sym typeface="PT Sans"/>
              </a:rPr>
              <a:t>Вывод:</a:t>
            </a:r>
            <a:endParaRPr sz="3200">
              <a:solidFill>
                <a:srgbClr val="003F82"/>
              </a:solidFill>
              <a:latin typeface="PT Sans"/>
              <a:ea typeface="PT Sans"/>
              <a:cs typeface="PT Sans"/>
              <a:sym typeface="PT Sans"/>
            </a:endParaRPr>
          </a:p>
          <a:p>
            <a:pPr marL="0" marR="0" lvl="0" indent="0" algn="ctr" rtl="0">
              <a:spcBef>
                <a:spcPts val="0"/>
              </a:spcBef>
              <a:spcAft>
                <a:spcPts val="0"/>
              </a:spcAft>
              <a:buNone/>
            </a:pPr>
            <a:endParaRPr/>
          </a:p>
        </p:txBody>
      </p:sp>
      <p:sp>
        <p:nvSpPr>
          <p:cNvPr id="317" name="Google Shape;317;p28"/>
          <p:cNvSpPr txBox="1"/>
          <p:nvPr/>
        </p:nvSpPr>
        <p:spPr>
          <a:xfrm>
            <a:off x="59325" y="1929000"/>
            <a:ext cx="8866500" cy="3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200" dirty="0">
              <a:solidFill>
                <a:srgbClr val="003F82"/>
              </a:solidFill>
              <a:latin typeface="PT Sans"/>
              <a:ea typeface="PT Sans"/>
              <a:cs typeface="PT Sans"/>
              <a:sym typeface="PT Sans"/>
            </a:endParaRPr>
          </a:p>
          <a:p>
            <a:pPr marL="0" lvl="0" indent="0" algn="l" rtl="0">
              <a:spcBef>
                <a:spcPts val="0"/>
              </a:spcBef>
              <a:spcAft>
                <a:spcPts val="0"/>
              </a:spcAft>
              <a:buNone/>
            </a:pPr>
            <a:r>
              <a:rPr lang="ru-RU" sz="2400" dirty="0">
                <a:solidFill>
                  <a:srgbClr val="003F82"/>
                </a:solidFill>
                <a:latin typeface="PT Sans"/>
                <a:ea typeface="PT Sans"/>
                <a:cs typeface="PT Sans"/>
                <a:sym typeface="PT Sans"/>
              </a:rPr>
              <a:t>Было реализовано приложение, выполняющее </a:t>
            </a:r>
            <a:r>
              <a:rPr lang="ru-RU" sz="2400" dirty="0" err="1">
                <a:solidFill>
                  <a:srgbClr val="003F82"/>
                </a:solidFill>
                <a:latin typeface="PT Sans"/>
                <a:ea typeface="PT Sans"/>
                <a:cs typeface="PT Sans"/>
                <a:sym typeface="PT Sans"/>
              </a:rPr>
              <a:t>вс</a:t>
            </a:r>
            <a:r>
              <a:rPr lang="ru-RU" sz="2400" dirty="0">
                <a:solidFill>
                  <a:srgbClr val="003F82"/>
                </a:solidFill>
                <a:latin typeface="PT Sans"/>
                <a:ea typeface="PT Sans"/>
                <a:cs typeface="PT Sans"/>
                <a:sym typeface="PT Sans"/>
              </a:rPr>
              <a:t> поставленные задачи. Приложение может быть применено в учебных и демонстрационных целях.</a:t>
            </a:r>
            <a:endParaRPr sz="2400" dirty="0">
              <a:solidFill>
                <a:srgbClr val="003F82"/>
              </a:solidFill>
              <a:latin typeface="PT Sans"/>
              <a:ea typeface="PT Sans"/>
              <a:cs typeface="PT Sans"/>
              <a:sym typeface="PT Sans"/>
            </a:endParaRPr>
          </a:p>
          <a:p>
            <a:pPr marL="0" lvl="0" indent="0" algn="ctr" rtl="0">
              <a:spcBef>
                <a:spcPts val="0"/>
              </a:spcBef>
              <a:spcAft>
                <a:spcPts val="0"/>
              </a:spcAft>
              <a:buNone/>
            </a:pPr>
            <a:endParaRPr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1"/>
        <p:cNvGrpSpPr/>
        <p:nvPr/>
      </p:nvGrpSpPr>
      <p:grpSpPr>
        <a:xfrm>
          <a:off x="0" y="0"/>
          <a:ext cx="0" cy="0"/>
          <a:chOff x="0" y="0"/>
          <a:chExt cx="0" cy="0"/>
        </a:xfrm>
      </p:grpSpPr>
      <p:sp>
        <p:nvSpPr>
          <p:cNvPr id="322" name="Google Shape;322;p29"/>
          <p:cNvSpPr txBox="1"/>
          <p:nvPr/>
        </p:nvSpPr>
        <p:spPr>
          <a:xfrm>
            <a:off x="255588" y="6415088"/>
            <a:ext cx="4143300" cy="246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a:solidFill>
                  <a:schemeClr val="lt1"/>
                </a:solidFill>
                <a:latin typeface="Arial"/>
                <a:ea typeface="Arial"/>
                <a:cs typeface="Arial"/>
                <a:sym typeface="Arial"/>
              </a:rPr>
              <a:t>Высшая школа экономики, Москва, 201</a:t>
            </a:r>
            <a:r>
              <a:rPr lang="ru-RU" sz="800">
                <a:solidFill>
                  <a:schemeClr val="lt1"/>
                </a:solidFill>
              </a:rPr>
              <a:t>9</a:t>
            </a:r>
            <a:endParaRPr sz="800">
              <a:solidFill>
                <a:schemeClr val="lt1"/>
              </a:solidFill>
              <a:latin typeface="PT Sans"/>
              <a:ea typeface="PT Sans"/>
              <a:cs typeface="PT Sans"/>
              <a:sym typeface="PT Sans"/>
            </a:endParaRPr>
          </a:p>
        </p:txBody>
      </p:sp>
      <p:sp>
        <p:nvSpPr>
          <p:cNvPr id="323" name="Google Shape;323;p29"/>
          <p:cNvSpPr txBox="1"/>
          <p:nvPr/>
        </p:nvSpPr>
        <p:spPr>
          <a:xfrm>
            <a:off x="1428749" y="428625"/>
            <a:ext cx="7432800" cy="412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a:solidFill>
                  <a:schemeClr val="lt1"/>
                </a:solidFill>
                <a:latin typeface="PT Sans"/>
                <a:ea typeface="PT Sans"/>
                <a:cs typeface="PT Sans"/>
                <a:sym typeface="PT Sans"/>
              </a:rPr>
              <a:t>ВЫВОДЫ ПО РАБОТЕ</a:t>
            </a:r>
            <a:endParaRPr sz="2400" b="1">
              <a:solidFill>
                <a:schemeClr val="lt1"/>
              </a:solidFill>
              <a:latin typeface="PT Sans"/>
              <a:ea typeface="PT Sans"/>
              <a:cs typeface="PT Sans"/>
              <a:sym typeface="PT Sans"/>
            </a:endParaRPr>
          </a:p>
        </p:txBody>
      </p:sp>
      <p:sp>
        <p:nvSpPr>
          <p:cNvPr id="324" name="Google Shape;324;p29"/>
          <p:cNvSpPr/>
          <p:nvPr/>
        </p:nvSpPr>
        <p:spPr>
          <a:xfrm>
            <a:off x="7300913" y="2255838"/>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325" name="Google Shape;325;p29"/>
          <p:cNvSpPr/>
          <p:nvPr/>
        </p:nvSpPr>
        <p:spPr>
          <a:xfrm>
            <a:off x="7300913" y="5591175"/>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326" name="Google Shape;326;p29"/>
          <p:cNvSpPr txBox="1">
            <a:spLocks noGrp="1"/>
          </p:cNvSpPr>
          <p:nvPr>
            <p:ph type="sldNum" idx="12"/>
          </p:nvPr>
        </p:nvSpPr>
        <p:spPr>
          <a:xfrm>
            <a:off x="8451475" y="6356350"/>
            <a:ext cx="4707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11</a:t>
            </a:fld>
            <a:endParaRPr sz="1800" b="1">
              <a:solidFill>
                <a:schemeClr val="dk1"/>
              </a:solidFill>
              <a:latin typeface="PT Sans"/>
              <a:ea typeface="PT Sans"/>
              <a:cs typeface="PT Sans"/>
              <a:sym typeface="PT Sans"/>
            </a:endParaRPr>
          </a:p>
        </p:txBody>
      </p:sp>
      <p:sp>
        <p:nvSpPr>
          <p:cNvPr id="327" name="Google Shape;327;p29"/>
          <p:cNvSpPr txBox="1"/>
          <p:nvPr/>
        </p:nvSpPr>
        <p:spPr>
          <a:xfrm>
            <a:off x="255600" y="1642093"/>
            <a:ext cx="8779200" cy="431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2400" b="1" dirty="0">
                <a:solidFill>
                  <a:srgbClr val="003F82"/>
                </a:solidFill>
                <a:latin typeface="PT Sans"/>
                <a:ea typeface="PT Sans"/>
                <a:cs typeface="PT Sans"/>
                <a:sym typeface="PT Sans"/>
              </a:rPr>
              <a:t>Список используемой литературы</a:t>
            </a:r>
            <a:r>
              <a:rPr lang="ru-RU" sz="2400" dirty="0">
                <a:solidFill>
                  <a:srgbClr val="003F82"/>
                </a:solidFill>
                <a:latin typeface="PT Sans"/>
                <a:ea typeface="PT Sans"/>
                <a:cs typeface="PT Sans"/>
                <a:sym typeface="PT Sans"/>
              </a:rPr>
              <a:t>:</a:t>
            </a:r>
            <a:endParaRPr sz="2400" dirty="0">
              <a:solidFill>
                <a:srgbClr val="003F82"/>
              </a:solidFill>
              <a:latin typeface="PT Sans"/>
              <a:ea typeface="PT Sans"/>
              <a:cs typeface="PT Sans"/>
              <a:sym typeface="PT Sans"/>
            </a:endParaRPr>
          </a:p>
          <a:p>
            <a:pPr marL="0" marR="0" lvl="0" indent="0" algn="l" rtl="0">
              <a:spcBef>
                <a:spcPts val="0"/>
              </a:spcBef>
              <a:spcAft>
                <a:spcPts val="0"/>
              </a:spcAft>
              <a:buNone/>
            </a:pPr>
            <a:endParaRPr sz="2400" dirty="0">
              <a:solidFill>
                <a:srgbClr val="003F82"/>
              </a:solidFill>
              <a:latin typeface="PT Sans"/>
              <a:ea typeface="PT Sans"/>
              <a:cs typeface="PT Sans"/>
              <a:sym typeface="PT Sans"/>
            </a:endParaRPr>
          </a:p>
          <a:p>
            <a:pPr marL="285750" lvl="0" indent="-254000" algn="l" rtl="0">
              <a:lnSpc>
                <a:spcPct val="150000"/>
              </a:lnSpc>
              <a:spcBef>
                <a:spcPts val="0"/>
              </a:spcBef>
              <a:spcAft>
                <a:spcPts val="0"/>
              </a:spcAft>
              <a:buClr>
                <a:schemeClr val="dk2"/>
              </a:buClr>
              <a:buSzPts val="1300"/>
              <a:buFont typeface="Arial"/>
              <a:buChar char="▪"/>
            </a:pPr>
            <a:r>
              <a:rPr lang="en-US" sz="1300" dirty="0">
                <a:solidFill>
                  <a:schemeClr val="dk2"/>
                </a:solidFill>
              </a:rPr>
              <a:t>[1] </a:t>
            </a:r>
            <a:r>
              <a:rPr lang="ru-RU" sz="1300" dirty="0">
                <a:solidFill>
                  <a:schemeClr val="dk2"/>
                </a:solidFill>
              </a:rPr>
              <a:t>ГОСТ 19.201-78 Техническое задание. Требования к содержанию и оформлению. //Единая система программной документации. – М.: ИПК Издательство стандартов, 2001.</a:t>
            </a:r>
            <a:endParaRPr sz="1300" dirty="0">
              <a:solidFill>
                <a:schemeClr val="dk2"/>
              </a:solidFill>
            </a:endParaRPr>
          </a:p>
          <a:p>
            <a:pPr marL="285750" lvl="0" indent="-254000" algn="l" rtl="0">
              <a:lnSpc>
                <a:spcPct val="150000"/>
              </a:lnSpc>
              <a:spcBef>
                <a:spcPts val="0"/>
              </a:spcBef>
              <a:spcAft>
                <a:spcPts val="0"/>
              </a:spcAft>
              <a:buClr>
                <a:schemeClr val="dk2"/>
              </a:buClr>
              <a:buSzPts val="1300"/>
              <a:buFont typeface="Arial"/>
              <a:buChar char="▪"/>
            </a:pPr>
            <a:r>
              <a:rPr lang="en-US" sz="1300" dirty="0">
                <a:solidFill>
                  <a:schemeClr val="dk2"/>
                </a:solidFill>
              </a:rPr>
              <a:t>[2] </a:t>
            </a:r>
            <a:r>
              <a:rPr lang="ru-RU" sz="1300" dirty="0">
                <a:solidFill>
                  <a:schemeClr val="dk2"/>
                </a:solidFill>
              </a:rPr>
              <a:t>ГОСТ 19.103-77 Обозначения программ и программных документов. //Единая система программной документации. – М.: ИПК Издательство стандартов, 2001.</a:t>
            </a:r>
            <a:endParaRPr sz="1300" dirty="0">
              <a:solidFill>
                <a:schemeClr val="dk2"/>
              </a:solidFill>
            </a:endParaRPr>
          </a:p>
          <a:p>
            <a:pPr marL="285750" lvl="0" indent="-254000" algn="l" rtl="0">
              <a:lnSpc>
                <a:spcPct val="150000"/>
              </a:lnSpc>
              <a:spcBef>
                <a:spcPts val="0"/>
              </a:spcBef>
              <a:spcAft>
                <a:spcPts val="0"/>
              </a:spcAft>
              <a:buClr>
                <a:schemeClr val="dk2"/>
              </a:buClr>
              <a:buSzPts val="1300"/>
              <a:buFont typeface="Arial"/>
              <a:buChar char="▪"/>
            </a:pPr>
            <a:r>
              <a:rPr lang="en-US" sz="1300" dirty="0">
                <a:solidFill>
                  <a:schemeClr val="dk2"/>
                </a:solidFill>
              </a:rPr>
              <a:t>[3] </a:t>
            </a:r>
            <a:r>
              <a:rPr lang="ru-RU" sz="1300" dirty="0">
                <a:solidFill>
                  <a:schemeClr val="dk2"/>
                </a:solidFill>
              </a:rPr>
              <a:t>ГОСТ 19.105-78 Общие требования к программным документам. //Единая система программной документации. – М.: ИПК Издательство стандартов, 2001.</a:t>
            </a:r>
          </a:p>
          <a:p>
            <a:pPr marL="285750" lvl="0" indent="-254000">
              <a:lnSpc>
                <a:spcPct val="150000"/>
              </a:lnSpc>
              <a:buClr>
                <a:schemeClr val="dk2"/>
              </a:buClr>
              <a:buSzPts val="1300"/>
              <a:buFont typeface="Arial"/>
              <a:buChar char="▪"/>
            </a:pPr>
            <a:r>
              <a:rPr lang="en-US" sz="1300" dirty="0">
                <a:solidFill>
                  <a:schemeClr val="dk2"/>
                </a:solidFill>
              </a:rPr>
              <a:t>[4] </a:t>
            </a:r>
            <a:r>
              <a:rPr lang="en-US" sz="1300" dirty="0" err="1">
                <a:solidFill>
                  <a:schemeClr val="dk2"/>
                </a:solidFill>
              </a:rPr>
              <a:t>Maths</a:t>
            </a:r>
            <a:r>
              <a:rPr lang="en-US" sz="1300" dirty="0">
                <a:solidFill>
                  <a:schemeClr val="dk2"/>
                </a:solidFill>
              </a:rPr>
              <a:t> - Quaternion Interpolation (SLERP)</a:t>
            </a:r>
            <a:r>
              <a:rPr lang="ru-RU" sz="1300" dirty="0">
                <a:solidFill>
                  <a:schemeClr val="dk2"/>
                </a:solidFill>
              </a:rPr>
              <a:t> [Электронный ресурс]. — Режим доступа: URL: </a:t>
            </a:r>
            <a:r>
              <a:rPr lang="en-US" sz="1200" dirty="0">
                <a:hlinkClick r:id="rId4"/>
              </a:rPr>
              <a:t>https://www.euclideanspace.com/maths/algebra/realNormedAlgebra/quaternions/slerp/index.htm </a:t>
            </a:r>
            <a:r>
              <a:rPr lang="ru-RU" sz="1300" dirty="0">
                <a:solidFill>
                  <a:schemeClr val="dk2"/>
                </a:solidFill>
              </a:rPr>
              <a:t>(11.05.2019)</a:t>
            </a:r>
          </a:p>
          <a:p>
            <a:pPr marL="285750" lvl="0" indent="-254000">
              <a:lnSpc>
                <a:spcPct val="150000"/>
              </a:lnSpc>
              <a:buClr>
                <a:schemeClr val="dk2"/>
              </a:buClr>
              <a:buSzPts val="1300"/>
              <a:buFont typeface="Arial"/>
              <a:buChar char="▪"/>
            </a:pPr>
            <a:r>
              <a:rPr lang="en-US" sz="1300" dirty="0">
                <a:solidFill>
                  <a:schemeClr val="dk2"/>
                </a:solidFill>
              </a:rPr>
              <a:t>[5] </a:t>
            </a:r>
            <a:r>
              <a:rPr lang="ru-RU" sz="1300" dirty="0">
                <a:solidFill>
                  <a:schemeClr val="dk2"/>
                </a:solidFill>
              </a:rPr>
              <a:t>В.И. Арнольд</a:t>
            </a:r>
            <a:r>
              <a:rPr lang="en-US" sz="1300" dirty="0">
                <a:solidFill>
                  <a:schemeClr val="dk2"/>
                </a:solidFill>
              </a:rPr>
              <a:t> </a:t>
            </a:r>
            <a:r>
              <a:rPr lang="ru-RU" sz="1300" dirty="0">
                <a:solidFill>
                  <a:schemeClr val="dk2"/>
                </a:solidFill>
              </a:rPr>
              <a:t>Геометрия комплексных чисел, кватернионов и спинов</a:t>
            </a:r>
            <a:r>
              <a:rPr lang="en-US" sz="1300" dirty="0">
                <a:solidFill>
                  <a:schemeClr val="dk2"/>
                </a:solidFill>
              </a:rPr>
              <a:t> [</a:t>
            </a:r>
            <a:r>
              <a:rPr lang="ru-RU" sz="1300" dirty="0">
                <a:solidFill>
                  <a:schemeClr val="dk2"/>
                </a:solidFill>
              </a:rPr>
              <a:t>Текст</a:t>
            </a:r>
            <a:r>
              <a:rPr lang="en-US" sz="1300" dirty="0">
                <a:solidFill>
                  <a:schemeClr val="dk2"/>
                </a:solidFill>
              </a:rPr>
              <a:t>] // </a:t>
            </a:r>
            <a:r>
              <a:rPr lang="ru-RU" sz="1300" dirty="0">
                <a:solidFill>
                  <a:schemeClr val="dk2"/>
                </a:solidFill>
              </a:rPr>
              <a:t>В.И. Арнольд – МЦНМО, 2009 – 40 с.</a:t>
            </a:r>
            <a:endParaRPr sz="1300"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3"/>
          <p:cNvSpPr/>
          <p:nvPr/>
        </p:nvSpPr>
        <p:spPr>
          <a:xfrm rot="1234750">
            <a:off x="-131715" y="2297049"/>
            <a:ext cx="4080005" cy="4080005"/>
          </a:xfrm>
          <a:prstGeom prst="rect">
            <a:avLst/>
          </a:prstGeom>
          <a:blipFill rotWithShape="1">
            <a:blip r:embed="rId4">
              <a:alphaModFix amt="6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3"/>
          <p:cNvSpPr txBox="1">
            <a:spLocks noGrp="1"/>
          </p:cNvSpPr>
          <p:nvPr>
            <p:ph type="ctrTitle"/>
          </p:nvPr>
        </p:nvSpPr>
        <p:spPr>
          <a:xfrm>
            <a:off x="0" y="1927275"/>
            <a:ext cx="9144000" cy="2409776"/>
          </a:xfrm>
          <a:prstGeom prst="rect">
            <a:avLst/>
          </a:prstGeom>
          <a:noFill/>
          <a:ln>
            <a:noFill/>
          </a:ln>
        </p:spPr>
        <p:txBody>
          <a:bodyPr spcFirstLastPara="1" wrap="square" lIns="91425" tIns="45700" rIns="91425" bIns="45700" anchor="ctr" anchorCtr="0">
            <a:noAutofit/>
          </a:bodyPr>
          <a:lstStyle/>
          <a:p>
            <a:pPr lvl="0"/>
            <a:r>
              <a:rPr lang="ru-RU" sz="2800" b="0" i="0" u="none" strike="noStrike" cap="none" dirty="0">
                <a:solidFill>
                  <a:srgbClr val="21386F"/>
                </a:solidFill>
                <a:latin typeface="PT Sans"/>
                <a:ea typeface="PT Sans"/>
                <a:cs typeface="PT Sans"/>
                <a:sym typeface="PT Sans"/>
              </a:rPr>
              <a:t>Факультет компьютерных наук</a:t>
            </a:r>
            <a:br>
              <a:rPr lang="ru-RU" sz="2800" b="0" i="0" u="none" strike="noStrike" cap="none" dirty="0">
                <a:solidFill>
                  <a:srgbClr val="21386F"/>
                </a:solidFill>
                <a:latin typeface="PT Sans"/>
                <a:ea typeface="PT Sans"/>
                <a:cs typeface="PT Sans"/>
                <a:sym typeface="PT Sans"/>
              </a:rPr>
            </a:br>
            <a:r>
              <a:rPr lang="ru-RU" sz="2000" b="1" i="0" u="none" strike="noStrike" cap="none" dirty="0">
                <a:solidFill>
                  <a:srgbClr val="21386F"/>
                </a:solidFill>
                <a:latin typeface="PT Sans"/>
                <a:ea typeface="PT Sans"/>
                <a:cs typeface="PT Sans"/>
                <a:sym typeface="PT Sans"/>
              </a:rPr>
              <a:t>Департамент программной инженерии</a:t>
            </a:r>
            <a:br>
              <a:rPr lang="ru-RU" sz="2150" b="0" i="0" u="none" strike="noStrike" cap="none" dirty="0">
                <a:solidFill>
                  <a:srgbClr val="21386F"/>
                </a:solidFill>
                <a:latin typeface="PT Sans"/>
                <a:ea typeface="PT Sans"/>
                <a:cs typeface="PT Sans"/>
                <a:sym typeface="PT Sans"/>
              </a:rPr>
            </a:br>
            <a:br>
              <a:rPr lang="ru-RU" sz="2800" b="0" i="0" u="none" strike="noStrike" cap="none" dirty="0">
                <a:solidFill>
                  <a:srgbClr val="21386F"/>
                </a:solidFill>
                <a:latin typeface="PT Sans"/>
                <a:ea typeface="PT Sans"/>
                <a:cs typeface="PT Sans"/>
                <a:sym typeface="PT Sans"/>
              </a:rPr>
            </a:br>
            <a:r>
              <a:rPr lang="ru-RU" sz="2800" b="0" i="0" u="none" strike="noStrike" cap="none" dirty="0">
                <a:solidFill>
                  <a:srgbClr val="21386F"/>
                </a:solidFill>
                <a:latin typeface="PT Sans"/>
                <a:ea typeface="PT Sans"/>
                <a:cs typeface="PT Sans"/>
                <a:sym typeface="PT Sans"/>
              </a:rPr>
              <a:t>Курсовая работа</a:t>
            </a:r>
            <a:br>
              <a:rPr lang="ru-RU" sz="2800" b="0" i="0" u="none" strike="noStrike" cap="none" dirty="0">
                <a:solidFill>
                  <a:srgbClr val="21386F"/>
                </a:solidFill>
                <a:latin typeface="PT Sans"/>
                <a:ea typeface="PT Sans"/>
                <a:cs typeface="PT Sans"/>
                <a:sym typeface="PT Sans"/>
              </a:rPr>
            </a:br>
            <a:r>
              <a:rPr lang="ru-RU" sz="2800" dirty="0" err="1">
                <a:solidFill>
                  <a:srgbClr val="21386F"/>
                </a:solidFill>
                <a:latin typeface="PT Sans"/>
                <a:ea typeface="PT Sans"/>
                <a:cs typeface="PT Sans"/>
                <a:sym typeface="PT Sans"/>
              </a:rPr>
              <a:t>JavaFX</a:t>
            </a:r>
            <a:r>
              <a:rPr lang="ru-RU" sz="2800" dirty="0">
                <a:solidFill>
                  <a:srgbClr val="21386F"/>
                </a:solidFill>
                <a:latin typeface="PT Sans"/>
                <a:ea typeface="PT Sans"/>
                <a:cs typeface="PT Sans"/>
                <a:sym typeface="PT Sans"/>
              </a:rPr>
              <a:t> ПРИЛОЖЕНИЕ «КВАТЕРНИОНЫ В 3D ГРАФИКЕ»</a:t>
            </a:r>
            <a:endParaRPr sz="2400" b="1" i="0" u="none" strike="noStrike" cap="none" dirty="0">
              <a:solidFill>
                <a:srgbClr val="21386F"/>
              </a:solidFill>
              <a:latin typeface="PT Sans"/>
              <a:ea typeface="PT Sans"/>
              <a:cs typeface="PT Sans"/>
              <a:sym typeface="PT Sans"/>
            </a:endParaRPr>
          </a:p>
        </p:txBody>
      </p:sp>
      <p:sp>
        <p:nvSpPr>
          <p:cNvPr id="91" name="Google Shape;91;p13"/>
          <p:cNvSpPr txBox="1">
            <a:spLocks noGrp="1"/>
          </p:cNvSpPr>
          <p:nvPr>
            <p:ph type="subTitle" idx="1"/>
          </p:nvPr>
        </p:nvSpPr>
        <p:spPr>
          <a:xfrm>
            <a:off x="2380129" y="4337049"/>
            <a:ext cx="6400800" cy="182170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1C2A55"/>
              </a:buClr>
              <a:buSzPts val="1800"/>
              <a:buFont typeface="Arial"/>
              <a:buNone/>
            </a:pPr>
            <a:r>
              <a:rPr lang="ru-RU" sz="1800" b="0" i="0" u="none" strike="noStrike" cap="none" dirty="0">
                <a:solidFill>
                  <a:srgbClr val="1C2A55"/>
                </a:solidFill>
                <a:latin typeface="PT Sans"/>
                <a:ea typeface="PT Sans"/>
                <a:cs typeface="PT Sans"/>
                <a:sym typeface="PT Sans"/>
              </a:rPr>
              <a:t>Выполнил студент группы БПИ1</a:t>
            </a:r>
            <a:r>
              <a:rPr lang="ru-RU" sz="1800" dirty="0">
                <a:solidFill>
                  <a:srgbClr val="1C2A55"/>
                </a:solidFill>
                <a:latin typeface="PT Sans"/>
                <a:ea typeface="PT Sans"/>
                <a:cs typeface="PT Sans"/>
                <a:sym typeface="PT Sans"/>
              </a:rPr>
              <a:t>75</a:t>
            </a:r>
            <a:endParaRPr dirty="0"/>
          </a:p>
          <a:p>
            <a:pPr marL="0" marR="0" lvl="0" indent="0" algn="r" rtl="0">
              <a:spcBef>
                <a:spcPts val="360"/>
              </a:spcBef>
              <a:spcAft>
                <a:spcPts val="0"/>
              </a:spcAft>
              <a:buClr>
                <a:srgbClr val="1C2A55"/>
              </a:buClr>
              <a:buSzPts val="1800"/>
              <a:buFont typeface="Arial"/>
              <a:buNone/>
            </a:pPr>
            <a:r>
              <a:rPr lang="ru-RU" sz="1800" b="1" dirty="0">
                <a:solidFill>
                  <a:srgbClr val="1C2A55"/>
                </a:solidFill>
                <a:latin typeface="PT Sans"/>
                <a:ea typeface="PT Sans"/>
                <a:cs typeface="PT Sans"/>
                <a:sym typeface="PT Sans"/>
              </a:rPr>
              <a:t>Т.О. Мартиросян</a:t>
            </a:r>
            <a:endParaRPr dirty="0"/>
          </a:p>
          <a:p>
            <a:pPr marL="0" marR="0" lvl="0" indent="0" algn="r" rtl="0">
              <a:spcBef>
                <a:spcPts val="360"/>
              </a:spcBef>
              <a:spcAft>
                <a:spcPts val="0"/>
              </a:spcAft>
              <a:buClr>
                <a:srgbClr val="1C2A55"/>
              </a:buClr>
              <a:buSzPts val="1800"/>
              <a:buFont typeface="Arial"/>
              <a:buNone/>
            </a:pPr>
            <a:r>
              <a:rPr lang="ru-RU" sz="1800" b="0" i="0" u="none" strike="noStrike" cap="none" dirty="0">
                <a:solidFill>
                  <a:srgbClr val="1C2A55"/>
                </a:solidFill>
                <a:latin typeface="PT Sans"/>
                <a:ea typeface="PT Sans"/>
                <a:cs typeface="PT Sans"/>
                <a:sym typeface="PT Sans"/>
              </a:rPr>
              <a:t>Научный руководитель: </a:t>
            </a:r>
            <a:endParaRPr dirty="0"/>
          </a:p>
          <a:p>
            <a:pPr marL="0" indent="0" algn="r">
              <a:spcBef>
                <a:spcPts val="360"/>
              </a:spcBef>
              <a:buClr>
                <a:srgbClr val="1C2A55"/>
              </a:buClr>
              <a:buSzPts val="1800"/>
            </a:pPr>
            <a:r>
              <a:rPr lang="ru-RU" sz="1800" b="1" dirty="0">
                <a:solidFill>
                  <a:srgbClr val="1C2A55"/>
                </a:solidFill>
                <a:latin typeface="PT Sans"/>
                <a:ea typeface="PT Sans"/>
                <a:cs typeface="PT Sans"/>
                <a:sym typeface="PT Sans"/>
              </a:rPr>
              <a:t>Канд. </a:t>
            </a:r>
            <a:r>
              <a:rPr lang="ru-RU" sz="1800" b="1" dirty="0" err="1">
                <a:solidFill>
                  <a:srgbClr val="1C2A55"/>
                </a:solidFill>
                <a:latin typeface="PT Sans"/>
                <a:ea typeface="PT Sans"/>
                <a:cs typeface="PT Sans"/>
                <a:sym typeface="PT Sans"/>
              </a:rPr>
              <a:t>техн</a:t>
            </a:r>
            <a:r>
              <a:rPr lang="ru-RU" sz="1800" b="1" dirty="0">
                <a:solidFill>
                  <a:srgbClr val="1C2A55"/>
                </a:solidFill>
                <a:latin typeface="PT Sans"/>
                <a:ea typeface="PT Sans"/>
                <a:cs typeface="PT Sans"/>
                <a:sym typeface="PT Sans"/>
              </a:rPr>
              <a:t>. наук., профессор Е.М. </a:t>
            </a:r>
            <a:r>
              <a:rPr lang="ru-RU" sz="1800" b="1" dirty="0" err="1">
                <a:solidFill>
                  <a:srgbClr val="1C2A55"/>
                </a:solidFill>
                <a:latin typeface="PT Sans"/>
                <a:ea typeface="PT Sans"/>
                <a:cs typeface="PT Sans"/>
                <a:sym typeface="PT Sans"/>
              </a:rPr>
              <a:t>Гринкруг</a:t>
            </a:r>
            <a:r>
              <a:rPr lang="ru-RU" sz="1800" b="1" i="0" u="none" strike="noStrike" cap="none" dirty="0">
                <a:solidFill>
                  <a:srgbClr val="1C2A55"/>
                </a:solidFill>
                <a:latin typeface="PT Sans"/>
                <a:ea typeface="PT Sans"/>
                <a:cs typeface="PT Sans"/>
                <a:sym typeface="PT Sans"/>
              </a:rPr>
              <a:t> </a:t>
            </a:r>
            <a:endParaRPr sz="1200" b="1" i="0" u="none" strike="noStrike" cap="none" dirty="0">
              <a:solidFill>
                <a:srgbClr val="1C2A55"/>
              </a:solidFill>
              <a:latin typeface="PT Sans"/>
              <a:ea typeface="PT Sans"/>
              <a:cs typeface="PT Sans"/>
              <a:sym typeface="PT Sans"/>
            </a:endParaRPr>
          </a:p>
        </p:txBody>
      </p:sp>
      <p:sp>
        <p:nvSpPr>
          <p:cNvPr id="92" name="Google Shape;92;p13"/>
          <p:cNvSpPr txBox="1"/>
          <p:nvPr/>
        </p:nvSpPr>
        <p:spPr>
          <a:xfrm>
            <a:off x="1371600" y="6467475"/>
            <a:ext cx="6400800" cy="3492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ru-RU" sz="800" b="0" i="0" u="none" strike="noStrike" cap="none">
                <a:solidFill>
                  <a:schemeClr val="lt1"/>
                </a:solidFill>
                <a:latin typeface="Arial"/>
                <a:ea typeface="Arial"/>
                <a:cs typeface="Arial"/>
                <a:sym typeface="Arial"/>
              </a:rPr>
              <a:t>Высшая школа экономики, Москва, 201</a:t>
            </a:r>
            <a:r>
              <a:rPr lang="ru-RU" sz="800">
                <a:solidFill>
                  <a:schemeClr val="lt1"/>
                </a:solidFill>
              </a:rPr>
              <a:t>9</a:t>
            </a:r>
            <a:endParaRPr/>
          </a:p>
          <a:p>
            <a:pPr marL="0" marR="0" lvl="0" indent="0" algn="ctr" rtl="0">
              <a:spcBef>
                <a:spcPts val="160"/>
              </a:spcBef>
              <a:spcAft>
                <a:spcPts val="0"/>
              </a:spcAft>
              <a:buNone/>
            </a:pPr>
            <a:r>
              <a:rPr lang="ru-RU" sz="800" b="0" i="0" u="none" strike="noStrike" cap="none">
                <a:solidFill>
                  <a:schemeClr val="lt1"/>
                </a:solidFill>
                <a:latin typeface="Arial"/>
                <a:ea typeface="Arial"/>
                <a:cs typeface="Arial"/>
                <a:sym typeface="Arial"/>
              </a:rPr>
              <a:t>www.hse.ru </a:t>
            </a:r>
            <a:endParaRPr sz="800" b="0" i="0" u="none" strike="noStrike" cap="none">
              <a:solidFill>
                <a:schemeClr val="lt1"/>
              </a:solidFill>
              <a:latin typeface="PT Sans"/>
              <a:ea typeface="PT Sans"/>
              <a:cs typeface="PT Sans"/>
              <a:sym typeface="PT Sans"/>
            </a:endParaRPr>
          </a:p>
        </p:txBody>
      </p:sp>
      <p:sp>
        <p:nvSpPr>
          <p:cNvPr id="93" name="Google Shape;93;p13"/>
          <p:cNvSpPr txBox="1">
            <a:spLocks noGrp="1"/>
          </p:cNvSpPr>
          <p:nvPr>
            <p:ph type="sldNum" idx="12"/>
          </p:nvPr>
        </p:nvSpPr>
        <p:spPr>
          <a:xfrm>
            <a:off x="6553200" y="6398554"/>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i="0" u="none" strike="noStrike" cap="none">
                <a:solidFill>
                  <a:schemeClr val="lt1"/>
                </a:solidFill>
                <a:latin typeface="PT Sans"/>
                <a:ea typeface="PT Sans"/>
                <a:cs typeface="PT Sans"/>
                <a:sym typeface="PT Sans"/>
              </a:rPr>
              <a:t>12</a:t>
            </a:fld>
            <a:endParaRPr sz="1800" b="1" i="0" u="none" strike="noStrike" cap="none">
              <a:solidFill>
                <a:schemeClr val="lt1"/>
              </a:solidFill>
              <a:latin typeface="PT Sans"/>
              <a:ea typeface="PT Sans"/>
              <a:cs typeface="PT Sans"/>
              <a:sym typeface="PT Sans"/>
            </a:endParaRPr>
          </a:p>
        </p:txBody>
      </p:sp>
      <p:sp>
        <p:nvSpPr>
          <p:cNvPr id="95" name="Google Shape;95;p13"/>
          <p:cNvSpPr/>
          <p:nvPr/>
        </p:nvSpPr>
        <p:spPr>
          <a:xfrm>
            <a:off x="3703985" y="5391622"/>
            <a:ext cx="4452364" cy="1019581"/>
          </a:xfrm>
          <a:prstGeom prst="rect">
            <a:avLst/>
          </a:prstGeom>
          <a:blipFill rotWithShape="1">
            <a:blip r:embed="rId4">
              <a:alphaModFix amt="6000"/>
            </a:blip>
            <a:stretch>
              <a:fillRect b="-296479"/>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07137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14"/>
          <p:cNvSpPr txBox="1"/>
          <p:nvPr/>
        </p:nvSpPr>
        <p:spPr>
          <a:xfrm>
            <a:off x="255588" y="6415088"/>
            <a:ext cx="4143375" cy="2460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b="0" i="0" u="none" strike="noStrike" cap="none">
                <a:solidFill>
                  <a:schemeClr val="lt1"/>
                </a:solidFill>
                <a:latin typeface="Arial"/>
                <a:ea typeface="Arial"/>
                <a:cs typeface="Arial"/>
                <a:sym typeface="Arial"/>
              </a:rPr>
              <a:t>Высшая школа экономики, Москва, 20</a:t>
            </a:r>
            <a:r>
              <a:rPr lang="ru-RU" sz="800">
                <a:solidFill>
                  <a:schemeClr val="lt1"/>
                </a:solidFill>
              </a:rPr>
              <a:t>19</a:t>
            </a:r>
            <a:endParaRPr sz="800" b="0" i="0" u="none" strike="noStrike" cap="none">
              <a:solidFill>
                <a:schemeClr val="lt1"/>
              </a:solidFill>
              <a:latin typeface="PT Sans"/>
              <a:ea typeface="PT Sans"/>
              <a:cs typeface="PT Sans"/>
              <a:sym typeface="PT Sans"/>
            </a:endParaRPr>
          </a:p>
        </p:txBody>
      </p:sp>
      <p:sp>
        <p:nvSpPr>
          <p:cNvPr id="101" name="Google Shape;101;p14"/>
          <p:cNvSpPr txBox="1"/>
          <p:nvPr/>
        </p:nvSpPr>
        <p:spPr>
          <a:xfrm>
            <a:off x="1428749" y="428625"/>
            <a:ext cx="6894979" cy="412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i="0" u="none" strike="noStrike" cap="none">
                <a:solidFill>
                  <a:schemeClr val="lt1"/>
                </a:solidFill>
                <a:latin typeface="PT Sans"/>
                <a:ea typeface="PT Sans"/>
                <a:cs typeface="PT Sans"/>
                <a:sym typeface="PT Sans"/>
              </a:rPr>
              <a:t>КРАТКОЕ ОПИСАНИЕ </a:t>
            </a:r>
            <a:r>
              <a:rPr lang="ru-RU" sz="2400" b="1">
                <a:solidFill>
                  <a:schemeClr val="lt1"/>
                </a:solidFill>
                <a:latin typeface="PT Sans"/>
                <a:ea typeface="PT Sans"/>
                <a:cs typeface="PT Sans"/>
                <a:sym typeface="PT Sans"/>
              </a:rPr>
              <a:t>ПРОЕКТА</a:t>
            </a:r>
            <a:endParaRPr sz="2400" b="1">
              <a:solidFill>
                <a:schemeClr val="lt1"/>
              </a:solidFill>
              <a:latin typeface="PT Sans"/>
              <a:ea typeface="PT Sans"/>
              <a:cs typeface="PT Sans"/>
              <a:sym typeface="PT Sans"/>
            </a:endParaRPr>
          </a:p>
        </p:txBody>
      </p:sp>
      <p:sp>
        <p:nvSpPr>
          <p:cNvPr id="102" name="Google Shape;102;p14"/>
          <p:cNvSpPr/>
          <p:nvPr/>
        </p:nvSpPr>
        <p:spPr>
          <a:xfrm>
            <a:off x="7300913" y="2255838"/>
            <a:ext cx="674687"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104" name="Google Shape;104;p14"/>
          <p:cNvSpPr/>
          <p:nvPr/>
        </p:nvSpPr>
        <p:spPr>
          <a:xfrm>
            <a:off x="7300913" y="5591175"/>
            <a:ext cx="674687"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105" name="Google Shape;105;p14"/>
          <p:cNvSpPr/>
          <p:nvPr/>
        </p:nvSpPr>
        <p:spPr>
          <a:xfrm>
            <a:off x="1174538" y="1403425"/>
            <a:ext cx="7403400" cy="58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ru-RU" sz="2600" dirty="0">
                <a:latin typeface="Roboto Medium"/>
                <a:ea typeface="Roboto Medium"/>
                <a:cs typeface="Roboto Medium"/>
                <a:sym typeface="Roboto Medium"/>
              </a:rPr>
              <a:t>Неприятный ход дел</a:t>
            </a:r>
          </a:p>
        </p:txBody>
      </p:sp>
      <p:sp>
        <p:nvSpPr>
          <p:cNvPr id="106" name="Google Shape;10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2</a:t>
            </a:fld>
            <a:endParaRPr sz="1800" b="1">
              <a:solidFill>
                <a:schemeClr val="dk1"/>
              </a:solidFill>
              <a:latin typeface="PT Sans"/>
              <a:ea typeface="PT Sans"/>
              <a:cs typeface="PT Sans"/>
              <a:sym typeface="PT Sans"/>
            </a:endParaRPr>
          </a:p>
        </p:txBody>
      </p:sp>
      <p:sp>
        <p:nvSpPr>
          <p:cNvPr id="3" name="TextBox 2">
            <a:extLst>
              <a:ext uri="{FF2B5EF4-FFF2-40B4-BE49-F238E27FC236}">
                <a16:creationId xmlns:a16="http://schemas.microsoft.com/office/drawing/2014/main" id="{5FC24140-4187-4C71-B7B4-6A7234A09CE4}"/>
              </a:ext>
            </a:extLst>
          </p:cNvPr>
          <p:cNvSpPr txBox="1"/>
          <p:nvPr/>
        </p:nvSpPr>
        <p:spPr>
          <a:xfrm>
            <a:off x="377596" y="3178519"/>
            <a:ext cx="1225484" cy="307777"/>
          </a:xfrm>
          <a:prstGeom prst="rect">
            <a:avLst/>
          </a:prstGeom>
          <a:noFill/>
        </p:spPr>
        <p:txBody>
          <a:bodyPr wrap="square" rtlCol="0">
            <a:spAutoFit/>
          </a:bodyPr>
          <a:lstStyle/>
          <a:p>
            <a:r>
              <a:rPr lang="ru-RU" dirty="0"/>
              <a:t>Новая тема</a:t>
            </a:r>
          </a:p>
        </p:txBody>
      </p:sp>
      <p:sp>
        <p:nvSpPr>
          <p:cNvPr id="4" name="TextBox 3">
            <a:extLst>
              <a:ext uri="{FF2B5EF4-FFF2-40B4-BE49-F238E27FC236}">
                <a16:creationId xmlns:a16="http://schemas.microsoft.com/office/drawing/2014/main" id="{B936DDB8-1560-4FCD-A4F5-F3A62AADFFA1}"/>
              </a:ext>
            </a:extLst>
          </p:cNvPr>
          <p:cNvSpPr txBox="1"/>
          <p:nvPr/>
        </p:nvSpPr>
        <p:spPr>
          <a:xfrm>
            <a:off x="1857080" y="3070798"/>
            <a:ext cx="1979629" cy="523220"/>
          </a:xfrm>
          <a:prstGeom prst="rect">
            <a:avLst/>
          </a:prstGeom>
          <a:noFill/>
        </p:spPr>
        <p:txBody>
          <a:bodyPr wrap="square" rtlCol="0">
            <a:spAutoFit/>
          </a:bodyPr>
          <a:lstStyle/>
          <a:p>
            <a:r>
              <a:rPr lang="ru-RU" dirty="0"/>
              <a:t>Недовольные студенты</a:t>
            </a:r>
          </a:p>
        </p:txBody>
      </p:sp>
      <p:sp>
        <p:nvSpPr>
          <p:cNvPr id="5" name="TextBox 4">
            <a:extLst>
              <a:ext uri="{FF2B5EF4-FFF2-40B4-BE49-F238E27FC236}">
                <a16:creationId xmlns:a16="http://schemas.microsoft.com/office/drawing/2014/main" id="{BFEF9FF5-9281-4B0C-8D61-D25D653EC5C1}"/>
              </a:ext>
            </a:extLst>
          </p:cNvPr>
          <p:cNvSpPr txBox="1"/>
          <p:nvPr/>
        </p:nvSpPr>
        <p:spPr>
          <a:xfrm>
            <a:off x="5618375" y="2846895"/>
            <a:ext cx="2611225" cy="307777"/>
          </a:xfrm>
          <a:prstGeom prst="rect">
            <a:avLst/>
          </a:prstGeom>
          <a:noFill/>
        </p:spPr>
        <p:txBody>
          <a:bodyPr wrap="square" rtlCol="0">
            <a:spAutoFit/>
          </a:bodyPr>
          <a:lstStyle/>
          <a:p>
            <a:r>
              <a:rPr lang="ru-RU" dirty="0"/>
              <a:t>Тема осталась неусвоенной</a:t>
            </a:r>
          </a:p>
        </p:txBody>
      </p:sp>
      <p:sp>
        <p:nvSpPr>
          <p:cNvPr id="6" name="TextBox 5">
            <a:extLst>
              <a:ext uri="{FF2B5EF4-FFF2-40B4-BE49-F238E27FC236}">
                <a16:creationId xmlns:a16="http://schemas.microsoft.com/office/drawing/2014/main" id="{B68E106D-C692-4B80-9B3C-E088920454CB}"/>
              </a:ext>
            </a:extLst>
          </p:cNvPr>
          <p:cNvSpPr txBox="1"/>
          <p:nvPr/>
        </p:nvSpPr>
        <p:spPr>
          <a:xfrm>
            <a:off x="5618375" y="3154672"/>
            <a:ext cx="2357225" cy="523220"/>
          </a:xfrm>
          <a:prstGeom prst="rect">
            <a:avLst/>
          </a:prstGeom>
          <a:noFill/>
        </p:spPr>
        <p:txBody>
          <a:bodyPr wrap="square" rtlCol="0">
            <a:spAutoFit/>
          </a:bodyPr>
          <a:lstStyle/>
          <a:p>
            <a:r>
              <a:rPr lang="ru-RU" dirty="0"/>
              <a:t>Сложно заниматься предметом дальше</a:t>
            </a:r>
          </a:p>
        </p:txBody>
      </p:sp>
      <p:sp>
        <p:nvSpPr>
          <p:cNvPr id="7" name="TextBox 6">
            <a:extLst>
              <a:ext uri="{FF2B5EF4-FFF2-40B4-BE49-F238E27FC236}">
                <a16:creationId xmlns:a16="http://schemas.microsoft.com/office/drawing/2014/main" id="{CF80C418-AC34-4BF0-B26F-38669A88E6D8}"/>
              </a:ext>
            </a:extLst>
          </p:cNvPr>
          <p:cNvSpPr txBox="1"/>
          <p:nvPr/>
        </p:nvSpPr>
        <p:spPr>
          <a:xfrm>
            <a:off x="5618375" y="3703847"/>
            <a:ext cx="2357225" cy="738664"/>
          </a:xfrm>
          <a:prstGeom prst="rect">
            <a:avLst/>
          </a:prstGeom>
          <a:noFill/>
        </p:spPr>
        <p:txBody>
          <a:bodyPr wrap="square" rtlCol="0">
            <a:spAutoFit/>
          </a:bodyPr>
          <a:lstStyle/>
          <a:p>
            <a:r>
              <a:rPr lang="ru-RU" dirty="0"/>
              <a:t>Низкие оценки</a:t>
            </a:r>
          </a:p>
          <a:p>
            <a:r>
              <a:rPr lang="ru-RU" dirty="0"/>
              <a:t>Презрение к математике и линейной алгебре</a:t>
            </a:r>
          </a:p>
        </p:txBody>
      </p:sp>
      <p:sp>
        <p:nvSpPr>
          <p:cNvPr id="2" name="Стрелка: вправо 1">
            <a:extLst>
              <a:ext uri="{FF2B5EF4-FFF2-40B4-BE49-F238E27FC236}">
                <a16:creationId xmlns:a16="http://schemas.microsoft.com/office/drawing/2014/main" id="{C1261107-D622-49BA-BE94-E7513032C347}"/>
              </a:ext>
            </a:extLst>
          </p:cNvPr>
          <p:cNvSpPr/>
          <p:nvPr/>
        </p:nvSpPr>
        <p:spPr>
          <a:xfrm>
            <a:off x="3412503" y="3000783"/>
            <a:ext cx="1979629" cy="58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5"/>
          <p:cNvSpPr txBox="1"/>
          <p:nvPr/>
        </p:nvSpPr>
        <p:spPr>
          <a:xfrm>
            <a:off x="255588" y="6415088"/>
            <a:ext cx="4143300" cy="246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b="0" i="0" u="none" strike="noStrike" cap="none">
                <a:solidFill>
                  <a:schemeClr val="lt1"/>
                </a:solidFill>
                <a:latin typeface="Arial"/>
                <a:ea typeface="Arial"/>
                <a:cs typeface="Arial"/>
                <a:sym typeface="Arial"/>
              </a:rPr>
              <a:t>Высшая школа экономики, Москва, 20</a:t>
            </a:r>
            <a:r>
              <a:rPr lang="ru-RU" sz="800">
                <a:solidFill>
                  <a:schemeClr val="lt1"/>
                </a:solidFill>
              </a:rPr>
              <a:t>19</a:t>
            </a:r>
            <a:endParaRPr sz="800" b="0" i="0" u="none" strike="noStrike" cap="none">
              <a:solidFill>
                <a:schemeClr val="lt1"/>
              </a:solidFill>
              <a:latin typeface="PT Sans"/>
              <a:ea typeface="PT Sans"/>
              <a:cs typeface="PT Sans"/>
              <a:sym typeface="PT Sans"/>
            </a:endParaRPr>
          </a:p>
        </p:txBody>
      </p:sp>
      <p:sp>
        <p:nvSpPr>
          <p:cNvPr id="113" name="Google Shape;113;p15"/>
          <p:cNvSpPr txBox="1"/>
          <p:nvPr/>
        </p:nvSpPr>
        <p:spPr>
          <a:xfrm>
            <a:off x="1428749" y="428625"/>
            <a:ext cx="6894900" cy="412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i="0" u="none" strike="noStrike" cap="none">
                <a:solidFill>
                  <a:schemeClr val="lt1"/>
                </a:solidFill>
                <a:latin typeface="PT Sans"/>
                <a:ea typeface="PT Sans"/>
                <a:cs typeface="PT Sans"/>
                <a:sym typeface="PT Sans"/>
              </a:rPr>
              <a:t>КРАТКОЕ ОПИСАНИЕ </a:t>
            </a:r>
            <a:r>
              <a:rPr lang="ru-RU" sz="2400" b="1">
                <a:solidFill>
                  <a:schemeClr val="lt1"/>
                </a:solidFill>
                <a:latin typeface="PT Sans"/>
                <a:ea typeface="PT Sans"/>
                <a:cs typeface="PT Sans"/>
                <a:sym typeface="PT Sans"/>
              </a:rPr>
              <a:t>ПРОЕКТА</a:t>
            </a:r>
            <a:endParaRPr sz="2400" b="1">
              <a:solidFill>
                <a:schemeClr val="lt1"/>
              </a:solidFill>
              <a:latin typeface="PT Sans"/>
              <a:ea typeface="PT Sans"/>
              <a:cs typeface="PT Sans"/>
              <a:sym typeface="PT Sans"/>
            </a:endParaRPr>
          </a:p>
        </p:txBody>
      </p:sp>
      <p:sp>
        <p:nvSpPr>
          <p:cNvPr id="114" name="Google Shape;114;p15"/>
          <p:cNvSpPr/>
          <p:nvPr/>
        </p:nvSpPr>
        <p:spPr>
          <a:xfrm>
            <a:off x="7300913" y="2255838"/>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115" name="Google Shape;115;p15"/>
          <p:cNvSpPr/>
          <p:nvPr/>
        </p:nvSpPr>
        <p:spPr>
          <a:xfrm>
            <a:off x="7300913" y="3967163"/>
            <a:ext cx="674700" cy="36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116" name="Google Shape;116;p15"/>
          <p:cNvSpPr/>
          <p:nvPr/>
        </p:nvSpPr>
        <p:spPr>
          <a:xfrm>
            <a:off x="7300913" y="5591175"/>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117" name="Google Shape;11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3</a:t>
            </a:fld>
            <a:endParaRPr sz="1800" b="1">
              <a:solidFill>
                <a:schemeClr val="dk1"/>
              </a:solidFill>
              <a:latin typeface="PT Sans"/>
              <a:ea typeface="PT Sans"/>
              <a:cs typeface="PT Sans"/>
              <a:sym typeface="PT Sans"/>
            </a:endParaRPr>
          </a:p>
        </p:txBody>
      </p:sp>
      <p:sp>
        <p:nvSpPr>
          <p:cNvPr id="119" name="Google Shape;119;p15"/>
          <p:cNvSpPr/>
          <p:nvPr/>
        </p:nvSpPr>
        <p:spPr>
          <a:xfrm>
            <a:off x="1174538" y="1403425"/>
            <a:ext cx="7403400" cy="58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ru-RU" sz="2600" dirty="0">
                <a:latin typeface="Roboto Medium"/>
                <a:ea typeface="Roboto Medium"/>
                <a:cs typeface="Roboto Medium"/>
                <a:sym typeface="Roboto Medium"/>
              </a:rPr>
              <a:t>Приятный ход дел</a:t>
            </a:r>
            <a:endParaRPr sz="2600" dirty="0">
              <a:latin typeface="Roboto Medium"/>
              <a:ea typeface="Roboto Medium"/>
              <a:cs typeface="Roboto Medium"/>
              <a:sym typeface="Roboto Medium"/>
            </a:endParaRPr>
          </a:p>
        </p:txBody>
      </p:sp>
      <p:sp>
        <p:nvSpPr>
          <p:cNvPr id="10" name="TextBox 9">
            <a:extLst>
              <a:ext uri="{FF2B5EF4-FFF2-40B4-BE49-F238E27FC236}">
                <a16:creationId xmlns:a16="http://schemas.microsoft.com/office/drawing/2014/main" id="{FE109A11-E8AA-4C20-9DCC-7236A4EC8932}"/>
              </a:ext>
            </a:extLst>
          </p:cNvPr>
          <p:cNvSpPr txBox="1"/>
          <p:nvPr/>
        </p:nvSpPr>
        <p:spPr>
          <a:xfrm>
            <a:off x="405353" y="2846895"/>
            <a:ext cx="1225484" cy="307777"/>
          </a:xfrm>
          <a:prstGeom prst="rect">
            <a:avLst/>
          </a:prstGeom>
          <a:noFill/>
        </p:spPr>
        <p:txBody>
          <a:bodyPr wrap="square" rtlCol="0">
            <a:spAutoFit/>
          </a:bodyPr>
          <a:lstStyle/>
          <a:p>
            <a:r>
              <a:rPr lang="ru-RU" dirty="0"/>
              <a:t>Новая тема</a:t>
            </a:r>
          </a:p>
        </p:txBody>
      </p:sp>
      <p:sp>
        <p:nvSpPr>
          <p:cNvPr id="11" name="TextBox 10">
            <a:extLst>
              <a:ext uri="{FF2B5EF4-FFF2-40B4-BE49-F238E27FC236}">
                <a16:creationId xmlns:a16="http://schemas.microsoft.com/office/drawing/2014/main" id="{B573B9AF-9454-4C09-B86D-18CD22D8415A}"/>
              </a:ext>
            </a:extLst>
          </p:cNvPr>
          <p:cNvSpPr txBox="1"/>
          <p:nvPr/>
        </p:nvSpPr>
        <p:spPr>
          <a:xfrm>
            <a:off x="1582520" y="2790896"/>
            <a:ext cx="1489435" cy="523220"/>
          </a:xfrm>
          <a:prstGeom prst="rect">
            <a:avLst/>
          </a:prstGeom>
          <a:noFill/>
        </p:spPr>
        <p:txBody>
          <a:bodyPr wrap="square" rtlCol="0">
            <a:spAutoFit/>
          </a:bodyPr>
          <a:lstStyle/>
          <a:p>
            <a:r>
              <a:rPr lang="ru-RU" dirty="0"/>
              <a:t>Недовольные студенты</a:t>
            </a:r>
          </a:p>
        </p:txBody>
      </p:sp>
      <p:sp>
        <p:nvSpPr>
          <p:cNvPr id="2" name="Стрелка: вправо 1">
            <a:extLst>
              <a:ext uri="{FF2B5EF4-FFF2-40B4-BE49-F238E27FC236}">
                <a16:creationId xmlns:a16="http://schemas.microsoft.com/office/drawing/2014/main" id="{7DBEEC8D-2373-453C-A992-F9CFE601BBF8}"/>
              </a:ext>
            </a:extLst>
          </p:cNvPr>
          <p:cNvSpPr/>
          <p:nvPr/>
        </p:nvSpPr>
        <p:spPr>
          <a:xfrm>
            <a:off x="3277098" y="2401248"/>
            <a:ext cx="2243579" cy="1151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Визуализация</a:t>
            </a:r>
          </a:p>
        </p:txBody>
      </p:sp>
      <p:sp>
        <p:nvSpPr>
          <p:cNvPr id="4" name="Улыбающееся лицо 3">
            <a:extLst>
              <a:ext uri="{FF2B5EF4-FFF2-40B4-BE49-F238E27FC236}">
                <a16:creationId xmlns:a16="http://schemas.microsoft.com/office/drawing/2014/main" id="{B9D52095-BADB-403A-8056-8F995BC2DB06}"/>
              </a:ext>
            </a:extLst>
          </p:cNvPr>
          <p:cNvSpPr/>
          <p:nvPr/>
        </p:nvSpPr>
        <p:spPr>
          <a:xfrm>
            <a:off x="5767097" y="2543583"/>
            <a:ext cx="914400" cy="914400"/>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5" name="TextBox 4">
            <a:extLst>
              <a:ext uri="{FF2B5EF4-FFF2-40B4-BE49-F238E27FC236}">
                <a16:creationId xmlns:a16="http://schemas.microsoft.com/office/drawing/2014/main" id="{61EA659A-C8F1-4EA5-B99E-F420887C73D2}"/>
              </a:ext>
            </a:extLst>
          </p:cNvPr>
          <p:cNvSpPr txBox="1"/>
          <p:nvPr/>
        </p:nvSpPr>
        <p:spPr>
          <a:xfrm>
            <a:off x="6976481" y="2522567"/>
            <a:ext cx="1998263" cy="1169551"/>
          </a:xfrm>
          <a:prstGeom prst="rect">
            <a:avLst/>
          </a:prstGeom>
          <a:noFill/>
        </p:spPr>
        <p:txBody>
          <a:bodyPr wrap="square" rtlCol="0">
            <a:spAutoFit/>
          </a:bodyPr>
          <a:lstStyle/>
          <a:p>
            <a:pPr marL="285750" indent="-285750">
              <a:buFont typeface="Arial" panose="020B0604020202020204" pitchFamily="34" charset="0"/>
              <a:buChar char="•"/>
            </a:pPr>
            <a:r>
              <a:rPr lang="ru-RU" dirty="0"/>
              <a:t>Все довольны!</a:t>
            </a:r>
          </a:p>
          <a:p>
            <a:pPr marL="285750" indent="-285750">
              <a:buFont typeface="Arial" panose="020B0604020202020204" pitchFamily="34" charset="0"/>
              <a:buChar char="•"/>
            </a:pPr>
            <a:r>
              <a:rPr lang="ru-RU" dirty="0"/>
              <a:t>Материал ясен</a:t>
            </a:r>
          </a:p>
          <a:p>
            <a:pPr marL="285750" indent="-285750">
              <a:buFont typeface="Arial" panose="020B0604020202020204" pitchFamily="34" charset="0"/>
              <a:buChar char="•"/>
            </a:pPr>
            <a:r>
              <a:rPr lang="ru-RU" dirty="0"/>
              <a:t>Прекрасные оценки</a:t>
            </a:r>
          </a:p>
          <a:p>
            <a:pPr marL="285750" indent="-285750">
              <a:buFont typeface="Arial" panose="020B0604020202020204" pitchFamily="34" charset="0"/>
              <a:buChar char="•"/>
            </a:pPr>
            <a:r>
              <a:rPr lang="ru-RU" dirty="0"/>
              <a:t>Любовь к науке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Google Shape;218;p20"/>
          <p:cNvSpPr txBox="1"/>
          <p:nvPr/>
        </p:nvSpPr>
        <p:spPr>
          <a:xfrm>
            <a:off x="255588" y="6415088"/>
            <a:ext cx="4143375" cy="2460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a:solidFill>
                  <a:schemeClr val="lt1"/>
                </a:solidFill>
                <a:latin typeface="Arial"/>
                <a:ea typeface="Arial"/>
                <a:cs typeface="Arial"/>
                <a:sym typeface="Arial"/>
              </a:rPr>
              <a:t>Высшая школа экономики, Москва, 201</a:t>
            </a:r>
            <a:r>
              <a:rPr lang="ru-RU" sz="800">
                <a:solidFill>
                  <a:schemeClr val="lt1"/>
                </a:solidFill>
              </a:rPr>
              <a:t>9</a:t>
            </a:r>
            <a:endParaRPr sz="800">
              <a:solidFill>
                <a:schemeClr val="lt1"/>
              </a:solidFill>
              <a:latin typeface="PT Sans"/>
              <a:ea typeface="PT Sans"/>
              <a:cs typeface="PT Sans"/>
              <a:sym typeface="PT Sans"/>
            </a:endParaRPr>
          </a:p>
        </p:txBody>
      </p:sp>
      <p:sp>
        <p:nvSpPr>
          <p:cNvPr id="219" name="Google Shape;219;p20"/>
          <p:cNvSpPr txBox="1"/>
          <p:nvPr/>
        </p:nvSpPr>
        <p:spPr>
          <a:xfrm>
            <a:off x="1428749" y="428625"/>
            <a:ext cx="6894979" cy="412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dirty="0">
                <a:solidFill>
                  <a:schemeClr val="lt1"/>
                </a:solidFill>
                <a:latin typeface="PT Sans"/>
                <a:ea typeface="PT Sans"/>
                <a:cs typeface="PT Sans"/>
                <a:sym typeface="PT Sans"/>
              </a:rPr>
              <a:t>ЦЕЛЬ И ЗАДАЧИ РАБОТЫ</a:t>
            </a:r>
            <a:endParaRPr sz="2400" b="1" dirty="0">
              <a:solidFill>
                <a:schemeClr val="lt1"/>
              </a:solidFill>
              <a:latin typeface="PT Sans"/>
              <a:ea typeface="PT Sans"/>
              <a:cs typeface="PT Sans"/>
              <a:sym typeface="PT Sans"/>
            </a:endParaRPr>
          </a:p>
        </p:txBody>
      </p:sp>
      <p:sp>
        <p:nvSpPr>
          <p:cNvPr id="220" name="Google Shape;220;p20"/>
          <p:cNvSpPr/>
          <p:nvPr/>
        </p:nvSpPr>
        <p:spPr>
          <a:xfrm>
            <a:off x="7300913" y="2255838"/>
            <a:ext cx="674687"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21" name="Google Shape;221;p20"/>
          <p:cNvSpPr/>
          <p:nvPr/>
        </p:nvSpPr>
        <p:spPr>
          <a:xfrm>
            <a:off x="7300913" y="3967163"/>
            <a:ext cx="674687"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22" name="Google Shape;222;p20"/>
          <p:cNvSpPr/>
          <p:nvPr/>
        </p:nvSpPr>
        <p:spPr>
          <a:xfrm>
            <a:off x="7300913" y="5591175"/>
            <a:ext cx="674687"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23" name="Google Shape;223;p20"/>
          <p:cNvSpPr/>
          <p:nvPr/>
        </p:nvSpPr>
        <p:spPr>
          <a:xfrm>
            <a:off x="255600" y="1365250"/>
            <a:ext cx="8921700" cy="487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2400" b="1" dirty="0">
                <a:solidFill>
                  <a:srgbClr val="003F82"/>
                </a:solidFill>
                <a:latin typeface="PT Sans"/>
                <a:ea typeface="PT Sans"/>
                <a:cs typeface="PT Sans"/>
                <a:sym typeface="PT Sans"/>
              </a:rPr>
              <a:t>Цель работы</a:t>
            </a:r>
            <a:br>
              <a:rPr lang="ru-RU" sz="2000" dirty="0">
                <a:solidFill>
                  <a:srgbClr val="003F82"/>
                </a:solidFill>
                <a:latin typeface="PT Sans"/>
                <a:ea typeface="PT Sans"/>
                <a:cs typeface="PT Sans"/>
                <a:sym typeface="PT Sans"/>
              </a:rPr>
            </a:br>
            <a:r>
              <a:rPr lang="ru-RU" sz="2000" dirty="0">
                <a:solidFill>
                  <a:srgbClr val="003F82"/>
                </a:solidFill>
                <a:latin typeface="PT Sans"/>
                <a:ea typeface="PT Sans"/>
                <a:cs typeface="PT Sans"/>
                <a:sym typeface="PT Sans"/>
              </a:rPr>
              <a:t>Разработка приложения на для визуализации  применения кватернионов в </a:t>
            </a:r>
            <a:r>
              <a:rPr lang="en-US" sz="2000" dirty="0">
                <a:solidFill>
                  <a:srgbClr val="003F82"/>
                </a:solidFill>
                <a:latin typeface="PT Sans"/>
                <a:ea typeface="PT Sans"/>
                <a:cs typeface="PT Sans"/>
                <a:sym typeface="PT Sans"/>
              </a:rPr>
              <a:t>3D </a:t>
            </a:r>
            <a:r>
              <a:rPr lang="ru-RU" sz="2000" dirty="0">
                <a:solidFill>
                  <a:srgbClr val="003F82"/>
                </a:solidFill>
                <a:latin typeface="PT Sans"/>
                <a:ea typeface="PT Sans"/>
                <a:cs typeface="PT Sans"/>
                <a:sym typeface="PT Sans"/>
              </a:rPr>
              <a:t>графике средствами </a:t>
            </a:r>
            <a:r>
              <a:rPr lang="en-US" sz="2000" dirty="0">
                <a:solidFill>
                  <a:srgbClr val="003F82"/>
                </a:solidFill>
                <a:latin typeface="PT Sans"/>
                <a:ea typeface="PT Sans"/>
                <a:cs typeface="PT Sans"/>
                <a:sym typeface="PT Sans"/>
              </a:rPr>
              <a:t>JavaFX</a:t>
            </a:r>
            <a:r>
              <a:rPr lang="ru-RU" sz="2000" dirty="0">
                <a:solidFill>
                  <a:srgbClr val="003F82"/>
                </a:solidFill>
                <a:latin typeface="PT Sans"/>
                <a:ea typeface="PT Sans"/>
                <a:cs typeface="PT Sans"/>
                <a:sym typeface="PT Sans"/>
              </a:rPr>
              <a:t>.</a:t>
            </a:r>
            <a:endParaRPr dirty="0"/>
          </a:p>
          <a:p>
            <a:pPr marL="0" marR="0" lvl="0" indent="0" algn="l" rtl="0">
              <a:spcBef>
                <a:spcPts val="0"/>
              </a:spcBef>
              <a:spcAft>
                <a:spcPts val="0"/>
              </a:spcAft>
              <a:buNone/>
            </a:pPr>
            <a:endParaRPr sz="1200" dirty="0">
              <a:solidFill>
                <a:srgbClr val="003F82"/>
              </a:solidFill>
              <a:latin typeface="PT Sans"/>
              <a:ea typeface="PT Sans"/>
              <a:cs typeface="PT Sans"/>
              <a:sym typeface="PT Sans"/>
            </a:endParaRPr>
          </a:p>
          <a:p>
            <a:pPr marL="0" marR="0" lvl="0" indent="0" algn="l" rtl="0">
              <a:spcBef>
                <a:spcPts val="0"/>
              </a:spcBef>
              <a:spcAft>
                <a:spcPts val="0"/>
              </a:spcAft>
              <a:buNone/>
            </a:pPr>
            <a:r>
              <a:rPr lang="ru-RU" sz="2400" b="1" dirty="0">
                <a:solidFill>
                  <a:srgbClr val="003F82"/>
                </a:solidFill>
                <a:latin typeface="PT Sans"/>
                <a:ea typeface="PT Sans"/>
                <a:cs typeface="PT Sans"/>
                <a:sym typeface="PT Sans"/>
              </a:rPr>
              <a:t>Задачи работы</a:t>
            </a:r>
            <a:endParaRPr dirty="0"/>
          </a:p>
          <a:p>
            <a:pPr marL="342900" marR="0" lvl="0" indent="-342900" algn="l" rtl="0">
              <a:spcBef>
                <a:spcPts val="0"/>
              </a:spcBef>
              <a:spcAft>
                <a:spcPts val="0"/>
              </a:spcAft>
              <a:buClr>
                <a:srgbClr val="003F82"/>
              </a:buClr>
              <a:buSzPts val="2000"/>
              <a:buFont typeface="Calibri"/>
              <a:buAutoNum type="arabicPeriod"/>
            </a:pPr>
            <a:r>
              <a:rPr lang="ru-RU" sz="2000" dirty="0">
                <a:solidFill>
                  <a:srgbClr val="003F82"/>
                </a:solidFill>
                <a:latin typeface="PT Sans"/>
                <a:ea typeface="PT Sans"/>
                <a:cs typeface="PT Sans"/>
                <a:sym typeface="PT Sans"/>
              </a:rPr>
              <a:t>Создание 3</a:t>
            </a:r>
            <a:r>
              <a:rPr lang="en-US" sz="2000" dirty="0">
                <a:solidFill>
                  <a:srgbClr val="003F82"/>
                </a:solidFill>
                <a:latin typeface="PT Sans"/>
                <a:ea typeface="PT Sans"/>
                <a:cs typeface="PT Sans"/>
                <a:sym typeface="PT Sans"/>
              </a:rPr>
              <a:t>D</a:t>
            </a:r>
            <a:r>
              <a:rPr lang="ru-RU" sz="2000" dirty="0">
                <a:solidFill>
                  <a:srgbClr val="003F82"/>
                </a:solidFill>
                <a:latin typeface="PT Sans"/>
                <a:ea typeface="PT Sans"/>
                <a:cs typeface="PT Sans"/>
                <a:sym typeface="PT Sans"/>
              </a:rPr>
              <a:t> сцены с объектами на ней(сфера или куб)  </a:t>
            </a:r>
            <a:endParaRPr sz="2000" dirty="0">
              <a:solidFill>
                <a:srgbClr val="003F82"/>
              </a:solidFill>
              <a:latin typeface="PT Sans"/>
              <a:ea typeface="PT Sans"/>
              <a:cs typeface="PT Sans"/>
              <a:sym typeface="PT Sans"/>
            </a:endParaRPr>
          </a:p>
          <a:p>
            <a:pPr marL="342900" lvl="0" indent="-342900" algn="l" rtl="0">
              <a:spcBef>
                <a:spcPts val="0"/>
              </a:spcBef>
              <a:spcAft>
                <a:spcPts val="0"/>
              </a:spcAft>
              <a:buClr>
                <a:srgbClr val="003F82"/>
              </a:buClr>
              <a:buSzPts val="2000"/>
              <a:buFont typeface="PT Sans"/>
              <a:buAutoNum type="arabicPeriod"/>
            </a:pPr>
            <a:r>
              <a:rPr lang="ru-RU" sz="2000" dirty="0">
                <a:solidFill>
                  <a:srgbClr val="003F82"/>
                </a:solidFill>
                <a:latin typeface="PT Sans"/>
                <a:ea typeface="PT Sans"/>
                <a:cs typeface="PT Sans"/>
                <a:sym typeface="PT Sans"/>
              </a:rPr>
              <a:t>Возможность посмотреть объект с разных сторон</a:t>
            </a:r>
          </a:p>
          <a:p>
            <a:pPr marL="342900" lvl="0" indent="-342900" algn="l" rtl="0">
              <a:spcBef>
                <a:spcPts val="0"/>
              </a:spcBef>
              <a:spcAft>
                <a:spcPts val="0"/>
              </a:spcAft>
              <a:buClr>
                <a:srgbClr val="003F82"/>
              </a:buClr>
              <a:buSzPts val="2000"/>
              <a:buFont typeface="PT Sans"/>
              <a:buAutoNum type="arabicPeriod"/>
            </a:pPr>
            <a:r>
              <a:rPr lang="ru-RU" sz="2000" dirty="0">
                <a:solidFill>
                  <a:srgbClr val="003F82"/>
                </a:solidFill>
                <a:latin typeface="PT Sans"/>
                <a:ea typeface="PT Sans"/>
                <a:cs typeface="PT Sans"/>
                <a:sym typeface="PT Sans"/>
              </a:rPr>
              <a:t>Отображение информации о примененном для вращения кватернионе</a:t>
            </a:r>
          </a:p>
          <a:p>
            <a:pPr marL="342900" lvl="0" indent="-342900">
              <a:buClr>
                <a:srgbClr val="003F82"/>
              </a:buClr>
              <a:buSzPts val="2000"/>
              <a:buFont typeface="PT Sans"/>
              <a:buAutoNum type="arabicPeriod"/>
            </a:pPr>
            <a:r>
              <a:rPr lang="ru-RU" sz="2000" dirty="0">
                <a:solidFill>
                  <a:srgbClr val="003F82"/>
                </a:solidFill>
                <a:latin typeface="PT Sans"/>
                <a:ea typeface="PT Sans"/>
                <a:cs typeface="PT Sans"/>
                <a:sym typeface="PT Sans"/>
              </a:rPr>
              <a:t>Для куба  - вращение объекта в пространстве относительно заданной оси при помощи кватерниона</a:t>
            </a:r>
          </a:p>
          <a:p>
            <a:pPr marL="342900" lvl="0" indent="-342900">
              <a:buClr>
                <a:srgbClr val="003F82"/>
              </a:buClr>
              <a:buSzPts val="2000"/>
              <a:buFont typeface="PT Sans"/>
              <a:buAutoNum type="arabicPeriod"/>
            </a:pPr>
            <a:r>
              <a:rPr lang="ru-RU" sz="2000" dirty="0">
                <a:solidFill>
                  <a:srgbClr val="003F82"/>
                </a:solidFill>
                <a:latin typeface="PT Sans"/>
                <a:ea typeface="PT Sans"/>
                <a:cs typeface="PT Sans"/>
                <a:sym typeface="PT Sans"/>
              </a:rPr>
              <a:t>Для сферы - возможность указать точки на ней, по котором будет сформирован кватернион, вращающий сферу таким образом, что одна точка перейдет в другую, возможность приближать и отдалять камеру.</a:t>
            </a:r>
            <a:endParaRPr sz="2000" i="0" u="none" strike="noStrike" cap="none" dirty="0">
              <a:solidFill>
                <a:srgbClr val="003F82"/>
              </a:solidFill>
              <a:latin typeface="PT Sans"/>
              <a:ea typeface="PT Sans"/>
              <a:cs typeface="PT Sans"/>
              <a:sym typeface="PT Sans"/>
            </a:endParaRPr>
          </a:p>
        </p:txBody>
      </p:sp>
      <p:sp>
        <p:nvSpPr>
          <p:cNvPr id="224" name="Google Shape;22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4</a:t>
            </a:fld>
            <a:endParaRPr sz="1800" b="1">
              <a:solidFill>
                <a:schemeClr val="dk1"/>
              </a:solidFill>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1"/>
          <p:cNvSpPr txBox="1"/>
          <p:nvPr/>
        </p:nvSpPr>
        <p:spPr>
          <a:xfrm>
            <a:off x="255588" y="6415088"/>
            <a:ext cx="4143375" cy="2460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a:solidFill>
                  <a:schemeClr val="lt1"/>
                </a:solidFill>
                <a:latin typeface="Arial"/>
                <a:ea typeface="Arial"/>
                <a:cs typeface="Arial"/>
                <a:sym typeface="Arial"/>
              </a:rPr>
              <a:t>Высшая школа экономики, Москва, 201</a:t>
            </a:r>
            <a:r>
              <a:rPr lang="ru-RU" sz="800">
                <a:solidFill>
                  <a:schemeClr val="lt1"/>
                </a:solidFill>
              </a:rPr>
              <a:t>9</a:t>
            </a:r>
            <a:endParaRPr sz="800">
              <a:solidFill>
                <a:schemeClr val="lt1"/>
              </a:solidFill>
              <a:latin typeface="PT Sans"/>
              <a:ea typeface="PT Sans"/>
              <a:cs typeface="PT Sans"/>
              <a:sym typeface="PT Sans"/>
            </a:endParaRPr>
          </a:p>
        </p:txBody>
      </p:sp>
      <p:sp>
        <p:nvSpPr>
          <p:cNvPr id="230" name="Google Shape;230;p21"/>
          <p:cNvSpPr txBox="1"/>
          <p:nvPr/>
        </p:nvSpPr>
        <p:spPr>
          <a:xfrm>
            <a:off x="1428749" y="428625"/>
            <a:ext cx="6894979" cy="412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a:solidFill>
                  <a:schemeClr val="lt1"/>
                </a:solidFill>
                <a:latin typeface="PT Sans"/>
                <a:ea typeface="PT Sans"/>
                <a:cs typeface="PT Sans"/>
                <a:sym typeface="PT Sans"/>
              </a:rPr>
              <a:t>ОСНОВНЫЕ ТЕХНОЛОГИИ</a:t>
            </a:r>
            <a:endParaRPr sz="2400" b="1">
              <a:solidFill>
                <a:schemeClr val="lt1"/>
              </a:solidFill>
              <a:latin typeface="PT Sans"/>
              <a:ea typeface="PT Sans"/>
              <a:cs typeface="PT Sans"/>
              <a:sym typeface="PT Sans"/>
            </a:endParaRPr>
          </a:p>
        </p:txBody>
      </p:sp>
      <p:sp>
        <p:nvSpPr>
          <p:cNvPr id="231" name="Google Shape;231;p21"/>
          <p:cNvSpPr/>
          <p:nvPr/>
        </p:nvSpPr>
        <p:spPr>
          <a:xfrm>
            <a:off x="7300913" y="2255838"/>
            <a:ext cx="674687"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32" name="Google Shape;232;p21"/>
          <p:cNvSpPr/>
          <p:nvPr/>
        </p:nvSpPr>
        <p:spPr>
          <a:xfrm>
            <a:off x="7453313" y="5591175"/>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33" name="Google Shape;23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5</a:t>
            </a:fld>
            <a:endParaRPr sz="1800" b="1">
              <a:solidFill>
                <a:schemeClr val="dk1"/>
              </a:solidFill>
              <a:latin typeface="PT Sans"/>
              <a:ea typeface="PT Sans"/>
              <a:cs typeface="PT Sans"/>
              <a:sym typeface="PT Sans"/>
            </a:endParaRPr>
          </a:p>
        </p:txBody>
      </p:sp>
      <p:sp>
        <p:nvSpPr>
          <p:cNvPr id="234" name="Google Shape;234;p21"/>
          <p:cNvSpPr/>
          <p:nvPr/>
        </p:nvSpPr>
        <p:spPr>
          <a:xfrm>
            <a:off x="222250" y="1601350"/>
            <a:ext cx="8575500" cy="178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900" dirty="0">
                <a:solidFill>
                  <a:schemeClr val="dk1"/>
                </a:solidFill>
                <a:latin typeface="PT Sans"/>
                <a:ea typeface="PT Sans"/>
                <a:cs typeface="PT Sans"/>
                <a:sym typeface="PT Sans"/>
              </a:rPr>
              <a:t>Программа написана на языке программирования </a:t>
            </a:r>
            <a:r>
              <a:rPr lang="ru-RU" sz="1900" b="1" dirty="0" err="1">
                <a:solidFill>
                  <a:srgbClr val="003F82"/>
                </a:solidFill>
                <a:latin typeface="PT Sans"/>
                <a:ea typeface="PT Sans"/>
                <a:cs typeface="PT Sans"/>
                <a:sym typeface="PT Sans"/>
              </a:rPr>
              <a:t>Java</a:t>
            </a:r>
            <a:r>
              <a:rPr lang="ru-RU" sz="1900" dirty="0">
                <a:solidFill>
                  <a:schemeClr val="dk1"/>
                </a:solidFill>
                <a:latin typeface="PT Sans"/>
                <a:ea typeface="PT Sans"/>
                <a:cs typeface="PT Sans"/>
                <a:sym typeface="PT Sans"/>
              </a:rPr>
              <a:t>.</a:t>
            </a:r>
            <a:endParaRPr sz="1900" dirty="0">
              <a:solidFill>
                <a:schemeClr val="dk1"/>
              </a:solidFill>
              <a:latin typeface="PT Sans"/>
              <a:ea typeface="PT Sans"/>
              <a:cs typeface="PT Sans"/>
              <a:sym typeface="PT Sans"/>
            </a:endParaRPr>
          </a:p>
          <a:p>
            <a:pPr lvl="0"/>
            <a:r>
              <a:rPr lang="ru-RU" sz="1900" dirty="0">
                <a:solidFill>
                  <a:schemeClr val="dk1"/>
                </a:solidFill>
                <a:latin typeface="PT Sans"/>
                <a:ea typeface="PT Sans"/>
                <a:cs typeface="PT Sans"/>
                <a:sym typeface="PT Sans"/>
              </a:rPr>
              <a:t>Для создания </a:t>
            </a:r>
            <a:r>
              <a:rPr lang="en-US" sz="1900" dirty="0">
                <a:solidFill>
                  <a:schemeClr val="dk1"/>
                </a:solidFill>
                <a:latin typeface="PT Sans"/>
                <a:ea typeface="PT Sans"/>
                <a:cs typeface="PT Sans"/>
                <a:sym typeface="PT Sans"/>
              </a:rPr>
              <a:t>UI </a:t>
            </a:r>
            <a:r>
              <a:rPr lang="ru-RU" sz="1900" dirty="0">
                <a:solidFill>
                  <a:schemeClr val="dk1"/>
                </a:solidFill>
                <a:latin typeface="PT Sans"/>
                <a:ea typeface="PT Sans"/>
                <a:cs typeface="PT Sans"/>
                <a:sym typeface="PT Sans"/>
              </a:rPr>
              <a:t>и работой с </a:t>
            </a:r>
            <a:r>
              <a:rPr lang="en-US" sz="1900" dirty="0">
                <a:solidFill>
                  <a:schemeClr val="dk1"/>
                </a:solidFill>
                <a:latin typeface="PT Sans"/>
                <a:ea typeface="PT Sans"/>
                <a:cs typeface="PT Sans"/>
                <a:sym typeface="PT Sans"/>
              </a:rPr>
              <a:t>3D </a:t>
            </a:r>
            <a:r>
              <a:rPr lang="ru-RU" sz="1900" dirty="0">
                <a:solidFill>
                  <a:schemeClr val="dk1"/>
                </a:solidFill>
                <a:latin typeface="PT Sans"/>
                <a:ea typeface="PT Sans"/>
                <a:cs typeface="PT Sans"/>
                <a:sym typeface="PT Sans"/>
              </a:rPr>
              <a:t>использовалась </a:t>
            </a:r>
            <a:r>
              <a:rPr lang="en-US" sz="1900" b="1" dirty="0" err="1">
                <a:solidFill>
                  <a:srgbClr val="003F82"/>
                </a:solidFill>
                <a:latin typeface="PT Sans"/>
                <a:ea typeface="PT Sans"/>
                <a:cs typeface="PT Sans"/>
                <a:sym typeface="PT Sans"/>
              </a:rPr>
              <a:t>JavaFx</a:t>
            </a:r>
            <a:r>
              <a:rPr lang="en-US" sz="1900" b="1" dirty="0">
                <a:solidFill>
                  <a:srgbClr val="003F82"/>
                </a:solidFill>
                <a:latin typeface="PT Sans"/>
                <a:ea typeface="PT Sans"/>
                <a:cs typeface="PT Sans"/>
                <a:sym typeface="PT Sans"/>
              </a:rPr>
              <a:t> </a:t>
            </a:r>
            <a:r>
              <a:rPr lang="ru-RU" sz="1900" dirty="0">
                <a:solidFill>
                  <a:schemeClr val="dk1"/>
                </a:solidFill>
                <a:latin typeface="PT Sans"/>
                <a:ea typeface="PT Sans"/>
                <a:cs typeface="PT Sans"/>
                <a:sym typeface="PT Sans"/>
              </a:rPr>
              <a:t>и </a:t>
            </a:r>
            <a:r>
              <a:rPr lang="en-US" sz="1900" b="1" dirty="0">
                <a:solidFill>
                  <a:srgbClr val="003F82"/>
                </a:solidFill>
                <a:latin typeface="PT Sans"/>
                <a:ea typeface="PT Sans"/>
                <a:cs typeface="PT Sans"/>
                <a:sym typeface="PT Sans"/>
              </a:rPr>
              <a:t>Scene Builder</a:t>
            </a:r>
            <a:r>
              <a:rPr lang="ru-RU" sz="1900" dirty="0">
                <a:solidFill>
                  <a:schemeClr val="dk1"/>
                </a:solidFill>
                <a:latin typeface="PT Sans"/>
                <a:ea typeface="PT Sans"/>
                <a:cs typeface="PT Sans"/>
                <a:sym typeface="PT Sans"/>
              </a:rPr>
              <a:t>. </a:t>
            </a:r>
            <a:endParaRPr lang="en-US" sz="1900" dirty="0">
              <a:solidFill>
                <a:schemeClr val="dk1"/>
              </a:solidFill>
              <a:latin typeface="PT Sans"/>
              <a:ea typeface="PT Sans"/>
              <a:cs typeface="PT Sans"/>
              <a:sym typeface="PT Sans"/>
            </a:endParaRPr>
          </a:p>
          <a:p>
            <a:pPr lvl="0"/>
            <a:r>
              <a:rPr lang="ru-RU" sz="1900" dirty="0">
                <a:solidFill>
                  <a:schemeClr val="dk1"/>
                </a:solidFill>
                <a:latin typeface="PT Sans"/>
                <a:ea typeface="PT Sans"/>
                <a:cs typeface="PT Sans"/>
                <a:sym typeface="PT Sans"/>
              </a:rPr>
              <a:t>Язык разметки </a:t>
            </a:r>
            <a:r>
              <a:rPr lang="en-US" sz="1900" b="1" dirty="0">
                <a:solidFill>
                  <a:srgbClr val="003F82"/>
                </a:solidFill>
                <a:latin typeface="PT Sans"/>
                <a:ea typeface="PT Sans"/>
                <a:cs typeface="PT Sans"/>
                <a:sym typeface="PT Sans"/>
              </a:rPr>
              <a:t>FXML</a:t>
            </a:r>
            <a:endParaRPr sz="1900" dirty="0">
              <a:solidFill>
                <a:schemeClr val="dk1"/>
              </a:solidFill>
              <a:latin typeface="PT Sans"/>
              <a:ea typeface="PT Sans"/>
              <a:cs typeface="PT Sans"/>
              <a:sym typeface="PT Sans"/>
            </a:endParaRPr>
          </a:p>
        </p:txBody>
      </p:sp>
      <p:pic>
        <p:nvPicPr>
          <p:cNvPr id="235" name="Google Shape;235;p21"/>
          <p:cNvPicPr preferRelativeResize="0"/>
          <p:nvPr/>
        </p:nvPicPr>
        <p:blipFill>
          <a:blip r:embed="rId4">
            <a:alphaModFix/>
          </a:blip>
          <a:stretch>
            <a:fillRect/>
          </a:stretch>
        </p:blipFill>
        <p:spPr>
          <a:xfrm>
            <a:off x="469377" y="3873713"/>
            <a:ext cx="2283300" cy="1712481"/>
          </a:xfrm>
          <a:prstGeom prst="rect">
            <a:avLst/>
          </a:prstGeom>
          <a:noFill/>
          <a:ln>
            <a:noFill/>
          </a:ln>
        </p:spPr>
      </p:pic>
      <p:pic>
        <p:nvPicPr>
          <p:cNvPr id="1026" name="Picture 2" descr="ÐÐ¾ÑÐ¾Ð¶ÐµÐµ Ð¸Ð·Ð¾Ð±ÑÐ°Ð¶ÐµÐ½Ð¸Ðµ">
            <a:extLst>
              <a:ext uri="{FF2B5EF4-FFF2-40B4-BE49-F238E27FC236}">
                <a16:creationId xmlns:a16="http://schemas.microsoft.com/office/drawing/2014/main" id="{23AECBFF-5649-4C9D-919C-6EC9A90CC6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910" y="3780403"/>
            <a:ext cx="2170328" cy="20145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ÐÐ°ÑÑÐ¸Ð½ÐºÐ¸ Ð¿Ð¾ Ð·Ð°Ð¿ÑÐ¾ÑÑ git">
            <a:extLst>
              <a:ext uri="{FF2B5EF4-FFF2-40B4-BE49-F238E27FC236}">
                <a16:creationId xmlns:a16="http://schemas.microsoft.com/office/drawing/2014/main" id="{3772A375-A994-4144-95D7-5629972B6D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1702" y="3544514"/>
            <a:ext cx="2231611" cy="22316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23"/>
          <p:cNvSpPr txBox="1"/>
          <p:nvPr/>
        </p:nvSpPr>
        <p:spPr>
          <a:xfrm>
            <a:off x="255588" y="6415088"/>
            <a:ext cx="4143375" cy="2460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a:solidFill>
                  <a:schemeClr val="lt1"/>
                </a:solidFill>
                <a:latin typeface="Arial"/>
                <a:ea typeface="Arial"/>
                <a:cs typeface="Arial"/>
                <a:sym typeface="Arial"/>
              </a:rPr>
              <a:t>Высшая школа экономики, Москва, 201</a:t>
            </a:r>
            <a:r>
              <a:rPr lang="ru-RU" sz="800">
                <a:solidFill>
                  <a:schemeClr val="lt1"/>
                </a:solidFill>
              </a:rPr>
              <a:t>9</a:t>
            </a:r>
            <a:endParaRPr sz="800">
              <a:solidFill>
                <a:schemeClr val="lt1"/>
              </a:solidFill>
              <a:latin typeface="PT Sans"/>
              <a:ea typeface="PT Sans"/>
              <a:cs typeface="PT Sans"/>
              <a:sym typeface="PT Sans"/>
            </a:endParaRPr>
          </a:p>
        </p:txBody>
      </p:sp>
      <p:sp>
        <p:nvSpPr>
          <p:cNvPr id="255" name="Google Shape;255;p23"/>
          <p:cNvSpPr txBox="1"/>
          <p:nvPr/>
        </p:nvSpPr>
        <p:spPr>
          <a:xfrm>
            <a:off x="1428749" y="428625"/>
            <a:ext cx="7432863" cy="412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dirty="0">
                <a:solidFill>
                  <a:schemeClr val="lt1"/>
                </a:solidFill>
                <a:latin typeface="PT Sans"/>
                <a:ea typeface="PT Sans"/>
                <a:cs typeface="PT Sans"/>
                <a:sym typeface="PT Sans"/>
              </a:rPr>
              <a:t>САМОЕ ИНТЕРЕСНОЕ В ПРОЕКТЕ</a:t>
            </a:r>
            <a:endParaRPr sz="2400" b="1" dirty="0">
              <a:solidFill>
                <a:schemeClr val="lt1"/>
              </a:solidFill>
              <a:latin typeface="PT Sans"/>
              <a:ea typeface="PT Sans"/>
              <a:cs typeface="PT Sans"/>
              <a:sym typeface="PT Sans"/>
            </a:endParaRPr>
          </a:p>
        </p:txBody>
      </p:sp>
      <p:sp>
        <p:nvSpPr>
          <p:cNvPr id="256" name="Google Shape;256;p23"/>
          <p:cNvSpPr/>
          <p:nvPr/>
        </p:nvSpPr>
        <p:spPr>
          <a:xfrm>
            <a:off x="7300913" y="2255838"/>
            <a:ext cx="674687"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57" name="Google Shape;257;p23"/>
          <p:cNvSpPr/>
          <p:nvPr/>
        </p:nvSpPr>
        <p:spPr>
          <a:xfrm>
            <a:off x="7300913" y="3967163"/>
            <a:ext cx="674687"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58" name="Google Shape;258;p23"/>
          <p:cNvSpPr/>
          <p:nvPr/>
        </p:nvSpPr>
        <p:spPr>
          <a:xfrm>
            <a:off x="255588" y="1477578"/>
            <a:ext cx="8639362" cy="4154984"/>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br>
              <a:rPr lang="ru-RU" sz="2000">
                <a:solidFill>
                  <a:srgbClr val="003F82"/>
                </a:solidFill>
                <a:latin typeface="PT Sans"/>
                <a:ea typeface="PT Sans"/>
                <a:cs typeface="PT Sans"/>
                <a:sym typeface="PT Sans"/>
              </a:rPr>
            </a:br>
            <a:endParaRPr sz="2000">
              <a:solidFill>
                <a:srgbClr val="003F82"/>
              </a:solidFill>
              <a:latin typeface="PT Sans"/>
              <a:ea typeface="PT Sans"/>
              <a:cs typeface="PT Sans"/>
              <a:sym typeface="PT Sans"/>
            </a:endParaRPr>
          </a:p>
          <a:p>
            <a:pPr marL="0" marR="0" lvl="0" indent="0" algn="l" rtl="0">
              <a:spcBef>
                <a:spcPts val="0"/>
              </a:spcBef>
              <a:spcAft>
                <a:spcPts val="0"/>
              </a:spcAft>
              <a:buNone/>
            </a:pPr>
            <a:endParaRPr sz="2000">
              <a:solidFill>
                <a:srgbClr val="003F82"/>
              </a:solidFill>
              <a:latin typeface="PT Sans"/>
              <a:ea typeface="PT Sans"/>
              <a:cs typeface="PT Sans"/>
              <a:sym typeface="PT Sans"/>
            </a:endParaRPr>
          </a:p>
          <a:p>
            <a:pPr marL="0" marR="0" lvl="0" indent="0" algn="l" rtl="0">
              <a:spcBef>
                <a:spcPts val="0"/>
              </a:spcBef>
              <a:spcAft>
                <a:spcPts val="0"/>
              </a:spcAft>
              <a:buNone/>
            </a:pPr>
            <a:endParaRPr sz="2000">
              <a:solidFill>
                <a:srgbClr val="003F82"/>
              </a:solidFill>
              <a:latin typeface="PT Sans"/>
              <a:ea typeface="PT Sans"/>
              <a:cs typeface="PT Sans"/>
              <a:sym typeface="PT Sans"/>
            </a:endParaRPr>
          </a:p>
          <a:p>
            <a:pPr marL="457200" marR="0" lvl="0" indent="-330200" algn="l" rtl="0">
              <a:spcBef>
                <a:spcPts val="0"/>
              </a:spcBef>
              <a:spcAft>
                <a:spcPts val="0"/>
              </a:spcAft>
              <a:buClr>
                <a:schemeClr val="dk1"/>
              </a:buClr>
              <a:buSzPts val="2000"/>
              <a:buFont typeface="Arial"/>
              <a:buNone/>
            </a:pPr>
            <a:endParaRPr sz="2000">
              <a:solidFill>
                <a:srgbClr val="003F82"/>
              </a:solidFill>
              <a:latin typeface="PT Sans"/>
              <a:ea typeface="PT Sans"/>
              <a:cs typeface="PT Sans"/>
              <a:sym typeface="PT Sans"/>
            </a:endParaRPr>
          </a:p>
          <a:p>
            <a:pPr marL="0" marR="0" lvl="0" indent="0" algn="l" rtl="0">
              <a:spcBef>
                <a:spcPts val="0"/>
              </a:spcBef>
              <a:spcAft>
                <a:spcPts val="0"/>
              </a:spcAft>
              <a:buNone/>
            </a:pPr>
            <a:endParaRPr sz="2000">
              <a:solidFill>
                <a:srgbClr val="003F82"/>
              </a:solidFill>
              <a:latin typeface="PT Sans"/>
              <a:ea typeface="PT Sans"/>
              <a:cs typeface="PT Sans"/>
              <a:sym typeface="PT Sans"/>
            </a:endParaRPr>
          </a:p>
        </p:txBody>
      </p:sp>
      <p:sp>
        <p:nvSpPr>
          <p:cNvPr id="259" name="Google Shape;25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6</a:t>
            </a:fld>
            <a:endParaRPr sz="1800" b="1">
              <a:solidFill>
                <a:schemeClr val="dk1"/>
              </a:solidFill>
              <a:latin typeface="PT Sans"/>
              <a:ea typeface="PT Sans"/>
              <a:cs typeface="PT Sans"/>
              <a:sym typeface="PT Sans"/>
            </a:endParaRPr>
          </a:p>
        </p:txBody>
      </p:sp>
      <p:sp>
        <p:nvSpPr>
          <p:cNvPr id="261" name="Google Shape;261;p23"/>
          <p:cNvSpPr txBox="1"/>
          <p:nvPr/>
        </p:nvSpPr>
        <p:spPr>
          <a:xfrm>
            <a:off x="2362200" y="1543050"/>
            <a:ext cx="7345800" cy="8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2F84438F-DB0D-4B8D-934F-BAEF70C4820F}"/>
              </a:ext>
            </a:extLst>
          </p:cNvPr>
          <p:cNvSpPr txBox="1"/>
          <p:nvPr/>
        </p:nvSpPr>
        <p:spPr>
          <a:xfrm>
            <a:off x="255588" y="1543050"/>
            <a:ext cx="5335572" cy="307777"/>
          </a:xfrm>
          <a:prstGeom prst="rect">
            <a:avLst/>
          </a:prstGeom>
          <a:noFill/>
        </p:spPr>
        <p:txBody>
          <a:bodyPr wrap="square" rtlCol="0">
            <a:spAutoFit/>
          </a:bodyPr>
          <a:lstStyle/>
          <a:p>
            <a:r>
              <a:rPr lang="ru-RU" dirty="0"/>
              <a:t>Нахождение кватерниона вращения между двумя векторами</a:t>
            </a:r>
          </a:p>
        </p:txBody>
      </p:sp>
      <p:pic>
        <p:nvPicPr>
          <p:cNvPr id="1026" name="Picture 2" descr="http://lolengine.net/raw-attachment/blog/2013/09/18/beautiful-maths-quaternion-from-vectors/maths-rotation.png">
            <a:extLst>
              <a:ext uri="{FF2B5EF4-FFF2-40B4-BE49-F238E27FC236}">
                <a16:creationId xmlns:a16="http://schemas.microsoft.com/office/drawing/2014/main" id="{11EC93B2-D7F2-4CBF-B3BA-5F4C0BE596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58" y="2112428"/>
            <a:ext cx="2857500" cy="18478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7A6EAD5-C756-4761-B39C-115D390EA74B}"/>
                  </a:ext>
                </a:extLst>
              </p:cNvPr>
              <p:cNvSpPr txBox="1"/>
              <p:nvPr/>
            </p:nvSpPr>
            <p:spPr>
              <a:xfrm>
                <a:off x="255588" y="5632562"/>
                <a:ext cx="704532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m:t>
                      </m:r>
                      <m:r>
                        <a:rPr lang="es-ES" i="1">
                          <a:latin typeface="Cambria Math" panose="02040503050406030204" pitchFamily="18" charset="0"/>
                        </a:rPr>
                        <m:t>𝑤</m:t>
                      </m:r>
                      <m:r>
                        <a:rPr lang="es-ES" i="1">
                          <a:latin typeface="Cambria Math" panose="02040503050406030204" pitchFamily="18" charset="0"/>
                        </a:rPr>
                        <m:t>, </m:t>
                      </m:r>
                      <m:r>
                        <a:rPr lang="es-ES" i="1">
                          <a:latin typeface="Cambria Math" panose="02040503050406030204" pitchFamily="18" charset="0"/>
                        </a:rPr>
                        <m:t>𝑥</m:t>
                      </m:r>
                      <m:r>
                        <a:rPr lang="es-ES" i="1">
                          <a:latin typeface="Cambria Math" panose="02040503050406030204" pitchFamily="18" charset="0"/>
                        </a:rPr>
                        <m:t>, </m:t>
                      </m:r>
                      <m:r>
                        <a:rPr lang="es-ES" i="1">
                          <a:latin typeface="Cambria Math" panose="02040503050406030204" pitchFamily="18" charset="0"/>
                        </a:rPr>
                        <m:t>𝑦</m:t>
                      </m:r>
                      <m:r>
                        <a:rPr lang="es-ES" i="1">
                          <a:latin typeface="Cambria Math" panose="02040503050406030204" pitchFamily="18" charset="0"/>
                        </a:rPr>
                        <m:t>, </m:t>
                      </m:r>
                      <m:r>
                        <a:rPr lang="es-ES" i="1">
                          <a:latin typeface="Cambria Math" panose="02040503050406030204" pitchFamily="18" charset="0"/>
                        </a:rPr>
                        <m:t>𝑧</m:t>
                      </m:r>
                      <m:r>
                        <a:rPr lang="es-ES" i="1">
                          <a:latin typeface="Cambria Math" panose="02040503050406030204" pitchFamily="18" charset="0"/>
                        </a:rPr>
                        <m:t>] = [</m:t>
                      </m:r>
                      <m:r>
                        <a:rPr lang="es-ES" i="1">
                          <a:latin typeface="Cambria Math" panose="02040503050406030204" pitchFamily="18" charset="0"/>
                        </a:rPr>
                        <m:t>𝑐𝑜𝑠</m:t>
                      </m:r>
                      <m:r>
                        <a:rPr lang="es-ES" i="1">
                          <a:latin typeface="Cambria Math" panose="02040503050406030204" pitchFamily="18" charset="0"/>
                        </a:rPr>
                        <m:t>(</m:t>
                      </m:r>
                      <m:r>
                        <a:rPr lang="es-ES" i="1">
                          <a:latin typeface="Cambria Math" panose="02040503050406030204" pitchFamily="18" charset="0"/>
                        </a:rPr>
                        <m:t>𝑎𝑙𝑝h𝑎</m:t>
                      </m:r>
                      <m:r>
                        <a:rPr lang="es-ES" i="1">
                          <a:latin typeface="Cambria Math" panose="02040503050406030204" pitchFamily="18" charset="0"/>
                        </a:rPr>
                        <m:t>/2), </m:t>
                      </m:r>
                      <m:r>
                        <a:rPr lang="es-ES" i="1">
                          <a:latin typeface="Cambria Math" panose="02040503050406030204" pitchFamily="18" charset="0"/>
                        </a:rPr>
                        <m:t>𝑠𝑖𝑛</m:t>
                      </m:r>
                      <m:r>
                        <a:rPr lang="es-ES" i="1">
                          <a:latin typeface="Cambria Math" panose="02040503050406030204" pitchFamily="18" charset="0"/>
                        </a:rPr>
                        <m:t>(</m:t>
                      </m:r>
                      <m:r>
                        <a:rPr lang="es-ES" i="1">
                          <a:latin typeface="Cambria Math" panose="02040503050406030204" pitchFamily="18" charset="0"/>
                        </a:rPr>
                        <m:t>𝑎𝑙𝑝h𝑎</m:t>
                      </m:r>
                      <m:r>
                        <a:rPr lang="es-ES" i="1">
                          <a:latin typeface="Cambria Math" panose="02040503050406030204" pitchFamily="18" charset="0"/>
                        </a:rPr>
                        <m:t>/2)∗</m:t>
                      </m:r>
                      <m:r>
                        <a:rPr lang="es-ES" i="1">
                          <a:latin typeface="Cambria Math" panose="02040503050406030204" pitchFamily="18" charset="0"/>
                        </a:rPr>
                        <m:t>𝑣𝑥</m:t>
                      </m:r>
                      <m:r>
                        <a:rPr lang="es-ES" i="1">
                          <a:latin typeface="Cambria Math" panose="02040503050406030204" pitchFamily="18" charset="0"/>
                        </a:rPr>
                        <m:t>, </m:t>
                      </m:r>
                      <m:r>
                        <a:rPr lang="es-ES" i="1">
                          <a:latin typeface="Cambria Math" panose="02040503050406030204" pitchFamily="18" charset="0"/>
                        </a:rPr>
                        <m:t>𝑠𝑖𝑛</m:t>
                      </m:r>
                      <m:r>
                        <a:rPr lang="es-ES" i="1">
                          <a:latin typeface="Cambria Math" panose="02040503050406030204" pitchFamily="18" charset="0"/>
                        </a:rPr>
                        <m:t>(</m:t>
                      </m:r>
                      <m:r>
                        <a:rPr lang="es-ES" i="1">
                          <a:latin typeface="Cambria Math" panose="02040503050406030204" pitchFamily="18" charset="0"/>
                        </a:rPr>
                        <m:t>𝑎𝑙𝑝h𝑎</m:t>
                      </m:r>
                      <m:r>
                        <a:rPr lang="es-ES" i="1">
                          <a:latin typeface="Cambria Math" panose="02040503050406030204" pitchFamily="18" charset="0"/>
                        </a:rPr>
                        <m:t>/2)∗</m:t>
                      </m:r>
                      <m:r>
                        <a:rPr lang="es-ES" i="1">
                          <a:latin typeface="Cambria Math" panose="02040503050406030204" pitchFamily="18" charset="0"/>
                        </a:rPr>
                        <m:t>𝑣𝑦</m:t>
                      </m:r>
                      <m:r>
                        <a:rPr lang="es-ES" i="1">
                          <a:latin typeface="Cambria Math" panose="02040503050406030204" pitchFamily="18" charset="0"/>
                        </a:rPr>
                        <m:t>, </m:t>
                      </m:r>
                      <m:r>
                        <a:rPr lang="es-ES" i="1">
                          <a:latin typeface="Cambria Math" panose="02040503050406030204" pitchFamily="18" charset="0"/>
                        </a:rPr>
                        <m:t>𝑠𝑖𝑛</m:t>
                      </m:r>
                      <m:r>
                        <a:rPr lang="es-ES" i="1">
                          <a:latin typeface="Cambria Math" panose="02040503050406030204" pitchFamily="18" charset="0"/>
                        </a:rPr>
                        <m:t>(</m:t>
                      </m:r>
                      <m:r>
                        <a:rPr lang="es-ES" i="1">
                          <a:latin typeface="Cambria Math" panose="02040503050406030204" pitchFamily="18" charset="0"/>
                        </a:rPr>
                        <m:t>𝑎𝑙𝑝h𝑎</m:t>
                      </m:r>
                      <m:r>
                        <a:rPr lang="es-ES" i="1">
                          <a:latin typeface="Cambria Math" panose="02040503050406030204" pitchFamily="18" charset="0"/>
                        </a:rPr>
                        <m:t>/2)∗</m:t>
                      </m:r>
                      <m:r>
                        <a:rPr lang="es-ES" i="1">
                          <a:latin typeface="Cambria Math" panose="02040503050406030204" pitchFamily="18" charset="0"/>
                        </a:rPr>
                        <m:t>𝑣𝑧</m:t>
                      </m:r>
                      <m:r>
                        <a:rPr lang="es-ES" i="1">
                          <a:latin typeface="Cambria Math" panose="02040503050406030204" pitchFamily="18" charset="0"/>
                        </a:rPr>
                        <m:t>]</m:t>
                      </m:r>
                    </m:oMath>
                  </m:oMathPara>
                </a14:m>
                <a:endParaRPr/>
              </a:p>
            </p:txBody>
          </p:sp>
        </mc:Choice>
        <mc:Fallback xmlns="">
          <p:sp>
            <p:nvSpPr>
              <p:cNvPr id="3" name="TextBox 2">
                <a:extLst>
                  <a:ext uri="{FF2B5EF4-FFF2-40B4-BE49-F238E27FC236}">
                    <a16:creationId xmlns:a16="http://schemas.microsoft.com/office/drawing/2014/main" id="{27A6EAD5-C756-4761-B39C-115D390EA74B}"/>
                  </a:ext>
                </a:extLst>
              </p:cNvPr>
              <p:cNvSpPr txBox="1">
                <a:spLocks noRot="1" noChangeAspect="1" noMove="1" noResize="1" noEditPoints="1" noAdjustHandles="1" noChangeArrowheads="1" noChangeShapeType="1" noTextEdit="1"/>
              </p:cNvSpPr>
              <p:nvPr/>
            </p:nvSpPr>
            <p:spPr>
              <a:xfrm>
                <a:off x="255588" y="5632562"/>
                <a:ext cx="7045325" cy="307777"/>
              </a:xfrm>
              <a:prstGeom prst="rect">
                <a:avLst/>
              </a:prstGeom>
              <a:blipFill>
                <a:blip r:embed="rId5"/>
                <a:stretch>
                  <a:fillRect t="-6000" b="-1800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131880-5F64-4511-9BE3-ADE0727476B0}"/>
                  </a:ext>
                </a:extLst>
              </p:cNvPr>
              <p:cNvSpPr txBox="1"/>
              <p:nvPr/>
            </p:nvSpPr>
            <p:spPr>
              <a:xfrm>
                <a:off x="554283" y="5940339"/>
                <a:ext cx="644793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b="0" i="1" smtClean="0">
                          <a:latin typeface="Cambria Math" panose="02040503050406030204" pitchFamily="18" charset="0"/>
                        </a:rPr>
                        <m:t>где </m:t>
                      </m:r>
                      <m:r>
                        <a:rPr lang="en-US" b="0" i="1" smtClean="0">
                          <a:latin typeface="Cambria Math" panose="02040503050406030204" pitchFamily="18" charset="0"/>
                        </a:rPr>
                        <m:t>𝑎𝑙𝑝h𝑎</m:t>
                      </m:r>
                      <m:r>
                        <a:rPr lang="en-US" b="0" i="1" smtClean="0">
                          <a:latin typeface="Cambria Math" panose="02040503050406030204" pitchFamily="18" charset="0"/>
                        </a:rPr>
                        <m:t> −угол вращения, а </m:t>
                      </m:r>
                      <m:r>
                        <a:rPr lang="en-US" b="0" i="1" smtClean="0">
                          <a:latin typeface="Cambria Math" panose="02040503050406030204" pitchFamily="18" charset="0"/>
                        </a:rPr>
                        <m:t>𝑣𝑥</m:t>
                      </m:r>
                      <m:r>
                        <a:rPr lang="en-US" b="0" i="1" smtClean="0">
                          <a:latin typeface="Cambria Math" panose="02040503050406030204" pitchFamily="18" charset="0"/>
                        </a:rPr>
                        <m:t>,</m:t>
                      </m:r>
                      <m:r>
                        <a:rPr lang="en-US" b="0" i="1" smtClean="0">
                          <a:latin typeface="Cambria Math" panose="02040503050406030204" pitchFamily="18" charset="0"/>
                        </a:rPr>
                        <m:t>𝑣𝑦</m:t>
                      </m:r>
                      <m:r>
                        <a:rPr lang="en-US" b="0" i="1" smtClean="0">
                          <a:latin typeface="Cambria Math" panose="02040503050406030204" pitchFamily="18" charset="0"/>
                        </a:rPr>
                        <m:t>,</m:t>
                      </m:r>
                      <m:r>
                        <a:rPr lang="en-US" b="0" i="1" smtClean="0">
                          <a:latin typeface="Cambria Math" panose="02040503050406030204" pitchFamily="18" charset="0"/>
                        </a:rPr>
                        <m:t>𝑣𝑧</m:t>
                      </m:r>
                      <m:r>
                        <a:rPr lang="en-US" b="0" i="1" smtClean="0">
                          <a:latin typeface="Cambria Math" panose="02040503050406030204" pitchFamily="18" charset="0"/>
                        </a:rPr>
                        <m:t> −координаты вектора оси вращения</m:t>
                      </m:r>
                    </m:oMath>
                  </m:oMathPara>
                </a14:m>
                <a:endParaRPr lang="ru-RU" dirty="0"/>
              </a:p>
            </p:txBody>
          </p:sp>
        </mc:Choice>
        <mc:Fallback xmlns="">
          <p:sp>
            <p:nvSpPr>
              <p:cNvPr id="5" name="TextBox 4">
                <a:extLst>
                  <a:ext uri="{FF2B5EF4-FFF2-40B4-BE49-F238E27FC236}">
                    <a16:creationId xmlns:a16="http://schemas.microsoft.com/office/drawing/2014/main" id="{36131880-5F64-4511-9BE3-ADE0727476B0}"/>
                  </a:ext>
                </a:extLst>
              </p:cNvPr>
              <p:cNvSpPr txBox="1">
                <a:spLocks noRot="1" noChangeAspect="1" noMove="1" noResize="1" noEditPoints="1" noAdjustHandles="1" noChangeArrowheads="1" noChangeShapeType="1" noTextEdit="1"/>
              </p:cNvSpPr>
              <p:nvPr/>
            </p:nvSpPr>
            <p:spPr>
              <a:xfrm>
                <a:off x="554283" y="5940339"/>
                <a:ext cx="6447934" cy="307777"/>
              </a:xfrm>
              <a:prstGeom prst="rect">
                <a:avLst/>
              </a:prstGeom>
              <a:blipFill>
                <a:blip r:embed="rId6"/>
                <a:stretch>
                  <a:fillRect b="-7843"/>
                </a:stretch>
              </a:blipFill>
            </p:spPr>
            <p:txBody>
              <a:bodyPr/>
              <a:lstStyle/>
              <a:p>
                <a:r>
                  <a:rPr lang="ru-RU">
                    <a:noFill/>
                  </a:rPr>
                  <a:t> </a:t>
                </a:r>
              </a:p>
            </p:txBody>
          </p:sp>
        </mc:Fallback>
      </mc:AlternateContent>
      <p:sp>
        <p:nvSpPr>
          <p:cNvPr id="6" name="TextBox 5">
            <a:extLst>
              <a:ext uri="{FF2B5EF4-FFF2-40B4-BE49-F238E27FC236}">
                <a16:creationId xmlns:a16="http://schemas.microsoft.com/office/drawing/2014/main" id="{F57E8301-9D8D-4F8F-A75E-2B808D7FAACB}"/>
              </a:ext>
            </a:extLst>
          </p:cNvPr>
          <p:cNvSpPr txBox="1"/>
          <p:nvPr/>
        </p:nvSpPr>
        <p:spPr>
          <a:xfrm>
            <a:off x="3640771" y="2099805"/>
            <a:ext cx="2697921" cy="523220"/>
          </a:xfrm>
          <a:prstGeom prst="rect">
            <a:avLst/>
          </a:prstGeom>
          <a:noFill/>
        </p:spPr>
        <p:txBody>
          <a:bodyPr wrap="square" rtlCol="0">
            <a:spAutoFit/>
          </a:bodyPr>
          <a:lstStyle/>
          <a:p>
            <a:r>
              <a:rPr lang="ru-RU" dirty="0"/>
              <a:t>Ось вращения - векторное произведение векторов </a:t>
            </a:r>
            <a:r>
              <a:rPr lang="en-US" dirty="0"/>
              <a:t>v </a:t>
            </a:r>
            <a:r>
              <a:rPr lang="ru-RU" dirty="0"/>
              <a:t>и </a:t>
            </a:r>
            <a:r>
              <a:rPr lang="en-US" dirty="0"/>
              <a:t>u</a:t>
            </a:r>
            <a:endParaRPr lang="ru-RU" dirty="0"/>
          </a:p>
        </p:txBody>
      </p:sp>
      <p:sp>
        <p:nvSpPr>
          <p:cNvPr id="7" name="TextBox 6">
            <a:extLst>
              <a:ext uri="{FF2B5EF4-FFF2-40B4-BE49-F238E27FC236}">
                <a16:creationId xmlns:a16="http://schemas.microsoft.com/office/drawing/2014/main" id="{0EC9C05B-864A-4432-BC81-1B1642C3C7EB}"/>
              </a:ext>
            </a:extLst>
          </p:cNvPr>
          <p:cNvSpPr txBox="1"/>
          <p:nvPr/>
        </p:nvSpPr>
        <p:spPr>
          <a:xfrm>
            <a:off x="3778250" y="2990634"/>
            <a:ext cx="4927992" cy="738664"/>
          </a:xfrm>
          <a:prstGeom prst="rect">
            <a:avLst/>
          </a:prstGeom>
          <a:noFill/>
        </p:spPr>
        <p:txBody>
          <a:bodyPr wrap="square" rtlCol="0">
            <a:spAutoFit/>
          </a:bodyPr>
          <a:lstStyle/>
          <a:p>
            <a:r>
              <a:rPr lang="ru-RU" dirty="0"/>
              <a:t>Угол вращения можно найти используя свойства векторного или скалярного произведения:</a:t>
            </a:r>
          </a:p>
          <a:p>
            <a:endParaRPr lang="ru-RU" dirty="0"/>
          </a:p>
        </p:txBody>
      </p:sp>
      <p:pic>
        <p:nvPicPr>
          <p:cNvPr id="1028" name="Picture 4" descr="\begin{align}&#10;\boldsymbol{u} . \boldsymbol{v} &amp;= |\boldsymbol{u}| . |\boldsymbol{v}| . \cos\theta \\&#10;||\boldsymbol{u} \times \boldsymbol{v}|| &amp;= |\boldsymbol{u}| . |\boldsymbol{v}| . |\sin\theta|&#10;\end{align}&#10;">
            <a:extLst>
              <a:ext uri="{FF2B5EF4-FFF2-40B4-BE49-F238E27FC236}">
                <a16:creationId xmlns:a16="http://schemas.microsoft.com/office/drawing/2014/main" id="{DE6D0FC0-E19D-41E2-B5E7-EB2B011EB52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 t="1" r="19138" b="-15903"/>
          <a:stretch/>
        </p:blipFill>
        <p:spPr bwMode="auto">
          <a:xfrm>
            <a:off x="4259796" y="3513855"/>
            <a:ext cx="4446446" cy="7386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4" name="Google Shape;244;p22"/>
          <p:cNvSpPr txBox="1"/>
          <p:nvPr/>
        </p:nvSpPr>
        <p:spPr>
          <a:xfrm>
            <a:off x="255588" y="6415088"/>
            <a:ext cx="4143300" cy="246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a:solidFill>
                  <a:schemeClr val="lt1"/>
                </a:solidFill>
                <a:latin typeface="Arial"/>
                <a:ea typeface="Arial"/>
                <a:cs typeface="Arial"/>
                <a:sym typeface="Arial"/>
              </a:rPr>
              <a:t>Высшая школа экономики, Москва, 201</a:t>
            </a:r>
            <a:r>
              <a:rPr lang="ru-RU" sz="800">
                <a:solidFill>
                  <a:schemeClr val="lt1"/>
                </a:solidFill>
              </a:rPr>
              <a:t>9</a:t>
            </a:r>
            <a:endParaRPr sz="800">
              <a:solidFill>
                <a:schemeClr val="lt1"/>
              </a:solidFill>
              <a:latin typeface="PT Sans"/>
              <a:ea typeface="PT Sans"/>
              <a:cs typeface="PT Sans"/>
              <a:sym typeface="PT Sans"/>
            </a:endParaRPr>
          </a:p>
        </p:txBody>
      </p:sp>
      <p:sp>
        <p:nvSpPr>
          <p:cNvPr id="245" name="Google Shape;245;p22"/>
          <p:cNvSpPr txBox="1"/>
          <p:nvPr/>
        </p:nvSpPr>
        <p:spPr>
          <a:xfrm>
            <a:off x="1428749" y="428625"/>
            <a:ext cx="6894900" cy="412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dirty="0">
                <a:solidFill>
                  <a:schemeClr val="lt1"/>
                </a:solidFill>
                <a:latin typeface="PT Sans"/>
                <a:ea typeface="PT Sans"/>
                <a:cs typeface="PT Sans"/>
                <a:sym typeface="PT Sans"/>
              </a:rPr>
              <a:t>САМОЕ ИНТЕРЕСНОЕ В ПРОЕКТЕ</a:t>
            </a:r>
            <a:endParaRPr sz="2400" b="1" dirty="0">
              <a:solidFill>
                <a:schemeClr val="lt1"/>
              </a:solidFill>
              <a:latin typeface="PT Sans"/>
              <a:ea typeface="PT Sans"/>
              <a:cs typeface="PT Sans"/>
              <a:sym typeface="PT Sans"/>
            </a:endParaRPr>
          </a:p>
        </p:txBody>
      </p:sp>
      <p:sp>
        <p:nvSpPr>
          <p:cNvPr id="246" name="Google Shape;246;p22"/>
          <p:cNvSpPr/>
          <p:nvPr/>
        </p:nvSpPr>
        <p:spPr>
          <a:xfrm>
            <a:off x="7300913" y="2255838"/>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47" name="Google Shape;247;p22"/>
          <p:cNvSpPr/>
          <p:nvPr/>
        </p:nvSpPr>
        <p:spPr>
          <a:xfrm>
            <a:off x="7453313" y="5591175"/>
            <a:ext cx="674700" cy="36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48" name="Google Shape;248;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7</a:t>
            </a:fld>
            <a:endParaRPr sz="1800" b="1">
              <a:solidFill>
                <a:schemeClr val="dk1"/>
              </a:solidFill>
              <a:latin typeface="PT Sans"/>
              <a:ea typeface="PT Sans"/>
              <a:cs typeface="PT Sans"/>
              <a:sym typeface="PT Sans"/>
            </a:endParaRPr>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0C0E4718-6765-4606-9615-A241FB2C289B}"/>
                  </a:ext>
                </a:extLst>
              </p:cNvPr>
              <p:cNvSpPr/>
              <p:nvPr/>
            </p:nvSpPr>
            <p:spPr>
              <a:xfrm>
                <a:off x="255588" y="2164207"/>
                <a:ext cx="6637006" cy="13367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Times New Roman" panose="02020603050405020304" pitchFamily="18" charset="0"/>
                        </a:rPr>
                        <m:t>𝑞</m:t>
                      </m:r>
                      <m:r>
                        <a:rPr lang="ru-RU" i="1" smtClean="0">
                          <a:latin typeface="Cambria Math" panose="02040503050406030204" pitchFamily="18" charset="0"/>
                          <a:ea typeface="Times New Roman" panose="02020603050405020304" pitchFamily="18" charset="0"/>
                        </a:rPr>
                        <m:t>= </m:t>
                      </m:r>
                      <m:f>
                        <m:fPr>
                          <m:ctrlPr>
                            <a:rPr lang="ru-RU" i="1">
                              <a:latin typeface="Cambria Math" panose="02040503050406030204" pitchFamily="18" charset="0"/>
                              <a:ea typeface="Times New Roman" panose="02020603050405020304" pitchFamily="18" charset="0"/>
                            </a:rPr>
                          </m:ctrlPr>
                        </m:fPr>
                        <m:num>
                          <m:sSub>
                            <m:sSubPr>
                              <m:ctrlPr>
                                <a:rPr lang="ru-RU" i="1">
                                  <a:latin typeface="Cambria Math" panose="02040503050406030204" pitchFamily="18" charset="0"/>
                                  <a:ea typeface="Times New Roman" panose="02020603050405020304" pitchFamily="18" charset="0"/>
                                </a:rPr>
                              </m:ctrlPr>
                            </m:sSubPr>
                            <m:e>
                              <m:r>
                                <a:rPr lang="ru-RU" i="1">
                                  <a:latin typeface="Cambria Math" panose="02040503050406030204" pitchFamily="18" charset="0"/>
                                  <a:ea typeface="Times New Roman" panose="02020603050405020304" pitchFamily="18" charset="0"/>
                                </a:rPr>
                                <m:t>𝑞</m:t>
                              </m:r>
                            </m:e>
                            <m:sub>
                              <m:r>
                                <a:rPr lang="ru-RU" i="1">
                                  <a:latin typeface="Cambria Math" panose="02040503050406030204" pitchFamily="18" charset="0"/>
                                  <a:ea typeface="Times New Roman" panose="02020603050405020304" pitchFamily="18" charset="0"/>
                                </a:rPr>
                                <m:t>1</m:t>
                              </m:r>
                            </m:sub>
                          </m:sSub>
                          <m:func>
                            <m:funcPr>
                              <m:ctrlPr>
                                <a:rPr lang="ru-RU" i="1">
                                  <a:latin typeface="Cambria Math" panose="02040503050406030204" pitchFamily="18" charset="0"/>
                                  <a:ea typeface="Times New Roman" panose="02020603050405020304" pitchFamily="18" charset="0"/>
                                </a:rPr>
                              </m:ctrlPr>
                            </m:funcPr>
                            <m:fName>
                              <m:r>
                                <m:rPr>
                                  <m:sty m:val="p"/>
                                </m:rPr>
                                <a:rPr lang="ru-RU">
                                  <a:latin typeface="Cambria Math" panose="02040503050406030204" pitchFamily="18" charset="0"/>
                                  <a:ea typeface="Times New Roman" panose="02020603050405020304" pitchFamily="18" charset="0"/>
                                </a:rPr>
                                <m:t>sin</m:t>
                              </m:r>
                            </m:fName>
                            <m:e>
                              <m:r>
                                <a:rPr lang="ru-RU" i="1">
                                  <a:latin typeface="Cambria Math" panose="02040503050406030204" pitchFamily="18" charset="0"/>
                                  <a:ea typeface="Times New Roman" panose="02020603050405020304" pitchFamily="18" charset="0"/>
                                </a:rPr>
                                <m:t>(</m:t>
                              </m:r>
                              <m:d>
                                <m:dPr>
                                  <m:ctrlPr>
                                    <a:rPr lang="ru-RU" i="1">
                                      <a:latin typeface="Cambria Math" panose="02040503050406030204" pitchFamily="18" charset="0"/>
                                      <a:ea typeface="Times New Roman" panose="02020603050405020304" pitchFamily="18" charset="0"/>
                                    </a:rPr>
                                  </m:ctrlPr>
                                </m:dPr>
                                <m:e>
                                  <m:r>
                                    <a:rPr lang="ru-RU" i="1">
                                      <a:latin typeface="Cambria Math" panose="02040503050406030204" pitchFamily="18" charset="0"/>
                                      <a:ea typeface="Times New Roman" panose="02020603050405020304" pitchFamily="18" charset="0"/>
                                    </a:rPr>
                                    <m:t>1−</m:t>
                                  </m:r>
                                  <m:r>
                                    <a:rPr lang="ru-RU" i="1">
                                      <a:latin typeface="Cambria Math" panose="02040503050406030204" pitchFamily="18" charset="0"/>
                                      <a:ea typeface="Times New Roman" panose="02020603050405020304" pitchFamily="18" charset="0"/>
                                    </a:rPr>
                                    <m:t>𝑡</m:t>
                                  </m:r>
                                </m:e>
                              </m:d>
                              <m:r>
                                <a:rPr lang="ru-RU" i="1">
                                  <a:latin typeface="Cambria Math" panose="02040503050406030204" pitchFamily="18" charset="0"/>
                                  <a:ea typeface="Times New Roman" panose="02020603050405020304" pitchFamily="18" charset="0"/>
                                </a:rPr>
                                <m:t>𝜃</m:t>
                              </m:r>
                              <m:r>
                                <a:rPr lang="ru-RU" i="1">
                                  <a:latin typeface="Cambria Math" panose="02040503050406030204" pitchFamily="18" charset="0"/>
                                  <a:ea typeface="Times New Roman" panose="02020603050405020304" pitchFamily="18" charset="0"/>
                                </a:rPr>
                                <m:t>)</m:t>
                              </m:r>
                            </m:e>
                          </m:func>
                          <m:r>
                            <a:rPr lang="ru-RU" i="1">
                              <a:latin typeface="Cambria Math" panose="02040503050406030204" pitchFamily="18" charset="0"/>
                              <a:ea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rPr>
                              </m:ctrlPr>
                            </m:sSubPr>
                            <m:e>
                              <m:r>
                                <a:rPr lang="ru-RU" i="1">
                                  <a:latin typeface="Cambria Math" panose="02040503050406030204" pitchFamily="18" charset="0"/>
                                  <a:ea typeface="Times New Roman" panose="02020603050405020304" pitchFamily="18" charset="0"/>
                                </a:rPr>
                                <m:t>𝑞</m:t>
                              </m:r>
                            </m:e>
                            <m:sub>
                              <m:r>
                                <a:rPr lang="ru-RU" i="1">
                                  <a:latin typeface="Cambria Math" panose="02040503050406030204" pitchFamily="18" charset="0"/>
                                  <a:ea typeface="Times New Roman" panose="02020603050405020304" pitchFamily="18" charset="0"/>
                                </a:rPr>
                                <m:t>2</m:t>
                              </m:r>
                            </m:sub>
                          </m:sSub>
                          <m:func>
                            <m:funcPr>
                              <m:ctrlPr>
                                <a:rPr lang="ru-RU" i="1">
                                  <a:latin typeface="Cambria Math" panose="02040503050406030204" pitchFamily="18" charset="0"/>
                                  <a:ea typeface="Times New Roman" panose="02020603050405020304" pitchFamily="18" charset="0"/>
                                </a:rPr>
                              </m:ctrlPr>
                            </m:funcPr>
                            <m:fName>
                              <m:r>
                                <m:rPr>
                                  <m:sty m:val="p"/>
                                </m:rPr>
                                <a:rPr lang="ru-RU">
                                  <a:latin typeface="Cambria Math" panose="02040503050406030204" pitchFamily="18" charset="0"/>
                                  <a:ea typeface="Times New Roman" panose="02020603050405020304" pitchFamily="18" charset="0"/>
                                </a:rPr>
                                <m:t>sin</m:t>
                              </m:r>
                            </m:fName>
                            <m:e>
                              <m:r>
                                <a:rPr lang="ru-RU" i="1">
                                  <a:latin typeface="Cambria Math" panose="02040503050406030204" pitchFamily="18" charset="0"/>
                                  <a:ea typeface="Times New Roman" panose="02020603050405020304" pitchFamily="18" charset="0"/>
                                </a:rPr>
                                <m:t>(</m:t>
                              </m:r>
                              <m:r>
                                <a:rPr lang="ru-RU" i="1">
                                  <a:latin typeface="Cambria Math" panose="02040503050406030204" pitchFamily="18" charset="0"/>
                                  <a:ea typeface="Times New Roman" panose="02020603050405020304" pitchFamily="18" charset="0"/>
                                </a:rPr>
                                <m:t>𝑡</m:t>
                              </m:r>
                              <m:r>
                                <a:rPr lang="ru-RU" i="1">
                                  <a:latin typeface="Cambria Math" panose="02040503050406030204" pitchFamily="18" charset="0"/>
                                  <a:ea typeface="Times New Roman" panose="02020603050405020304" pitchFamily="18" charset="0"/>
                                </a:rPr>
                                <m:t>𝜃</m:t>
                              </m:r>
                              <m:r>
                                <a:rPr lang="ru-RU" i="1">
                                  <a:latin typeface="Cambria Math" panose="02040503050406030204" pitchFamily="18" charset="0"/>
                                  <a:ea typeface="Times New Roman" panose="02020603050405020304" pitchFamily="18" charset="0"/>
                                </a:rPr>
                                <m:t>)</m:t>
                              </m:r>
                            </m:e>
                          </m:func>
                        </m:num>
                        <m:den>
                          <m:func>
                            <m:funcPr>
                              <m:ctrlPr>
                                <a:rPr lang="ru-RU" i="1">
                                  <a:latin typeface="Cambria Math" panose="02040503050406030204" pitchFamily="18" charset="0"/>
                                  <a:ea typeface="Times New Roman" panose="02020603050405020304" pitchFamily="18" charset="0"/>
                                </a:rPr>
                              </m:ctrlPr>
                            </m:funcPr>
                            <m:fName>
                              <m:r>
                                <m:rPr>
                                  <m:sty m:val="p"/>
                                </m:rPr>
                                <a:rPr lang="ru-RU">
                                  <a:latin typeface="Cambria Math" panose="02040503050406030204" pitchFamily="18" charset="0"/>
                                  <a:ea typeface="Times New Roman" panose="02020603050405020304" pitchFamily="18" charset="0"/>
                                </a:rPr>
                                <m:t>sin</m:t>
                              </m:r>
                            </m:fName>
                            <m:e>
                              <m:r>
                                <a:rPr lang="ru-RU" i="1">
                                  <a:latin typeface="Cambria Math" panose="02040503050406030204" pitchFamily="18" charset="0"/>
                                  <a:ea typeface="Times New Roman" panose="02020603050405020304" pitchFamily="18" charset="0"/>
                                </a:rPr>
                                <m:t>𝜃</m:t>
                              </m:r>
                            </m:e>
                          </m:func>
                        </m:den>
                      </m:f>
                      <m:r>
                        <a:rPr lang="ru-RU" b="0" i="0" smtClean="0">
                          <a:latin typeface="Cambria Math" panose="02040503050406030204" pitchFamily="18" charset="0"/>
                          <a:ea typeface="Times New Roman" panose="02020603050405020304" pitchFamily="18" charset="0"/>
                        </a:rPr>
                        <m:t> </m:t>
                      </m:r>
                      <m:r>
                        <a:rPr lang="ru-RU" i="1">
                          <a:latin typeface="Cambria Math" panose="02040503050406030204" pitchFamily="18" charset="0"/>
                          <a:ea typeface="Times New Roman" panose="02020603050405020304" pitchFamily="18" charset="0"/>
                        </a:rPr>
                        <m:t>где, </m:t>
                      </m:r>
                      <m:m>
                        <m:mPr>
                          <m:mcs>
                            <m:mc>
                              <m:mcPr>
                                <m:count m:val="1"/>
                                <m:mcJc m:val="center"/>
                              </m:mcPr>
                            </m:mc>
                          </m:mcs>
                          <m:ctrlPr>
                            <a:rPr lang="ru-RU" i="1">
                              <a:latin typeface="Cambria Math" panose="02040503050406030204" pitchFamily="18" charset="0"/>
                              <a:ea typeface="Times New Roman" panose="02020603050405020304" pitchFamily="18" charset="0"/>
                            </a:rPr>
                          </m:ctrlPr>
                        </m:mPr>
                        <m:mr>
                          <m:e>
                            <m:r>
                              <a:rPr lang="en-US" i="1">
                                <a:latin typeface="Cambria Math" panose="02040503050406030204" pitchFamily="18" charset="0"/>
                                <a:ea typeface="Times New Roman" panose="02020603050405020304" pitchFamily="18" charset="0"/>
                              </a:rPr>
                              <m:t>𝑞</m:t>
                            </m:r>
                            <m:r>
                              <a:rPr lang="en-US" i="1">
                                <a:latin typeface="Cambria Math" panose="02040503050406030204" pitchFamily="18" charset="0"/>
                                <a:ea typeface="Times New Roman" panose="02020603050405020304" pitchFamily="18" charset="0"/>
                              </a:rPr>
                              <m:t>−кватерни</m:t>
                            </m:r>
                            <m:r>
                              <a:rPr lang="ru-RU" i="1">
                                <a:latin typeface="Cambria Math" panose="02040503050406030204" pitchFamily="18" charset="0"/>
                                <a:ea typeface="Times New Roman" panose="02020603050405020304" pitchFamily="18" charset="0"/>
                              </a:rPr>
                              <m:t>он, результат интерполяции</m:t>
                            </m:r>
                          </m:e>
                        </m:mr>
                        <m:mr>
                          <m:e>
                            <m:sSub>
                              <m:sSubPr>
                                <m:ctrlPr>
                                  <a:rPr lang="ru-RU" i="1">
                                    <a:latin typeface="Cambria Math" panose="02040503050406030204" pitchFamily="18" charset="0"/>
                                    <a:ea typeface="Times New Roman" panose="02020603050405020304" pitchFamily="18" charset="0"/>
                                  </a:rPr>
                                </m:ctrlPr>
                              </m:sSubPr>
                              <m:e>
                                <m:r>
                                  <a:rPr lang="ru-RU" i="1">
                                    <a:latin typeface="Cambria Math" panose="02040503050406030204" pitchFamily="18" charset="0"/>
                                    <a:ea typeface="Times New Roman" panose="02020603050405020304" pitchFamily="18" charset="0"/>
                                  </a:rPr>
                                  <m:t>𝑞</m:t>
                                </m:r>
                              </m:e>
                              <m:sub>
                                <m:r>
                                  <a:rPr lang="ru-RU" i="1">
                                    <a:latin typeface="Cambria Math" panose="02040503050406030204" pitchFamily="18" charset="0"/>
                                    <a:ea typeface="Times New Roman" panose="02020603050405020304" pitchFamily="18" charset="0"/>
                                  </a:rPr>
                                  <m:t>1</m:t>
                                </m:r>
                              </m:sub>
                            </m:sSub>
                            <m:r>
                              <a:rPr lang="ru-RU" i="1">
                                <a:latin typeface="Cambria Math" panose="02040503050406030204" pitchFamily="18" charset="0"/>
                                <a:ea typeface="Times New Roman" panose="02020603050405020304" pitchFamily="18" charset="0"/>
                              </a:rPr>
                              <m:t>−первый кватернион</m:t>
                            </m:r>
                          </m:e>
                        </m:mr>
                        <m:mr>
                          <m:e>
                            <m:sSub>
                              <m:sSubPr>
                                <m:ctrlPr>
                                  <a:rPr lang="ru-RU" i="1">
                                    <a:latin typeface="Cambria Math" panose="02040503050406030204" pitchFamily="18" charset="0"/>
                                    <a:ea typeface="Times New Roman" panose="02020603050405020304" pitchFamily="18" charset="0"/>
                                  </a:rPr>
                                </m:ctrlPr>
                              </m:sSubPr>
                              <m:e>
                                <m:r>
                                  <a:rPr lang="ru-RU" i="1">
                                    <a:latin typeface="Cambria Math" panose="02040503050406030204" pitchFamily="18" charset="0"/>
                                    <a:ea typeface="Times New Roman" panose="02020603050405020304" pitchFamily="18" charset="0"/>
                                  </a:rPr>
                                  <m:t>𝑞</m:t>
                                </m:r>
                              </m:e>
                              <m:sub>
                                <m:r>
                                  <a:rPr lang="ru-RU" i="1">
                                    <a:latin typeface="Cambria Math" panose="02040503050406030204" pitchFamily="18" charset="0"/>
                                    <a:ea typeface="Times New Roman" panose="02020603050405020304" pitchFamily="18" charset="0"/>
                                  </a:rPr>
                                  <m:t>2</m:t>
                                </m:r>
                              </m:sub>
                            </m:sSub>
                            <m:r>
                              <a:rPr lang="ru-RU" i="1">
                                <a:latin typeface="Cambria Math" panose="02040503050406030204" pitchFamily="18" charset="0"/>
                                <a:ea typeface="Times New Roman" panose="02020603050405020304" pitchFamily="18" charset="0"/>
                              </a:rPr>
                              <m:t>−второй кватернион</m:t>
                            </m:r>
                          </m:e>
                        </m:mr>
                        <m:mr>
                          <m:e>
                            <m:r>
                              <a:rPr lang="ru-RU" i="1">
                                <a:latin typeface="Cambria Math" panose="02040503050406030204" pitchFamily="18" charset="0"/>
                                <a:ea typeface="Cambria Math" panose="02040503050406030204" pitchFamily="18" charset="0"/>
                                <a:cs typeface="Cambria Math" panose="02040503050406030204" pitchFamily="18" charset="0"/>
                              </a:rPr>
                              <m:t>𝑡</m:t>
                            </m:r>
                            <m:r>
                              <a:rPr lang="ru-RU" i="1">
                                <a:latin typeface="Cambria Math" panose="02040503050406030204" pitchFamily="18" charset="0"/>
                                <a:ea typeface="Cambria Math" panose="02040503050406030204" pitchFamily="18" charset="0"/>
                                <a:cs typeface="Cambria Math" panose="02040503050406030204" pitchFamily="18" charset="0"/>
                              </a:rPr>
                              <m:t>−параметр интерполяции [0.0,1.0</m:t>
                            </m:r>
                            <m:r>
                              <a:rPr lang="en-US" i="1">
                                <a:latin typeface="Cambria Math" panose="02040503050406030204" pitchFamily="18" charset="0"/>
                                <a:ea typeface="Cambria Math" panose="02040503050406030204" pitchFamily="18" charset="0"/>
                                <a:cs typeface="Cambria Math" panose="02040503050406030204" pitchFamily="18" charset="0"/>
                              </a:rPr>
                              <m:t>]</m:t>
                            </m:r>
                          </m:e>
                        </m:mr>
                        <m:mr>
                          <m:e>
                            <m:r>
                              <a:rPr lang="ru-RU" i="1">
                                <a:latin typeface="Cambria Math" panose="02040503050406030204" pitchFamily="18" charset="0"/>
                                <a:ea typeface="Cambria Math" panose="02040503050406030204" pitchFamily="18" charset="0"/>
                                <a:cs typeface="Cambria Math" panose="02040503050406030204" pitchFamily="18" charset="0"/>
                              </a:rPr>
                              <m:t>𝜃</m:t>
                            </m:r>
                            <m:r>
                              <a:rPr lang="ru-RU" i="1">
                                <a:latin typeface="Cambria Math" panose="02040503050406030204" pitchFamily="18" charset="0"/>
                                <a:ea typeface="Cambria Math" panose="02040503050406030204" pitchFamily="18" charset="0"/>
                                <a:cs typeface="Cambria Math" panose="02040503050406030204" pitchFamily="18" charset="0"/>
                              </a:rPr>
                              <m:t>−</m:t>
                            </m:r>
                            <m:f>
                              <m:fPr>
                                <m:ctrlPr>
                                  <a:rPr lang="ru-RU" i="1">
                                    <a:latin typeface="Cambria Math" panose="02040503050406030204" pitchFamily="18" charset="0"/>
                                    <a:ea typeface="Cambria Math" panose="02040503050406030204" pitchFamily="18" charset="0"/>
                                    <a:cs typeface="Cambria Math" panose="02040503050406030204" pitchFamily="18" charset="0"/>
                                  </a:rPr>
                                </m:ctrlPr>
                              </m:fPr>
                              <m:num>
                                <m:r>
                                  <a:rPr lang="ru-RU" i="1">
                                    <a:latin typeface="Cambria Math" panose="02040503050406030204" pitchFamily="18" charset="0"/>
                                    <a:ea typeface="Cambria Math" panose="02040503050406030204" pitchFamily="18" charset="0"/>
                                    <a:cs typeface="Cambria Math" panose="02040503050406030204" pitchFamily="18" charset="0"/>
                                  </a:rPr>
                                  <m:t>1</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r>
                              <a:rPr lang="en-US" i="1">
                                <a:latin typeface="Cambria Math" panose="02040503050406030204" pitchFamily="18" charset="0"/>
                                <a:ea typeface="Cambria Math" panose="02040503050406030204" pitchFamily="18" charset="0"/>
                                <a:cs typeface="Cambria Math" panose="02040503050406030204" pitchFamily="18" charset="0"/>
                              </a:rPr>
                              <m:t> </m:t>
                            </m:r>
                            <m:r>
                              <a:rPr lang="ru-RU" i="1">
                                <a:latin typeface="Cambria Math" panose="02040503050406030204" pitchFamily="18" charset="0"/>
                                <a:ea typeface="Cambria Math" panose="02040503050406030204" pitchFamily="18" charset="0"/>
                                <a:cs typeface="Cambria Math" panose="02040503050406030204" pitchFamily="18" charset="0"/>
                              </a:rPr>
                              <m:t>угла вращения </m:t>
                            </m:r>
                          </m:e>
                        </m:mr>
                      </m:m>
                    </m:oMath>
                  </m:oMathPara>
                </a14:m>
                <a:endParaRPr lang="ru-RU" dirty="0">
                  <a:latin typeface="Times New Roman" panose="02020603050405020304" pitchFamily="18" charset="0"/>
                  <a:ea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0C0E4718-6765-4606-9615-A241FB2C289B}"/>
                  </a:ext>
                </a:extLst>
              </p:cNvPr>
              <p:cNvSpPr>
                <a:spLocks noRot="1" noChangeAspect="1" noMove="1" noResize="1" noEditPoints="1" noAdjustHandles="1" noChangeArrowheads="1" noChangeShapeType="1" noTextEdit="1"/>
              </p:cNvSpPr>
              <p:nvPr/>
            </p:nvSpPr>
            <p:spPr>
              <a:xfrm>
                <a:off x="255588" y="2164207"/>
                <a:ext cx="6637006" cy="1336713"/>
              </a:xfrm>
              <a:prstGeom prst="rect">
                <a:avLst/>
              </a:prstGeom>
              <a:blipFill>
                <a:blip r:embed="rId4"/>
                <a:stretch>
                  <a:fillRect/>
                </a:stretch>
              </a:blipFill>
            </p:spPr>
            <p:txBody>
              <a:bodyPr/>
              <a:lstStyle/>
              <a:p>
                <a:r>
                  <a:rPr lang="ru-RU">
                    <a:noFill/>
                  </a:rPr>
                  <a:t> </a:t>
                </a:r>
              </a:p>
            </p:txBody>
          </p:sp>
        </mc:Fallback>
      </mc:AlternateContent>
      <p:sp>
        <p:nvSpPr>
          <p:cNvPr id="3" name="TextBox 2">
            <a:extLst>
              <a:ext uri="{FF2B5EF4-FFF2-40B4-BE49-F238E27FC236}">
                <a16:creationId xmlns:a16="http://schemas.microsoft.com/office/drawing/2014/main" id="{8B2CD99C-62B1-464C-9079-209EF04A962B}"/>
              </a:ext>
            </a:extLst>
          </p:cNvPr>
          <p:cNvSpPr txBox="1"/>
          <p:nvPr/>
        </p:nvSpPr>
        <p:spPr>
          <a:xfrm>
            <a:off x="160256" y="1461155"/>
            <a:ext cx="4534292" cy="307777"/>
          </a:xfrm>
          <a:prstGeom prst="rect">
            <a:avLst/>
          </a:prstGeom>
          <a:noFill/>
        </p:spPr>
        <p:txBody>
          <a:bodyPr wrap="square" rtlCol="0">
            <a:spAutoFit/>
          </a:bodyPr>
          <a:lstStyle/>
          <a:p>
            <a:r>
              <a:rPr lang="ru-RU" dirty="0"/>
              <a:t>Интерполяция кватернионов для анимации</a:t>
            </a:r>
          </a:p>
        </p:txBody>
      </p:sp>
      <p:pic>
        <p:nvPicPr>
          <p:cNvPr id="2050" name="Picture 2" descr="https://www.euclideanspace.com/maths/algebra/realNormedAlgebra/quaternions/slerp/arc.gif">
            <a:extLst>
              <a:ext uri="{FF2B5EF4-FFF2-40B4-BE49-F238E27FC236}">
                <a16:creationId xmlns:a16="http://schemas.microsoft.com/office/drawing/2014/main" id="{665A7DA3-B606-4053-B730-2AA923132F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8" y="3837000"/>
            <a:ext cx="29051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8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26"/>
          <p:cNvSpPr txBox="1"/>
          <p:nvPr/>
        </p:nvSpPr>
        <p:spPr>
          <a:xfrm>
            <a:off x="255588" y="6415088"/>
            <a:ext cx="4143375" cy="2460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a:solidFill>
                  <a:schemeClr val="lt1"/>
                </a:solidFill>
                <a:latin typeface="Arial"/>
                <a:ea typeface="Arial"/>
                <a:cs typeface="Arial"/>
                <a:sym typeface="Arial"/>
              </a:rPr>
              <a:t>Высшая школа экономики, Москва, 201</a:t>
            </a:r>
            <a:r>
              <a:rPr lang="ru-RU" sz="800">
                <a:solidFill>
                  <a:schemeClr val="lt1"/>
                </a:solidFill>
              </a:rPr>
              <a:t>8</a:t>
            </a:r>
            <a:endParaRPr sz="800">
              <a:solidFill>
                <a:schemeClr val="lt1"/>
              </a:solidFill>
              <a:latin typeface="PT Sans"/>
              <a:ea typeface="PT Sans"/>
              <a:cs typeface="PT Sans"/>
              <a:sym typeface="PT Sans"/>
            </a:endParaRPr>
          </a:p>
        </p:txBody>
      </p:sp>
      <p:sp>
        <p:nvSpPr>
          <p:cNvPr id="288" name="Google Shape;288;p26"/>
          <p:cNvSpPr txBox="1"/>
          <p:nvPr/>
        </p:nvSpPr>
        <p:spPr>
          <a:xfrm>
            <a:off x="1428749" y="428625"/>
            <a:ext cx="7432863" cy="412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a:solidFill>
                  <a:schemeClr val="lt1"/>
                </a:solidFill>
                <a:latin typeface="PT Sans"/>
                <a:ea typeface="PT Sans"/>
                <a:cs typeface="PT Sans"/>
                <a:sym typeface="PT Sans"/>
              </a:rPr>
              <a:t>ОСНОВНЫЕ РЕЗУЛЬТАТЫ РАБОТЫ</a:t>
            </a:r>
            <a:endParaRPr sz="2400" b="1">
              <a:solidFill>
                <a:schemeClr val="lt1"/>
              </a:solidFill>
              <a:latin typeface="PT Sans"/>
              <a:ea typeface="PT Sans"/>
              <a:cs typeface="PT Sans"/>
              <a:sym typeface="PT Sans"/>
            </a:endParaRPr>
          </a:p>
        </p:txBody>
      </p:sp>
      <p:sp>
        <p:nvSpPr>
          <p:cNvPr id="289" name="Google Shape;289;p26"/>
          <p:cNvSpPr/>
          <p:nvPr/>
        </p:nvSpPr>
        <p:spPr>
          <a:xfrm>
            <a:off x="7300913" y="2255838"/>
            <a:ext cx="674687"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90" name="Google Shape;290;p26"/>
          <p:cNvSpPr/>
          <p:nvPr/>
        </p:nvSpPr>
        <p:spPr>
          <a:xfrm>
            <a:off x="7300913" y="3967163"/>
            <a:ext cx="674687" cy="36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91" name="Google Shape;291;p26"/>
          <p:cNvSpPr/>
          <p:nvPr/>
        </p:nvSpPr>
        <p:spPr>
          <a:xfrm>
            <a:off x="7300913" y="5591175"/>
            <a:ext cx="674687"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292" name="Google Shape;292;p26"/>
          <p:cNvSpPr txBox="1">
            <a:spLocks noGrp="1"/>
          </p:cNvSpPr>
          <p:nvPr>
            <p:ph type="sldNum" idx="12"/>
          </p:nvPr>
        </p:nvSpPr>
        <p:spPr>
          <a:xfrm>
            <a:off x="679235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8</a:t>
            </a:fld>
            <a:endParaRPr sz="1800" b="1">
              <a:solidFill>
                <a:schemeClr val="dk1"/>
              </a:solidFill>
              <a:latin typeface="PT Sans"/>
              <a:ea typeface="PT Sans"/>
              <a:cs typeface="PT Sans"/>
              <a:sym typeface="PT Sans"/>
            </a:endParaRPr>
          </a:p>
        </p:txBody>
      </p:sp>
      <p:sp>
        <p:nvSpPr>
          <p:cNvPr id="293" name="Google Shape;293;p26"/>
          <p:cNvSpPr txBox="1"/>
          <p:nvPr/>
        </p:nvSpPr>
        <p:spPr>
          <a:xfrm>
            <a:off x="255588" y="3053003"/>
            <a:ext cx="9144000" cy="1354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dirty="0">
              <a:solidFill>
                <a:srgbClr val="003F82"/>
              </a:solidFill>
              <a:latin typeface="PT Sans"/>
              <a:ea typeface="PT Sans"/>
              <a:cs typeface="PT Sans"/>
              <a:sym typeface="PT Sans"/>
            </a:endParaRPr>
          </a:p>
          <a:p>
            <a:pPr marL="0" marR="0" lvl="0" indent="0" algn="ctr" rtl="0">
              <a:spcBef>
                <a:spcPts val="0"/>
              </a:spcBef>
              <a:spcAft>
                <a:spcPts val="0"/>
              </a:spcAft>
              <a:buNone/>
            </a:pPr>
            <a:r>
              <a:rPr lang="ru-RU" sz="3200" dirty="0">
                <a:solidFill>
                  <a:srgbClr val="003F82"/>
                </a:solidFill>
                <a:latin typeface="PT Sans"/>
                <a:ea typeface="PT Sans"/>
                <a:cs typeface="PT Sans"/>
                <a:sym typeface="PT Sans"/>
              </a:rPr>
              <a:t>Демонстрация</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pic>
        <p:nvPicPr>
          <p:cNvPr id="299" name="Google Shape;299;p27" descr="http://www.italiapokerclub.com/wp-content/uploads/2015/05/lvel.png"/>
          <p:cNvPicPr preferRelativeResize="0"/>
          <p:nvPr/>
        </p:nvPicPr>
        <p:blipFill rotWithShape="1">
          <a:blip r:embed="rId4">
            <a:alphaModFix/>
          </a:blip>
          <a:srcRect/>
          <a:stretch/>
        </p:blipFill>
        <p:spPr>
          <a:xfrm>
            <a:off x="1661094" y="4104934"/>
            <a:ext cx="4655300" cy="2327650"/>
          </a:xfrm>
          <a:prstGeom prst="rect">
            <a:avLst/>
          </a:prstGeom>
          <a:noFill/>
          <a:ln>
            <a:noFill/>
          </a:ln>
        </p:spPr>
      </p:pic>
      <p:sp>
        <p:nvSpPr>
          <p:cNvPr id="300" name="Google Shape;300;p27"/>
          <p:cNvSpPr txBox="1"/>
          <p:nvPr/>
        </p:nvSpPr>
        <p:spPr>
          <a:xfrm>
            <a:off x="255588" y="6415088"/>
            <a:ext cx="4143375" cy="2460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800">
                <a:solidFill>
                  <a:schemeClr val="lt1"/>
                </a:solidFill>
                <a:latin typeface="Arial"/>
                <a:ea typeface="Arial"/>
                <a:cs typeface="Arial"/>
                <a:sym typeface="Arial"/>
              </a:rPr>
              <a:t>Высшая школа экономики, Москва, 201</a:t>
            </a:r>
            <a:r>
              <a:rPr lang="ru-RU" sz="800">
                <a:solidFill>
                  <a:schemeClr val="lt1"/>
                </a:solidFill>
              </a:rPr>
              <a:t>9</a:t>
            </a:r>
            <a:endParaRPr sz="800">
              <a:solidFill>
                <a:schemeClr val="lt1"/>
              </a:solidFill>
              <a:latin typeface="PT Sans"/>
              <a:ea typeface="PT Sans"/>
              <a:cs typeface="PT Sans"/>
              <a:sym typeface="PT Sans"/>
            </a:endParaRPr>
          </a:p>
        </p:txBody>
      </p:sp>
      <p:sp>
        <p:nvSpPr>
          <p:cNvPr id="301" name="Google Shape;301;p27"/>
          <p:cNvSpPr txBox="1"/>
          <p:nvPr/>
        </p:nvSpPr>
        <p:spPr>
          <a:xfrm>
            <a:off x="1428749" y="428625"/>
            <a:ext cx="7432863" cy="4127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ru-RU" sz="2400" b="1">
                <a:solidFill>
                  <a:schemeClr val="lt1"/>
                </a:solidFill>
                <a:latin typeface="PT Sans"/>
                <a:ea typeface="PT Sans"/>
                <a:cs typeface="PT Sans"/>
                <a:sym typeface="PT Sans"/>
              </a:rPr>
              <a:t>ВЫВОДЫ ПО РАБОТЕ</a:t>
            </a:r>
            <a:endParaRPr sz="2400" b="1">
              <a:solidFill>
                <a:schemeClr val="lt1"/>
              </a:solidFill>
              <a:latin typeface="PT Sans"/>
              <a:ea typeface="PT Sans"/>
              <a:cs typeface="PT Sans"/>
              <a:sym typeface="PT Sans"/>
            </a:endParaRPr>
          </a:p>
        </p:txBody>
      </p:sp>
      <p:sp>
        <p:nvSpPr>
          <p:cNvPr id="302" name="Google Shape;302;p27"/>
          <p:cNvSpPr/>
          <p:nvPr/>
        </p:nvSpPr>
        <p:spPr>
          <a:xfrm>
            <a:off x="7300913" y="2255838"/>
            <a:ext cx="674687" cy="369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303" name="Google Shape;303;p27"/>
          <p:cNvSpPr/>
          <p:nvPr/>
        </p:nvSpPr>
        <p:spPr>
          <a:xfrm>
            <a:off x="7300913" y="5591175"/>
            <a:ext cx="674687"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1800">
                <a:solidFill>
                  <a:srgbClr val="FFFFFF"/>
                </a:solidFill>
                <a:latin typeface="PT Sans"/>
                <a:ea typeface="PT Sans"/>
                <a:cs typeface="PT Sans"/>
                <a:sym typeface="PT Sans"/>
              </a:rPr>
              <a:t>фото</a:t>
            </a:r>
            <a:endParaRPr sz="1800">
              <a:solidFill>
                <a:srgbClr val="FFFFFF"/>
              </a:solidFill>
              <a:latin typeface="Arial"/>
              <a:ea typeface="Arial"/>
              <a:cs typeface="Arial"/>
              <a:sym typeface="Arial"/>
            </a:endParaRPr>
          </a:p>
        </p:txBody>
      </p:sp>
      <p:sp>
        <p:nvSpPr>
          <p:cNvPr id="304" name="Google Shape;304;p27"/>
          <p:cNvSpPr txBox="1">
            <a:spLocks noGrp="1"/>
          </p:cNvSpPr>
          <p:nvPr>
            <p:ph type="sldNum" idx="12"/>
          </p:nvPr>
        </p:nvSpPr>
        <p:spPr>
          <a:xfrm>
            <a:off x="8451475" y="6356350"/>
            <a:ext cx="470647"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ru-RU" sz="1800" b="1">
                <a:solidFill>
                  <a:schemeClr val="dk1"/>
                </a:solidFill>
                <a:latin typeface="PT Sans"/>
                <a:ea typeface="PT Sans"/>
                <a:cs typeface="PT Sans"/>
                <a:sym typeface="PT Sans"/>
              </a:rPr>
              <a:t>9</a:t>
            </a:fld>
            <a:endParaRPr sz="1800" b="1">
              <a:solidFill>
                <a:schemeClr val="dk1"/>
              </a:solidFill>
              <a:latin typeface="PT Sans"/>
              <a:ea typeface="PT Sans"/>
              <a:cs typeface="PT Sans"/>
              <a:sym typeface="PT Sans"/>
            </a:endParaRPr>
          </a:p>
        </p:txBody>
      </p:sp>
      <p:sp>
        <p:nvSpPr>
          <p:cNvPr id="305" name="Google Shape;305;p27"/>
          <p:cNvSpPr txBox="1"/>
          <p:nvPr/>
        </p:nvSpPr>
        <p:spPr>
          <a:xfrm>
            <a:off x="255588" y="1642112"/>
            <a:ext cx="8779230" cy="276998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ru-RU" sz="2400" b="1" dirty="0">
                <a:solidFill>
                  <a:srgbClr val="003F82"/>
                </a:solidFill>
                <a:latin typeface="PT Sans"/>
                <a:ea typeface="PT Sans"/>
                <a:cs typeface="PT Sans"/>
                <a:sym typeface="PT Sans"/>
              </a:rPr>
              <a:t>Пути дальнейшего развития</a:t>
            </a:r>
            <a:r>
              <a:rPr lang="ru-RU" sz="2400" dirty="0">
                <a:solidFill>
                  <a:srgbClr val="003F82"/>
                </a:solidFill>
                <a:latin typeface="PT Sans"/>
                <a:ea typeface="PT Sans"/>
                <a:cs typeface="PT Sans"/>
                <a:sym typeface="PT Sans"/>
              </a:rPr>
              <a:t>:</a:t>
            </a:r>
            <a:endParaRPr sz="2400" dirty="0">
              <a:solidFill>
                <a:srgbClr val="003F82"/>
              </a:solidFill>
              <a:latin typeface="PT Sans"/>
              <a:ea typeface="PT Sans"/>
              <a:cs typeface="PT Sans"/>
              <a:sym typeface="PT Sans"/>
            </a:endParaRPr>
          </a:p>
          <a:p>
            <a:pPr marL="0" marR="0" lvl="0" indent="0" algn="l" rtl="0">
              <a:spcBef>
                <a:spcPts val="0"/>
              </a:spcBef>
              <a:spcAft>
                <a:spcPts val="0"/>
              </a:spcAft>
              <a:buNone/>
            </a:pPr>
            <a:endParaRPr lang="ru-RU" sz="2400" dirty="0">
              <a:solidFill>
                <a:srgbClr val="003F82"/>
              </a:solidFill>
              <a:latin typeface="PT Sans"/>
              <a:ea typeface="PT Sans"/>
              <a:cs typeface="PT Sans"/>
              <a:sym typeface="PT Sans"/>
            </a:endParaRPr>
          </a:p>
          <a:p>
            <a:pPr marL="285750" marR="0" lvl="0" indent="-298450" algn="l" rtl="0">
              <a:spcBef>
                <a:spcPts val="0"/>
              </a:spcBef>
              <a:spcAft>
                <a:spcPts val="0"/>
              </a:spcAft>
              <a:buClr>
                <a:srgbClr val="003F82"/>
              </a:buClr>
              <a:buSzPts val="2000"/>
              <a:buFont typeface="Noto Sans Symbols"/>
              <a:buChar char="▪"/>
            </a:pPr>
            <a:r>
              <a:rPr lang="ru-RU" sz="2000" dirty="0">
                <a:solidFill>
                  <a:srgbClr val="003F82"/>
                </a:solidFill>
                <a:latin typeface="PT Sans"/>
                <a:ea typeface="PT Sans"/>
                <a:cs typeface="PT Sans"/>
                <a:sym typeface="PT Sans"/>
              </a:rPr>
              <a:t>Добавить возможность загрузить собственный </a:t>
            </a:r>
            <a:r>
              <a:rPr lang="en-US" sz="2000" dirty="0">
                <a:solidFill>
                  <a:srgbClr val="003F82"/>
                </a:solidFill>
                <a:latin typeface="PT Sans"/>
                <a:ea typeface="PT Sans"/>
                <a:cs typeface="PT Sans"/>
                <a:sym typeface="PT Sans"/>
              </a:rPr>
              <a:t>3D </a:t>
            </a:r>
            <a:r>
              <a:rPr lang="ru-RU" sz="2000" dirty="0">
                <a:solidFill>
                  <a:srgbClr val="003F82"/>
                </a:solidFill>
                <a:latin typeface="PT Sans"/>
                <a:ea typeface="PT Sans"/>
                <a:cs typeface="PT Sans"/>
                <a:sym typeface="PT Sans"/>
              </a:rPr>
              <a:t>объект</a:t>
            </a:r>
          </a:p>
          <a:p>
            <a:pPr marL="285750" marR="0" lvl="0" indent="-298450" algn="l" rtl="0">
              <a:spcBef>
                <a:spcPts val="0"/>
              </a:spcBef>
              <a:spcAft>
                <a:spcPts val="0"/>
              </a:spcAft>
              <a:buClr>
                <a:srgbClr val="003F82"/>
              </a:buClr>
              <a:buSzPts val="2000"/>
              <a:buFont typeface="Noto Sans Symbols"/>
              <a:buChar char="▪"/>
            </a:pPr>
            <a:r>
              <a:rPr lang="ru-RU" sz="2000" dirty="0">
                <a:solidFill>
                  <a:srgbClr val="003F82"/>
                </a:solidFill>
                <a:latin typeface="PT Sans"/>
                <a:ea typeface="PT Sans"/>
                <a:cs typeface="PT Sans"/>
                <a:sym typeface="PT Sans"/>
              </a:rPr>
              <a:t>Показать промежуточные кватернионы применяемы при интерполяции</a:t>
            </a:r>
            <a:endParaRPr lang="en-US" sz="2000" dirty="0">
              <a:solidFill>
                <a:srgbClr val="003F82"/>
              </a:solidFill>
              <a:latin typeface="PT Sans"/>
              <a:ea typeface="PT Sans"/>
              <a:cs typeface="PT Sans"/>
              <a:sym typeface="PT Sans"/>
            </a:endParaRPr>
          </a:p>
          <a:p>
            <a:pPr marL="285750" marR="0" lvl="0" indent="-298450" algn="l" rtl="0">
              <a:spcBef>
                <a:spcPts val="0"/>
              </a:spcBef>
              <a:spcAft>
                <a:spcPts val="0"/>
              </a:spcAft>
              <a:buClr>
                <a:srgbClr val="003F82"/>
              </a:buClr>
              <a:buSzPts val="2000"/>
              <a:buFont typeface="Noto Sans Symbols"/>
              <a:buChar char="▪"/>
            </a:pPr>
            <a:r>
              <a:rPr lang="ru-RU" sz="2000" dirty="0">
                <a:solidFill>
                  <a:srgbClr val="003F82"/>
                </a:solidFill>
                <a:latin typeface="PT Sans"/>
                <a:ea typeface="PT Sans"/>
                <a:cs typeface="PT Sans"/>
                <a:sym typeface="PT Sans"/>
              </a:rPr>
              <a:t>Показать другие возможные применения кватернионов</a:t>
            </a:r>
            <a:endParaRPr lang="ru-RU" sz="2000" dirty="0"/>
          </a:p>
          <a:p>
            <a:pPr marL="285750" marR="0" lvl="0" indent="-298450" algn="l" rtl="0">
              <a:spcBef>
                <a:spcPts val="0"/>
              </a:spcBef>
              <a:spcAft>
                <a:spcPts val="0"/>
              </a:spcAft>
              <a:buClr>
                <a:srgbClr val="003F82"/>
              </a:buClr>
              <a:buSzPts val="2000"/>
              <a:buFont typeface="Noto Sans Symbols"/>
              <a:buChar char="▪"/>
            </a:pPr>
            <a:r>
              <a:rPr lang="ru-RU" sz="2000" dirty="0">
                <a:solidFill>
                  <a:srgbClr val="003F82"/>
                </a:solidFill>
                <a:latin typeface="PT Sans"/>
                <a:ea typeface="PT Sans"/>
                <a:cs typeface="PT Sans"/>
                <a:sym typeface="PT Sans"/>
              </a:rPr>
              <a:t>Добавить визуализации касательно других разделов алгебры</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675</Words>
  <Application>Microsoft Office PowerPoint</Application>
  <PresentationFormat>Экран (4:3)</PresentationFormat>
  <Paragraphs>132</Paragraphs>
  <Slides>12</Slides>
  <Notes>12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12</vt:i4>
      </vt:variant>
    </vt:vector>
  </HeadingPairs>
  <TitlesOfParts>
    <vt:vector size="20" baseType="lpstr">
      <vt:lpstr>Arial</vt:lpstr>
      <vt:lpstr>Cambria Math</vt:lpstr>
      <vt:lpstr>Noto Sans Symbols</vt:lpstr>
      <vt:lpstr>PT Sans</vt:lpstr>
      <vt:lpstr>Calibri</vt:lpstr>
      <vt:lpstr>Times New Roman</vt:lpstr>
      <vt:lpstr>Roboto Medium</vt:lpstr>
      <vt:lpstr>Office Theme</vt:lpstr>
      <vt:lpstr>Факультет компьютерных наук Департамент программной инженерии  Курсовая работа JavaFX ПРИЛОЖЕНИЕ «КВАТЕРНИОНЫ В 3D ГРАФИКЕ»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Факультет компьютерных наук Департамент программной инженерии  Курсовая работа JavaFX ПРИЛОЖЕНИЕ «КВАТЕРНИОНЫ В 3D ГРАФИКЕ»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Факультет компьютерных наук Департамент программной инженерии  Курсовая работа JavaFX ПРИЛОЖЕНИЕ «КВАТЕРНИОНЫ В 3D ГРАФИКЕ»</dc:title>
  <dc:creator>MI</dc:creator>
  <cp:lastModifiedBy>Тигран Мартиросян</cp:lastModifiedBy>
  <cp:revision>11</cp:revision>
  <dcterms:modified xsi:type="dcterms:W3CDTF">2019-05-16T08:08:29Z</dcterms:modified>
</cp:coreProperties>
</file>