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43"/>
    <a:srgbClr val="FFCC99"/>
    <a:srgbClr val="DEDFDD"/>
    <a:srgbClr val="E5E6D6"/>
    <a:srgbClr val="FFD7AF"/>
    <a:srgbClr val="CCECFF"/>
    <a:srgbClr val="339933"/>
    <a:srgbClr val="008080"/>
    <a:srgbClr val="A8B40C"/>
    <a:srgbClr val="ACBE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49A5-5C0F-4B49-9567-9385C8895E9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9BA3-E061-4F58-B291-D6F619708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49A5-5C0F-4B49-9567-9385C8895E9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9BA3-E061-4F58-B291-D6F619708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49A5-5C0F-4B49-9567-9385C8895E9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9BA3-E061-4F58-B291-D6F619708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49A5-5C0F-4B49-9567-9385C8895E9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9BA3-E061-4F58-B291-D6F619708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49A5-5C0F-4B49-9567-9385C8895E9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9BA3-E061-4F58-B291-D6F619708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49A5-5C0F-4B49-9567-9385C8895E9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9BA3-E061-4F58-B291-D6F619708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49A5-5C0F-4B49-9567-9385C8895E9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9BA3-E061-4F58-B291-D6F619708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49A5-5C0F-4B49-9567-9385C8895E9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9BA3-E061-4F58-B291-D6F619708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49A5-5C0F-4B49-9567-9385C8895E9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9BA3-E061-4F58-B291-D6F619708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49A5-5C0F-4B49-9567-9385C8895E9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9BA3-E061-4F58-B291-D6F619708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49A5-5C0F-4B49-9567-9385C8895E9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9BA3-E061-4F58-B291-D6F619708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A49A5-5C0F-4B49-9567-9385C8895E9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09BA3-E061-4F58-B291-D6F619708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o-RO" sz="7200" dirty="0" smtClean="0"/>
              <a:t/>
            </a:r>
            <a:br>
              <a:rPr lang="ro-RO" sz="7200" dirty="0" smtClean="0"/>
            </a:br>
            <a:endParaRPr lang="en-US" sz="7300" dirty="0">
              <a:latin typeface="Forte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66800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31 </a:t>
            </a:r>
            <a:r>
              <a:rPr lang="en-US" dirty="0" err="1" smtClean="0"/>
              <a:t>elevi</a:t>
            </a:r>
            <a:r>
              <a:rPr lang="en-US" dirty="0" smtClean="0"/>
              <a:t>, “</a:t>
            </a:r>
            <a:r>
              <a:rPr lang="en-US" dirty="0" err="1" smtClean="0">
                <a:latin typeface="Forte" pitchFamily="66" charset="0"/>
              </a:rPr>
              <a:t>prezen</a:t>
            </a:r>
            <a:r>
              <a:rPr lang="ro-RO" b="1" dirty="0" smtClean="0">
                <a:latin typeface="Forte" pitchFamily="66" charset="0"/>
              </a:rPr>
              <a:t>ț</a:t>
            </a:r>
            <a:r>
              <a:rPr lang="en-US" dirty="0" err="1" smtClean="0">
                <a:latin typeface="Forte" pitchFamily="66" charset="0"/>
              </a:rPr>
              <a:t>i</a:t>
            </a:r>
            <a:r>
              <a:rPr lang="en-US" dirty="0" smtClean="0">
                <a:latin typeface="Forte" pitchFamily="66" charset="0"/>
              </a:rPr>
              <a:t> to</a:t>
            </a:r>
            <a:r>
              <a:rPr lang="ro-RO" b="1" dirty="0" smtClean="0">
                <a:latin typeface="Forte" pitchFamily="66" charset="0"/>
              </a:rPr>
              <a:t>ț</a:t>
            </a:r>
            <a:r>
              <a:rPr lang="en-US" dirty="0" err="1" smtClean="0">
                <a:latin typeface="Forte" pitchFamily="66" charset="0"/>
              </a:rPr>
              <a:t>i</a:t>
            </a:r>
            <a:r>
              <a:rPr lang="en-US" dirty="0" smtClean="0"/>
              <a:t>”</a:t>
            </a:r>
            <a:endParaRPr lang="ro-RO" dirty="0" smtClean="0"/>
          </a:p>
          <a:p>
            <a:r>
              <a:rPr lang="ro-RO" dirty="0" smtClean="0"/>
              <a:t>            prof. </a:t>
            </a:r>
            <a:r>
              <a:rPr lang="ro-RO" dirty="0"/>
              <a:t>d</a:t>
            </a:r>
            <a:r>
              <a:rPr lang="ro-RO" dirty="0" smtClean="0"/>
              <a:t>iriginte Cărăușu Claudia</a:t>
            </a:r>
            <a:endParaRPr lang="en-US" dirty="0" smtClean="0"/>
          </a:p>
          <a:p>
            <a:r>
              <a:rPr lang="ro-RO" dirty="0" smtClean="0"/>
              <a:t>19-21 oct. 2018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371600"/>
            <a:ext cx="50545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Forte" pitchFamily="66" charset="0"/>
              </a:rPr>
              <a:t>Prima </a:t>
            </a:r>
            <a:r>
              <a:rPr lang="en-U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Forte" pitchFamily="66" charset="0"/>
              </a:rPr>
              <a:t>Exc</a:t>
            </a:r>
            <a:r>
              <a:rPr lang="en-US" sz="5400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Forte" pitchFamily="66" charset="0"/>
              </a:rPr>
              <a:t>u</a:t>
            </a:r>
            <a:r>
              <a:rPr lang="en-U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Forte" pitchFamily="66" charset="0"/>
              </a:rPr>
              <a:t>rsie</a:t>
            </a:r>
            <a:r>
              <a:rPr lang="ro-RO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Forte" pitchFamily="66" charset="0"/>
              </a:rPr>
              <a:t/>
            </a:r>
            <a:br>
              <a:rPr lang="ro-RO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Forte" pitchFamily="66" charset="0"/>
              </a:rPr>
            </a:br>
            <a:r>
              <a:rPr lang="en-U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Forte" pitchFamily="66" charset="0"/>
              </a:rPr>
              <a:t>Clasa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Forte" pitchFamily="66" charset="0"/>
              </a:rPr>
              <a:t> a </a:t>
            </a:r>
            <a:r>
              <a:rPr lang="ro-RO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Forte" pitchFamily="66" charset="0"/>
                <a:cs typeface="Aharoni" pitchFamily="2" charset="-79"/>
              </a:rPr>
              <a:t>IX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Forte" pitchFamily="66" charset="0"/>
              </a:rPr>
              <a:t>-a D</a:t>
            </a:r>
            <a:r>
              <a:rPr lang="ro-RO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Forte" pitchFamily="66" charset="0"/>
              </a:rPr>
              <a:t>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Forte" pitchFamily="66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95126">
            <a:off x="84843" y="1620643"/>
            <a:ext cx="3508031" cy="1417638"/>
          </a:xfrm>
        </p:spPr>
        <p:txBody>
          <a:bodyPr>
            <a:normAutofit/>
          </a:bodyPr>
          <a:lstStyle/>
          <a:p>
            <a:r>
              <a:rPr lang="ro-RO" sz="2600" dirty="0" smtClean="0">
                <a:solidFill>
                  <a:srgbClr val="FFFF43"/>
                </a:solidFill>
                <a:latin typeface="Forte" pitchFamily="66" charset="0"/>
              </a:rPr>
              <a:t>Prima vizit</a:t>
            </a:r>
            <a:r>
              <a:rPr lang="ro-RO" sz="2600" b="1" dirty="0" smtClean="0">
                <a:solidFill>
                  <a:srgbClr val="FFFF43"/>
                </a:solidFill>
                <a:latin typeface="Forte" pitchFamily="66" charset="0"/>
              </a:rPr>
              <a:t>ă</a:t>
            </a:r>
            <a:r>
              <a:rPr lang="ro-RO" sz="2600" dirty="0" smtClean="0">
                <a:solidFill>
                  <a:srgbClr val="FFFF43"/>
                </a:solidFill>
                <a:latin typeface="Forte" pitchFamily="66" charset="0"/>
              </a:rPr>
              <a:t>,</a:t>
            </a:r>
            <a:br>
              <a:rPr lang="ro-RO" sz="2600" dirty="0" smtClean="0">
                <a:solidFill>
                  <a:srgbClr val="FFFF43"/>
                </a:solidFill>
                <a:latin typeface="Forte" pitchFamily="66" charset="0"/>
              </a:rPr>
            </a:br>
            <a:r>
              <a:rPr lang="ro-RO" sz="2600" dirty="0" smtClean="0">
                <a:solidFill>
                  <a:srgbClr val="FFFF43"/>
                </a:solidFill>
                <a:latin typeface="Aharoni" pitchFamily="2" charset="-79"/>
                <a:cs typeface="Aharoni" pitchFamily="2" charset="-79"/>
              </a:rPr>
              <a:t>M</a:t>
            </a:r>
            <a:r>
              <a:rPr lang="ro-RO" sz="2600" b="1" dirty="0" smtClean="0">
                <a:solidFill>
                  <a:srgbClr val="FFFF43"/>
                </a:solidFill>
                <a:latin typeface="Aharoni" pitchFamily="2" charset="-79"/>
                <a:cs typeface="Aharoni" pitchFamily="2" charset="-79"/>
              </a:rPr>
              <a:t>ă</a:t>
            </a:r>
            <a:r>
              <a:rPr lang="ro-RO" sz="2600" dirty="0" smtClean="0">
                <a:solidFill>
                  <a:srgbClr val="FFFF43"/>
                </a:solidFill>
                <a:latin typeface="Aharoni" pitchFamily="2" charset="-79"/>
                <a:cs typeface="Aharoni" pitchFamily="2" charset="-79"/>
              </a:rPr>
              <a:t>n</a:t>
            </a:r>
            <a:r>
              <a:rPr lang="ro-RO" sz="2600" b="1" dirty="0" smtClean="0">
                <a:solidFill>
                  <a:srgbClr val="FFFF43"/>
                </a:solidFill>
                <a:latin typeface="Aharoni" pitchFamily="2" charset="-79"/>
                <a:cs typeface="Aharoni" pitchFamily="2" charset="-79"/>
              </a:rPr>
              <a:t>ă</a:t>
            </a:r>
            <a:r>
              <a:rPr lang="ro-RO" sz="2600" dirty="0" smtClean="0">
                <a:solidFill>
                  <a:srgbClr val="FFFF43"/>
                </a:solidFill>
                <a:latin typeface="Aharoni" pitchFamily="2" charset="-79"/>
                <a:cs typeface="Aharoni" pitchFamily="2" charset="-79"/>
              </a:rPr>
              <a:t>stirea Sucevi</a:t>
            </a:r>
            <a:r>
              <a:rPr lang="ro-RO" sz="2600" b="1" dirty="0" smtClean="0">
                <a:solidFill>
                  <a:srgbClr val="FFFF43"/>
                </a:solidFill>
                <a:latin typeface="Aharoni" pitchFamily="2" charset="-79"/>
                <a:cs typeface="Aharoni" pitchFamily="2" charset="-79"/>
              </a:rPr>
              <a:t>ț</a:t>
            </a:r>
            <a:r>
              <a:rPr lang="ro-RO" sz="2600" dirty="0" smtClean="0">
                <a:solidFill>
                  <a:srgbClr val="FFFF43"/>
                </a:solidFill>
                <a:latin typeface="Aharoni" pitchFamily="2" charset="-79"/>
                <a:cs typeface="Aharoni" pitchFamily="2" charset="-79"/>
              </a:rPr>
              <a:t>a</a:t>
            </a:r>
            <a:r>
              <a:rPr lang="ro-RO" sz="2600" dirty="0" smtClean="0">
                <a:solidFill>
                  <a:srgbClr val="A8B40C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ro-RO" sz="2600" dirty="0" smtClean="0">
                <a:solidFill>
                  <a:srgbClr val="A8B40C"/>
                </a:solidFill>
                <a:latin typeface="Aharoni" pitchFamily="2" charset="-79"/>
                <a:cs typeface="Aharoni" pitchFamily="2" charset="-79"/>
              </a:rPr>
            </a:br>
            <a:endParaRPr lang="en-US" sz="2600" dirty="0">
              <a:solidFill>
                <a:srgbClr val="A8B40C"/>
              </a:solidFill>
              <a:latin typeface="Forte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015580">
            <a:off x="395465" y="2695141"/>
            <a:ext cx="141178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43"/>
                </a:solidFill>
              </a:rPr>
              <a:t>Ctitor</a:t>
            </a:r>
            <a:r>
              <a:rPr lang="en-US" sz="1600" dirty="0" smtClean="0">
                <a:solidFill>
                  <a:srgbClr val="FFFF43"/>
                </a:solidFill>
              </a:rPr>
              <a:t>:</a:t>
            </a:r>
          </a:p>
          <a:p>
            <a:r>
              <a:rPr lang="vi-VN" sz="1600" dirty="0" smtClean="0">
                <a:solidFill>
                  <a:srgbClr val="FFFF43"/>
                </a:solidFill>
              </a:rPr>
              <a:t>Mitropolitul Gheorghe Movilă</a:t>
            </a:r>
            <a:r>
              <a:rPr lang="en-US" sz="1600" dirty="0" smtClean="0">
                <a:solidFill>
                  <a:srgbClr val="FFFF43"/>
                </a:solidFill>
              </a:rPr>
              <a:t>,</a:t>
            </a:r>
          </a:p>
          <a:p>
            <a:r>
              <a:rPr lang="en-US" sz="1600" dirty="0" err="1" smtClean="0">
                <a:solidFill>
                  <a:srgbClr val="FFFF43"/>
                </a:solidFill>
              </a:rPr>
              <a:t>Culoarea</a:t>
            </a:r>
            <a:endParaRPr lang="en-US" sz="1600" dirty="0" smtClean="0">
              <a:solidFill>
                <a:srgbClr val="FFFF43"/>
              </a:solidFill>
            </a:endParaRPr>
          </a:p>
          <a:p>
            <a:r>
              <a:rPr lang="en-US" sz="1600" dirty="0" err="1" smtClean="0">
                <a:solidFill>
                  <a:srgbClr val="FFFF43"/>
                </a:solidFill>
              </a:rPr>
              <a:t>reprezentativ</a:t>
            </a:r>
            <a:r>
              <a:rPr lang="ro-RO" sz="1600" dirty="0" smtClean="0">
                <a:solidFill>
                  <a:srgbClr val="FFFF43"/>
                </a:solidFill>
              </a:rPr>
              <a:t>ă</a:t>
            </a:r>
            <a:endParaRPr lang="en-US" sz="1600" dirty="0" smtClean="0">
              <a:solidFill>
                <a:srgbClr val="FFFF43"/>
              </a:solidFill>
            </a:endParaRPr>
          </a:p>
          <a:p>
            <a:r>
              <a:rPr lang="en-US" sz="1600" dirty="0" err="1" smtClean="0">
                <a:solidFill>
                  <a:srgbClr val="FFFF43"/>
                </a:solidFill>
              </a:rPr>
              <a:t>galben</a:t>
            </a:r>
            <a:r>
              <a:rPr lang="en-US" sz="1600" dirty="0" smtClean="0">
                <a:solidFill>
                  <a:srgbClr val="FFFF43"/>
                </a:solidFill>
              </a:rPr>
              <a:t> </a:t>
            </a:r>
            <a:r>
              <a:rPr lang="en-US" sz="1600" dirty="0" err="1" smtClean="0">
                <a:solidFill>
                  <a:srgbClr val="FFFF43"/>
                </a:solidFill>
              </a:rPr>
              <a:t>auriu</a:t>
            </a:r>
            <a:endParaRPr lang="en-US" sz="1600" dirty="0" smtClean="0">
              <a:solidFill>
                <a:srgbClr val="FFFF43"/>
              </a:solidFill>
            </a:endParaRPr>
          </a:p>
          <a:p>
            <a:endParaRPr lang="en-US" dirty="0">
              <a:solidFill>
                <a:srgbClr val="FFFF43"/>
              </a:solidFill>
              <a:latin typeface="Forte" pitchFamily="66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68191">
            <a:off x="434256" y="1745920"/>
            <a:ext cx="5859973" cy="156351"/>
          </a:xfrm>
        </p:spPr>
        <p:txBody>
          <a:bodyPr>
            <a:normAutofit fontScale="90000"/>
          </a:bodyPr>
          <a:lstStyle/>
          <a:p>
            <a:r>
              <a:rPr lang="ro-RO" dirty="0" smtClean="0">
                <a:solidFill>
                  <a:srgbClr val="339933"/>
                </a:solidFill>
                <a:latin typeface="Forte" pitchFamily="66" charset="0"/>
              </a:rPr>
              <a:t>Prima vizit</a:t>
            </a:r>
            <a:r>
              <a:rPr lang="ro-RO" b="1" dirty="0" smtClean="0">
                <a:solidFill>
                  <a:srgbClr val="339933"/>
                </a:solidFill>
                <a:latin typeface="Forte" pitchFamily="66" charset="0"/>
              </a:rPr>
              <a:t>ă</a:t>
            </a:r>
            <a:r>
              <a:rPr lang="en-US" b="1" dirty="0" smtClean="0">
                <a:solidFill>
                  <a:srgbClr val="339933"/>
                </a:solidFill>
                <a:latin typeface="Forte" pitchFamily="66" charset="0"/>
              </a:rPr>
              <a:t>,</a:t>
            </a:r>
            <a:r>
              <a:rPr lang="ro-RO" dirty="0" smtClean="0">
                <a:solidFill>
                  <a:srgbClr val="339933"/>
                </a:solidFill>
                <a:latin typeface="Forte" pitchFamily="66" charset="0"/>
              </a:rPr>
              <a:t/>
            </a:r>
            <a:br>
              <a:rPr lang="ro-RO" dirty="0" smtClean="0">
                <a:solidFill>
                  <a:srgbClr val="339933"/>
                </a:solidFill>
                <a:latin typeface="Forte" pitchFamily="66" charset="0"/>
              </a:rPr>
            </a:br>
            <a:r>
              <a:rPr lang="ro-RO" dirty="0" smtClean="0">
                <a:solidFill>
                  <a:srgbClr val="339933"/>
                </a:solidFill>
                <a:latin typeface="Forte" pitchFamily="66" charset="0"/>
              </a:rPr>
              <a:t>M</a:t>
            </a:r>
            <a:r>
              <a:rPr lang="ro-RO" b="1" dirty="0" smtClean="0">
                <a:solidFill>
                  <a:srgbClr val="339933"/>
                </a:solidFill>
                <a:latin typeface="Forte" pitchFamily="66" charset="0"/>
              </a:rPr>
              <a:t>ă</a:t>
            </a:r>
            <a:r>
              <a:rPr lang="ro-RO" dirty="0" smtClean="0">
                <a:solidFill>
                  <a:srgbClr val="339933"/>
                </a:solidFill>
                <a:latin typeface="Forte" pitchFamily="66" charset="0"/>
              </a:rPr>
              <a:t>n</a:t>
            </a:r>
            <a:r>
              <a:rPr lang="ro-RO" b="1" dirty="0" smtClean="0">
                <a:solidFill>
                  <a:srgbClr val="339933"/>
                </a:solidFill>
                <a:latin typeface="Forte" pitchFamily="66" charset="0"/>
              </a:rPr>
              <a:t>ă</a:t>
            </a:r>
            <a:r>
              <a:rPr lang="ro-RO" dirty="0" smtClean="0">
                <a:solidFill>
                  <a:srgbClr val="339933"/>
                </a:solidFill>
                <a:latin typeface="Forte" pitchFamily="66" charset="0"/>
              </a:rPr>
              <a:t>stirea Moldovi</a:t>
            </a:r>
            <a:r>
              <a:rPr lang="ro-RO" b="1" dirty="0" smtClean="0">
                <a:solidFill>
                  <a:srgbClr val="339933"/>
                </a:solidFill>
                <a:latin typeface="Forte" pitchFamily="66" charset="0"/>
              </a:rPr>
              <a:t>ț</a:t>
            </a:r>
            <a:r>
              <a:rPr lang="ro-RO" dirty="0" smtClean="0">
                <a:solidFill>
                  <a:srgbClr val="339933"/>
                </a:solidFill>
                <a:latin typeface="Forte" pitchFamily="66" charset="0"/>
              </a:rPr>
              <a:t>a</a:t>
            </a:r>
            <a:r>
              <a:rPr lang="ro-RO" dirty="0" smtClean="0">
                <a:solidFill>
                  <a:srgbClr val="008080"/>
                </a:solidFill>
                <a:latin typeface="Forte" pitchFamily="66" charset="0"/>
              </a:rPr>
              <a:t/>
            </a:r>
            <a:br>
              <a:rPr lang="ro-RO" dirty="0" smtClean="0">
                <a:solidFill>
                  <a:srgbClr val="008080"/>
                </a:solidFill>
                <a:latin typeface="Forte" pitchFamily="66" charset="0"/>
              </a:rPr>
            </a:br>
            <a:endParaRPr lang="en-US" dirty="0">
              <a:solidFill>
                <a:srgbClr val="008080"/>
              </a:solidFill>
              <a:latin typeface="Forte" pitchFamily="66" charset="0"/>
            </a:endParaRPr>
          </a:p>
        </p:txBody>
      </p:sp>
      <p:pic>
        <p:nvPicPr>
          <p:cNvPr id="3" name="Picture 2" descr="thumbnail (9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7115">
            <a:off x="295800" y="2529372"/>
            <a:ext cx="3658073" cy="2743555"/>
          </a:xfrm>
          <a:prstGeom prst="rect">
            <a:avLst/>
          </a:prstGeom>
        </p:spPr>
      </p:pic>
      <p:pic>
        <p:nvPicPr>
          <p:cNvPr id="4" name="Picture 3" descr="thumbnail (10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4058">
            <a:off x="4216763" y="2338418"/>
            <a:ext cx="3315611" cy="2676404"/>
          </a:xfrm>
          <a:prstGeom prst="rect">
            <a:avLst/>
          </a:prstGeom>
        </p:spPr>
      </p:pic>
      <p:pic>
        <p:nvPicPr>
          <p:cNvPr id="1027" name="Picture 3" descr="C:\Users\claudia\AppData\Local\Microsoft\Windows\Temporary Internet Files\Content.IE5\H63Y0Z6L\1421165237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165212">
            <a:off x="6014184" y="601385"/>
            <a:ext cx="1153440" cy="119218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es-moldura-de-estilo-antigo_1017-144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5211"/>
            <a:ext cx="8562278" cy="6382789"/>
          </a:xfrm>
          <a:prstGeom prst="rect">
            <a:avLst/>
          </a:prstGeom>
        </p:spPr>
      </p:pic>
      <p:pic>
        <p:nvPicPr>
          <p:cNvPr id="5" name="Picture 4" descr="thumbnail (6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011387">
            <a:off x="1572792" y="1434578"/>
            <a:ext cx="2673739" cy="1696641"/>
          </a:xfrm>
          <a:prstGeom prst="rect">
            <a:avLst/>
          </a:prstGeom>
        </p:spPr>
      </p:pic>
      <p:pic>
        <p:nvPicPr>
          <p:cNvPr id="6" name="Picture 5" descr="thumbnail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630486">
            <a:off x="1485596" y="3675071"/>
            <a:ext cx="2561673" cy="1730494"/>
          </a:xfrm>
          <a:prstGeom prst="rect">
            <a:avLst/>
          </a:prstGeom>
        </p:spPr>
      </p:pic>
      <p:pic>
        <p:nvPicPr>
          <p:cNvPr id="7" name="Picture 6" descr="5-salina-cacica-hoinariroman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302455">
            <a:off x="4877072" y="1868706"/>
            <a:ext cx="2724665" cy="18605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000" y="228600"/>
            <a:ext cx="449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Forte" pitchFamily="66" charset="0"/>
              </a:rPr>
              <a:t>Prima </a:t>
            </a:r>
            <a:r>
              <a:rPr lang="en-US" sz="3000" dirty="0" err="1" smtClean="0">
                <a:latin typeface="Forte" pitchFamily="66" charset="0"/>
              </a:rPr>
              <a:t>vizit</a:t>
            </a:r>
            <a:r>
              <a:rPr lang="ro-RO" sz="3000" b="1" dirty="0" smtClean="0">
                <a:latin typeface="Forte" pitchFamily="66" charset="0"/>
              </a:rPr>
              <a:t>ă la</a:t>
            </a:r>
          </a:p>
          <a:p>
            <a:r>
              <a:rPr lang="ro-RO" sz="3000" b="1" dirty="0" smtClean="0">
                <a:latin typeface="Forte" pitchFamily="66" charset="0"/>
              </a:rPr>
              <a:t>                  </a:t>
            </a:r>
            <a:r>
              <a:rPr lang="ro-RO" sz="3000" dirty="0" smtClean="0">
                <a:latin typeface="Forte" pitchFamily="66" charset="0"/>
              </a:rPr>
              <a:t>salina Cacica</a:t>
            </a:r>
            <a:endParaRPr lang="en-US" sz="3000" dirty="0"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8000">
              <a:schemeClr val="accent1">
                <a:tint val="66000"/>
                <a:satMod val="160000"/>
                <a:alpha val="59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hoto-frame-collage-in-realistic-style_23-214788197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20" y="533401"/>
            <a:ext cx="8322680" cy="5851390"/>
          </a:xfrm>
        </p:spPr>
      </p:pic>
      <p:pic>
        <p:nvPicPr>
          <p:cNvPr id="7" name="Picture 6" descr="646x4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1506">
            <a:off x="2056953" y="1790198"/>
            <a:ext cx="2226757" cy="1522380"/>
          </a:xfrm>
          <a:prstGeom prst="rect">
            <a:avLst/>
          </a:prstGeom>
        </p:spPr>
      </p:pic>
      <p:pic>
        <p:nvPicPr>
          <p:cNvPr id="8" name="Picture 7" descr="thumbnail (1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428802">
            <a:off x="4871574" y="1854038"/>
            <a:ext cx="2124793" cy="1429751"/>
          </a:xfrm>
          <a:prstGeom prst="rect">
            <a:avLst/>
          </a:prstGeom>
        </p:spPr>
      </p:pic>
      <p:pic>
        <p:nvPicPr>
          <p:cNvPr id="9" name="Picture 8" descr="thumbnail (13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273916">
            <a:off x="2158005" y="3876775"/>
            <a:ext cx="2110065" cy="1509571"/>
          </a:xfrm>
          <a:prstGeom prst="rect">
            <a:avLst/>
          </a:prstGeom>
        </p:spPr>
      </p:pic>
      <p:pic>
        <p:nvPicPr>
          <p:cNvPr id="10" name="Picture 9" descr="thumbnail (12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65625">
            <a:off x="5239209" y="3812439"/>
            <a:ext cx="2098375" cy="15737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5720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>
                <a:latin typeface="Forte" pitchFamily="66" charset="0"/>
              </a:rPr>
              <a:t>Primul zbor, la tiroliana Palma</a:t>
            </a:r>
            <a:endParaRPr lang="en-US" sz="4400" dirty="0"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>
                <a:latin typeface="Forte" pitchFamily="66" charset="0"/>
              </a:rPr>
              <a:t>Primul ulcior, Mesterul Olar Marginea</a:t>
            </a:r>
            <a:endParaRPr lang="en-US" dirty="0">
              <a:latin typeface="Forte" pitchFamily="66" charset="0"/>
            </a:endParaRPr>
          </a:p>
        </p:txBody>
      </p:sp>
      <p:pic>
        <p:nvPicPr>
          <p:cNvPr id="4" name="Picture 3" descr="thumbnail (7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905000"/>
            <a:ext cx="2819400" cy="3962400"/>
          </a:xfrm>
          <a:prstGeom prst="rect">
            <a:avLst/>
          </a:prstGeom>
        </p:spPr>
      </p:pic>
      <p:pic>
        <p:nvPicPr>
          <p:cNvPr id="5" name="Picture 4" descr="thumbnail (4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1828800"/>
            <a:ext cx="1752600" cy="2667000"/>
          </a:xfrm>
          <a:prstGeom prst="rect">
            <a:avLst/>
          </a:prstGeom>
        </p:spPr>
      </p:pic>
      <p:pic>
        <p:nvPicPr>
          <p:cNvPr id="6" name="Picture 5" descr="descărca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352800"/>
            <a:ext cx="1743075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Prima Petrecere împreună</a:t>
            </a:r>
            <a:endParaRPr lang="en-US" dirty="0"/>
          </a:p>
        </p:txBody>
      </p:sp>
      <p:pic>
        <p:nvPicPr>
          <p:cNvPr id="4" name="Content Placeholder 3" descr="89883856-40-years-anniversary-vector-emblem-logo-template-design-element-greeting-card-with-collage-of-empty-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81000" y="0"/>
            <a:ext cx="9829800" cy="6858000"/>
          </a:xfrm>
        </p:spPr>
      </p:pic>
      <p:pic>
        <p:nvPicPr>
          <p:cNvPr id="5" name="Picture 4" descr="thumbnail (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0962">
            <a:off x="678983" y="1619820"/>
            <a:ext cx="2169377" cy="3862268"/>
          </a:xfrm>
          <a:prstGeom prst="rect">
            <a:avLst/>
          </a:prstGeom>
        </p:spPr>
      </p:pic>
      <p:pic>
        <p:nvPicPr>
          <p:cNvPr id="6" name="Picture 5" descr="thumbnail (2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1447800"/>
            <a:ext cx="2766646" cy="449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33600" y="228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>
                <a:solidFill>
                  <a:srgbClr val="FFC000"/>
                </a:solidFill>
                <a:latin typeface="Forte" pitchFamily="66" charset="0"/>
              </a:rPr>
              <a:t>Prima aniversare, împreun</a:t>
            </a:r>
            <a:r>
              <a:rPr lang="ro-RO" sz="2800" b="1" dirty="0" smtClean="0">
                <a:solidFill>
                  <a:srgbClr val="FFC000"/>
                </a:solidFill>
                <a:latin typeface="Forte" pitchFamily="66" charset="0"/>
              </a:rPr>
              <a:t>ă</a:t>
            </a:r>
            <a:endParaRPr lang="en-US" sz="2800" b="1" dirty="0">
              <a:solidFill>
                <a:srgbClr val="FFC000"/>
              </a:solidFill>
              <a:latin typeface="Forte" pitchFamily="66" charset="0"/>
            </a:endParaRPr>
          </a:p>
        </p:txBody>
      </p:sp>
      <p:pic>
        <p:nvPicPr>
          <p:cNvPr id="10" name="Picture 9" descr="thumbnail (14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93506">
            <a:off x="6177760" y="1488076"/>
            <a:ext cx="2175706" cy="3866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66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</vt:lpstr>
      <vt:lpstr>Prima vizită, Mănăstirea Sucevița </vt:lpstr>
      <vt:lpstr>Prima vizită, Mănăstirea Moldovița </vt:lpstr>
      <vt:lpstr>Slide 4</vt:lpstr>
      <vt:lpstr>Slide 5</vt:lpstr>
      <vt:lpstr>Primul ulcior, Mesterul Olar Marginea</vt:lpstr>
      <vt:lpstr>Prima Petrecere împreună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 Excursie Clasa a IX-a D</dc:title>
  <dc:creator>claudia</dc:creator>
  <cp:lastModifiedBy>claudia</cp:lastModifiedBy>
  <cp:revision>42</cp:revision>
  <dcterms:created xsi:type="dcterms:W3CDTF">2018-11-01T10:52:42Z</dcterms:created>
  <dcterms:modified xsi:type="dcterms:W3CDTF">2018-11-06T10:18:25Z</dcterms:modified>
</cp:coreProperties>
</file>