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0" r:id="rId6"/>
    <p:sldId id="261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B771A-7DBE-AA41-9466-B9D768C95C7B}" v="3" dt="2021-01-18T07:46:04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076B771A-7DBE-AA41-9466-B9D768C95C7B}"/>
    <pc:docChg chg="modSld">
      <pc:chgData name="Mehmet Tiras" userId="2a23be2cce6fcbde" providerId="LiveId" clId="{076B771A-7DBE-AA41-9466-B9D768C95C7B}" dt="2021-01-18T08:04:29.856" v="184" actId="20577"/>
      <pc:docMkLst>
        <pc:docMk/>
      </pc:docMkLst>
      <pc:sldChg chg="modSp mod">
        <pc:chgData name="Mehmet Tiras" userId="2a23be2cce6fcbde" providerId="LiveId" clId="{076B771A-7DBE-AA41-9466-B9D768C95C7B}" dt="2021-01-18T07:47:34.942" v="179" actId="20577"/>
        <pc:sldMkLst>
          <pc:docMk/>
          <pc:sldMk cId="129206973" sldId="257"/>
        </pc:sldMkLst>
        <pc:spChg chg="mod">
          <ac:chgData name="Mehmet Tiras" userId="2a23be2cce6fcbde" providerId="LiveId" clId="{076B771A-7DBE-AA41-9466-B9D768C95C7B}" dt="2021-01-18T07:47:34.942" v="179" actId="20577"/>
          <ac:spMkLst>
            <pc:docMk/>
            <pc:sldMk cId="129206973" sldId="257"/>
            <ac:spMk id="8" creationId="{7EDF6ABA-AB1E-D54E-AD6F-EF4D3C85DB53}"/>
          </ac:spMkLst>
        </pc:spChg>
      </pc:sldChg>
      <pc:sldChg chg="modSp mod">
        <pc:chgData name="Mehmet Tiras" userId="2a23be2cce6fcbde" providerId="LiveId" clId="{076B771A-7DBE-AA41-9466-B9D768C95C7B}" dt="2021-01-18T08:04:29.856" v="184" actId="20577"/>
        <pc:sldMkLst>
          <pc:docMk/>
          <pc:sldMk cId="316146752" sldId="260"/>
        </pc:sldMkLst>
        <pc:spChg chg="mod">
          <ac:chgData name="Mehmet Tiras" userId="2a23be2cce6fcbde" providerId="LiveId" clId="{076B771A-7DBE-AA41-9466-B9D768C95C7B}" dt="2021-01-18T08:04:29.856" v="184" actId="20577"/>
          <ac:spMkLst>
            <pc:docMk/>
            <pc:sldMk cId="316146752" sldId="260"/>
            <ac:spMk id="4" creationId="{C326FCD4-0DF6-BC46-AAF1-3CCBBE2A8235}"/>
          </ac:spMkLst>
        </pc:spChg>
      </pc:sldChg>
      <pc:sldChg chg="modSp mod">
        <pc:chgData name="Mehmet Tiras" userId="2a23be2cce6fcbde" providerId="LiveId" clId="{076B771A-7DBE-AA41-9466-B9D768C95C7B}" dt="2021-01-18T07:46:36.619" v="175" actId="20577"/>
        <pc:sldMkLst>
          <pc:docMk/>
          <pc:sldMk cId="1936910058" sldId="261"/>
        </pc:sldMkLst>
        <pc:spChg chg="mod">
          <ac:chgData name="Mehmet Tiras" userId="2a23be2cce6fcbde" providerId="LiveId" clId="{076B771A-7DBE-AA41-9466-B9D768C95C7B}" dt="2021-01-18T07:46:36.619" v="175" actId="20577"/>
          <ac:spMkLst>
            <pc:docMk/>
            <pc:sldMk cId="1936910058" sldId="261"/>
            <ac:spMk id="4" creationId="{48C36131-3EEB-2B4F-AE92-2ECFF68BBB51}"/>
          </ac:spMkLst>
        </pc:spChg>
      </pc:sldChg>
      <pc:sldChg chg="modSp mod">
        <pc:chgData name="Mehmet Tiras" userId="2a23be2cce6fcbde" providerId="LiveId" clId="{076B771A-7DBE-AA41-9466-B9D768C95C7B}" dt="2021-01-18T07:42:45.392" v="154" actId="20577"/>
        <pc:sldMkLst>
          <pc:docMk/>
          <pc:sldMk cId="4261669463" sldId="266"/>
        </pc:sldMkLst>
        <pc:spChg chg="mod">
          <ac:chgData name="Mehmet Tiras" userId="2a23be2cce6fcbde" providerId="LiveId" clId="{076B771A-7DBE-AA41-9466-B9D768C95C7B}" dt="2021-01-18T07:42:45.392" v="154" actId="20577"/>
          <ac:spMkLst>
            <pc:docMk/>
            <pc:sldMk cId="4261669463" sldId="266"/>
            <ac:spMk id="4" creationId="{A80D897D-37A2-654D-90F1-D3ACD21A59F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MW</a:t>
            </a:r>
            <a:r>
              <a:rPr lang="en-US" baseline="0"/>
              <a:t> Loss and Outage Time (Min)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AEMR8Q3.1!$D$1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AEMR8Q3.1!$A$2:$C$37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AEMR8Q3.1!$D$2:$D$37</c:f>
              <c:numCache>
                <c:formatCode>General</c:formatCode>
                <c:ptCount val="36"/>
                <c:pt idx="0">
                  <c:v>149</c:v>
                </c:pt>
                <c:pt idx="1">
                  <c:v>141.21</c:v>
                </c:pt>
                <c:pt idx="2">
                  <c:v>131.78</c:v>
                </c:pt>
                <c:pt idx="3">
                  <c:v>87.71</c:v>
                </c:pt>
                <c:pt idx="4">
                  <c:v>85.14</c:v>
                </c:pt>
                <c:pt idx="5">
                  <c:v>80</c:v>
                </c:pt>
                <c:pt idx="6">
                  <c:v>76.23</c:v>
                </c:pt>
                <c:pt idx="7">
                  <c:v>72.61</c:v>
                </c:pt>
                <c:pt idx="8">
                  <c:v>67.209999999999994</c:v>
                </c:pt>
                <c:pt idx="9">
                  <c:v>61.93</c:v>
                </c:pt>
                <c:pt idx="10">
                  <c:v>61.57</c:v>
                </c:pt>
                <c:pt idx="11">
                  <c:v>58.11</c:v>
                </c:pt>
                <c:pt idx="12">
                  <c:v>56.32</c:v>
                </c:pt>
                <c:pt idx="13">
                  <c:v>55</c:v>
                </c:pt>
                <c:pt idx="14">
                  <c:v>51.42</c:v>
                </c:pt>
                <c:pt idx="15">
                  <c:v>49.69</c:v>
                </c:pt>
                <c:pt idx="16">
                  <c:v>46.94</c:v>
                </c:pt>
                <c:pt idx="17">
                  <c:v>44.16</c:v>
                </c:pt>
                <c:pt idx="18">
                  <c:v>42.47</c:v>
                </c:pt>
                <c:pt idx="19">
                  <c:v>36.799999999999997</c:v>
                </c:pt>
                <c:pt idx="20">
                  <c:v>33.979999999999997</c:v>
                </c:pt>
                <c:pt idx="21">
                  <c:v>30.46</c:v>
                </c:pt>
                <c:pt idx="22">
                  <c:v>29.17</c:v>
                </c:pt>
                <c:pt idx="23">
                  <c:v>27.66</c:v>
                </c:pt>
                <c:pt idx="24">
                  <c:v>27.41</c:v>
                </c:pt>
                <c:pt idx="25">
                  <c:v>27</c:v>
                </c:pt>
                <c:pt idx="26">
                  <c:v>26.57</c:v>
                </c:pt>
                <c:pt idx="27">
                  <c:v>23</c:v>
                </c:pt>
                <c:pt idx="28">
                  <c:v>21.6</c:v>
                </c:pt>
                <c:pt idx="29">
                  <c:v>18.96</c:v>
                </c:pt>
                <c:pt idx="30">
                  <c:v>16.260000000000002</c:v>
                </c:pt>
                <c:pt idx="31">
                  <c:v>14.74</c:v>
                </c:pt>
                <c:pt idx="32">
                  <c:v>13.27</c:v>
                </c:pt>
                <c:pt idx="33">
                  <c:v>5.89</c:v>
                </c:pt>
                <c:pt idx="34">
                  <c:v>1.44</c:v>
                </c:pt>
                <c:pt idx="35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C-E043-BC66-6909EC0A4BB5}"/>
            </c:ext>
          </c:extLst>
        </c:ser>
        <c:ser>
          <c:idx val="1"/>
          <c:order val="1"/>
          <c:tx>
            <c:strRef>
              <c:f>AEMR8Q3.1!$E$1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AEMR8Q3.1!$A$2:$C$37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AEMR8Q3.1!$E$2:$E$37</c:f>
              <c:numCache>
                <c:formatCode>General</c:formatCode>
                <c:ptCount val="36"/>
                <c:pt idx="0">
                  <c:v>0.4</c:v>
                </c:pt>
                <c:pt idx="1">
                  <c:v>0.03</c:v>
                </c:pt>
                <c:pt idx="2">
                  <c:v>0.32</c:v>
                </c:pt>
                <c:pt idx="3">
                  <c:v>0.28000000000000003</c:v>
                </c:pt>
                <c:pt idx="4">
                  <c:v>0.88</c:v>
                </c:pt>
                <c:pt idx="5">
                  <c:v>0.25</c:v>
                </c:pt>
                <c:pt idx="6">
                  <c:v>0.34</c:v>
                </c:pt>
                <c:pt idx="7">
                  <c:v>0.31</c:v>
                </c:pt>
                <c:pt idx="8">
                  <c:v>0.44</c:v>
                </c:pt>
                <c:pt idx="9">
                  <c:v>0.98</c:v>
                </c:pt>
                <c:pt idx="10">
                  <c:v>0.55000000000000004</c:v>
                </c:pt>
                <c:pt idx="11">
                  <c:v>4.82</c:v>
                </c:pt>
                <c:pt idx="12">
                  <c:v>15.71</c:v>
                </c:pt>
                <c:pt idx="13">
                  <c:v>1.29</c:v>
                </c:pt>
                <c:pt idx="14">
                  <c:v>7.0000000000000007E-2</c:v>
                </c:pt>
                <c:pt idx="15">
                  <c:v>0.26</c:v>
                </c:pt>
                <c:pt idx="16">
                  <c:v>0.23</c:v>
                </c:pt>
                <c:pt idx="17">
                  <c:v>0.08</c:v>
                </c:pt>
                <c:pt idx="18">
                  <c:v>0.31</c:v>
                </c:pt>
                <c:pt idx="19">
                  <c:v>0.49</c:v>
                </c:pt>
                <c:pt idx="20">
                  <c:v>0.92</c:v>
                </c:pt>
                <c:pt idx="21">
                  <c:v>0.18</c:v>
                </c:pt>
                <c:pt idx="22">
                  <c:v>0.04</c:v>
                </c:pt>
                <c:pt idx="23">
                  <c:v>0.57999999999999996</c:v>
                </c:pt>
                <c:pt idx="24">
                  <c:v>4.1900000000000004</c:v>
                </c:pt>
                <c:pt idx="25">
                  <c:v>0.02</c:v>
                </c:pt>
                <c:pt idx="26">
                  <c:v>0.19</c:v>
                </c:pt>
                <c:pt idx="27">
                  <c:v>0.33</c:v>
                </c:pt>
                <c:pt idx="28">
                  <c:v>0.03</c:v>
                </c:pt>
                <c:pt idx="29">
                  <c:v>0.18</c:v>
                </c:pt>
                <c:pt idx="30">
                  <c:v>0.21</c:v>
                </c:pt>
                <c:pt idx="31">
                  <c:v>0.01</c:v>
                </c:pt>
                <c:pt idx="32">
                  <c:v>0.08</c:v>
                </c:pt>
                <c:pt idx="33">
                  <c:v>9.75</c:v>
                </c:pt>
                <c:pt idx="34">
                  <c:v>0.4</c:v>
                </c:pt>
                <c:pt idx="3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C-E043-BC66-6909EC0A4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03021327"/>
        <c:axId val="1103022959"/>
      </c:barChart>
      <c:catAx>
        <c:axId val="1103021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22959"/>
        <c:crosses val="autoZero"/>
        <c:auto val="1"/>
        <c:lblAlgn val="ctr"/>
        <c:lblOffset val="100"/>
        <c:noMultiLvlLbl val="0"/>
      </c:catAx>
      <c:valAx>
        <c:axId val="110302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2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AEMR4Q3.2!$D$1</c:f>
              <c:strCache>
                <c:ptCount val="1"/>
                <c:pt idx="0">
                  <c:v>Average_Outage_Duration_Time_Days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AEMR4Q3.2!$A$2:$C$37</c:f>
              <c:strCache>
                <c:ptCount val="36"/>
                <c:pt idx="0">
                  <c:v>ENRG</c:v>
                </c:pt>
                <c:pt idx="1">
                  <c:v>EUCT</c:v>
                </c:pt>
                <c:pt idx="2">
                  <c:v>MELK</c:v>
                </c:pt>
                <c:pt idx="3">
                  <c:v>KORL</c:v>
                </c:pt>
                <c:pt idx="4">
                  <c:v>PJRH</c:v>
                </c:pt>
                <c:pt idx="5">
                  <c:v>MUND</c:v>
                </c:pt>
                <c:pt idx="6">
                  <c:v>PUG</c:v>
                </c:pt>
                <c:pt idx="7">
                  <c:v>COLLGAR</c:v>
                </c:pt>
                <c:pt idx="8">
                  <c:v>WGUTD</c:v>
                </c:pt>
                <c:pt idx="9">
                  <c:v>GW</c:v>
                </c:pt>
                <c:pt idx="10">
                  <c:v>MCG</c:v>
                </c:pt>
                <c:pt idx="11">
                  <c:v>TRMOS</c:v>
                </c:pt>
                <c:pt idx="12">
                  <c:v>TSLA_MGT</c:v>
                </c:pt>
                <c:pt idx="13">
                  <c:v>PMC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  <c:pt idx="18">
                  <c:v>ENRG</c:v>
                </c:pt>
                <c:pt idx="19">
                  <c:v>MELK</c:v>
                </c:pt>
                <c:pt idx="20">
                  <c:v>COLLGAR</c:v>
                </c:pt>
                <c:pt idx="21">
                  <c:v>PJRH</c:v>
                </c:pt>
                <c:pt idx="22">
                  <c:v>KORL</c:v>
                </c:pt>
                <c:pt idx="23">
                  <c:v>WGUTD</c:v>
                </c:pt>
                <c:pt idx="24">
                  <c:v>GW</c:v>
                </c:pt>
                <c:pt idx="25">
                  <c:v>TSLA_MGT</c:v>
                </c:pt>
                <c:pt idx="26">
                  <c:v>MUND</c:v>
                </c:pt>
                <c:pt idx="27">
                  <c:v>PMC</c:v>
                </c:pt>
                <c:pt idx="28">
                  <c:v>STHRNCRS</c:v>
                </c:pt>
                <c:pt idx="29">
                  <c:v>PUG</c:v>
                </c:pt>
                <c:pt idx="30">
                  <c:v>AUXC</c:v>
                </c:pt>
                <c:pt idx="31">
                  <c:v>EUCT</c:v>
                </c:pt>
                <c:pt idx="32">
                  <c:v>DNHR</c:v>
                </c:pt>
                <c:pt idx="33">
                  <c:v>AURICON</c:v>
                </c:pt>
                <c:pt idx="34">
                  <c:v>MCG</c:v>
                </c:pt>
                <c:pt idx="35">
                  <c:v>TRMOS</c:v>
                </c:pt>
              </c:strCache>
              <c:extLst/>
            </c:strRef>
          </c:cat>
          <c:val>
            <c:numRef>
              <c:f>AEMR4Q3.2!$D$2:$D$37</c:f>
              <c:numCache>
                <c:formatCode>General</c:formatCode>
                <c:ptCount val="36"/>
                <c:pt idx="0">
                  <c:v>7.16</c:v>
                </c:pt>
                <c:pt idx="1">
                  <c:v>4.04</c:v>
                </c:pt>
                <c:pt idx="2">
                  <c:v>2.19</c:v>
                </c:pt>
                <c:pt idx="3">
                  <c:v>2.12</c:v>
                </c:pt>
                <c:pt idx="4">
                  <c:v>1.91</c:v>
                </c:pt>
                <c:pt idx="5">
                  <c:v>1.65</c:v>
                </c:pt>
                <c:pt idx="6">
                  <c:v>1.61</c:v>
                </c:pt>
                <c:pt idx="7">
                  <c:v>1.59</c:v>
                </c:pt>
                <c:pt idx="8">
                  <c:v>1.29</c:v>
                </c:pt>
                <c:pt idx="9">
                  <c:v>0.97</c:v>
                </c:pt>
                <c:pt idx="10">
                  <c:v>0.81</c:v>
                </c:pt>
                <c:pt idx="11">
                  <c:v>0.7</c:v>
                </c:pt>
                <c:pt idx="12">
                  <c:v>0.64</c:v>
                </c:pt>
                <c:pt idx="13">
                  <c:v>0.56000000000000005</c:v>
                </c:pt>
                <c:pt idx="14">
                  <c:v>0.4</c:v>
                </c:pt>
                <c:pt idx="15">
                  <c:v>0.32</c:v>
                </c:pt>
                <c:pt idx="16">
                  <c:v>0.25</c:v>
                </c:pt>
                <c:pt idx="17">
                  <c:v>0.09</c:v>
                </c:pt>
                <c:pt idx="18">
                  <c:v>6.42</c:v>
                </c:pt>
                <c:pt idx="19">
                  <c:v>5.82</c:v>
                </c:pt>
                <c:pt idx="20">
                  <c:v>3.09</c:v>
                </c:pt>
                <c:pt idx="21">
                  <c:v>1.85</c:v>
                </c:pt>
                <c:pt idx="22">
                  <c:v>1.49</c:v>
                </c:pt>
                <c:pt idx="23">
                  <c:v>1.28</c:v>
                </c:pt>
                <c:pt idx="24">
                  <c:v>1.02</c:v>
                </c:pt>
                <c:pt idx="25">
                  <c:v>0.79</c:v>
                </c:pt>
                <c:pt idx="26">
                  <c:v>0.52</c:v>
                </c:pt>
                <c:pt idx="27">
                  <c:v>0.4</c:v>
                </c:pt>
                <c:pt idx="28">
                  <c:v>0.37</c:v>
                </c:pt>
                <c:pt idx="29">
                  <c:v>0.34</c:v>
                </c:pt>
                <c:pt idx="30">
                  <c:v>0.3</c:v>
                </c:pt>
                <c:pt idx="31">
                  <c:v>0.27</c:v>
                </c:pt>
                <c:pt idx="32">
                  <c:v>0.26</c:v>
                </c:pt>
                <c:pt idx="33">
                  <c:v>0.24</c:v>
                </c:pt>
                <c:pt idx="34">
                  <c:v>0.17</c:v>
                </c:pt>
                <c:pt idx="3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C-2F44-865A-46DC2C1C16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8391632"/>
        <c:axId val="1458393264"/>
      </c:barChart>
      <c:catAx>
        <c:axId val="145839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93264"/>
        <c:crosses val="autoZero"/>
        <c:auto val="1"/>
        <c:lblAlgn val="ctr"/>
        <c:lblOffset val="100"/>
        <c:noMultiLvlLbl val="0"/>
      </c:catAx>
      <c:valAx>
        <c:axId val="14583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9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MW-Loss</a:t>
            </a:r>
            <a:r>
              <a:rPr lang="en-US" baseline="0"/>
              <a:t> by Company</a:t>
            </a:r>
            <a:endParaRPr lang="en-US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AEMR8Q3.1!$C$1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AEMR8Q3.1!$C$2:$C$37</c:f>
              <c:numCache>
                <c:formatCode>General</c:formatCode>
                <c:ptCount val="36"/>
                <c:pt idx="0">
                  <c:v>2016</c:v>
                </c:pt>
                <c:pt idx="1">
                  <c:v>2017</c:v>
                </c:pt>
                <c:pt idx="2">
                  <c:v>2016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2017</c:v>
                </c:pt>
                <c:pt idx="9">
                  <c:v>2017</c:v>
                </c:pt>
                <c:pt idx="10">
                  <c:v>2017</c:v>
                </c:pt>
                <c:pt idx="11">
                  <c:v>2017</c:v>
                </c:pt>
                <c:pt idx="12">
                  <c:v>2016</c:v>
                </c:pt>
                <c:pt idx="13">
                  <c:v>2016</c:v>
                </c:pt>
                <c:pt idx="14">
                  <c:v>2016</c:v>
                </c:pt>
                <c:pt idx="15">
                  <c:v>2016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2016</c:v>
                </c:pt>
                <c:pt idx="20">
                  <c:v>2016</c:v>
                </c:pt>
                <c:pt idx="21">
                  <c:v>2017</c:v>
                </c:pt>
                <c:pt idx="22">
                  <c:v>2017</c:v>
                </c:pt>
                <c:pt idx="23">
                  <c:v>2017</c:v>
                </c:pt>
                <c:pt idx="24">
                  <c:v>2017</c:v>
                </c:pt>
                <c:pt idx="25">
                  <c:v>2016</c:v>
                </c:pt>
                <c:pt idx="26">
                  <c:v>2017</c:v>
                </c:pt>
                <c:pt idx="27">
                  <c:v>2016</c:v>
                </c:pt>
                <c:pt idx="28">
                  <c:v>2017</c:v>
                </c:pt>
                <c:pt idx="29">
                  <c:v>2016</c:v>
                </c:pt>
                <c:pt idx="30">
                  <c:v>2017</c:v>
                </c:pt>
                <c:pt idx="31">
                  <c:v>2017</c:v>
                </c:pt>
                <c:pt idx="32">
                  <c:v>2016</c:v>
                </c:pt>
                <c:pt idx="33">
                  <c:v>2016</c:v>
                </c:pt>
                <c:pt idx="34">
                  <c:v>2016</c:v>
                </c:pt>
                <c:pt idx="35">
                  <c:v>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B-AD47-9A60-083843FCF57A}"/>
            </c:ext>
          </c:extLst>
        </c:ser>
        <c:ser>
          <c:idx val="1"/>
          <c:order val="1"/>
          <c:tx>
            <c:strRef>
              <c:f>AEMR8Q3.1!$D$1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AEMR8Q3.1!$D$2:$D$37</c:f>
              <c:numCache>
                <c:formatCode>General</c:formatCode>
                <c:ptCount val="36"/>
                <c:pt idx="0">
                  <c:v>149</c:v>
                </c:pt>
                <c:pt idx="1">
                  <c:v>141.21</c:v>
                </c:pt>
                <c:pt idx="2">
                  <c:v>131.78</c:v>
                </c:pt>
                <c:pt idx="3">
                  <c:v>87.71</c:v>
                </c:pt>
                <c:pt idx="4">
                  <c:v>85.14</c:v>
                </c:pt>
                <c:pt idx="5">
                  <c:v>80</c:v>
                </c:pt>
                <c:pt idx="6">
                  <c:v>76.23</c:v>
                </c:pt>
                <c:pt idx="7">
                  <c:v>72.61</c:v>
                </c:pt>
                <c:pt idx="8">
                  <c:v>67.209999999999994</c:v>
                </c:pt>
                <c:pt idx="9">
                  <c:v>61.93</c:v>
                </c:pt>
                <c:pt idx="10">
                  <c:v>61.57</c:v>
                </c:pt>
                <c:pt idx="11">
                  <c:v>58.11</c:v>
                </c:pt>
                <c:pt idx="12">
                  <c:v>56.32</c:v>
                </c:pt>
                <c:pt idx="13">
                  <c:v>55</c:v>
                </c:pt>
                <c:pt idx="14">
                  <c:v>51.42</c:v>
                </c:pt>
                <c:pt idx="15">
                  <c:v>49.69</c:v>
                </c:pt>
                <c:pt idx="16">
                  <c:v>46.94</c:v>
                </c:pt>
                <c:pt idx="17">
                  <c:v>44.16</c:v>
                </c:pt>
                <c:pt idx="18">
                  <c:v>42.47</c:v>
                </c:pt>
                <c:pt idx="19">
                  <c:v>36.799999999999997</c:v>
                </c:pt>
                <c:pt idx="20">
                  <c:v>33.979999999999997</c:v>
                </c:pt>
                <c:pt idx="21">
                  <c:v>30.46</c:v>
                </c:pt>
                <c:pt idx="22">
                  <c:v>29.17</c:v>
                </c:pt>
                <c:pt idx="23">
                  <c:v>27.66</c:v>
                </c:pt>
                <c:pt idx="24">
                  <c:v>27.41</c:v>
                </c:pt>
                <c:pt idx="25">
                  <c:v>27</c:v>
                </c:pt>
                <c:pt idx="26">
                  <c:v>26.57</c:v>
                </c:pt>
                <c:pt idx="27">
                  <c:v>23</c:v>
                </c:pt>
                <c:pt idx="28">
                  <c:v>21.6</c:v>
                </c:pt>
                <c:pt idx="29">
                  <c:v>18.96</c:v>
                </c:pt>
                <c:pt idx="30">
                  <c:v>16.260000000000002</c:v>
                </c:pt>
                <c:pt idx="31">
                  <c:v>14.74</c:v>
                </c:pt>
                <c:pt idx="32">
                  <c:v>13.27</c:v>
                </c:pt>
                <c:pt idx="33">
                  <c:v>5.89</c:v>
                </c:pt>
                <c:pt idx="34">
                  <c:v>1.44</c:v>
                </c:pt>
                <c:pt idx="35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B-AD47-9A60-083843FCF57A}"/>
            </c:ext>
          </c:extLst>
        </c:ser>
        <c:ser>
          <c:idx val="2"/>
          <c:order val="2"/>
          <c:tx>
            <c:strRef>
              <c:f>AEMR8Q3.1!$E$1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AEMR8Q3.1!$E$2:$E$37</c:f>
              <c:numCache>
                <c:formatCode>General</c:formatCode>
                <c:ptCount val="36"/>
                <c:pt idx="0">
                  <c:v>0.4</c:v>
                </c:pt>
                <c:pt idx="1">
                  <c:v>0.03</c:v>
                </c:pt>
                <c:pt idx="2">
                  <c:v>0.32</c:v>
                </c:pt>
                <c:pt idx="3">
                  <c:v>0.28000000000000003</c:v>
                </c:pt>
                <c:pt idx="4">
                  <c:v>0.88</c:v>
                </c:pt>
                <c:pt idx="5">
                  <c:v>0.25</c:v>
                </c:pt>
                <c:pt idx="6">
                  <c:v>0.34</c:v>
                </c:pt>
                <c:pt idx="7">
                  <c:v>0.31</c:v>
                </c:pt>
                <c:pt idx="8">
                  <c:v>0.44</c:v>
                </c:pt>
                <c:pt idx="9">
                  <c:v>0.98</c:v>
                </c:pt>
                <c:pt idx="10">
                  <c:v>0.55000000000000004</c:v>
                </c:pt>
                <c:pt idx="11">
                  <c:v>4.82</c:v>
                </c:pt>
                <c:pt idx="12">
                  <c:v>15.71</c:v>
                </c:pt>
                <c:pt idx="13">
                  <c:v>1.29</c:v>
                </c:pt>
                <c:pt idx="14">
                  <c:v>7.0000000000000007E-2</c:v>
                </c:pt>
                <c:pt idx="15">
                  <c:v>0.26</c:v>
                </c:pt>
                <c:pt idx="16">
                  <c:v>0.23</c:v>
                </c:pt>
                <c:pt idx="17">
                  <c:v>0.08</c:v>
                </c:pt>
                <c:pt idx="18">
                  <c:v>0.31</c:v>
                </c:pt>
                <c:pt idx="19">
                  <c:v>0.49</c:v>
                </c:pt>
                <c:pt idx="20">
                  <c:v>0.92</c:v>
                </c:pt>
                <c:pt idx="21">
                  <c:v>0.18</c:v>
                </c:pt>
                <c:pt idx="22">
                  <c:v>0.04</c:v>
                </c:pt>
                <c:pt idx="23">
                  <c:v>0.57999999999999996</c:v>
                </c:pt>
                <c:pt idx="24">
                  <c:v>4.1900000000000004</c:v>
                </c:pt>
                <c:pt idx="25">
                  <c:v>0.02</c:v>
                </c:pt>
                <c:pt idx="26">
                  <c:v>0.19</c:v>
                </c:pt>
                <c:pt idx="27">
                  <c:v>0.33</c:v>
                </c:pt>
                <c:pt idx="28">
                  <c:v>0.03</c:v>
                </c:pt>
                <c:pt idx="29">
                  <c:v>0.18</c:v>
                </c:pt>
                <c:pt idx="30">
                  <c:v>0.21</c:v>
                </c:pt>
                <c:pt idx="31">
                  <c:v>0.01</c:v>
                </c:pt>
                <c:pt idx="32">
                  <c:v>0.08</c:v>
                </c:pt>
                <c:pt idx="33">
                  <c:v>9.75</c:v>
                </c:pt>
                <c:pt idx="34">
                  <c:v>0.4</c:v>
                </c:pt>
                <c:pt idx="3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B-AD47-9A60-083843FCF57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01251151"/>
        <c:axId val="1101252783"/>
      </c:barChart>
      <c:catAx>
        <c:axId val="1101251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52783"/>
        <c:crosses val="autoZero"/>
        <c:auto val="1"/>
        <c:lblAlgn val="ctr"/>
        <c:lblOffset val="100"/>
        <c:noMultiLvlLbl val="0"/>
      </c:catAx>
      <c:valAx>
        <c:axId val="11012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5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7186-DB9E-7840-87BE-DAC489161A08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9DEFA-BC79-2142-8553-E2699C90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E735-A532-4E49-9D74-292F0C53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20AA-BD17-A843-B18D-7A9693DEC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7120-7329-4448-8A03-DA6F466E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2D9A-83D2-9D4A-A100-DE5B983AF6B0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6AC1-F24A-644F-B920-E5FF2671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49CE-F183-754F-B572-6B1621D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84C3-1366-5545-8271-F803B9E6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C7B36-EC51-BC48-8924-19E7BE1CF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775A-FB1E-6540-A236-010F379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4D23-E6EF-D849-B7B7-55347DC6B038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702C-6493-5249-8798-450AF723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FDA2-6BC0-114D-B33E-FDAC6BF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31668-9F36-CF40-8232-094CB07DB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6FB3B-8640-CB4E-B600-853BE290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772F-D5C7-BD4B-8303-9404AE33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005B-494F-E545-9AA7-172AE9D0D650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FFCC-3153-BC42-9B40-4D335BA6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7F7F-BB46-244E-8667-8D44C725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F602-D528-1540-A165-A28865B0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5669-93C9-1043-AD9A-4D465B01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5A6C-B6B2-C34E-A808-A0CFF5D7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038-A210-F64E-9DA3-A8639DD1FE52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6075-5F41-7F42-B0D9-A10B7117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470C-2628-3F4A-993D-88AED8FA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E9F-CBC0-FF40-816F-E6E1B34C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540A-64F2-4C40-A3FD-4383D27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6F70-8A04-284E-9529-89932FA0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A549-C4D9-8847-96D7-D3552134E86E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20B-7D56-344E-8A4F-C928EA6B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D073-F7FF-C343-810C-AEBABD28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0B67-38A5-AF44-A6D2-EB87573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E19C-8DC5-6048-9DC8-625C22590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B887E-25E9-E94F-9867-8AB87127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2F3C-4B16-6048-B405-CB6D9875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650-07F7-694E-A0F7-234887E90F2A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3391-86AF-6546-90E5-31441863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C231-8641-7846-8704-6A902D48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0746-EA5A-5A43-83ED-1C61DBC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6620-4FC2-C149-A4B2-62D01D93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27AE-1BA1-7041-AA10-1C83E24A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35ADC-0A76-2449-8B2C-A00CA03E5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8C159-4159-B848-AFFF-885DA2AB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CFCA-C8C5-CA4D-9D05-FA0186E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D101-750C-DD4E-86D3-D399D5D53E1E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2CC3-B0AD-D14E-A6C8-60181214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44C28-083C-4243-90BB-01611AB5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CE1B-1B90-6540-8CD8-2DA92C24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A7AF0-23B8-2B48-8D1C-429FEF7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FE-C272-1F43-8048-2786F3659A8B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B99E-CC31-4C43-BC4B-D2CFAF37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E16C0-90E0-694D-B125-BF9DEFF5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D1AA4-B90F-E741-AFBF-3F2FA27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B999-410F-9F4D-9D8B-EFC5CF111C0E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67E9-528E-2A4F-A6F6-F818C0C2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1D02-E6DE-E745-8966-07248739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8BC-CCAB-0546-8A96-14E8B92E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90EB-E8E7-6C4A-91E9-677B6FD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541D-1954-FC40-800A-F0987807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A5ED-1A4D-3D4C-AFDB-7142F8D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E11-B2B3-9249-BFEB-EE66107457CD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4FAD-9156-3043-AD07-0BA350F1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6658-2BF8-A745-B5AF-BD1AF5D4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480C-8750-0344-BCF2-75DCF2BB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12977-FF03-5348-BA05-E7C6C6E8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180C-3354-114C-8E12-D93A9763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8A67B-203A-7545-AA60-3DDB021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E03A-A88F-E64D-8A56-6EECB967EBAD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33C5-A67A-8349-88F5-CDED80D4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7DEDD-6298-8746-AED3-589021A2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81635-77AD-2D44-9195-C76D7187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108D-AD3A-EE4C-94CA-D19EF8A0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84F6-31E5-274C-902A-E038D557E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459A-650C-8A4B-B929-839C65B1CC47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7397-A64B-694A-BD13-3E1F4D8E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ED1B-198D-3C49-9ADD-E933A0CDA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E2B68-65E1-0E40-B87C-B932B8C9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AEMR EXECUTIVE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B3B7-D37C-B745-A853-66981109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MEHMET TIRAS 09/2020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E1FB-BED5-B44A-9E8A-DAFE4D78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Source: AEMR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E010E-8F36-504F-BABF-0B3BC4F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348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D4C9AA-5353-074C-907B-0B229940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134" y="1490597"/>
            <a:ext cx="8580329" cy="30062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573D-BF47-9D48-A191-C543225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190D-63FD-1F42-88DD-553038BA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F6ABA-AB1E-D54E-AD6F-EF4D3C85DB53}"/>
              </a:ext>
            </a:extLst>
          </p:cNvPr>
          <p:cNvSpPr txBox="1"/>
          <p:nvPr/>
        </p:nvSpPr>
        <p:spPr>
          <a:xfrm>
            <a:off x="1027133" y="692554"/>
            <a:ext cx="11073009" cy="646331"/>
          </a:xfrm>
          <a:custGeom>
            <a:avLst/>
            <a:gdLst>
              <a:gd name="connsiteX0" fmla="*/ 0 w 11073009"/>
              <a:gd name="connsiteY0" fmla="*/ 0 h 646331"/>
              <a:gd name="connsiteX1" fmla="*/ 581333 w 11073009"/>
              <a:gd name="connsiteY1" fmla="*/ 0 h 646331"/>
              <a:gd name="connsiteX2" fmla="*/ 941206 w 11073009"/>
              <a:gd name="connsiteY2" fmla="*/ 0 h 646331"/>
              <a:gd name="connsiteX3" fmla="*/ 1854729 w 11073009"/>
              <a:gd name="connsiteY3" fmla="*/ 0 h 646331"/>
              <a:gd name="connsiteX4" fmla="*/ 2436062 w 11073009"/>
              <a:gd name="connsiteY4" fmla="*/ 0 h 646331"/>
              <a:gd name="connsiteX5" fmla="*/ 3017395 w 11073009"/>
              <a:gd name="connsiteY5" fmla="*/ 0 h 646331"/>
              <a:gd name="connsiteX6" fmla="*/ 3930918 w 11073009"/>
              <a:gd name="connsiteY6" fmla="*/ 0 h 646331"/>
              <a:gd name="connsiteX7" fmla="*/ 4401521 w 11073009"/>
              <a:gd name="connsiteY7" fmla="*/ 0 h 646331"/>
              <a:gd name="connsiteX8" fmla="*/ 5315044 w 11073009"/>
              <a:gd name="connsiteY8" fmla="*/ 0 h 646331"/>
              <a:gd name="connsiteX9" fmla="*/ 6228568 w 11073009"/>
              <a:gd name="connsiteY9" fmla="*/ 0 h 646331"/>
              <a:gd name="connsiteX10" fmla="*/ 6920631 w 11073009"/>
              <a:gd name="connsiteY10" fmla="*/ 0 h 646331"/>
              <a:gd name="connsiteX11" fmla="*/ 7834154 w 11073009"/>
              <a:gd name="connsiteY11" fmla="*/ 0 h 646331"/>
              <a:gd name="connsiteX12" fmla="*/ 8415487 w 11073009"/>
              <a:gd name="connsiteY12" fmla="*/ 0 h 646331"/>
              <a:gd name="connsiteX13" fmla="*/ 8996820 w 11073009"/>
              <a:gd name="connsiteY13" fmla="*/ 0 h 646331"/>
              <a:gd name="connsiteX14" fmla="*/ 9799613 w 11073009"/>
              <a:gd name="connsiteY14" fmla="*/ 0 h 646331"/>
              <a:gd name="connsiteX15" fmla="*/ 10380946 w 11073009"/>
              <a:gd name="connsiteY15" fmla="*/ 0 h 646331"/>
              <a:gd name="connsiteX16" fmla="*/ 11073009 w 11073009"/>
              <a:gd name="connsiteY16" fmla="*/ 0 h 646331"/>
              <a:gd name="connsiteX17" fmla="*/ 11073009 w 11073009"/>
              <a:gd name="connsiteY17" fmla="*/ 646331 h 646331"/>
              <a:gd name="connsiteX18" fmla="*/ 10270216 w 11073009"/>
              <a:gd name="connsiteY18" fmla="*/ 646331 h 646331"/>
              <a:gd name="connsiteX19" fmla="*/ 9910343 w 11073009"/>
              <a:gd name="connsiteY19" fmla="*/ 646331 h 646331"/>
              <a:gd name="connsiteX20" fmla="*/ 9439740 w 11073009"/>
              <a:gd name="connsiteY20" fmla="*/ 646331 h 646331"/>
              <a:gd name="connsiteX21" fmla="*/ 8526217 w 11073009"/>
              <a:gd name="connsiteY21" fmla="*/ 646331 h 646331"/>
              <a:gd name="connsiteX22" fmla="*/ 7834154 w 11073009"/>
              <a:gd name="connsiteY22" fmla="*/ 646331 h 646331"/>
              <a:gd name="connsiteX23" fmla="*/ 7363551 w 11073009"/>
              <a:gd name="connsiteY23" fmla="*/ 646331 h 646331"/>
              <a:gd name="connsiteX24" fmla="*/ 6671488 w 11073009"/>
              <a:gd name="connsiteY24" fmla="*/ 646331 h 646331"/>
              <a:gd name="connsiteX25" fmla="*/ 6311615 w 11073009"/>
              <a:gd name="connsiteY25" fmla="*/ 646331 h 646331"/>
              <a:gd name="connsiteX26" fmla="*/ 5951742 w 11073009"/>
              <a:gd name="connsiteY26" fmla="*/ 646331 h 646331"/>
              <a:gd name="connsiteX27" fmla="*/ 5259679 w 11073009"/>
              <a:gd name="connsiteY27" fmla="*/ 646331 h 646331"/>
              <a:gd name="connsiteX28" fmla="*/ 4789076 w 11073009"/>
              <a:gd name="connsiteY28" fmla="*/ 646331 h 646331"/>
              <a:gd name="connsiteX29" fmla="*/ 3986283 w 11073009"/>
              <a:gd name="connsiteY29" fmla="*/ 646331 h 646331"/>
              <a:gd name="connsiteX30" fmla="*/ 3515680 w 11073009"/>
              <a:gd name="connsiteY30" fmla="*/ 646331 h 646331"/>
              <a:gd name="connsiteX31" fmla="*/ 2712887 w 11073009"/>
              <a:gd name="connsiteY31" fmla="*/ 646331 h 646331"/>
              <a:gd name="connsiteX32" fmla="*/ 2353014 w 11073009"/>
              <a:gd name="connsiteY32" fmla="*/ 646331 h 646331"/>
              <a:gd name="connsiteX33" fmla="*/ 1550221 w 11073009"/>
              <a:gd name="connsiteY33" fmla="*/ 646331 h 646331"/>
              <a:gd name="connsiteX34" fmla="*/ 1079618 w 11073009"/>
              <a:gd name="connsiteY34" fmla="*/ 646331 h 646331"/>
              <a:gd name="connsiteX35" fmla="*/ 719746 w 11073009"/>
              <a:gd name="connsiteY35" fmla="*/ 646331 h 646331"/>
              <a:gd name="connsiteX36" fmla="*/ 0 w 11073009"/>
              <a:gd name="connsiteY36" fmla="*/ 646331 h 646331"/>
              <a:gd name="connsiteX37" fmla="*/ 0 w 11073009"/>
              <a:gd name="connsiteY3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73009" h="646331" extrusionOk="0">
                <a:moveTo>
                  <a:pt x="0" y="0"/>
                </a:moveTo>
                <a:cubicBezTo>
                  <a:pt x="200873" y="-12898"/>
                  <a:pt x="370727" y="-20697"/>
                  <a:pt x="581333" y="0"/>
                </a:cubicBezTo>
                <a:cubicBezTo>
                  <a:pt x="791939" y="20697"/>
                  <a:pt x="848716" y="606"/>
                  <a:pt x="941206" y="0"/>
                </a:cubicBezTo>
                <a:cubicBezTo>
                  <a:pt x="1033696" y="-606"/>
                  <a:pt x="1499996" y="-10780"/>
                  <a:pt x="1854729" y="0"/>
                </a:cubicBezTo>
                <a:cubicBezTo>
                  <a:pt x="2209462" y="10780"/>
                  <a:pt x="2160188" y="22352"/>
                  <a:pt x="2436062" y="0"/>
                </a:cubicBezTo>
                <a:cubicBezTo>
                  <a:pt x="2711936" y="-22352"/>
                  <a:pt x="2812578" y="7046"/>
                  <a:pt x="3017395" y="0"/>
                </a:cubicBezTo>
                <a:cubicBezTo>
                  <a:pt x="3222212" y="-7046"/>
                  <a:pt x="3694812" y="33709"/>
                  <a:pt x="3930918" y="0"/>
                </a:cubicBezTo>
                <a:cubicBezTo>
                  <a:pt x="4167024" y="-33709"/>
                  <a:pt x="4265114" y="3154"/>
                  <a:pt x="4401521" y="0"/>
                </a:cubicBezTo>
                <a:cubicBezTo>
                  <a:pt x="4537928" y="-3154"/>
                  <a:pt x="4927050" y="-39184"/>
                  <a:pt x="5315044" y="0"/>
                </a:cubicBezTo>
                <a:cubicBezTo>
                  <a:pt x="5703038" y="39184"/>
                  <a:pt x="5837991" y="4708"/>
                  <a:pt x="6228568" y="0"/>
                </a:cubicBezTo>
                <a:cubicBezTo>
                  <a:pt x="6619145" y="-4708"/>
                  <a:pt x="6647847" y="33216"/>
                  <a:pt x="6920631" y="0"/>
                </a:cubicBezTo>
                <a:cubicBezTo>
                  <a:pt x="7193415" y="-33216"/>
                  <a:pt x="7548615" y="3745"/>
                  <a:pt x="7834154" y="0"/>
                </a:cubicBezTo>
                <a:cubicBezTo>
                  <a:pt x="8119693" y="-3745"/>
                  <a:pt x="8154435" y="-8589"/>
                  <a:pt x="8415487" y="0"/>
                </a:cubicBezTo>
                <a:cubicBezTo>
                  <a:pt x="8676539" y="8589"/>
                  <a:pt x="8722339" y="-28771"/>
                  <a:pt x="8996820" y="0"/>
                </a:cubicBezTo>
                <a:cubicBezTo>
                  <a:pt x="9271301" y="28771"/>
                  <a:pt x="9536382" y="-10081"/>
                  <a:pt x="9799613" y="0"/>
                </a:cubicBezTo>
                <a:cubicBezTo>
                  <a:pt x="10062844" y="10081"/>
                  <a:pt x="10153907" y="-17098"/>
                  <a:pt x="10380946" y="0"/>
                </a:cubicBezTo>
                <a:cubicBezTo>
                  <a:pt x="10607985" y="17098"/>
                  <a:pt x="10856951" y="-19435"/>
                  <a:pt x="11073009" y="0"/>
                </a:cubicBezTo>
                <a:cubicBezTo>
                  <a:pt x="11068357" y="236843"/>
                  <a:pt x="11052660" y="502642"/>
                  <a:pt x="11073009" y="646331"/>
                </a:cubicBezTo>
                <a:cubicBezTo>
                  <a:pt x="10895221" y="628323"/>
                  <a:pt x="10462557" y="608822"/>
                  <a:pt x="10270216" y="646331"/>
                </a:cubicBezTo>
                <a:cubicBezTo>
                  <a:pt x="10077875" y="683840"/>
                  <a:pt x="10010883" y="661313"/>
                  <a:pt x="9910343" y="646331"/>
                </a:cubicBezTo>
                <a:cubicBezTo>
                  <a:pt x="9809803" y="631349"/>
                  <a:pt x="9559028" y="667188"/>
                  <a:pt x="9439740" y="646331"/>
                </a:cubicBezTo>
                <a:cubicBezTo>
                  <a:pt x="9320452" y="625474"/>
                  <a:pt x="8964576" y="619524"/>
                  <a:pt x="8526217" y="646331"/>
                </a:cubicBezTo>
                <a:cubicBezTo>
                  <a:pt x="8087858" y="673138"/>
                  <a:pt x="8042280" y="648404"/>
                  <a:pt x="7834154" y="646331"/>
                </a:cubicBezTo>
                <a:cubicBezTo>
                  <a:pt x="7626028" y="644258"/>
                  <a:pt x="7492626" y="645152"/>
                  <a:pt x="7363551" y="646331"/>
                </a:cubicBezTo>
                <a:cubicBezTo>
                  <a:pt x="7234476" y="647510"/>
                  <a:pt x="6826799" y="644472"/>
                  <a:pt x="6671488" y="646331"/>
                </a:cubicBezTo>
                <a:cubicBezTo>
                  <a:pt x="6516177" y="648190"/>
                  <a:pt x="6418481" y="662862"/>
                  <a:pt x="6311615" y="646331"/>
                </a:cubicBezTo>
                <a:cubicBezTo>
                  <a:pt x="6204749" y="629800"/>
                  <a:pt x="6093541" y="640573"/>
                  <a:pt x="5951742" y="646331"/>
                </a:cubicBezTo>
                <a:cubicBezTo>
                  <a:pt x="5809943" y="652089"/>
                  <a:pt x="5575699" y="649604"/>
                  <a:pt x="5259679" y="646331"/>
                </a:cubicBezTo>
                <a:cubicBezTo>
                  <a:pt x="4943659" y="643058"/>
                  <a:pt x="4931096" y="665754"/>
                  <a:pt x="4789076" y="646331"/>
                </a:cubicBezTo>
                <a:cubicBezTo>
                  <a:pt x="4647056" y="626908"/>
                  <a:pt x="4224907" y="632823"/>
                  <a:pt x="3986283" y="646331"/>
                </a:cubicBezTo>
                <a:cubicBezTo>
                  <a:pt x="3747659" y="659839"/>
                  <a:pt x="3698235" y="638815"/>
                  <a:pt x="3515680" y="646331"/>
                </a:cubicBezTo>
                <a:cubicBezTo>
                  <a:pt x="3333125" y="653847"/>
                  <a:pt x="3046016" y="665031"/>
                  <a:pt x="2712887" y="646331"/>
                </a:cubicBezTo>
                <a:cubicBezTo>
                  <a:pt x="2379758" y="627631"/>
                  <a:pt x="2532617" y="650758"/>
                  <a:pt x="2353014" y="646331"/>
                </a:cubicBezTo>
                <a:cubicBezTo>
                  <a:pt x="2173411" y="641904"/>
                  <a:pt x="1795508" y="617740"/>
                  <a:pt x="1550221" y="646331"/>
                </a:cubicBezTo>
                <a:cubicBezTo>
                  <a:pt x="1304934" y="674922"/>
                  <a:pt x="1246196" y="653416"/>
                  <a:pt x="1079618" y="646331"/>
                </a:cubicBezTo>
                <a:cubicBezTo>
                  <a:pt x="913040" y="639246"/>
                  <a:pt x="798792" y="663026"/>
                  <a:pt x="719746" y="646331"/>
                </a:cubicBezTo>
                <a:cubicBezTo>
                  <a:pt x="640700" y="629636"/>
                  <a:pt x="211549" y="651482"/>
                  <a:pt x="0" y="646331"/>
                </a:cubicBezTo>
                <a:cubicBezTo>
                  <a:pt x="4672" y="494701"/>
                  <a:pt x="16956" y="171735"/>
                  <a:pt x="0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9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AEMR will face heavy risk chains if it cannot take precautions for some supply companies in the upcoming period.  Total Forced Outages arise ~10% between 2016 and 2017.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B2B90-20BB-A343-9778-31F68F6235E1}"/>
              </a:ext>
            </a:extLst>
          </p:cNvPr>
          <p:cNvSpPr txBox="1"/>
          <p:nvPr/>
        </p:nvSpPr>
        <p:spPr>
          <a:xfrm>
            <a:off x="9607462" y="1490597"/>
            <a:ext cx="2492680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2016 Total Number Outages Events</a:t>
            </a:r>
          </a:p>
          <a:p>
            <a:pPr algn="ctr"/>
            <a:r>
              <a:rPr lang="en-US" sz="1400" dirty="0"/>
              <a:t>1931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6F35C-CBA5-0742-80C9-830CE9845AF7}"/>
              </a:ext>
            </a:extLst>
          </p:cNvPr>
          <p:cNvSpPr txBox="1"/>
          <p:nvPr/>
        </p:nvSpPr>
        <p:spPr>
          <a:xfrm>
            <a:off x="9607461" y="2229261"/>
            <a:ext cx="249268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2017 Total Number Outages Events</a:t>
            </a:r>
          </a:p>
          <a:p>
            <a:pPr algn="ctr"/>
            <a:r>
              <a:rPr lang="en-US" sz="1400" dirty="0"/>
              <a:t>2171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73FDA-88FE-3642-86ED-7F6391BA5FF2}"/>
              </a:ext>
            </a:extLst>
          </p:cNvPr>
          <p:cNvSpPr txBox="1"/>
          <p:nvPr/>
        </p:nvSpPr>
        <p:spPr>
          <a:xfrm>
            <a:off x="9607461" y="2967925"/>
            <a:ext cx="2492682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Forced Outage  Percentage Arise from 65.5% in 2016 to 75% in 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D6698-C016-D841-B491-1A2637D7558D}"/>
              </a:ext>
            </a:extLst>
          </p:cNvPr>
          <p:cNvSpPr txBox="1"/>
          <p:nvPr/>
        </p:nvSpPr>
        <p:spPr>
          <a:xfrm>
            <a:off x="1027133" y="4622477"/>
            <a:ext cx="10960275" cy="1477328"/>
          </a:xfrm>
          <a:prstGeom prst="rect">
            <a:avLst/>
          </a:prstGeom>
          <a:noFill/>
          <a:ln>
            <a:solidFill>
              <a:schemeClr val="accent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Outage Events: All service companies give an outage 1931 events totally in 2016 and 2171 in 2017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Forced Outage Events: 1264 in 2016 and 1622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Consequential Events: 181 in 2016 and 127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Opportunistic Maintenance(Planned) Events: 106 in 2016 and 102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Scheduled (Planned) Events: 380 in 2017 and 320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Average Outage MW Loss: 312 in 2016 and 272 in 2017</a:t>
            </a:r>
          </a:p>
        </p:txBody>
      </p:sp>
    </p:spTree>
    <p:extLst>
      <p:ext uri="{BB962C8B-B14F-4D97-AF65-F5344CB8AC3E}">
        <p14:creationId xmlns:p14="http://schemas.microsoft.com/office/powerpoint/2010/main" val="1292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FCAD15-9B48-2047-BB76-3AFF26E0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2065-D645-FA4F-91C5-EB25E91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81B0E-9831-AB4F-B047-BC937DE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5" y="1032379"/>
            <a:ext cx="5774266" cy="50466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BE7F6-B5B1-E44E-AA83-008D3B9C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2378"/>
            <a:ext cx="5774266" cy="5046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CE33-7108-0340-A2AB-CC1C62E43860}"/>
              </a:ext>
            </a:extLst>
          </p:cNvPr>
          <p:cNvSpPr txBox="1"/>
          <p:nvPr/>
        </p:nvSpPr>
        <p:spPr>
          <a:xfrm>
            <a:off x="321735" y="385763"/>
            <a:ext cx="115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in 2016 or in 2017 Forced Outages cover expanse area comparing to the others</a:t>
            </a:r>
          </a:p>
        </p:txBody>
      </p:sp>
    </p:spTree>
    <p:extLst>
      <p:ext uri="{BB962C8B-B14F-4D97-AF65-F5344CB8AC3E}">
        <p14:creationId xmlns:p14="http://schemas.microsoft.com/office/powerpoint/2010/main" val="23813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2EEB47-6B73-9D47-AFE6-7BC28B13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114425"/>
            <a:ext cx="5991225" cy="507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67A79-34F6-344E-A2C0-099AE2B43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14425"/>
            <a:ext cx="5629275" cy="50720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D93F7-D847-5A43-BAF6-18EFD80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1253F-32F6-4D47-B796-53CCBD9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D897D-37A2-654D-90F1-D3ACD21A59FD}"/>
              </a:ext>
            </a:extLst>
          </p:cNvPr>
          <p:cNvSpPr txBox="1"/>
          <p:nvPr/>
        </p:nvSpPr>
        <p:spPr>
          <a:xfrm>
            <a:off x="728663" y="542925"/>
            <a:ext cx="101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charts illustrate monthly outages changes in between 2016 and 2017. </a:t>
            </a:r>
          </a:p>
        </p:txBody>
      </p:sp>
    </p:spTree>
    <p:extLst>
      <p:ext uri="{BB962C8B-B14F-4D97-AF65-F5344CB8AC3E}">
        <p14:creationId xmlns:p14="http://schemas.microsoft.com/office/powerpoint/2010/main" val="42616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0FBFB4-269C-0D46-B1B1-FE47844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41B46-FC48-CC44-A9B2-623366F1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1F214-329C-6C44-B1F0-010E2500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5" y="939451"/>
            <a:ext cx="5788095" cy="512268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71F76-AB61-684B-BD91-F5A008E6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9451"/>
            <a:ext cx="5788095" cy="5122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6FCD4-0DF6-BC46-AAF1-3CCBBE2A8235}"/>
              </a:ext>
            </a:extLst>
          </p:cNvPr>
          <p:cNvSpPr txBox="1"/>
          <p:nvPr/>
        </p:nvSpPr>
        <p:spPr>
          <a:xfrm>
            <a:off x="871538" y="528638"/>
            <a:ext cx="104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listed companies by the total number of outage events and average outage duration time as daily. </a:t>
            </a:r>
          </a:p>
        </p:txBody>
      </p:sp>
    </p:spTree>
    <p:extLst>
      <p:ext uri="{BB962C8B-B14F-4D97-AF65-F5344CB8AC3E}">
        <p14:creationId xmlns:p14="http://schemas.microsoft.com/office/powerpoint/2010/main" val="3161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2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A3562-111E-9844-843D-10B4A87A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1" b="1"/>
          <a:stretch/>
        </p:blipFill>
        <p:spPr>
          <a:xfrm>
            <a:off x="931332" y="1182221"/>
            <a:ext cx="9917231" cy="5032311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5CCE2-C84F-0342-A8CC-89953213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A6ABA-D926-8C49-AD0D-B5D661A4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36131-3EEB-2B4F-AE92-2ECFF68BBB51}"/>
              </a:ext>
            </a:extLst>
          </p:cNvPr>
          <p:cNvSpPr txBox="1"/>
          <p:nvPr/>
        </p:nvSpPr>
        <p:spPr>
          <a:xfrm>
            <a:off x="931332" y="575733"/>
            <a:ext cx="941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outage of MW loss and average outage of duration time of minute in this chart in 2016 and 2017.</a:t>
            </a:r>
          </a:p>
        </p:txBody>
      </p:sp>
    </p:spTree>
    <p:extLst>
      <p:ext uri="{BB962C8B-B14F-4D97-AF65-F5344CB8AC3E}">
        <p14:creationId xmlns:p14="http://schemas.microsoft.com/office/powerpoint/2010/main" val="19369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17293E-F099-8E4C-8B59-4DDF64A5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F2993-CBDF-1E43-AFCB-700D691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6459C6-BA29-0541-A50E-26CEBA979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2920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9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7D54AB-3769-954A-ABB7-C8D4387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2E6B5-7535-CC4E-8F82-093DCD1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CE41EB-F5D9-4947-92AE-11645C2BD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4595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93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552F-3DF4-2F49-9EB8-E01B37C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F83-B692-E64A-8C20-4EF9E84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36CAA5-527D-8443-8494-72B10D846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7147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2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271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AEMR EXECUTIVE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EXECUTIVE PRESENTATION</dc:title>
  <dc:creator>Mehmet Tiras</dc:creator>
  <cp:lastModifiedBy>Mehmet Tiras</cp:lastModifiedBy>
  <cp:revision>1</cp:revision>
  <dcterms:created xsi:type="dcterms:W3CDTF">2020-09-10T04:48:26Z</dcterms:created>
  <dcterms:modified xsi:type="dcterms:W3CDTF">2021-01-18T08:04:34Z</dcterms:modified>
</cp:coreProperties>
</file>