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9"/>
  </p:notesMasterIdLst>
  <p:sldIdLst>
    <p:sldId id="273" r:id="rId2"/>
    <p:sldId id="294" r:id="rId3"/>
    <p:sldId id="301" r:id="rId4"/>
    <p:sldId id="295" r:id="rId5"/>
    <p:sldId id="303" r:id="rId6"/>
    <p:sldId id="304" r:id="rId7"/>
    <p:sldId id="302" r:id="rId8"/>
    <p:sldId id="305" r:id="rId9"/>
    <p:sldId id="306" r:id="rId10"/>
    <p:sldId id="307" r:id="rId11"/>
    <p:sldId id="308" r:id="rId12"/>
    <p:sldId id="309" r:id="rId13"/>
    <p:sldId id="310" r:id="rId14"/>
    <p:sldId id="312" r:id="rId15"/>
    <p:sldId id="313" r:id="rId16"/>
    <p:sldId id="31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0F1"/>
    <a:srgbClr val="ABABAB"/>
    <a:srgbClr val="6B6A6C"/>
    <a:srgbClr val="FF3300"/>
    <a:srgbClr val="00D600"/>
    <a:srgbClr val="008000"/>
    <a:srgbClr val="2A2A2A"/>
    <a:srgbClr val="828282"/>
    <a:srgbClr val="5E5E5E"/>
    <a:srgbClr val="F7C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4" autoAdjust="0"/>
    <p:restoredTop sz="75727" autoAdjust="0"/>
  </p:normalViewPr>
  <p:slideViewPr>
    <p:cSldViewPr>
      <p:cViewPr varScale="1">
        <p:scale>
          <a:sx n="62" d="100"/>
          <a:sy n="62" d="100"/>
        </p:scale>
        <p:origin x="1469"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A2CF5C-14DC-45BD-BCF4-3F32C833E585}" type="datetimeFigureOut">
              <a:rPr lang="en-PH"/>
              <a:pPr>
                <a:defRPr/>
              </a:pPr>
              <a:t>21/09/2024</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PH"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0F8A1B-7B80-4B15-A91A-CE912A613493}" type="slidenum">
              <a:rPr lang="en-PH"/>
              <a:pPr>
                <a:defRPr/>
              </a:pPr>
              <a:t>‹#›</a:t>
            </a:fld>
            <a:endParaRPr lang="en-PH"/>
          </a:p>
        </p:txBody>
      </p:sp>
    </p:spTree>
    <p:extLst>
      <p:ext uri="{BB962C8B-B14F-4D97-AF65-F5344CB8AC3E}">
        <p14:creationId xmlns:p14="http://schemas.microsoft.com/office/powerpoint/2010/main" val="3389201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2</a:t>
            </a:fld>
            <a:endParaRPr lang="en-PH"/>
          </a:p>
        </p:txBody>
      </p:sp>
    </p:spTree>
    <p:extLst>
      <p:ext uri="{BB962C8B-B14F-4D97-AF65-F5344CB8AC3E}">
        <p14:creationId xmlns:p14="http://schemas.microsoft.com/office/powerpoint/2010/main" val="192599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11</a:t>
            </a:fld>
            <a:endParaRPr lang="en-PH"/>
          </a:p>
        </p:txBody>
      </p:sp>
    </p:spTree>
    <p:extLst>
      <p:ext uri="{BB962C8B-B14F-4D97-AF65-F5344CB8AC3E}">
        <p14:creationId xmlns:p14="http://schemas.microsoft.com/office/powerpoint/2010/main" val="279801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12</a:t>
            </a:fld>
            <a:endParaRPr lang="en-PH"/>
          </a:p>
        </p:txBody>
      </p:sp>
    </p:spTree>
    <p:extLst>
      <p:ext uri="{BB962C8B-B14F-4D97-AF65-F5344CB8AC3E}">
        <p14:creationId xmlns:p14="http://schemas.microsoft.com/office/powerpoint/2010/main" val="60256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13</a:t>
            </a:fld>
            <a:endParaRPr lang="en-PH"/>
          </a:p>
        </p:txBody>
      </p:sp>
    </p:spTree>
    <p:extLst>
      <p:ext uri="{BB962C8B-B14F-4D97-AF65-F5344CB8AC3E}">
        <p14:creationId xmlns:p14="http://schemas.microsoft.com/office/powerpoint/2010/main" val="764372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14</a:t>
            </a:fld>
            <a:endParaRPr lang="en-PH"/>
          </a:p>
        </p:txBody>
      </p:sp>
    </p:spTree>
    <p:extLst>
      <p:ext uri="{BB962C8B-B14F-4D97-AF65-F5344CB8AC3E}">
        <p14:creationId xmlns:p14="http://schemas.microsoft.com/office/powerpoint/2010/main" val="584303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15</a:t>
            </a:fld>
            <a:endParaRPr lang="en-PH"/>
          </a:p>
        </p:txBody>
      </p:sp>
    </p:spTree>
    <p:extLst>
      <p:ext uri="{BB962C8B-B14F-4D97-AF65-F5344CB8AC3E}">
        <p14:creationId xmlns:p14="http://schemas.microsoft.com/office/powerpoint/2010/main" val="471903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16</a:t>
            </a:fld>
            <a:endParaRPr lang="en-PH"/>
          </a:p>
        </p:txBody>
      </p:sp>
    </p:spTree>
    <p:extLst>
      <p:ext uri="{BB962C8B-B14F-4D97-AF65-F5344CB8AC3E}">
        <p14:creationId xmlns:p14="http://schemas.microsoft.com/office/powerpoint/2010/main" val="266042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3</a:t>
            </a:fld>
            <a:endParaRPr lang="en-PH"/>
          </a:p>
        </p:txBody>
      </p:sp>
    </p:spTree>
    <p:extLst>
      <p:ext uri="{BB962C8B-B14F-4D97-AF65-F5344CB8AC3E}">
        <p14:creationId xmlns:p14="http://schemas.microsoft.com/office/powerpoint/2010/main" val="2837947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ECECEC"/>
                </a:solidFill>
                <a:effectLst/>
                <a:highlight>
                  <a:srgbClr val="212121"/>
                </a:highlight>
                <a:latin typeface="Söhne"/>
              </a:rPr>
              <a:t>1. Tính thực tiễn và ứng dụng cao</a:t>
            </a:r>
          </a:p>
          <a:p>
            <a:pPr algn="l">
              <a:buFont typeface="Arial" panose="020B0604020202020204" pitchFamily="34" charset="0"/>
              <a:buChar char="•"/>
            </a:pPr>
            <a:r>
              <a:rPr lang="vi-VN" b="1" i="0" dirty="0">
                <a:solidFill>
                  <a:srgbClr val="ECECEC"/>
                </a:solidFill>
                <a:effectLst/>
                <a:highlight>
                  <a:srgbClr val="212121"/>
                </a:highlight>
                <a:latin typeface="Söhne"/>
              </a:rPr>
              <a:t>Nhu cầu thị trường:</a:t>
            </a:r>
            <a:r>
              <a:rPr lang="vi-VN" b="0" i="0" dirty="0">
                <a:solidFill>
                  <a:srgbClr val="ECECEC"/>
                </a:solidFill>
                <a:effectLst/>
                <a:highlight>
                  <a:srgbClr val="212121"/>
                </a:highlight>
                <a:latin typeface="Söhne"/>
              </a:rPr>
              <a:t> </a:t>
            </a:r>
            <a:r>
              <a:rPr lang="vi-VN" sz="1800" dirty="0">
                <a:effectLst/>
                <a:latin typeface="Times New Roman" panose="02020603050405020304" pitchFamily="18" charset="0"/>
                <a:ea typeface="Times New Roman" panose="02020603050405020304" pitchFamily="18" charset="0"/>
              </a:rPr>
              <a:t>Thị</a:t>
            </a:r>
            <a:r>
              <a:rPr lang="vi-VN" sz="1800" spc="-3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trường</a:t>
            </a:r>
            <a:r>
              <a:rPr lang="vi-VN"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tử</a:t>
            </a:r>
            <a:r>
              <a:rPr lang="en-US" sz="1800" spc="-3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đang</a:t>
            </a:r>
            <a:r>
              <a:rPr lang="vi-VN" sz="1800" spc="-2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phát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triển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và nhu cầu</a:t>
            </a:r>
            <a:r>
              <a:rPr lang="vi-VN" sz="1800" spc="-2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sử</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dụng</a:t>
            </a:r>
            <a:r>
              <a:rPr lang="vi-VN"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spc="-3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ngày càng tăng cao</a:t>
            </a:r>
            <a:r>
              <a:rPr lang="vi-VN" b="0" i="0" dirty="0">
                <a:solidFill>
                  <a:srgbClr val="ECECEC"/>
                </a:solidFill>
                <a:effectLst/>
                <a:highlight>
                  <a:srgbClr val="212121"/>
                </a:highlight>
                <a:latin typeface="Söhne"/>
              </a:rPr>
              <a:t>. Việc xây dựng một website bán hàng sẽ đáp ứng nhu cầu mua sắm trực tuyến ngày càng cao của người tiêu dùng.</a:t>
            </a:r>
          </a:p>
          <a:p>
            <a:pPr algn="l">
              <a:buFont typeface="Arial" panose="020B0604020202020204" pitchFamily="34" charset="0"/>
              <a:buChar char="•"/>
            </a:pPr>
            <a:r>
              <a:rPr lang="vi-VN" b="1" i="0" dirty="0">
                <a:solidFill>
                  <a:srgbClr val="ECECEC"/>
                </a:solidFill>
                <a:effectLst/>
                <a:highlight>
                  <a:srgbClr val="212121"/>
                </a:highlight>
                <a:latin typeface="Söhne"/>
              </a:rPr>
              <a:t>Cơ hội kinh doanh:</a:t>
            </a:r>
            <a:r>
              <a:rPr lang="vi-VN" b="0" i="0" dirty="0">
                <a:solidFill>
                  <a:srgbClr val="ECECEC"/>
                </a:solidFill>
                <a:effectLst/>
                <a:highlight>
                  <a:srgbClr val="212121"/>
                </a:highlight>
                <a:latin typeface="Söhne"/>
              </a:rPr>
              <a:t> Với sự phát triển mạnh mẽ của thương mại điện tử, việc xây dựng một trang web bán thiết bị điện tử giúp mở rộng thị trường, thu hút khách hàng tiềm năng và nâng cao doanh thu.</a:t>
            </a:r>
          </a:p>
          <a:p>
            <a:pPr algn="l"/>
            <a:r>
              <a:rPr lang="vi-VN" b="1" i="0" dirty="0">
                <a:solidFill>
                  <a:srgbClr val="ECECEC"/>
                </a:solidFill>
                <a:effectLst/>
                <a:highlight>
                  <a:srgbClr val="212121"/>
                </a:highlight>
                <a:latin typeface="Söhne"/>
              </a:rPr>
              <a:t>2. Khả năng tiếp cận công nghệ hiện đại</a:t>
            </a:r>
          </a:p>
          <a:p>
            <a:r>
              <a:rPr lang="vi-VN" b="1" dirty="0"/>
              <a:t>   - Java Spring Framework</a:t>
            </a:r>
            <a:r>
              <a:rPr lang="vi-VN" dirty="0"/>
              <a:t>: Đây là một nền tảng phát triển ứng dụng web mạnh mẽ trong hệ sinh thái Java, hỗ trợ xây dựng các ứng dụng có hiệu năng cao, bảo mật và khả năng mở rộng tốt. Nó cũng có cộng đồng hỗ trợ lớn cùng với nhiều tài liệu và tài nguyên học tập phong phú.</a:t>
            </a:r>
          </a:p>
          <a:p>
            <a:r>
              <a:rPr lang="vi-VN" b="1" dirty="0"/>
              <a:t>   - ReactJS</a:t>
            </a:r>
            <a:r>
              <a:rPr lang="vi-VN" dirty="0"/>
              <a:t>: Là một thư viện JavaScript hiện đại, dễ học và sử dụng, ReactJS giúp xây dựng giao diện người dùng linh hoạt và phản hồi nhanh. Kết hợp ReactJS với Java Spring Framework sẽ tạo ra một giải pháp hoàn chỉnh cho việc phát triển ứng dụng web từ phía backend đến frontend.</a:t>
            </a:r>
          </a:p>
          <a:p>
            <a:pPr algn="l"/>
            <a:r>
              <a:rPr lang="en-US" b="1" i="0" dirty="0">
                <a:solidFill>
                  <a:srgbClr val="ECECEC"/>
                </a:solidFill>
                <a:effectLst/>
                <a:highlight>
                  <a:srgbClr val="212121"/>
                </a:highlight>
                <a:latin typeface="Söhne"/>
              </a:rPr>
              <a:t>3.</a:t>
            </a:r>
            <a:r>
              <a:rPr lang="vi-VN" b="1" i="0" dirty="0">
                <a:solidFill>
                  <a:srgbClr val="ECECEC"/>
                </a:solidFill>
                <a:effectLst/>
                <a:highlight>
                  <a:srgbClr val="212121"/>
                </a:highlight>
                <a:latin typeface="Söhne"/>
              </a:rPr>
              <a:t>Khả năng mở rộng và tích hợp</a:t>
            </a:r>
          </a:p>
          <a:p>
            <a:r>
              <a:rPr lang="vi-VN" b="1" dirty="0"/>
              <a:t>   - Khả năng mở rộng</a:t>
            </a:r>
            <a:r>
              <a:rPr lang="vi-VN" dirty="0"/>
              <a:t>: Java Spring Framework hỗ trợ xây dựng các ứng dụng có khả năng mở rộng tốt, phù hợp với các doanh nghiệp vừa và nhỏ mong muốn phát triển trong tương lai.</a:t>
            </a:r>
          </a:p>
          <a:p>
            <a:r>
              <a:rPr lang="vi-VN" b="1" dirty="0"/>
              <a:t>   - Tích hợp dịch vụ</a:t>
            </a:r>
            <a:r>
              <a:rPr lang="vi-VN" dirty="0"/>
              <a:t>: Việc xây dựng website bán hàng với các tính năng như quản lý đơn hàng, thanh toán trực tuyến, quản lý kho hàng, và chăm sóc khách hàng dễ dàng tích hợp với các dịch vụ bên thứ ba khi sử dụng ReactJS làm frontend kết hợp với Spring làm backend.</a:t>
            </a:r>
          </a:p>
          <a:p>
            <a:pPr algn="l">
              <a:buFont typeface="Arial" panose="020B0604020202020204" pitchFamily="34" charset="0"/>
              <a:buChar char="•"/>
            </a:pPr>
            <a:endParaRPr lang="vi-VN" b="0" i="0" dirty="0">
              <a:solidFill>
                <a:srgbClr val="ECECEC"/>
              </a:solidFill>
              <a:effectLst/>
              <a:highlight>
                <a:srgbClr val="212121"/>
              </a:highligh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4</a:t>
            </a:fld>
            <a:endParaRPr lang="en-PH"/>
          </a:p>
        </p:txBody>
      </p:sp>
    </p:spTree>
    <p:extLst>
      <p:ext uri="{BB962C8B-B14F-4D97-AF65-F5344CB8AC3E}">
        <p14:creationId xmlns:p14="http://schemas.microsoft.com/office/powerpoint/2010/main" val="80821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Phát triển hệ thống bán hàng trực tuyến:</a:t>
            </a:r>
            <a:r>
              <a:rPr lang="vi-VN" b="0" i="0" dirty="0">
                <a:solidFill>
                  <a:srgbClr val="ECECEC"/>
                </a:solidFill>
                <a:effectLst/>
                <a:highlight>
                  <a:srgbClr val="212121"/>
                </a:highlight>
                <a:latin typeface="Söhne"/>
              </a:rPr>
              <a:t> Tạo ra một trang web giúp người dùng duyệt, tìm kiếm và mua sản phẩm điện tử.</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Quản lý đơn hàng và kho hàng:</a:t>
            </a:r>
            <a:r>
              <a:rPr lang="vi-VN" b="0" i="0" dirty="0">
                <a:solidFill>
                  <a:srgbClr val="ECECEC"/>
                </a:solidFill>
                <a:effectLst/>
                <a:highlight>
                  <a:srgbClr val="212121"/>
                </a:highlight>
                <a:latin typeface="Söhne"/>
              </a:rPr>
              <a:t> Xây dựng chức năng quản lý đơn hàng và kho hàng hiệu quả.</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Quản lý cơ sở dữ liệu:</a:t>
            </a:r>
            <a:r>
              <a:rPr lang="vi-VN" b="0" i="0" dirty="0">
                <a:solidFill>
                  <a:srgbClr val="ECECEC"/>
                </a:solidFill>
                <a:effectLst/>
                <a:highlight>
                  <a:srgbClr val="212121"/>
                </a:highlight>
                <a:latin typeface="Söhne"/>
              </a:rPr>
              <a:t> Xây dựng cơ sở dữ liệu để lưu trữ thông tin sản phẩm và khách hàng.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Kiểm thử và triển khai:</a:t>
            </a:r>
            <a:r>
              <a:rPr lang="vi-VN" b="0" i="0" dirty="0">
                <a:solidFill>
                  <a:srgbClr val="ECECEC"/>
                </a:solidFill>
                <a:effectLst/>
                <a:highlight>
                  <a:srgbClr val="212121"/>
                </a:highlight>
                <a:latin typeface="Söhne"/>
              </a:rPr>
              <a:t> Đảm bảo tính ổn định của hệ thống qua kiểm thử trước khi triển khai.</a:t>
            </a:r>
          </a:p>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5</a:t>
            </a:fld>
            <a:endParaRPr lang="en-PH"/>
          </a:p>
        </p:txBody>
      </p:sp>
    </p:spTree>
    <p:extLst>
      <p:ext uri="{BB962C8B-B14F-4D97-AF65-F5344CB8AC3E}">
        <p14:creationId xmlns:p14="http://schemas.microsoft.com/office/powerpoint/2010/main" val="14420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6</a:t>
            </a:fld>
            <a:endParaRPr lang="en-PH"/>
          </a:p>
        </p:txBody>
      </p:sp>
    </p:spTree>
    <p:extLst>
      <p:ext uri="{BB962C8B-B14F-4D97-AF65-F5344CB8AC3E}">
        <p14:creationId xmlns:p14="http://schemas.microsoft.com/office/powerpoint/2010/main" val="2717484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7</a:t>
            </a:fld>
            <a:endParaRPr lang="en-PH"/>
          </a:p>
        </p:txBody>
      </p:sp>
    </p:spTree>
    <p:extLst>
      <p:ext uri="{BB962C8B-B14F-4D97-AF65-F5344CB8AC3E}">
        <p14:creationId xmlns:p14="http://schemas.microsoft.com/office/powerpoint/2010/main" val="2202262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8</a:t>
            </a:fld>
            <a:endParaRPr lang="en-PH"/>
          </a:p>
        </p:txBody>
      </p:sp>
    </p:spTree>
    <p:extLst>
      <p:ext uri="{BB962C8B-B14F-4D97-AF65-F5344CB8AC3E}">
        <p14:creationId xmlns:p14="http://schemas.microsoft.com/office/powerpoint/2010/main" val="77361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9</a:t>
            </a:fld>
            <a:endParaRPr lang="en-PH"/>
          </a:p>
        </p:txBody>
      </p:sp>
    </p:spTree>
    <p:extLst>
      <p:ext uri="{BB962C8B-B14F-4D97-AF65-F5344CB8AC3E}">
        <p14:creationId xmlns:p14="http://schemas.microsoft.com/office/powerpoint/2010/main" val="262032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10</a:t>
            </a:fld>
            <a:endParaRPr lang="en-PH"/>
          </a:p>
        </p:txBody>
      </p:sp>
    </p:spTree>
    <p:extLst>
      <p:ext uri="{BB962C8B-B14F-4D97-AF65-F5344CB8AC3E}">
        <p14:creationId xmlns:p14="http://schemas.microsoft.com/office/powerpoint/2010/main" val="2957743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DAC442E-6DCD-4744-A250-064EF71D9268}" type="datetimeFigureOut">
              <a:rPr lang="en-US" smtClean="0"/>
              <a:pPr>
                <a:defRPr/>
              </a:pPr>
              <a:t>9/21/2024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D1CA29-DD4D-4ECC-8A17-DAF48781D8C6}" type="slidenum">
              <a:rPr lang="en-US" smtClean="0"/>
              <a:pPr>
                <a:defRPr/>
              </a:pPr>
              <a:t>‹#›</a:t>
            </a:fld>
            <a:endParaRPr lang="en-US"/>
          </a:p>
        </p:txBody>
      </p:sp>
    </p:spTree>
    <p:extLst>
      <p:ext uri="{BB962C8B-B14F-4D97-AF65-F5344CB8AC3E}">
        <p14:creationId xmlns:p14="http://schemas.microsoft.com/office/powerpoint/2010/main" val="35098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3412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420737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3490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4161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39535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8847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2062603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527037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9F31-2C02-7334-0BFA-CDAD4F08E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D8918-8FB0-859B-CB91-24DF5B05D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18884-6AF3-8ACF-DA5C-0CC7596E8324}"/>
              </a:ext>
            </a:extLst>
          </p:cNvPr>
          <p:cNvSpPr>
            <a:spLocks noGrp="1"/>
          </p:cNvSpPr>
          <p:nvPr>
            <p:ph type="dt" sz="half" idx="10"/>
          </p:nvPr>
        </p:nvSpPr>
        <p:spPr/>
        <p:txBody>
          <a:bodyPr/>
          <a:lstStyle/>
          <a:p>
            <a:pPr>
              <a:defRPr/>
            </a:pPr>
            <a:fld id="{CC9BF731-9AAA-4F8B-9953-5BBBCD0433FC}" type="datetimeFigureOut">
              <a:rPr lang="en-US" smtClean="0"/>
              <a:pPr>
                <a:defRPr/>
              </a:pPr>
              <a:t>9/21/2024</a:t>
            </a:fld>
            <a:endParaRPr lang="en-US"/>
          </a:p>
        </p:txBody>
      </p:sp>
      <p:sp>
        <p:nvSpPr>
          <p:cNvPr id="5" name="Footer Placeholder 4">
            <a:extLst>
              <a:ext uri="{FF2B5EF4-FFF2-40B4-BE49-F238E27FC236}">
                <a16:creationId xmlns:a16="http://schemas.microsoft.com/office/drawing/2014/main" id="{3EE47AE5-FCC3-DF0E-1EF5-4A2FABE5578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C429C13-1D25-9BCE-92F6-7BFE6BE7D9EE}"/>
              </a:ext>
            </a:extLst>
          </p:cNvPr>
          <p:cNvSpPr>
            <a:spLocks noGrp="1"/>
          </p:cNvSpPr>
          <p:nvPr>
            <p:ph type="sldNum" sz="quarter" idx="12"/>
          </p:nvPr>
        </p:nvSpPr>
        <p:spPr/>
        <p:txBody>
          <a:bodyPr/>
          <a:lstStyle/>
          <a:p>
            <a:pPr>
              <a:defRPr/>
            </a:pPr>
            <a:fld id="{6BD3B592-2A1B-4491-8764-FA0B46EECE7B}" type="slidenum">
              <a:rPr lang="en-US" smtClean="0"/>
              <a:pPr>
                <a:defRPr/>
              </a:pPr>
              <a:t>‹#›</a:t>
            </a:fld>
            <a:endParaRPr lang="en-US"/>
          </a:p>
        </p:txBody>
      </p:sp>
    </p:spTree>
    <p:extLst>
      <p:ext uri="{BB962C8B-B14F-4D97-AF65-F5344CB8AC3E}">
        <p14:creationId xmlns:p14="http://schemas.microsoft.com/office/powerpoint/2010/main" val="336618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291816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0CE2C7E-1509-4B8F-8BC9-5F1306E27D3A}" type="datetimeFigureOut">
              <a:rPr lang="en-US" smtClean="0"/>
              <a:pPr>
                <a:defRPr/>
              </a:pPr>
              <a:t>9/21/2024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3375C4C-2585-473D-8636-362D1BA865E1}" type="slidenum">
              <a:rPr lang="en-US" smtClean="0"/>
              <a:pPr>
                <a:defRPr/>
              </a:pPr>
              <a:t>‹#›</a:t>
            </a:fld>
            <a:endParaRPr lang="en-US"/>
          </a:p>
        </p:txBody>
      </p:sp>
    </p:spTree>
    <p:extLst>
      <p:ext uri="{BB962C8B-B14F-4D97-AF65-F5344CB8AC3E}">
        <p14:creationId xmlns:p14="http://schemas.microsoft.com/office/powerpoint/2010/main" val="38741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67252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39948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990939F-C255-484D-BEF2-B418FA3251E7}" type="datetimeFigureOut">
              <a:rPr lang="en-US" smtClean="0"/>
              <a:pPr>
                <a:defRPr/>
              </a:pPr>
              <a:t>9/21/2024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329C99-F5D7-4B80-AD79-EAFA92552BDB}" type="slidenum">
              <a:rPr lang="en-US" smtClean="0"/>
              <a:pPr>
                <a:defRPr/>
              </a:pPr>
              <a:t>‹#›</a:t>
            </a:fld>
            <a:endParaRPr lang="en-US"/>
          </a:p>
        </p:txBody>
      </p:sp>
    </p:spTree>
    <p:extLst>
      <p:ext uri="{BB962C8B-B14F-4D97-AF65-F5344CB8AC3E}">
        <p14:creationId xmlns:p14="http://schemas.microsoft.com/office/powerpoint/2010/main" val="342906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B41D775A-FA59-4472-87FC-5FA68B218A05}" type="datetimeFigureOut">
              <a:rPr lang="en-US" smtClean="0"/>
              <a:pPr>
                <a:defRPr/>
              </a:pPr>
              <a:t>9/21/2024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A890A5-5AEB-4CEB-A5FC-431ED5599DA5}" type="slidenum">
              <a:rPr lang="en-US" smtClean="0"/>
              <a:pPr>
                <a:defRPr/>
              </a:pPr>
              <a:t>‹#›</a:t>
            </a:fld>
            <a:endParaRPr lang="en-US"/>
          </a:p>
        </p:txBody>
      </p:sp>
    </p:spTree>
    <p:extLst>
      <p:ext uri="{BB962C8B-B14F-4D97-AF65-F5344CB8AC3E}">
        <p14:creationId xmlns:p14="http://schemas.microsoft.com/office/powerpoint/2010/main" val="284669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9/21/2024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13310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940AFCD-A1E3-4C05-A11F-681AE77E2087}" type="datetimeFigureOut">
              <a:rPr lang="en-US" smtClean="0"/>
              <a:pPr>
                <a:defRPr/>
              </a:pPr>
              <a:t>9/21/2024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D17B223-088C-4328-B9C4-AFA3611A36F2}" type="slidenum">
              <a:rPr lang="en-US" smtClean="0"/>
              <a:pPr>
                <a:defRPr/>
              </a:pPr>
              <a:t>‹#›</a:t>
            </a:fld>
            <a:endParaRPr lang="en-US"/>
          </a:p>
        </p:txBody>
      </p:sp>
    </p:spTree>
    <p:extLst>
      <p:ext uri="{BB962C8B-B14F-4D97-AF65-F5344CB8AC3E}">
        <p14:creationId xmlns:p14="http://schemas.microsoft.com/office/powerpoint/2010/main" val="354324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a:defRPr/>
            </a:pPr>
            <a:fld id="{A46076FA-3ED9-4E29-9ACA-B3E5F8306385}" type="datetimeFigureOut">
              <a:rPr lang="en-US" smtClean="0"/>
              <a:pPr>
                <a:defRPr/>
              </a:pPr>
              <a:t>9/21/2024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42726127"/>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52600" y="2091501"/>
            <a:ext cx="8686800" cy="1846659"/>
          </a:xfrm>
          <a:prstGeom prst="rect">
            <a:avLst/>
          </a:prstGeom>
        </p:spPr>
        <p:txBody>
          <a:bodyPr wrap="square">
            <a:spAutoFit/>
          </a:bodyPr>
          <a:lstStyle/>
          <a:p>
            <a:pPr algn="ctr">
              <a:buNone/>
            </a:pPr>
            <a:r>
              <a:rPr lang="en-US" sz="3600" b="1" dirty="0">
                <a:latin typeface="Times New Roman" pitchFamily="18" charset="0"/>
                <a:cs typeface="Times New Roman" pitchFamily="18" charset="0"/>
              </a:rPr>
              <a:t>ĐỀ TÀI</a:t>
            </a:r>
          </a:p>
          <a:p>
            <a:pPr algn="ctr">
              <a:buNone/>
            </a:pPr>
            <a:endParaRPr lang="en-US" b="1" dirty="0">
              <a:latin typeface="Times New Roman" pitchFamily="18" charset="0"/>
              <a:cs typeface="Times New Roman" pitchFamily="18" charset="0"/>
            </a:endParaRPr>
          </a:p>
          <a:p>
            <a:pPr marL="1134110" marR="159385" indent="-720090" algn="ctr">
              <a:lnSpc>
                <a:spcPct val="20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XÂY DỰNG WEBSITE BÁN LAPTOP VÀ PHỤ KIỆN MÁY</a:t>
            </a:r>
          </a:p>
          <a:p>
            <a:pPr algn="ctr"/>
            <a:r>
              <a:rPr lang="en-US" sz="2000" b="1" dirty="0">
                <a:effectLst/>
                <a:latin typeface="Times New Roman" panose="02020603050405020304" pitchFamily="18" charset="0"/>
                <a:ea typeface="Times New Roman" panose="02020603050405020304" pitchFamily="18" charset="0"/>
              </a:rPr>
              <a:t>TÍNH DSHOP</a:t>
            </a:r>
            <a:endParaRPr lang="en-US" sz="20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D589D32A-7964-28B6-3E76-EFCB6E269F9A}"/>
              </a:ext>
            </a:extLst>
          </p:cNvPr>
          <p:cNvSpPr txBox="1"/>
          <p:nvPr/>
        </p:nvSpPr>
        <p:spPr>
          <a:xfrm>
            <a:off x="4152900" y="1229910"/>
            <a:ext cx="3886200" cy="523220"/>
          </a:xfrm>
          <a:prstGeom prst="rect">
            <a:avLst/>
          </a:prstGeom>
          <a:noFill/>
        </p:spPr>
        <p:txBody>
          <a:bodyPr wrap="square" rtlCol="0">
            <a:spAutoFit/>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ĐỒ ÁN TỐT NGHIỆP</a:t>
            </a:r>
          </a:p>
        </p:txBody>
      </p:sp>
      <p:sp>
        <p:nvSpPr>
          <p:cNvPr id="6" name="TextBox 5">
            <a:extLst>
              <a:ext uri="{FF2B5EF4-FFF2-40B4-BE49-F238E27FC236}">
                <a16:creationId xmlns:a16="http://schemas.microsoft.com/office/drawing/2014/main" id="{52FA582B-4BF2-6802-45E4-AAA78BE21748}"/>
              </a:ext>
            </a:extLst>
          </p:cNvPr>
          <p:cNvSpPr txBox="1"/>
          <p:nvPr/>
        </p:nvSpPr>
        <p:spPr>
          <a:xfrm>
            <a:off x="4152900" y="4419600"/>
            <a:ext cx="5562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Sinh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Phạm Minh Đức</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Đỗ Ngọc Sơn</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8EEE84-E723-2E6E-B215-95039DF7B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79799" cy="1408112"/>
          </a:xfrm>
          <a:prstGeom prst="rect">
            <a:avLst/>
          </a:prstGeom>
        </p:spPr>
      </p:pic>
    </p:spTree>
    <p:extLst>
      <p:ext uri="{BB962C8B-B14F-4D97-AF65-F5344CB8AC3E}">
        <p14:creationId xmlns:p14="http://schemas.microsoft.com/office/powerpoint/2010/main" val="907661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9" name="TextBox 8">
            <a:extLst>
              <a:ext uri="{FF2B5EF4-FFF2-40B4-BE49-F238E27FC236}">
                <a16:creationId xmlns:a16="http://schemas.microsoft.com/office/drawing/2014/main" id="{5A73CD01-10FB-B33E-B409-20383EB2826F}"/>
              </a:ext>
            </a:extLst>
          </p:cNvPr>
          <p:cNvSpPr txBox="1"/>
          <p:nvPr/>
        </p:nvSpPr>
        <p:spPr>
          <a:xfrm>
            <a:off x="3741416" y="762000"/>
            <a:ext cx="4724400"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SƠ ĐỒ USECASE TỔNG QUÁT</a:t>
            </a:r>
          </a:p>
        </p:txBody>
      </p:sp>
      <p:pic>
        <p:nvPicPr>
          <p:cNvPr id="2" name="Picture 1" descr="A diagram of a person with many circles and lines&#10;&#10;Description automatically generated">
            <a:extLst>
              <a:ext uri="{FF2B5EF4-FFF2-40B4-BE49-F238E27FC236}">
                <a16:creationId xmlns:a16="http://schemas.microsoft.com/office/drawing/2014/main" id="{93E6D4E8-B091-4794-46D8-AF39E9BC30A2}"/>
              </a:ext>
            </a:extLst>
          </p:cNvPr>
          <p:cNvPicPr>
            <a:picLocks noChangeAspect="1"/>
          </p:cNvPicPr>
          <p:nvPr/>
        </p:nvPicPr>
        <p:blipFill>
          <a:blip r:embed="rId4"/>
          <a:stretch>
            <a:fillRect/>
          </a:stretch>
        </p:blipFill>
        <p:spPr>
          <a:xfrm>
            <a:off x="2743200" y="1285220"/>
            <a:ext cx="6629400" cy="5470478"/>
          </a:xfrm>
          <a:prstGeom prst="rect">
            <a:avLst/>
          </a:prstGeom>
        </p:spPr>
      </p:pic>
    </p:spTree>
    <p:extLst>
      <p:ext uri="{BB962C8B-B14F-4D97-AF65-F5344CB8AC3E}">
        <p14:creationId xmlns:p14="http://schemas.microsoft.com/office/powerpoint/2010/main" val="4164746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3" name="TextBox 2">
            <a:extLst>
              <a:ext uri="{FF2B5EF4-FFF2-40B4-BE49-F238E27FC236}">
                <a16:creationId xmlns:a16="http://schemas.microsoft.com/office/drawing/2014/main" id="{75032297-4CEE-FBD3-69DB-7785484F1C7B}"/>
              </a:ext>
            </a:extLst>
          </p:cNvPr>
          <p:cNvSpPr txBox="1"/>
          <p:nvPr/>
        </p:nvSpPr>
        <p:spPr>
          <a:xfrm>
            <a:off x="4819650" y="914747"/>
            <a:ext cx="2476500"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CƠ SỞ DỮ LIỆU</a:t>
            </a:r>
          </a:p>
        </p:txBody>
      </p:sp>
      <p:pic>
        <p:nvPicPr>
          <p:cNvPr id="5" name="Picture 4" descr="A computer screen shot of a diagram">
            <a:extLst>
              <a:ext uri="{FF2B5EF4-FFF2-40B4-BE49-F238E27FC236}">
                <a16:creationId xmlns:a16="http://schemas.microsoft.com/office/drawing/2014/main" id="{59703549-C8B9-881C-F16B-EC32CCF37E40}"/>
              </a:ext>
            </a:extLst>
          </p:cNvPr>
          <p:cNvPicPr>
            <a:picLocks noChangeAspect="1"/>
          </p:cNvPicPr>
          <p:nvPr/>
        </p:nvPicPr>
        <p:blipFill>
          <a:blip r:embed="rId4"/>
          <a:stretch>
            <a:fillRect/>
          </a:stretch>
        </p:blipFill>
        <p:spPr>
          <a:xfrm>
            <a:off x="2590800" y="1295400"/>
            <a:ext cx="6283434" cy="5432076"/>
          </a:xfrm>
          <a:prstGeom prst="rect">
            <a:avLst/>
          </a:prstGeom>
        </p:spPr>
      </p:pic>
    </p:spTree>
    <p:extLst>
      <p:ext uri="{BB962C8B-B14F-4D97-AF65-F5344CB8AC3E}">
        <p14:creationId xmlns:p14="http://schemas.microsoft.com/office/powerpoint/2010/main" val="32748448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4</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Kết</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quả</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thực</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nghiệm</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29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3" name="TextBox 2">
            <a:extLst>
              <a:ext uri="{FF2B5EF4-FFF2-40B4-BE49-F238E27FC236}">
                <a16:creationId xmlns:a16="http://schemas.microsoft.com/office/drawing/2014/main" id="{75032297-4CEE-FBD3-69DB-7785484F1C7B}"/>
              </a:ext>
            </a:extLst>
          </p:cNvPr>
          <p:cNvSpPr txBox="1"/>
          <p:nvPr/>
        </p:nvSpPr>
        <p:spPr>
          <a:xfrm>
            <a:off x="4038600" y="887252"/>
            <a:ext cx="4476750"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GIAO DIỆN NGƯỜI DÙNG</a:t>
            </a:r>
          </a:p>
        </p:txBody>
      </p:sp>
      <p:pic>
        <p:nvPicPr>
          <p:cNvPr id="2" name="Picture 1">
            <a:extLst>
              <a:ext uri="{FF2B5EF4-FFF2-40B4-BE49-F238E27FC236}">
                <a16:creationId xmlns:a16="http://schemas.microsoft.com/office/drawing/2014/main" id="{C82ADAE0-08EA-4490-10AE-7080D3AAAB14}"/>
              </a:ext>
            </a:extLst>
          </p:cNvPr>
          <p:cNvPicPr>
            <a:picLocks noChangeAspect="1"/>
          </p:cNvPicPr>
          <p:nvPr/>
        </p:nvPicPr>
        <p:blipFill>
          <a:blip r:embed="rId4"/>
          <a:stretch>
            <a:fillRect/>
          </a:stretch>
        </p:blipFill>
        <p:spPr>
          <a:xfrm>
            <a:off x="1752600" y="1329733"/>
            <a:ext cx="8610600" cy="5370830"/>
          </a:xfrm>
          <a:prstGeom prst="rect">
            <a:avLst/>
          </a:prstGeom>
        </p:spPr>
      </p:pic>
    </p:spTree>
    <p:extLst>
      <p:ext uri="{BB962C8B-B14F-4D97-AF65-F5344CB8AC3E}">
        <p14:creationId xmlns:p14="http://schemas.microsoft.com/office/powerpoint/2010/main" val="796895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3" name="TextBox 2">
            <a:extLst>
              <a:ext uri="{FF2B5EF4-FFF2-40B4-BE49-F238E27FC236}">
                <a16:creationId xmlns:a16="http://schemas.microsoft.com/office/drawing/2014/main" id="{75032297-4CEE-FBD3-69DB-7785484F1C7B}"/>
              </a:ext>
            </a:extLst>
          </p:cNvPr>
          <p:cNvSpPr txBox="1"/>
          <p:nvPr/>
        </p:nvSpPr>
        <p:spPr>
          <a:xfrm>
            <a:off x="3581400" y="887252"/>
            <a:ext cx="4933950" cy="523220"/>
          </a:xfrm>
          <a:prstGeom prst="rect">
            <a:avLst/>
          </a:prstGeom>
          <a:noFill/>
        </p:spPr>
        <p:txBody>
          <a:bodyPr wrap="square" rtlCol="0">
            <a:spAutoFit/>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GIAO DIỆN ADMIN</a:t>
            </a:r>
          </a:p>
        </p:txBody>
      </p:sp>
      <p:pic>
        <p:nvPicPr>
          <p:cNvPr id="2" name="Picture 1" descr="A screenshot of a computer&#10;&#10;Description automatically generated">
            <a:extLst>
              <a:ext uri="{FF2B5EF4-FFF2-40B4-BE49-F238E27FC236}">
                <a16:creationId xmlns:a16="http://schemas.microsoft.com/office/drawing/2014/main" id="{70978F37-D87A-9739-A496-0094B7A364B0}"/>
              </a:ext>
            </a:extLst>
          </p:cNvPr>
          <p:cNvPicPr>
            <a:picLocks noChangeAspect="1"/>
          </p:cNvPicPr>
          <p:nvPr/>
        </p:nvPicPr>
        <p:blipFill>
          <a:blip r:embed="rId4"/>
          <a:stretch>
            <a:fillRect/>
          </a:stretch>
        </p:blipFill>
        <p:spPr>
          <a:xfrm>
            <a:off x="1600200" y="1389877"/>
            <a:ext cx="8610600" cy="5187813"/>
          </a:xfrm>
          <a:prstGeom prst="rect">
            <a:avLst/>
          </a:prstGeom>
        </p:spPr>
      </p:pic>
    </p:spTree>
    <p:extLst>
      <p:ext uri="{BB962C8B-B14F-4D97-AF65-F5344CB8AC3E}">
        <p14:creationId xmlns:p14="http://schemas.microsoft.com/office/powerpoint/2010/main" val="23643530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5</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584775"/>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Kết</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luận</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38219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114300" y="702832"/>
            <a:ext cx="11963399" cy="5889276"/>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5" name="TextBox 4">
            <a:extLst>
              <a:ext uri="{FF2B5EF4-FFF2-40B4-BE49-F238E27FC236}">
                <a16:creationId xmlns:a16="http://schemas.microsoft.com/office/drawing/2014/main" id="{42BC1353-4056-17DA-6E59-25075A8E283F}"/>
              </a:ext>
            </a:extLst>
          </p:cNvPr>
          <p:cNvSpPr txBox="1"/>
          <p:nvPr/>
        </p:nvSpPr>
        <p:spPr>
          <a:xfrm>
            <a:off x="2514600" y="1145357"/>
            <a:ext cx="6858000" cy="1015663"/>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endParaRPr lang="en-US" sz="2000" dirty="0">
              <a:latin typeface="Times New Roman" panose="02020603050405020304" pitchFamily="18" charset="0"/>
              <a:cs typeface="Times New Roman" panose="02020603050405020304" pitchFamily="18" charset="0"/>
            </a:endParaRPr>
          </a:p>
          <a:p>
            <a:pPr algn="ct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bán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thiết bị điện tử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DDB41F-38D2-7436-A36C-D647E10127E0}"/>
              </a:ext>
            </a:extLst>
          </p:cNvPr>
          <p:cNvSpPr txBox="1"/>
          <p:nvPr/>
        </p:nvSpPr>
        <p:spPr>
          <a:xfrm>
            <a:off x="762000" y="2558534"/>
            <a:ext cx="3657600" cy="3170099"/>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Website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sót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online,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co </a:t>
            </a:r>
            <a:r>
              <a:rPr lang="en-US" sz="2000" dirty="0" err="1">
                <a:latin typeface="Times New Roman" panose="02020603050405020304" pitchFamily="18" charset="0"/>
                <a:cs typeface="Times New Roman" panose="02020603050405020304" pitchFamily="18" charset="0"/>
              </a:rPr>
              <a:t>quảng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mãi</a:t>
            </a:r>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30E9EA08-4912-69B3-CFCC-EE3C191C0AC2}"/>
              </a:ext>
            </a:extLst>
          </p:cNvPr>
          <p:cNvSpPr txBox="1"/>
          <p:nvPr/>
        </p:nvSpPr>
        <p:spPr>
          <a:xfrm>
            <a:off x="7543800" y="2558534"/>
            <a:ext cx="3657600" cy="2246769"/>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thiếu</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sz="2000" dirty="0"/>
          </a:p>
        </p:txBody>
      </p:sp>
    </p:spTree>
    <p:extLst>
      <p:ext uri="{BB962C8B-B14F-4D97-AF65-F5344CB8AC3E}">
        <p14:creationId xmlns:p14="http://schemas.microsoft.com/office/powerpoint/2010/main" val="232408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371600"/>
            <a:ext cx="8763000" cy="1796755"/>
          </a:xfrm>
        </p:spPr>
        <p:txBody>
          <a:bodyPr/>
          <a:lstStyle/>
          <a:p>
            <a:pPr eaLnBrk="1" fontAlgn="auto" hangingPunct="1">
              <a:spcAft>
                <a:spcPts val="0"/>
              </a:spcAft>
              <a:defRPr/>
            </a:pPr>
            <a:r>
              <a:rPr lang="en-PH" b="1" dirty="0">
                <a:gradFill>
                  <a:gsLst>
                    <a:gs pos="37000">
                      <a:schemeClr val="tx2"/>
                    </a:gs>
                    <a:gs pos="1000">
                      <a:schemeClr val="tx2">
                        <a:lumMod val="75000"/>
                      </a:schemeClr>
                    </a:gs>
                    <a:gs pos="13000">
                      <a:schemeClr val="tx2">
                        <a:lumMod val="75000"/>
                      </a:schemeClr>
                    </a:gs>
                    <a:gs pos="69000">
                      <a:schemeClr val="tx2">
                        <a:lumMod val="60000"/>
                        <a:lumOff val="40000"/>
                      </a:schemeClr>
                    </a:gs>
                    <a:gs pos="82001">
                      <a:schemeClr val="tx2">
                        <a:lumMod val="60000"/>
                        <a:lumOff val="40000"/>
                      </a:schemeClr>
                    </a:gs>
                    <a:gs pos="100000">
                      <a:srgbClr val="00B0F0"/>
                    </a:gs>
                  </a:gsLst>
                  <a:lin ang="16200000" scaled="0"/>
                </a:gradFill>
              </a:rPr>
              <a:t>Thanks For Listening</a:t>
            </a:r>
            <a:endParaRPr lang="en-PH" b="1" dirty="0"/>
          </a:p>
        </p:txBody>
      </p:sp>
      <p:sp>
        <p:nvSpPr>
          <p:cNvPr id="4" name="TextBox 3">
            <a:extLst>
              <a:ext uri="{FF2B5EF4-FFF2-40B4-BE49-F238E27FC236}">
                <a16:creationId xmlns:a16="http://schemas.microsoft.com/office/drawing/2014/main" id="{AE3E39A3-CB83-69E1-EC4C-D9C2CF5869A3}"/>
              </a:ext>
            </a:extLst>
          </p:cNvPr>
          <p:cNvSpPr txBox="1"/>
          <p:nvPr/>
        </p:nvSpPr>
        <p:spPr>
          <a:xfrm>
            <a:off x="3048786" y="3810000"/>
            <a:ext cx="6094428" cy="879984"/>
          </a:xfrm>
          <a:prstGeom prst="rect">
            <a:avLst/>
          </a:prstGeom>
          <a:noFill/>
        </p:spPr>
        <p:txBody>
          <a:bodyPr wrap="square">
            <a:spAutoFit/>
          </a:bodyPr>
          <a:lstStyle/>
          <a:p>
            <a:pPr algn="ctr">
              <a:lnSpc>
                <a:spcPct val="150000"/>
              </a:lnSpc>
            </a:pPr>
            <a:r>
              <a:rPr lang="en-VN" sz="1800" dirty="0"/>
              <a:t>Em xin chân thành cảm ơn hội đồng thầy cô đã lắng nghe </a:t>
            </a:r>
          </a:p>
          <a:p>
            <a:pPr algn="ctr">
              <a:lnSpc>
                <a:spcPct val="150000"/>
              </a:lnSpc>
            </a:pPr>
            <a:r>
              <a:rPr lang="en-US" sz="1800" dirty="0"/>
              <a:t>v</a:t>
            </a:r>
            <a:r>
              <a:rPr lang="en-VN" sz="1800" dirty="0"/>
              <a:t>à theo dõi bài thuyết trình của em</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2324100" y="1219200"/>
            <a:ext cx="7543800" cy="54864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4" name="AutoShape 71"/>
          <p:cNvSpPr>
            <a:spLocks noChangeArrowheads="1"/>
          </p:cNvSpPr>
          <p:nvPr/>
        </p:nvSpPr>
        <p:spPr bwMode="gray">
          <a:xfrm>
            <a:off x="3469985" y="1664328"/>
            <a:ext cx="5271080"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5" name="Text Box 73"/>
          <p:cNvSpPr txBox="1">
            <a:spLocks noChangeArrowheads="1"/>
          </p:cNvSpPr>
          <p:nvPr/>
        </p:nvSpPr>
        <p:spPr bwMode="gray">
          <a:xfrm>
            <a:off x="4060706" y="1695904"/>
            <a:ext cx="40896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Giới</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thiệu</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đề</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tài</a:t>
            </a:r>
            <a:endParaRPr lang="en-US" sz="2200" b="1" dirty="0">
              <a:solidFill>
                <a:schemeClr val="bg1"/>
              </a:solidFill>
              <a:latin typeface="Times New Roman" pitchFamily="18" charset="0"/>
              <a:cs typeface="Times New Roman" pitchFamily="18" charset="0"/>
            </a:endParaRPr>
          </a:p>
        </p:txBody>
      </p:sp>
      <p:sp>
        <p:nvSpPr>
          <p:cNvPr id="7" name="TextBox 6"/>
          <p:cNvSpPr txBox="1"/>
          <p:nvPr/>
        </p:nvSpPr>
        <p:spPr>
          <a:xfrm>
            <a:off x="3145713" y="263404"/>
            <a:ext cx="6142451"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NỘI DUNG TRÌNH BÀY</a:t>
            </a:r>
          </a:p>
        </p:txBody>
      </p:sp>
      <p:sp>
        <p:nvSpPr>
          <p:cNvPr id="8" name="AutoShape 71"/>
          <p:cNvSpPr>
            <a:spLocks noChangeArrowheads="1"/>
          </p:cNvSpPr>
          <p:nvPr/>
        </p:nvSpPr>
        <p:spPr bwMode="gray">
          <a:xfrm>
            <a:off x="3448463" y="3805645"/>
            <a:ext cx="5302627"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9" name="Text Box 73"/>
          <p:cNvSpPr txBox="1">
            <a:spLocks noChangeArrowheads="1"/>
          </p:cNvSpPr>
          <p:nvPr/>
        </p:nvSpPr>
        <p:spPr bwMode="gray">
          <a:xfrm>
            <a:off x="3711775" y="3839078"/>
            <a:ext cx="47874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Phân</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tích</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và</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thiết</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kế</a:t>
            </a:r>
            <a:r>
              <a:rPr lang="en-US" sz="2200" b="1" dirty="0">
                <a:solidFill>
                  <a:schemeClr val="bg1"/>
                </a:solidFill>
                <a:latin typeface="Times New Roman" pitchFamily="18" charset="0"/>
                <a:cs typeface="Times New Roman" pitchFamily="18" charset="0"/>
              </a:rPr>
              <a:t> </a:t>
            </a:r>
          </a:p>
        </p:txBody>
      </p:sp>
      <p:sp>
        <p:nvSpPr>
          <p:cNvPr id="10" name="AutoShape 71"/>
          <p:cNvSpPr>
            <a:spLocks noChangeArrowheads="1"/>
          </p:cNvSpPr>
          <p:nvPr/>
        </p:nvSpPr>
        <p:spPr bwMode="gray">
          <a:xfrm>
            <a:off x="3448464" y="4848578"/>
            <a:ext cx="5271080"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11" name="Text Box 73"/>
          <p:cNvSpPr txBox="1">
            <a:spLocks noChangeArrowheads="1"/>
          </p:cNvSpPr>
          <p:nvPr/>
        </p:nvSpPr>
        <p:spPr bwMode="gray">
          <a:xfrm>
            <a:off x="4020139" y="4843707"/>
            <a:ext cx="40896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Kết</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quả</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thực</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nghiệm</a:t>
            </a:r>
            <a:endParaRPr lang="en-US" sz="2200" b="1" dirty="0">
              <a:solidFill>
                <a:schemeClr val="bg1"/>
              </a:solidFill>
              <a:latin typeface="Times New Roman" pitchFamily="18" charset="0"/>
              <a:cs typeface="Times New Roman" pitchFamily="18" charset="0"/>
            </a:endParaRPr>
          </a:p>
        </p:txBody>
      </p:sp>
      <p:sp>
        <p:nvSpPr>
          <p:cNvPr id="12" name="AutoShape 71"/>
          <p:cNvSpPr>
            <a:spLocks noChangeArrowheads="1"/>
          </p:cNvSpPr>
          <p:nvPr/>
        </p:nvSpPr>
        <p:spPr bwMode="gray">
          <a:xfrm>
            <a:off x="3469985" y="5791200"/>
            <a:ext cx="5271080"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13" name="Text Box 73"/>
          <p:cNvSpPr txBox="1">
            <a:spLocks noChangeArrowheads="1"/>
          </p:cNvSpPr>
          <p:nvPr/>
        </p:nvSpPr>
        <p:spPr bwMode="gray">
          <a:xfrm>
            <a:off x="4076481" y="5816428"/>
            <a:ext cx="40896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Kết</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luận</a:t>
            </a:r>
            <a:endParaRPr lang="en-US" sz="2200" b="1" dirty="0">
              <a:solidFill>
                <a:schemeClr val="bg1"/>
              </a:solidFill>
              <a:latin typeface="Times New Roman" pitchFamily="18" charset="0"/>
              <a:cs typeface="Times New Roman" pitchFamily="18" charset="0"/>
            </a:endParaRPr>
          </a:p>
        </p:txBody>
      </p:sp>
      <p:sp>
        <p:nvSpPr>
          <p:cNvPr id="2" name="AutoShape 71">
            <a:extLst>
              <a:ext uri="{FF2B5EF4-FFF2-40B4-BE49-F238E27FC236}">
                <a16:creationId xmlns:a16="http://schemas.microsoft.com/office/drawing/2014/main" id="{2352BD2A-1D5C-AC18-56FB-8037AF65298C}"/>
              </a:ext>
            </a:extLst>
          </p:cNvPr>
          <p:cNvSpPr>
            <a:spLocks noChangeArrowheads="1"/>
          </p:cNvSpPr>
          <p:nvPr/>
        </p:nvSpPr>
        <p:spPr bwMode="gray">
          <a:xfrm>
            <a:off x="3461518" y="2721372"/>
            <a:ext cx="5302627"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3" name="Text Box 73">
            <a:extLst>
              <a:ext uri="{FF2B5EF4-FFF2-40B4-BE49-F238E27FC236}">
                <a16:creationId xmlns:a16="http://schemas.microsoft.com/office/drawing/2014/main" id="{20B1ED54-EA62-0F77-3AF2-DCA570586CCD}"/>
              </a:ext>
            </a:extLst>
          </p:cNvPr>
          <p:cNvSpPr txBox="1">
            <a:spLocks noChangeArrowheads="1"/>
          </p:cNvSpPr>
          <p:nvPr/>
        </p:nvSpPr>
        <p:spPr bwMode="gray">
          <a:xfrm>
            <a:off x="3734856" y="2755239"/>
            <a:ext cx="47874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Công</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nghệ</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sử</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dụng</a:t>
            </a:r>
            <a:endParaRPr lang="en-US" sz="22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4574340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P spid="10" grpId="0" animBg="1"/>
      <p:bldP spid="11" grpId="0"/>
      <p:bldP spid="12" grpId="0" animBg="1"/>
      <p:bldP spid="13" grpId="0"/>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Giới</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thiệu</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đề</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tài</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4728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146426" y="711201"/>
            <a:ext cx="11893174" cy="5994399"/>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lnSpc>
                <a:spcPct val="150000"/>
              </a:lnSpc>
              <a:spcBef>
                <a:spcPts val="0"/>
              </a:spcBef>
              <a:spcAft>
                <a:spcPts val="0"/>
              </a:spcAft>
              <a:defRPr/>
            </a:pPr>
            <a:r>
              <a:rPr lang="en-US" sz="2400" dirty="0">
                <a:latin typeface="Calibri" panose="020F0502020204030204" pitchFamily="34" charset="0"/>
                <a:ea typeface="Calibri" panose="020F0502020204030204" pitchFamily="34" charset="0"/>
                <a:cs typeface="Calibri" panose="020F0502020204030204" pitchFamily="34" charset="0"/>
              </a:rPr>
              <a:t>1.1 </a:t>
            </a:r>
            <a:r>
              <a:rPr lang="en-US" sz="2400" dirty="0" err="1">
                <a:latin typeface="Calibri" panose="020F0502020204030204" pitchFamily="34" charset="0"/>
                <a:ea typeface="Calibri" panose="020F0502020204030204" pitchFamily="34" charset="0"/>
                <a:cs typeface="Calibri" panose="020F0502020204030204" pitchFamily="34" charset="0"/>
              </a:rPr>
              <a:t>lý</a:t>
            </a:r>
            <a:r>
              <a:rPr lang="en-US" sz="2400" dirty="0">
                <a:latin typeface="Calibri" panose="020F0502020204030204" pitchFamily="34" charset="0"/>
                <a:ea typeface="Calibri" panose="020F0502020204030204" pitchFamily="34" charset="0"/>
                <a:cs typeface="Calibri" panose="020F0502020204030204" pitchFamily="34" charset="0"/>
              </a:rPr>
              <a:t> do </a:t>
            </a:r>
            <a:r>
              <a:rPr lang="en-US" sz="2400" dirty="0" err="1">
                <a:latin typeface="Calibri" panose="020F0502020204030204" pitchFamily="34" charset="0"/>
                <a:ea typeface="Calibri" panose="020F0502020204030204" pitchFamily="34" charset="0"/>
                <a:cs typeface="Calibri" panose="020F0502020204030204" pitchFamily="34" charset="0"/>
              </a:rPr>
              <a:t>chọn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đề</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tài</a:t>
            </a:r>
            <a:r>
              <a:rPr lang="en-US" sz="2400" dirty="0">
                <a:latin typeface="Calibri" panose="020F0502020204030204" pitchFamily="34" charset="0"/>
                <a:ea typeface="Calibri" panose="020F0502020204030204" pitchFamily="34" charset="0"/>
                <a:cs typeface="Calibri" panose="020F0502020204030204" pitchFamily="34" charset="0"/>
              </a:rPr>
              <a:t> </a:t>
            </a:r>
          </a:p>
          <a:p>
            <a:pPr fontAlgn="auto">
              <a:lnSpc>
                <a:spcPct val="150000"/>
              </a:lnSpc>
              <a:spcBef>
                <a:spcPts val="0"/>
              </a:spcBef>
              <a:spcAft>
                <a:spcPts val="0"/>
              </a:spcAft>
              <a:defRPr/>
            </a:pPr>
            <a:r>
              <a:rPr lang="en-US" dirty="0">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pic>
        <p:nvPicPr>
          <p:cNvPr id="2050" name="Picture 2" descr="9 lưu ý để đảm bảo an toàn khi mua sắm trực tuyến - An Toàn Thông Tin">
            <a:extLst>
              <a:ext uri="{FF2B5EF4-FFF2-40B4-BE49-F238E27FC236}">
                <a16:creationId xmlns:a16="http://schemas.microsoft.com/office/drawing/2014/main" id="{A26D58B0-9102-EE4F-D108-C1994EEC1B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676401"/>
            <a:ext cx="3200400" cy="21087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FE6DAE-00F8-BCE1-E322-08F065EDA425}"/>
              </a:ext>
            </a:extLst>
          </p:cNvPr>
          <p:cNvSpPr txBox="1"/>
          <p:nvPr/>
        </p:nvSpPr>
        <p:spPr>
          <a:xfrm>
            <a:off x="1219200" y="3920478"/>
            <a:ext cx="3200400" cy="830997"/>
          </a:xfrm>
          <a:prstGeom prst="rect">
            <a:avLst/>
          </a:prstGeom>
          <a:noFill/>
        </p:spPr>
        <p:txBody>
          <a:bodyPr wrap="square" rtlCol="0">
            <a:spAutoFit/>
          </a:bodyPr>
          <a:lstStyle/>
          <a:p>
            <a:pPr algn="ct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thực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tiễn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ứng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dụng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cao</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Đánh giá năng lực tiếp thu công nghệ theo phương pháp luận Atlas công nghệ  và gợi ý cho Việt Nam">
            <a:extLst>
              <a:ext uri="{FF2B5EF4-FFF2-40B4-BE49-F238E27FC236}">
                <a16:creationId xmlns:a16="http://schemas.microsoft.com/office/drawing/2014/main" id="{9B5C2CAF-39F4-C1FB-56F6-8213A6219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682045"/>
            <a:ext cx="2874035" cy="21030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BC86E01-382C-D42D-FCD6-DD024607BBB2}"/>
              </a:ext>
            </a:extLst>
          </p:cNvPr>
          <p:cNvSpPr txBox="1"/>
          <p:nvPr/>
        </p:nvSpPr>
        <p:spPr>
          <a:xfrm>
            <a:off x="4953000" y="3951522"/>
            <a:ext cx="2874035" cy="461665"/>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C</a:t>
            </a:r>
            <a:r>
              <a:rPr lang="vi-VN" sz="2400" dirty="0">
                <a:latin typeface="Calibri" panose="020F0502020204030204" pitchFamily="34" charset="0"/>
                <a:ea typeface="Calibri" panose="020F0502020204030204" pitchFamily="34" charset="0"/>
                <a:cs typeface="Calibri" panose="020F0502020204030204" pitchFamily="34" charset="0"/>
              </a:rPr>
              <a:t>ông nghệ hiện đại</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54" name="Picture 6" descr="4 Điều Cần Biết Về Tích Hợp Hệ Thống: Khái Niệm, Ưu Điểm">
            <a:extLst>
              <a:ext uri="{FF2B5EF4-FFF2-40B4-BE49-F238E27FC236}">
                <a16:creationId xmlns:a16="http://schemas.microsoft.com/office/drawing/2014/main" id="{D0E76CEB-493F-ECE0-1326-EF45F953348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38208" y="1676401"/>
            <a:ext cx="3271130" cy="21030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79D3EF9-A84F-A7B9-9B42-5B4C0AE3C7DA}"/>
              </a:ext>
            </a:extLst>
          </p:cNvPr>
          <p:cNvSpPr txBox="1"/>
          <p:nvPr/>
        </p:nvSpPr>
        <p:spPr>
          <a:xfrm>
            <a:off x="8438208" y="3951522"/>
            <a:ext cx="3271130" cy="1138773"/>
          </a:xfrm>
          <a:prstGeom prst="rect">
            <a:avLst/>
          </a:prstGeom>
          <a:noFill/>
        </p:spPr>
        <p:txBody>
          <a:bodyPr wrap="square" rtlCol="0">
            <a:spAutoFit/>
          </a:bodyPr>
          <a:lstStyle/>
          <a:p>
            <a:pPr algn="ctr"/>
            <a:r>
              <a:rPr lang="vi-VN" sz="2400" dirty="0">
                <a:latin typeface="Calibri" panose="020F0502020204030204" pitchFamily="34" charset="0"/>
                <a:ea typeface="Calibri" panose="020F0502020204030204" pitchFamily="34" charset="0"/>
                <a:cs typeface="Calibri" panose="020F0502020204030204" pitchFamily="34" charset="0"/>
              </a:rPr>
              <a:t>Khả năng mở rộng và tích hợp</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6637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1000"/>
                                        <p:tgtEl>
                                          <p:spTgt spid="2052"/>
                                        </p:tgtEl>
                                      </p:cBhvr>
                                    </p:animEffect>
                                    <p:anim calcmode="lin" valueType="num">
                                      <p:cBhvr>
                                        <p:cTn id="18" dur="1000" fill="hold"/>
                                        <p:tgtEl>
                                          <p:spTgt spid="2052"/>
                                        </p:tgtEl>
                                        <p:attrNameLst>
                                          <p:attrName>ppt_x</p:attrName>
                                        </p:attrNameLst>
                                      </p:cBhvr>
                                      <p:tavLst>
                                        <p:tav tm="0">
                                          <p:val>
                                            <p:strVal val="#ppt_x"/>
                                          </p:val>
                                        </p:tav>
                                        <p:tav tm="100000">
                                          <p:val>
                                            <p:strVal val="#ppt_x"/>
                                          </p:val>
                                        </p:tav>
                                      </p:tavLst>
                                    </p:anim>
                                    <p:anim calcmode="lin" valueType="num">
                                      <p:cBhvr>
                                        <p:cTn id="19" dur="1000" fill="hold"/>
                                        <p:tgtEl>
                                          <p:spTgt spid="205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randombar(horizontal)">
                                      <p:cBhvr>
                                        <p:cTn id="29" dur="500"/>
                                        <p:tgtEl>
                                          <p:spTgt spid="205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159851" y="764920"/>
            <a:ext cx="11887530" cy="5864480"/>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lnSpc>
                <a:spcPct val="150000"/>
              </a:lnSpc>
              <a:spcBef>
                <a:spcPts val="0"/>
              </a:spcBef>
              <a:spcAft>
                <a:spcPts val="0"/>
              </a:spcAft>
              <a:defRPr/>
            </a:pPr>
            <a:r>
              <a:rPr lang="en-US" sz="2400" dirty="0">
                <a:latin typeface="Calibri" panose="020F0502020204030204" pitchFamily="34" charset="0"/>
                <a:ea typeface="Calibri" panose="020F0502020204030204" pitchFamily="34" charset="0"/>
                <a:cs typeface="Calibri" panose="020F0502020204030204" pitchFamily="34" charset="0"/>
              </a:rPr>
              <a:t>1.2 </a:t>
            </a:r>
            <a:r>
              <a:rPr lang="en-US" sz="2400" dirty="0" err="1">
                <a:latin typeface="Calibri" panose="020F0502020204030204" pitchFamily="34" charset="0"/>
                <a:ea typeface="Calibri" panose="020F0502020204030204" pitchFamily="34" charset="0"/>
                <a:cs typeface="Calibri" panose="020F0502020204030204" pitchFamily="34" charset="0"/>
              </a:rPr>
              <a:t>Mục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tiêu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đề</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tài</a:t>
            </a:r>
            <a:r>
              <a:rPr lang="en-US" sz="2400" dirty="0">
                <a:latin typeface="Calibri" panose="020F0502020204030204" pitchFamily="34" charset="0"/>
                <a:ea typeface="Calibri" panose="020F0502020204030204" pitchFamily="34" charset="0"/>
                <a:cs typeface="Calibri" panose="020F0502020204030204" pitchFamily="34" charset="0"/>
              </a:rPr>
              <a:t> </a:t>
            </a:r>
          </a:p>
          <a:p>
            <a:pPr fontAlgn="auto">
              <a:lnSpc>
                <a:spcPct val="150000"/>
              </a:lnSpc>
              <a:spcBef>
                <a:spcPts val="0"/>
              </a:spcBef>
              <a:spcAft>
                <a:spcPts val="0"/>
              </a:spcAft>
              <a:defRPr/>
            </a:pPr>
            <a:r>
              <a:rPr lang="en-US" dirty="0">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2" name="Oval 1">
            <a:extLst>
              <a:ext uri="{FF2B5EF4-FFF2-40B4-BE49-F238E27FC236}">
                <a16:creationId xmlns:a16="http://schemas.microsoft.com/office/drawing/2014/main" id="{272EAAE1-F8E3-9620-D3CA-8831EA2B359D}"/>
              </a:ext>
            </a:extLst>
          </p:cNvPr>
          <p:cNvSpPr/>
          <p:nvPr/>
        </p:nvSpPr>
        <p:spPr>
          <a:xfrm>
            <a:off x="4655816" y="2362200"/>
            <a:ext cx="2895600" cy="2895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624C3A-EB19-34C9-7BFC-E1494E3DEEA1}"/>
              </a:ext>
            </a:extLst>
          </p:cNvPr>
          <p:cNvSpPr txBox="1"/>
          <p:nvPr/>
        </p:nvSpPr>
        <p:spPr>
          <a:xfrm>
            <a:off x="4800435" y="3456057"/>
            <a:ext cx="2590799" cy="707886"/>
          </a:xfrm>
          <a:prstGeom prst="rect">
            <a:avLst/>
          </a:prstGeom>
          <a:noFill/>
        </p:spPr>
        <p:txBody>
          <a:bodyPr wrap="square" rtlCol="0">
            <a:spAutoFit/>
          </a:bodyPr>
          <a:lstStyle/>
          <a:p>
            <a:pPr algn="ctr"/>
            <a:r>
              <a:rPr lang="en-US" sz="4000" b="1" dirty="0">
                <a:solidFill>
                  <a:schemeClr val="bg1"/>
                </a:solidFill>
              </a:rPr>
              <a:t>MỤC TIÊU</a:t>
            </a:r>
          </a:p>
        </p:txBody>
      </p:sp>
      <p:sp>
        <p:nvSpPr>
          <p:cNvPr id="5" name="Rectangle: Rounded Corners 4">
            <a:extLst>
              <a:ext uri="{FF2B5EF4-FFF2-40B4-BE49-F238E27FC236}">
                <a16:creationId xmlns:a16="http://schemas.microsoft.com/office/drawing/2014/main" id="{D026BAAE-BFE1-B261-B24D-D6C9659B5A0E}"/>
              </a:ext>
            </a:extLst>
          </p:cNvPr>
          <p:cNvSpPr/>
          <p:nvPr/>
        </p:nvSpPr>
        <p:spPr>
          <a:xfrm>
            <a:off x="533400" y="1600200"/>
            <a:ext cx="4495800" cy="180174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2" name="Speech Bubble: Rectangle with Corners Rounded 11">
            <a:extLst>
              <a:ext uri="{FF2B5EF4-FFF2-40B4-BE49-F238E27FC236}">
                <a16:creationId xmlns:a16="http://schemas.microsoft.com/office/drawing/2014/main" id="{800EADC6-3373-C24C-5692-239D9A09F93A}"/>
              </a:ext>
            </a:extLst>
          </p:cNvPr>
          <p:cNvSpPr/>
          <p:nvPr/>
        </p:nvSpPr>
        <p:spPr>
          <a:xfrm>
            <a:off x="833513" y="1640221"/>
            <a:ext cx="3200400" cy="2008257"/>
          </a:xfrm>
          <a:prstGeom prst="wedgeRoundRectCallout">
            <a:avLst>
              <a:gd name="adj1" fmla="val 70878"/>
              <a:gd name="adj2" fmla="val 2989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Speech Bubble: Rectangle 12">
            <a:extLst>
              <a:ext uri="{FF2B5EF4-FFF2-40B4-BE49-F238E27FC236}">
                <a16:creationId xmlns:a16="http://schemas.microsoft.com/office/drawing/2014/main" id="{F8286958-EAC4-971C-5A75-1DBD3765FDC6}"/>
              </a:ext>
            </a:extLst>
          </p:cNvPr>
          <p:cNvSpPr/>
          <p:nvPr/>
        </p:nvSpPr>
        <p:spPr>
          <a:xfrm>
            <a:off x="982933" y="4457700"/>
            <a:ext cx="3348992" cy="1600200"/>
          </a:xfrm>
          <a:prstGeom prst="wedgeRectCallout">
            <a:avLst>
              <a:gd name="adj1" fmla="val 64786"/>
              <a:gd name="adj2" fmla="val -32033"/>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vi-VN" sz="2400" dirty="0">
                <a:latin typeface="Calibri" panose="020F0502020204030204" pitchFamily="34" charset="0"/>
                <a:ea typeface="Calibri" panose="020F0502020204030204" pitchFamily="34" charset="0"/>
                <a:cs typeface="Calibri" panose="020F0502020204030204" pitchFamily="34" charset="0"/>
              </a:rPr>
              <a:t>Quản lý cơ sở dữ liệu</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4" name="Speech Bubble: Oval 13">
            <a:extLst>
              <a:ext uri="{FF2B5EF4-FFF2-40B4-BE49-F238E27FC236}">
                <a16:creationId xmlns:a16="http://schemas.microsoft.com/office/drawing/2014/main" id="{47726D82-0E70-7CA4-B8BD-3475D093E0E4}"/>
              </a:ext>
            </a:extLst>
          </p:cNvPr>
          <p:cNvSpPr/>
          <p:nvPr/>
        </p:nvSpPr>
        <p:spPr>
          <a:xfrm>
            <a:off x="7568349" y="1337660"/>
            <a:ext cx="4027011" cy="2008257"/>
          </a:xfrm>
          <a:prstGeom prst="wedgeEllipseCallout">
            <a:avLst>
              <a:gd name="adj1" fmla="val -46396"/>
              <a:gd name="adj2" fmla="val 4509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400" dirty="0">
                <a:latin typeface="Calibri" panose="020F0502020204030204" pitchFamily="34" charset="0"/>
                <a:ea typeface="Calibri" panose="020F0502020204030204" pitchFamily="34" charset="0"/>
                <a:cs typeface="Calibri" panose="020F0502020204030204" pitchFamily="34" charset="0"/>
              </a:rPr>
              <a:t>Quản lý đơn hàng và kho hàng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5" name="Thought Bubble: Cloud 14">
            <a:extLst>
              <a:ext uri="{FF2B5EF4-FFF2-40B4-BE49-F238E27FC236}">
                <a16:creationId xmlns:a16="http://schemas.microsoft.com/office/drawing/2014/main" id="{F9AD85A5-0DE9-368D-64B4-E1D2A558C5C0}"/>
              </a:ext>
            </a:extLst>
          </p:cNvPr>
          <p:cNvSpPr/>
          <p:nvPr/>
        </p:nvSpPr>
        <p:spPr>
          <a:xfrm>
            <a:off x="8173319" y="3932768"/>
            <a:ext cx="3459402" cy="2438400"/>
          </a:xfrm>
          <a:prstGeom prst="cloudCallout">
            <a:avLst>
              <a:gd name="adj1" fmla="val -70108"/>
              <a:gd name="adj2" fmla="val -1805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dirty="0">
                <a:latin typeface="Calibri" panose="020F0502020204030204" pitchFamily="34" charset="0"/>
                <a:ea typeface="Calibri" panose="020F0502020204030204" pitchFamily="34" charset="0"/>
                <a:cs typeface="Calibri" panose="020F0502020204030204" pitchFamily="34" charset="0"/>
              </a:rPr>
              <a:t>Kiểm thử và triển khai</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166ED9A5-A721-2888-E6BC-A341091AFB0E}"/>
              </a:ext>
            </a:extLst>
          </p:cNvPr>
          <p:cNvSpPr txBox="1"/>
          <p:nvPr/>
        </p:nvSpPr>
        <p:spPr>
          <a:xfrm>
            <a:off x="1014610" y="2168394"/>
            <a:ext cx="2827067" cy="830997"/>
          </a:xfrm>
          <a:prstGeom prst="rect">
            <a:avLst/>
          </a:prstGeom>
          <a:noFill/>
        </p:spPr>
        <p:txBody>
          <a:bodyPr wrap="square" rtlCol="0">
            <a:spAutoFit/>
          </a:bodyPr>
          <a:lstStyle/>
          <a:p>
            <a:pPr algn="ctr"/>
            <a:r>
              <a:rPr lang="en-US" sz="2400" dirty="0" err="1">
                <a:latin typeface="Calibri" panose="020F0502020204030204" pitchFamily="34" charset="0"/>
                <a:ea typeface="Calibri" panose="020F0502020204030204" pitchFamily="34" charset="0"/>
                <a:cs typeface="Calibri" panose="020F0502020204030204" pitchFamily="34" charset="0"/>
              </a:rPr>
              <a:t>Phát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triển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hệ</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thống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hàng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trực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tuyến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3661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heel(1)">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2</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Công</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nghệ</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170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228600" y="836956"/>
            <a:ext cx="11810999" cy="5792443"/>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5" name="TextBox 4">
            <a:extLst>
              <a:ext uri="{FF2B5EF4-FFF2-40B4-BE49-F238E27FC236}">
                <a16:creationId xmlns:a16="http://schemas.microsoft.com/office/drawing/2014/main" id="{258D6EBF-6010-5258-35EF-7E628C37DD8B}"/>
              </a:ext>
            </a:extLst>
          </p:cNvPr>
          <p:cNvSpPr txBox="1"/>
          <p:nvPr/>
        </p:nvSpPr>
        <p:spPr>
          <a:xfrm>
            <a:off x="4152900" y="836957"/>
            <a:ext cx="3886200" cy="707886"/>
          </a:xfrm>
          <a:prstGeom prst="rect">
            <a:avLst/>
          </a:prstGeom>
          <a:no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790FBC9-5A52-2958-2D32-FA8777A4E93D}"/>
              </a:ext>
            </a:extLst>
          </p:cNvPr>
          <p:cNvSpPr txBox="1"/>
          <p:nvPr/>
        </p:nvSpPr>
        <p:spPr>
          <a:xfrm>
            <a:off x="4953000" y="1295400"/>
            <a:ext cx="6248400" cy="1631216"/>
          </a:xfrm>
          <a:prstGeom prst="rect">
            <a:avLst/>
          </a:prstGeom>
          <a:noFill/>
        </p:spPr>
        <p:txBody>
          <a:bodyPr wrap="square" rtlCol="0">
            <a:spAutoFit/>
          </a:bodyPr>
          <a:lstStyle/>
          <a:p>
            <a:r>
              <a:rPr lang="vi-VN" sz="2000" dirty="0">
                <a:latin typeface="+mj-lt"/>
              </a:rPr>
              <a:t>Java Spring Framework là một framework phát triển ứng dụng web mạnh mẽ được phát triển và duy trì trong hệ sinh thái Java. Đây là một phần của nền tảng Java và cung cấp nhiều tính năng hỗ trợ việc xây dựng các ứng dụng web, dịch vụ web, và API hiệu quả, bảo mật.</a:t>
            </a:r>
            <a:endParaRPr lang="en-US" sz="2000"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D15FEFA-DF4E-3673-C94C-9DCFA23C08C1}"/>
              </a:ext>
            </a:extLst>
          </p:cNvPr>
          <p:cNvSpPr txBox="1"/>
          <p:nvPr/>
        </p:nvSpPr>
        <p:spPr>
          <a:xfrm>
            <a:off x="990600" y="3810000"/>
            <a:ext cx="5181600" cy="1015663"/>
          </a:xfrm>
          <a:prstGeom prst="rect">
            <a:avLst/>
          </a:prstGeom>
          <a:noFill/>
        </p:spPr>
        <p:txBody>
          <a:bodyPr wrap="square" rtlCol="0">
            <a:spAutoFit/>
          </a:bodyPr>
          <a:lstStyle/>
          <a:p>
            <a:r>
              <a:rPr lang="vi-VN" sz="2000" dirty="0">
                <a:latin typeface="+mj-lt"/>
              </a:rPr>
              <a:t>ReactJS là một thư viện JavaScript mạnh mẽ, linh hoạt và dễ học, được thiết kế để xây dựng giao diện người dùng (UI).</a:t>
            </a:r>
            <a:endParaRPr lang="en-US" sz="2000" dirty="0">
              <a:latin typeface="+mj-lt"/>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24B2F2D-AAD4-26F6-811A-42B7448F964F}"/>
              </a:ext>
            </a:extLst>
          </p:cNvPr>
          <p:cNvPicPr>
            <a:picLocks noChangeAspect="1"/>
          </p:cNvPicPr>
          <p:nvPr/>
        </p:nvPicPr>
        <p:blipFill>
          <a:blip r:embed="rId4"/>
          <a:stretch>
            <a:fillRect/>
          </a:stretch>
        </p:blipFill>
        <p:spPr>
          <a:xfrm>
            <a:off x="762000" y="1295400"/>
            <a:ext cx="4047118" cy="1473293"/>
          </a:xfrm>
          <a:prstGeom prst="rect">
            <a:avLst/>
          </a:prstGeom>
        </p:spPr>
      </p:pic>
      <p:pic>
        <p:nvPicPr>
          <p:cNvPr id="10" name="Picture 9">
            <a:extLst>
              <a:ext uri="{FF2B5EF4-FFF2-40B4-BE49-F238E27FC236}">
                <a16:creationId xmlns:a16="http://schemas.microsoft.com/office/drawing/2014/main" id="{52AF0403-FC93-9E69-CAA7-905976140C3C}"/>
              </a:ext>
            </a:extLst>
          </p:cNvPr>
          <p:cNvPicPr>
            <a:picLocks noChangeAspect="1"/>
          </p:cNvPicPr>
          <p:nvPr/>
        </p:nvPicPr>
        <p:blipFill>
          <a:blip r:embed="rId5"/>
          <a:stretch>
            <a:fillRect/>
          </a:stretch>
        </p:blipFill>
        <p:spPr>
          <a:xfrm>
            <a:off x="8229600" y="3269991"/>
            <a:ext cx="2438400" cy="2751053"/>
          </a:xfrm>
          <a:prstGeom prst="rect">
            <a:avLst/>
          </a:prstGeom>
        </p:spPr>
      </p:pic>
    </p:spTree>
    <p:extLst>
      <p:ext uri="{BB962C8B-B14F-4D97-AF65-F5344CB8AC3E}">
        <p14:creationId xmlns:p14="http://schemas.microsoft.com/office/powerpoint/2010/main" val="733528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0" y="836956"/>
            <a:ext cx="11963399" cy="594484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5" name="TextBox 4">
            <a:extLst>
              <a:ext uri="{FF2B5EF4-FFF2-40B4-BE49-F238E27FC236}">
                <a16:creationId xmlns:a16="http://schemas.microsoft.com/office/drawing/2014/main" id="{258D6EBF-6010-5258-35EF-7E628C37DD8B}"/>
              </a:ext>
            </a:extLst>
          </p:cNvPr>
          <p:cNvSpPr txBox="1"/>
          <p:nvPr/>
        </p:nvSpPr>
        <p:spPr>
          <a:xfrm>
            <a:off x="4152900" y="836957"/>
            <a:ext cx="3886200" cy="707886"/>
          </a:xfrm>
          <a:prstGeom prst="rect">
            <a:avLst/>
          </a:prstGeom>
          <a:no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p:txBody>
      </p:sp>
      <p:pic>
        <p:nvPicPr>
          <p:cNvPr id="4098" name="Picture 2" descr="MySQL là gì? Hướng dẫn cài đặt và sử dụng MYSQL">
            <a:extLst>
              <a:ext uri="{FF2B5EF4-FFF2-40B4-BE49-F238E27FC236}">
                <a16:creationId xmlns:a16="http://schemas.microsoft.com/office/drawing/2014/main" id="{50B5CE94-A15D-1C8E-DE6F-8C6DC57D37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00" y="1371600"/>
            <a:ext cx="381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44EF11-4AE9-38EE-C02C-4EE871626F3F}"/>
              </a:ext>
            </a:extLst>
          </p:cNvPr>
          <p:cNvSpPr txBox="1"/>
          <p:nvPr/>
        </p:nvSpPr>
        <p:spPr>
          <a:xfrm>
            <a:off x="5791200" y="1371600"/>
            <a:ext cx="5791200" cy="1631216"/>
          </a:xfrm>
          <a:prstGeom prst="rect">
            <a:avLst/>
          </a:prstGeom>
          <a:noFill/>
        </p:spPr>
        <p:txBody>
          <a:bodyPr wrap="square" rtlCol="0">
            <a:spAutoFit/>
          </a:bodyPr>
          <a:lstStyle/>
          <a:p>
            <a:r>
              <a:rPr lang="vi-VN" sz="2000" dirty="0">
                <a:latin typeface="Calibri" panose="020F0502020204030204" pitchFamily="34" charset="0"/>
                <a:ea typeface="Calibri" panose="020F0502020204030204" pitchFamily="34" charset="0"/>
                <a:cs typeface="Calibri" panose="020F0502020204030204" pitchFamily="34" charset="0"/>
              </a:rPr>
              <a:t>MySQL là một hệ quản trị cơ sở dữ liệu mã nguồn mở được sử dụng rộng rãi trên toàn thế giới. Với khả năng lưu trữ và xử lý dữ liệu, MySQL đang dần trở thành công cụ quan trọng trong ứng dụng web và các dự án phần mềm</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29190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3</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tích</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thiết</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kế</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10245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4189</TotalTime>
  <Words>899</Words>
  <Application>Microsoft Office PowerPoint</Application>
  <PresentationFormat>Widescreen</PresentationFormat>
  <Paragraphs>81</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Söhne</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Minh Tiz</cp:lastModifiedBy>
  <cp:revision>170</cp:revision>
  <dcterms:created xsi:type="dcterms:W3CDTF">2006-08-16T00:00:00Z</dcterms:created>
  <dcterms:modified xsi:type="dcterms:W3CDTF">2024-09-21T06:57:12Z</dcterms:modified>
</cp:coreProperties>
</file>