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58" r:id="rId3"/>
    <p:sldId id="260" r:id="rId4"/>
    <p:sldId id="270" r:id="rId5"/>
    <p:sldId id="266" r:id="rId6"/>
    <p:sldId id="263" r:id="rId7"/>
    <p:sldId id="280" r:id="rId8"/>
    <p:sldId id="272" r:id="rId9"/>
    <p:sldId id="282" r:id="rId10"/>
    <p:sldId id="283" r:id="rId11"/>
    <p:sldId id="291" r:id="rId12"/>
    <p:sldId id="275" r:id="rId13"/>
    <p:sldId id="285" r:id="rId14"/>
    <p:sldId id="286" r:id="rId15"/>
    <p:sldId id="288" r:id="rId16"/>
    <p:sldId id="289" r:id="rId17"/>
    <p:sldId id="287" r:id="rId18"/>
    <p:sldId id="284" r:id="rId19"/>
    <p:sldId id="290" r:id="rId20"/>
    <p:sldId id="265" r:id="rId21"/>
  </p:sldIdLst>
  <p:sldSz cx="12192000" cy="6858000"/>
  <p:notesSz cx="6858000" cy="9144000"/>
  <p:embeddedFontLst>
    <p:embeddedFont>
      <p:font typeface="Cambria Math" panose="02040503050406030204" pitchFamily="18" charset="0"/>
      <p:regular r:id="rId22"/>
    </p:embeddedFont>
    <p:embeddedFont>
      <p:font typeface="나눔스퀘어_ac" panose="020B0600000101010101" pitchFamily="50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F7F2F2"/>
    <a:srgbClr val="393737"/>
    <a:srgbClr val="50B8E7"/>
    <a:srgbClr val="0070C0"/>
    <a:srgbClr val="B9E2F5"/>
    <a:srgbClr val="EDF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90" d="100"/>
          <a:sy n="90" d="100"/>
        </p:scale>
        <p:origin x="90" y="1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FA9EE-D6B1-4596-A9B6-D5B18D922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FC48F1-09EA-4301-8E93-C3C445DE0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BA2723-88A7-4E11-B702-3E6EE428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F1A7-D940-4A48-BF9F-D3CE37F44466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E536D7-023F-4920-A5C7-4C90A1DDE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2C6A94-2CD4-4A63-98FE-F3B128AD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53D0-4BBF-4E61-90C0-7821C6F49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2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57024-EF3E-45B4-AED8-A963E03E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5246CA-294F-4A65-834F-2A00D8FDA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8D88FB-A40B-4206-8044-B6CBAF2B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F1A7-D940-4A48-BF9F-D3CE37F44466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D3DC2-D189-4941-BB2E-606E00CDC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753D1-2F04-4647-A8FE-E96E2B77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53D0-4BBF-4E61-90C0-7821C6F49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11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170980-F643-426E-A803-9281C6349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4EAB9E-0D6E-4DAC-A445-39BB3989D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277896-8F8B-4883-82C6-F8270ABA2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F1A7-D940-4A48-BF9F-D3CE37F44466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27AE4-0051-47CB-AE4C-2AA96C90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D0EE7-EE5A-4C05-89EA-EC87A376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53D0-4BBF-4E61-90C0-7821C6F49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00AC9-0F04-4307-BB6D-9A653F70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DDCAC-39FC-44A9-B79D-B0A453D77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8A4BA-334D-4087-8CB3-64199514A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F1A7-D940-4A48-BF9F-D3CE37F44466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552D50-650A-4246-B985-7720B8A0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0A4502-0CDD-4557-A811-1D82CE25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53D0-4BBF-4E61-90C0-7821C6F49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58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D264C-4254-43C1-9D26-0FC79118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5CB71E-0B67-4952-A6AF-54A68FECB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EB4CB4-C6FF-45D3-87B1-2C9ACDEA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F1A7-D940-4A48-BF9F-D3CE37F44466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90D341-74CD-4E2D-A3DB-FBEB9D81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6D25BB-5967-4084-99D8-43005A67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53D0-4BBF-4E61-90C0-7821C6F49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85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F87D0-5C10-4A3B-B4BC-0D7335CA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8BAD8-F211-4C58-901D-7BFD8F29D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B506DA-CBBA-4CE6-A981-E541C8035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D3F68D-6B99-4CFA-8AD9-804AC785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F1A7-D940-4A48-BF9F-D3CE37F44466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44D747-3245-4287-9D4C-74775128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2240B5-53E7-4F01-BF5A-7CAF5F64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53D0-4BBF-4E61-90C0-7821C6F49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72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D1155-B200-4CC4-AF60-FE70CD59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400126-86FE-4225-9879-919A35A99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552D28-E48D-469E-A109-035116871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A8A400-0976-4705-AD8C-DCB814206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14259E-0E3A-4187-85B8-E06E79B25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51F7F8-AB57-4F3E-8568-96D29746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F1A7-D940-4A48-BF9F-D3CE37F44466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0B8F92-56BC-45E2-90F5-68B7ECF2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08AB53-A768-42F0-8447-42DA8B61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53D0-4BBF-4E61-90C0-7821C6F49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25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C6189-A44A-47FF-9359-6352B8B4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6BB333-879C-448B-92F7-7ADF5644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F1A7-D940-4A48-BF9F-D3CE37F44466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7F4523-51AB-40CF-8FD2-C690F32C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45A00B-826A-4ECE-8037-811124C40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53D0-4BBF-4E61-90C0-7821C6F49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00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587347-A039-48E9-806B-52D1732E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F1A7-D940-4A48-BF9F-D3CE37F44466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566ED0-EBA5-4C72-B8D5-92892D4F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D77DB2-7279-4B50-81E8-1AFA03CF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53D0-4BBF-4E61-90C0-7821C6F49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77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BC4BC-3CD3-4AFE-9B5C-44338DD3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E09899-7CC1-41C7-A221-B0F713694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5D5FE5-378A-4ABA-912C-190E6BE99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759100-3A61-4F81-BC9A-A09E46E7E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F1A7-D940-4A48-BF9F-D3CE37F44466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516B6C-555C-4B49-A665-9A1D9DD4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79E12-1E92-40B3-B803-8DF453F2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53D0-4BBF-4E61-90C0-7821C6F49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49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92460-F857-4186-8584-CD9371C3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3D6A11-CF67-4073-B4F5-D0127AC6A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971984-BA4B-4A05-A5EC-C263AB71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97AFCC-6282-47EF-9220-BF86E42FB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F1A7-D940-4A48-BF9F-D3CE37F44466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AC0193-B1DD-41B1-9057-8DC12E17C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7B7C08-C22E-47C5-8FE8-6AA6033C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53D0-4BBF-4E61-90C0-7821C6F49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16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342E68-6E48-4AC1-92D8-F16985EE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C2961-59D2-4930-BB07-876562AD6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55EEA-99CD-49EA-8CA0-4A4749A3F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AF1A7-D940-4A48-BF9F-D3CE37F44466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874327-F730-4CB4-A43C-6311FA085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80A20-FEB9-4EA2-A689-20DFB5907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F53D0-4BBF-4E61-90C0-7821C6F49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50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975FC54-3DB5-4DA2-9CBE-71A2D95F5B89}"/>
              </a:ext>
            </a:extLst>
          </p:cNvPr>
          <p:cNvGrpSpPr/>
          <p:nvPr/>
        </p:nvGrpSpPr>
        <p:grpSpPr>
          <a:xfrm>
            <a:off x="2636025" y="2486769"/>
            <a:ext cx="6919950" cy="1267738"/>
            <a:chOff x="3130061" y="2734603"/>
            <a:chExt cx="5931877" cy="123607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9229495-1008-4D53-9F36-BED4D12A47CD}"/>
                </a:ext>
              </a:extLst>
            </p:cNvPr>
            <p:cNvSpPr txBox="1"/>
            <p:nvPr/>
          </p:nvSpPr>
          <p:spPr>
            <a:xfrm>
              <a:off x="3130061" y="3013501"/>
              <a:ext cx="5754859" cy="810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엄마 저 버섯 먹고 싶어요</a:t>
              </a:r>
              <a:r>
                <a:rPr kumimoji="0" lang="en-US" altLang="ko-KR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!</a:t>
              </a:r>
              <a:endPara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3BCD538-DDE6-4215-A7A4-73F4A7679BDA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61" y="2734603"/>
              <a:ext cx="5931877" cy="0"/>
            </a:xfrm>
            <a:prstGeom prst="line">
              <a:avLst/>
            </a:prstGeom>
            <a:ln w="28575">
              <a:solidFill>
                <a:srgbClr val="EDEC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B3C4B32-D55B-40DB-A3C3-200A7C3C9B04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61" y="3970681"/>
              <a:ext cx="5931877" cy="0"/>
            </a:xfrm>
            <a:prstGeom prst="line">
              <a:avLst/>
            </a:prstGeom>
            <a:ln w="28575">
              <a:solidFill>
                <a:srgbClr val="EDEC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EABEDDB-E1BA-2ED5-0330-A8214B734C08}"/>
              </a:ext>
            </a:extLst>
          </p:cNvPr>
          <p:cNvCxnSpPr>
            <a:cxnSpLocks/>
          </p:cNvCxnSpPr>
          <p:nvPr/>
        </p:nvCxnSpPr>
        <p:spPr>
          <a:xfrm>
            <a:off x="9429225" y="5441083"/>
            <a:ext cx="2248250" cy="0"/>
          </a:xfrm>
          <a:prstGeom prst="line">
            <a:avLst/>
          </a:prstGeom>
          <a:ln w="28575">
            <a:solidFill>
              <a:srgbClr val="EDEC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73468A-BD97-C8AD-018F-5881CC7147D9}"/>
              </a:ext>
            </a:extLst>
          </p:cNvPr>
          <p:cNvSpPr txBox="1"/>
          <p:nvPr/>
        </p:nvSpPr>
        <p:spPr>
          <a:xfrm>
            <a:off x="10226180" y="5525776"/>
            <a:ext cx="654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lang="ko-KR" altLang="en-US" sz="12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</a:t>
            </a:r>
            <a:endParaRPr lang="en-US" altLang="ko-KR" sz="12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C7C455-7769-8926-0BC7-3CFAC158CF13}"/>
              </a:ext>
            </a:extLst>
          </p:cNvPr>
          <p:cNvSpPr txBox="1"/>
          <p:nvPr/>
        </p:nvSpPr>
        <p:spPr>
          <a:xfrm>
            <a:off x="9773173" y="5802775"/>
            <a:ext cx="1560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2020920009 </a:t>
            </a:r>
            <a:r>
              <a:rPr lang="ko-KR" altLang="en-US" sz="1200" dirty="0" err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김성령</a:t>
            </a:r>
            <a:endParaRPr lang="en-US" altLang="ko-KR" sz="12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2020920016 </a:t>
            </a:r>
            <a:r>
              <a:rPr lang="ko-KR" altLang="en-US" sz="12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김태현</a:t>
            </a:r>
            <a:endParaRPr lang="en-US" altLang="ko-KR" sz="12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2020920047 </a:t>
            </a:r>
            <a:r>
              <a:rPr lang="ko-KR" altLang="en-US" sz="12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이종관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35E8C6B-DB46-60B9-D1AF-D38D0D962792}"/>
              </a:ext>
            </a:extLst>
          </p:cNvPr>
          <p:cNvCxnSpPr>
            <a:cxnSpLocks/>
          </p:cNvCxnSpPr>
          <p:nvPr/>
        </p:nvCxnSpPr>
        <p:spPr>
          <a:xfrm>
            <a:off x="9429225" y="6499494"/>
            <a:ext cx="2248250" cy="0"/>
          </a:xfrm>
          <a:prstGeom prst="line">
            <a:avLst/>
          </a:prstGeom>
          <a:ln w="28575">
            <a:solidFill>
              <a:srgbClr val="EDEC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실내, 사람, 천장, 테이블이(가) 표시된 사진&#10;&#10;자동 생성된 설명">
            <a:extLst>
              <a:ext uri="{FF2B5EF4-FFF2-40B4-BE49-F238E27FC236}">
                <a16:creationId xmlns:a16="http://schemas.microsoft.com/office/drawing/2014/main" id="{55503593-AC5E-A320-B6D0-A369146F8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50" y="4371231"/>
            <a:ext cx="3039611" cy="2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73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3C516267-6C89-4E8B-A949-A90A3591BF4D}"/>
              </a:ext>
            </a:extLst>
          </p:cNvPr>
          <p:cNvGrpSpPr/>
          <p:nvPr/>
        </p:nvGrpSpPr>
        <p:grpSpPr>
          <a:xfrm>
            <a:off x="341743" y="209945"/>
            <a:ext cx="7656363" cy="1200329"/>
            <a:chOff x="341743" y="209945"/>
            <a:chExt cx="7656363" cy="12003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1977AD7-D637-49F5-8D02-846AF0515087}"/>
                </a:ext>
              </a:extLst>
            </p:cNvPr>
            <p:cNvSpPr txBox="1"/>
            <p:nvPr/>
          </p:nvSpPr>
          <p:spPr>
            <a:xfrm>
              <a:off x="457489" y="209945"/>
              <a:ext cx="75406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05. 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프로젝트 진행 현황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  <a:p>
              <a:pPr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단순 통계적 분석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AB8A19F-33C5-48BC-AC6D-81B2AFA62A42}"/>
                </a:ext>
              </a:extLst>
            </p:cNvPr>
            <p:cNvCxnSpPr>
              <a:cxnSpLocks/>
            </p:cNvCxnSpPr>
            <p:nvPr/>
          </p:nvCxnSpPr>
          <p:spPr>
            <a:xfrm>
              <a:off x="341743" y="209945"/>
              <a:ext cx="0" cy="892552"/>
            </a:xfrm>
            <a:prstGeom prst="line">
              <a:avLst/>
            </a:prstGeom>
            <a:ln w="28575">
              <a:solidFill>
                <a:srgbClr val="EDEC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EB9A18-2483-81EB-E9C2-5385D97B9BBF}"/>
                  </a:ext>
                </a:extLst>
              </p:cNvPr>
              <p:cNvSpPr txBox="1"/>
              <p:nvPr/>
            </p:nvSpPr>
            <p:spPr>
              <a:xfrm>
                <a:off x="1449995" y="2240246"/>
                <a:ext cx="5836024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1 −(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𝑐𝑎𝑝𝑐𝑜𝑙𝑜𝑟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𝑔𝑖𝑙𝑙𝑐𝑜𝑙𝑜𝑟</m:t>
                        </m:r>
                      </m:sub>
                    </m:sSub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𝑠𝑡𝑒𝑚𝑐𝑜𝑙𝑜𝑟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EB9A18-2483-81EB-E9C2-5385D97B9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995" y="2240246"/>
                <a:ext cx="5836024" cy="299569"/>
              </a:xfrm>
              <a:prstGeom prst="rect">
                <a:avLst/>
              </a:prstGeom>
              <a:blipFill>
                <a:blip r:embed="rId2"/>
                <a:stretch>
                  <a:fillRect l="-1463" t="-28000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97FA3C4D-0CC5-07CF-6505-B6A662D6F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129" y="254088"/>
            <a:ext cx="1647326" cy="60498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41488C-0ED3-2E12-D6F2-46B878402D29}"/>
                  </a:ext>
                </a:extLst>
              </p:cNvPr>
              <p:cNvSpPr txBox="1"/>
              <p:nvPr/>
            </p:nvSpPr>
            <p:spPr>
              <a:xfrm>
                <a:off x="1087925" y="3702251"/>
                <a:ext cx="1509393" cy="303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𝑐𝑎𝑝𝑐𝑜𝑙𝑜𝑟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41488C-0ED3-2E12-D6F2-46B878402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925" y="3702251"/>
                <a:ext cx="1509393" cy="303545"/>
              </a:xfrm>
              <a:prstGeom prst="rect">
                <a:avLst/>
              </a:prstGeom>
              <a:blipFill>
                <a:blip r:embed="rId4"/>
                <a:stretch>
                  <a:fillRect b="-2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41101CA-8587-F8B0-B005-88F077FCB726}"/>
              </a:ext>
            </a:extLst>
          </p:cNvPr>
          <p:cNvSpPr txBox="1"/>
          <p:nvPr/>
        </p:nvSpPr>
        <p:spPr>
          <a:xfrm>
            <a:off x="2325691" y="3669357"/>
            <a:ext cx="3662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: cap-color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중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edible</a:t>
            </a:r>
            <a:r>
              <a:rPr lang="ko-KR" altLang="en-US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 버섯의 비율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F7F2F2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87C2D34-DC3C-702F-BA6C-3576672C4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2718" y="378235"/>
            <a:ext cx="1629002" cy="58015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8BC369-32A9-1341-AEAD-BFB4668DCC64}"/>
                  </a:ext>
                </a:extLst>
              </p:cNvPr>
              <p:cNvSpPr txBox="1"/>
              <p:nvPr/>
            </p:nvSpPr>
            <p:spPr>
              <a:xfrm>
                <a:off x="1087925" y="4199727"/>
                <a:ext cx="1509393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𝑔𝑖𝑙𝑙𝑐𝑜𝑙𝑜𝑟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8BC369-32A9-1341-AEAD-BFB4668DC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925" y="4199727"/>
                <a:ext cx="1509393" cy="299569"/>
              </a:xfrm>
              <a:prstGeom prst="rect">
                <a:avLst/>
              </a:prstGeom>
              <a:blipFill>
                <a:blip r:embed="rId6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CB221D8-25FC-9705-9AD5-EC1E475346D5}"/>
              </a:ext>
            </a:extLst>
          </p:cNvPr>
          <p:cNvSpPr txBox="1"/>
          <p:nvPr/>
        </p:nvSpPr>
        <p:spPr>
          <a:xfrm>
            <a:off x="2325691" y="4166833"/>
            <a:ext cx="408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: </a:t>
            </a:r>
            <a:r>
              <a:rPr lang="en-US" altLang="ko-KR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gill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-color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중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edible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한 버섯의 비율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F7F2F2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4B8BF8-9819-D7ED-CE26-F1633625E686}"/>
                  </a:ext>
                </a:extLst>
              </p:cNvPr>
              <p:cNvSpPr txBox="1"/>
              <p:nvPr/>
            </p:nvSpPr>
            <p:spPr>
              <a:xfrm>
                <a:off x="1087925" y="4697203"/>
                <a:ext cx="1509393" cy="2874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𝑠𝑡𝑒𝑚𝑐𝑜𝑙𝑜𝑟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4B8BF8-9819-D7ED-CE26-F1633625E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925" y="4697203"/>
                <a:ext cx="1509393" cy="287451"/>
              </a:xfrm>
              <a:prstGeom prst="rect">
                <a:avLst/>
              </a:prstGeom>
              <a:blipFill>
                <a:blip r:embed="rId7"/>
                <a:stretch>
                  <a:fillRect b="-170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0EC18F5-0F1B-B25D-2964-AC3952E245E1}"/>
              </a:ext>
            </a:extLst>
          </p:cNvPr>
          <p:cNvSpPr txBox="1"/>
          <p:nvPr/>
        </p:nvSpPr>
        <p:spPr>
          <a:xfrm>
            <a:off x="2325692" y="4664309"/>
            <a:ext cx="449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: stem-color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중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edible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한 버섯의 비율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F7F2F2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92159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3C516267-6C89-4E8B-A949-A90A3591BF4D}"/>
              </a:ext>
            </a:extLst>
          </p:cNvPr>
          <p:cNvGrpSpPr/>
          <p:nvPr/>
        </p:nvGrpSpPr>
        <p:grpSpPr>
          <a:xfrm>
            <a:off x="341743" y="209945"/>
            <a:ext cx="7656363" cy="892552"/>
            <a:chOff x="341743" y="209945"/>
            <a:chExt cx="7656363" cy="89255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1977AD7-D637-49F5-8D02-846AF0515087}"/>
                </a:ext>
              </a:extLst>
            </p:cNvPr>
            <p:cNvSpPr txBox="1"/>
            <p:nvPr/>
          </p:nvSpPr>
          <p:spPr>
            <a:xfrm>
              <a:off x="457489" y="209945"/>
              <a:ext cx="754061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05. 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프로젝트 진행 현황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  <a:p>
              <a:pPr>
                <a:defRPr/>
              </a:pPr>
              <a:r>
                <a:rPr lang="ko-KR" altLang="en-US" sz="2000" dirty="0">
                  <a:solidFill>
                    <a:srgbClr val="F7F2F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클러스터링</a:t>
              </a:r>
              <a:r>
                <a:rPr lang="en-US" altLang="ko-KR" sz="2000" dirty="0">
                  <a:solidFill>
                    <a:srgbClr val="F7F2F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: K-means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AB8A19F-33C5-48BC-AC6D-81B2AFA62A42}"/>
                </a:ext>
              </a:extLst>
            </p:cNvPr>
            <p:cNvCxnSpPr>
              <a:cxnSpLocks/>
            </p:cNvCxnSpPr>
            <p:nvPr/>
          </p:nvCxnSpPr>
          <p:spPr>
            <a:xfrm>
              <a:off x="341743" y="209945"/>
              <a:ext cx="0" cy="892552"/>
            </a:xfrm>
            <a:prstGeom prst="line">
              <a:avLst/>
            </a:prstGeom>
            <a:ln w="28575">
              <a:solidFill>
                <a:srgbClr val="EDEC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3B1802B4-F811-DBC8-5951-706869F41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79" y="1430351"/>
            <a:ext cx="6448809" cy="44438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D20B31-CE26-9E0F-2169-91C004177CFB}"/>
              </a:ext>
            </a:extLst>
          </p:cNvPr>
          <p:cNvSpPr txBox="1"/>
          <p:nvPr/>
        </p:nvSpPr>
        <p:spPr>
          <a:xfrm>
            <a:off x="6757625" y="2636619"/>
            <a:ext cx="64709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en-US" altLang="ko-KR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K </a:t>
            </a:r>
            <a:r>
              <a:rPr lang="ko-KR" altLang="en-US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개의 </a:t>
            </a:r>
            <a:r>
              <a:rPr lang="en-US" altLang="ko-KR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centroid</a:t>
            </a:r>
            <a:r>
              <a:rPr lang="ko-KR" altLang="en-US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를 배치 </a:t>
            </a:r>
            <a:r>
              <a:rPr lang="en-US" altLang="ko-KR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(b) </a:t>
            </a:r>
          </a:p>
          <a:p>
            <a:pPr marL="342900" indent="-342900">
              <a:buAutoNum type="arabicPeriod"/>
              <a:defRPr/>
            </a:pPr>
            <a:endParaRPr lang="en-US" altLang="ko-KR" kern="1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  <a:defRPr/>
            </a:pPr>
            <a:r>
              <a:rPr lang="ko-KR" altLang="en-US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각 데이터는 더 가까운 </a:t>
            </a:r>
            <a:r>
              <a:rPr lang="en-US" altLang="ko-KR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centroid</a:t>
            </a:r>
            <a:r>
              <a:rPr lang="ko-KR" altLang="en-US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의 군집에 포함 </a:t>
            </a:r>
            <a:r>
              <a:rPr lang="en-US" altLang="ko-KR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(c)</a:t>
            </a:r>
          </a:p>
          <a:p>
            <a:pPr marL="342900" indent="-342900">
              <a:buAutoNum type="arabicPeriod"/>
              <a:defRPr/>
            </a:pPr>
            <a:endParaRPr lang="en-US" altLang="ko-KR" kern="1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  <a:defRPr/>
            </a:pPr>
            <a:r>
              <a:rPr lang="ko-KR" altLang="en-US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군집 내 데이터들의 </a:t>
            </a:r>
            <a:r>
              <a:rPr lang="en-US" altLang="ko-KR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centroid</a:t>
            </a:r>
            <a:r>
              <a:rPr lang="ko-KR" altLang="en-US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를 다시 계산 </a:t>
            </a:r>
            <a:r>
              <a:rPr lang="en-US" altLang="ko-KR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(d)</a:t>
            </a:r>
          </a:p>
          <a:p>
            <a:pPr marL="342900" indent="-342900">
              <a:buAutoNum type="arabicPeriod"/>
              <a:defRPr/>
            </a:pPr>
            <a:endParaRPr lang="en-US" altLang="ko-KR" kern="1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  <a:defRPr/>
            </a:pPr>
            <a:r>
              <a:rPr lang="ko-KR" altLang="en-US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이 과정을 </a:t>
            </a:r>
            <a:r>
              <a:rPr lang="en-US" altLang="ko-KR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centroid</a:t>
            </a:r>
            <a:r>
              <a:rPr lang="ko-KR" altLang="en-US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의 위치가 바뀌지 않을 때까지 반복</a:t>
            </a:r>
            <a:endParaRPr lang="en-US" altLang="ko-KR" kern="1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01642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3C516267-6C89-4E8B-A949-A90A3591BF4D}"/>
              </a:ext>
            </a:extLst>
          </p:cNvPr>
          <p:cNvGrpSpPr/>
          <p:nvPr/>
        </p:nvGrpSpPr>
        <p:grpSpPr>
          <a:xfrm>
            <a:off x="341743" y="209945"/>
            <a:ext cx="7656363" cy="892552"/>
            <a:chOff x="341743" y="209945"/>
            <a:chExt cx="7656363" cy="89255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1977AD7-D637-49F5-8D02-846AF0515087}"/>
                </a:ext>
              </a:extLst>
            </p:cNvPr>
            <p:cNvSpPr txBox="1"/>
            <p:nvPr/>
          </p:nvSpPr>
          <p:spPr>
            <a:xfrm>
              <a:off x="457489" y="209945"/>
              <a:ext cx="754061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05. 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프로젝트 진행 현황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  <a:p>
              <a:pPr>
                <a:defRPr/>
              </a:pPr>
              <a:r>
                <a:rPr lang="ko-KR" altLang="en-US" sz="2000" dirty="0">
                  <a:solidFill>
                    <a:srgbClr val="F7F2F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클러스터링</a:t>
              </a:r>
              <a:r>
                <a:rPr lang="en-US" altLang="ko-KR" sz="2000" dirty="0">
                  <a:solidFill>
                    <a:srgbClr val="F7F2F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: K-means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AB8A19F-33C5-48BC-AC6D-81B2AFA62A42}"/>
                </a:ext>
              </a:extLst>
            </p:cNvPr>
            <p:cNvCxnSpPr>
              <a:cxnSpLocks/>
            </p:cNvCxnSpPr>
            <p:nvPr/>
          </p:nvCxnSpPr>
          <p:spPr>
            <a:xfrm>
              <a:off x="341743" y="209945"/>
              <a:ext cx="0" cy="892552"/>
            </a:xfrm>
            <a:prstGeom prst="line">
              <a:avLst/>
            </a:prstGeom>
            <a:ln w="28575">
              <a:solidFill>
                <a:srgbClr val="EDEC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4D696E7-FE84-3B1D-7C75-732E42438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89" y="1669711"/>
            <a:ext cx="5461670" cy="363187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3CC130C-FBE3-01D2-B5CC-3BBF42D81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843" y="1669711"/>
            <a:ext cx="5188931" cy="355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7657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E83965E2-E90C-A858-2048-FF080829EAC9}"/>
              </a:ext>
            </a:extLst>
          </p:cNvPr>
          <p:cNvGrpSpPr/>
          <p:nvPr/>
        </p:nvGrpSpPr>
        <p:grpSpPr>
          <a:xfrm>
            <a:off x="3251891" y="1102497"/>
            <a:ext cx="5688217" cy="5509724"/>
            <a:chOff x="3119120" y="894310"/>
            <a:chExt cx="5688217" cy="550972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30DE0B5-72DF-EF40-1599-95FB1F0642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8626"/>
            <a:stretch/>
          </p:blipFill>
          <p:spPr>
            <a:xfrm>
              <a:off x="3119120" y="894310"/>
              <a:ext cx="5688217" cy="506938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4A3322-9A58-F6DE-3107-897133A589A2}"/>
                </a:ext>
              </a:extLst>
            </p:cNvPr>
            <p:cNvSpPr txBox="1"/>
            <p:nvPr/>
          </p:nvSpPr>
          <p:spPr>
            <a:xfrm>
              <a:off x="4874249" y="6034702"/>
              <a:ext cx="3330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파일 불러오기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5E89574-6906-1635-9E25-86C49CEBE475}"/>
              </a:ext>
            </a:extLst>
          </p:cNvPr>
          <p:cNvGrpSpPr/>
          <p:nvPr/>
        </p:nvGrpSpPr>
        <p:grpSpPr>
          <a:xfrm>
            <a:off x="2088007" y="1698150"/>
            <a:ext cx="8216618" cy="4509233"/>
            <a:chOff x="12097311" y="3581398"/>
            <a:chExt cx="6730439" cy="364593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8A50B9B-016B-54B8-9084-96556C0D18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178"/>
            <a:stretch/>
          </p:blipFill>
          <p:spPr>
            <a:xfrm>
              <a:off x="12097311" y="3581399"/>
              <a:ext cx="3330013" cy="313277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0712917-298D-66AA-3915-53F2089A91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8939"/>
            <a:stretch/>
          </p:blipFill>
          <p:spPr>
            <a:xfrm>
              <a:off x="15427324" y="3581398"/>
              <a:ext cx="3400426" cy="313277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664E88-8AF3-DD98-A746-40BE7569DA1C}"/>
                </a:ext>
              </a:extLst>
            </p:cNvPr>
            <p:cNvSpPr txBox="1"/>
            <p:nvPr/>
          </p:nvSpPr>
          <p:spPr>
            <a:xfrm>
              <a:off x="12097311" y="6858000"/>
              <a:ext cx="629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모델 정확도 확인용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column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및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결측치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확인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F5E163C-DC32-CFFB-A8AA-8A2A8B146C6D}"/>
              </a:ext>
            </a:extLst>
          </p:cNvPr>
          <p:cNvGrpSpPr/>
          <p:nvPr/>
        </p:nvGrpSpPr>
        <p:grpSpPr>
          <a:xfrm>
            <a:off x="341743" y="209945"/>
            <a:ext cx="7656363" cy="892552"/>
            <a:chOff x="341743" y="209945"/>
            <a:chExt cx="7656363" cy="89255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B03F28-055C-36CC-2636-A72F7F56478F}"/>
                </a:ext>
              </a:extLst>
            </p:cNvPr>
            <p:cNvSpPr txBox="1"/>
            <p:nvPr/>
          </p:nvSpPr>
          <p:spPr>
            <a:xfrm>
              <a:off x="457489" y="209945"/>
              <a:ext cx="754061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05. 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프로젝트 진행 현황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  <a:p>
              <a:pPr>
                <a:defRPr/>
              </a:pPr>
              <a:r>
                <a:rPr lang="ko-KR" altLang="en-US" sz="2000" dirty="0">
                  <a:solidFill>
                    <a:srgbClr val="F7F2F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딥러닝 모델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33B7243-3F7B-C6D4-8CB6-3D6AF6C593D6}"/>
                </a:ext>
              </a:extLst>
            </p:cNvPr>
            <p:cNvCxnSpPr>
              <a:cxnSpLocks/>
            </p:cNvCxnSpPr>
            <p:nvPr/>
          </p:nvCxnSpPr>
          <p:spPr>
            <a:xfrm>
              <a:off x="341743" y="209945"/>
              <a:ext cx="0" cy="892552"/>
            </a:xfrm>
            <a:prstGeom prst="line">
              <a:avLst/>
            </a:prstGeom>
            <a:ln w="28575">
              <a:solidFill>
                <a:srgbClr val="EDEC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898D3D8-17CA-74F3-8FE3-A38983178FEA}"/>
              </a:ext>
            </a:extLst>
          </p:cNvPr>
          <p:cNvGrpSpPr/>
          <p:nvPr/>
        </p:nvGrpSpPr>
        <p:grpSpPr>
          <a:xfrm>
            <a:off x="1364024" y="1997352"/>
            <a:ext cx="9578622" cy="3682891"/>
            <a:chOff x="9987989" y="-892582"/>
            <a:chExt cx="9578622" cy="368289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7E2F102-7F3B-256C-6654-B039A2470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87989" y="-892582"/>
              <a:ext cx="9578622" cy="313277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21C8E0D-B105-B419-D399-872E8D11F862}"/>
                </a:ext>
              </a:extLst>
            </p:cNvPr>
            <p:cNvSpPr txBox="1"/>
            <p:nvPr/>
          </p:nvSpPr>
          <p:spPr>
            <a:xfrm>
              <a:off x="13020908" y="2420977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학습용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column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분리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9564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9D2773-DCAE-4481-9900-8564FAACC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50" y="1292377"/>
            <a:ext cx="4537489" cy="21093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9E880FF-FD98-42CF-CE93-BF8AFA84A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055" y="4201652"/>
            <a:ext cx="5145355" cy="18544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5A1112F-6571-0F41-1974-EF21C7D24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27735"/>
            <a:ext cx="5744704" cy="1546979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A1A83FD-4F01-7339-6058-DFFC53E79AD8}"/>
              </a:ext>
            </a:extLst>
          </p:cNvPr>
          <p:cNvSpPr/>
          <p:nvPr/>
        </p:nvSpPr>
        <p:spPr>
          <a:xfrm>
            <a:off x="5262777" y="2101224"/>
            <a:ext cx="590685" cy="270933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407731E0-21C8-F4A5-465B-FAB2CB793F2B}"/>
              </a:ext>
            </a:extLst>
          </p:cNvPr>
          <p:cNvSpPr/>
          <p:nvPr/>
        </p:nvSpPr>
        <p:spPr>
          <a:xfrm>
            <a:off x="8968352" y="3171217"/>
            <a:ext cx="243381" cy="486383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3B8133-5F18-85DC-C834-A3E44E22F6A0}"/>
              </a:ext>
            </a:extLst>
          </p:cNvPr>
          <p:cNvSpPr txBox="1"/>
          <p:nvPr/>
        </p:nvSpPr>
        <p:spPr>
          <a:xfrm>
            <a:off x="1190311" y="5242457"/>
            <a:ext cx="4072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시각화의 용이를 위해 차원 축소 방식 활용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PCA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기법 이용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B5EE81-B948-F0F8-E5A3-0294C80AE529}"/>
              </a:ext>
            </a:extLst>
          </p:cNvPr>
          <p:cNvSpPr txBox="1"/>
          <p:nvPr/>
        </p:nvSpPr>
        <p:spPr>
          <a:xfrm>
            <a:off x="1215709" y="4160529"/>
            <a:ext cx="355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카테고리화 되어 있는 데이터를 모두 수치화 및 벡터화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C242893-6E69-CFA7-0B7E-8CAD178AF3F4}"/>
              </a:ext>
            </a:extLst>
          </p:cNvPr>
          <p:cNvGrpSpPr/>
          <p:nvPr/>
        </p:nvGrpSpPr>
        <p:grpSpPr>
          <a:xfrm>
            <a:off x="341743" y="209945"/>
            <a:ext cx="7656363" cy="892552"/>
            <a:chOff x="341743" y="209945"/>
            <a:chExt cx="7656363" cy="89255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2F05F50-135D-3F39-DDFA-907A47C8DE84}"/>
                </a:ext>
              </a:extLst>
            </p:cNvPr>
            <p:cNvSpPr txBox="1"/>
            <p:nvPr/>
          </p:nvSpPr>
          <p:spPr>
            <a:xfrm>
              <a:off x="457489" y="209945"/>
              <a:ext cx="754061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05. 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프로젝트 진행 현황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  <a:p>
              <a:pPr>
                <a:defRPr/>
              </a:pPr>
              <a:r>
                <a:rPr lang="ko-KR" altLang="en-US" sz="2000" dirty="0">
                  <a:solidFill>
                    <a:srgbClr val="F7F2F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딥러닝 모델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0560493-2B52-9560-477C-E1FFB80BCA2C}"/>
                </a:ext>
              </a:extLst>
            </p:cNvPr>
            <p:cNvCxnSpPr>
              <a:cxnSpLocks/>
            </p:cNvCxnSpPr>
            <p:nvPr/>
          </p:nvCxnSpPr>
          <p:spPr>
            <a:xfrm>
              <a:off x="341743" y="209945"/>
              <a:ext cx="0" cy="892552"/>
            </a:xfrm>
            <a:prstGeom prst="line">
              <a:avLst/>
            </a:prstGeom>
            <a:ln w="28575">
              <a:solidFill>
                <a:srgbClr val="EDEC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359946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4DB71E-70EE-56DE-A07B-0F2E78D3F5BB}"/>
              </a:ext>
            </a:extLst>
          </p:cNvPr>
          <p:cNvSpPr txBox="1"/>
          <p:nvPr/>
        </p:nvSpPr>
        <p:spPr>
          <a:xfrm>
            <a:off x="341741" y="1388533"/>
            <a:ext cx="492452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ANN(Artificial Neural Network)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단계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압력 계층에서 입력된 데이터에 대해 가중치  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행렬을 곱하여 은닉 계층으로 보냄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단계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은닉 계층 내부에서 활성화 함수를 통해       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가공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단계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은닉 계층에서 나온 데이터를 새로운 가중치  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행렬을 곱해 출력 계층으로 보냄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단계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출력을 위한 활성화 함수를 반영하여 결과를 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출력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활성화 함수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① 계단 함수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(Step Function) </a:t>
            </a:r>
          </a:p>
          <a:p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② </a:t>
            </a:r>
            <a:r>
              <a:rPr lang="ko-KR" altLang="en-US" sz="1400" dirty="0" err="1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시그모이드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함수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400" dirty="0" err="1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SigmoidFunction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</a:p>
          <a:p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③ </a:t>
            </a:r>
            <a:r>
              <a:rPr lang="en-US" altLang="ko-KR" sz="1400" dirty="0" err="1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ReLU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함수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(Rectified Linear Unit Function) </a:t>
            </a:r>
          </a:p>
          <a:p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 err="1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소프트맥스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함수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400" dirty="0" err="1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Softmax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Function) </a:t>
            </a:r>
          </a:p>
          <a:p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B9A44-AAB6-CFA8-BD31-B2177BB6DCFF}"/>
              </a:ext>
            </a:extLst>
          </p:cNvPr>
          <p:cNvSpPr txBox="1"/>
          <p:nvPr/>
        </p:nvSpPr>
        <p:spPr>
          <a:xfrm>
            <a:off x="6544732" y="1388533"/>
            <a:ext cx="473286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Decision Tree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Tree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활용한 의사결정구조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질문을 던지고 답을 고르게 한다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(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스무고개 방식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Cost function: information gain + entropy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개념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Greedy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algorithm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방식으로 학습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가지치기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(Pruning)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overfitting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완화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i="0" dirty="0">
                <a:solidFill>
                  <a:schemeClr val="bg1">
                    <a:lumMod val="95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1)test data</a:t>
            </a:r>
            <a:r>
              <a:rPr lang="ko-KR" altLang="en-US" sz="1400" i="0" dirty="0">
                <a:solidFill>
                  <a:schemeClr val="bg1">
                    <a:lumMod val="95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추가로 넣어본다</a:t>
            </a:r>
            <a:r>
              <a:rPr lang="en-US" altLang="ko-KR" sz="1400" i="0" dirty="0">
                <a:solidFill>
                  <a:schemeClr val="bg1">
                    <a:lumMod val="95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(validation set).</a:t>
            </a:r>
          </a:p>
          <a:p>
            <a:r>
              <a:rPr lang="en-US" altLang="ko-KR" sz="1400" i="0" dirty="0">
                <a:solidFill>
                  <a:schemeClr val="bg1">
                    <a:lumMod val="95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2)statistical significance test</a:t>
            </a:r>
            <a:r>
              <a:rPr lang="ko-KR" altLang="en-US" sz="1400" i="0" dirty="0">
                <a:solidFill>
                  <a:schemeClr val="bg1">
                    <a:lumMod val="95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해본다</a:t>
            </a:r>
            <a:r>
              <a:rPr lang="en-US" altLang="ko-KR" sz="1400" i="0" dirty="0">
                <a:solidFill>
                  <a:schemeClr val="bg1">
                    <a:lumMod val="95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(chi-            </a:t>
            </a:r>
          </a:p>
          <a:p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</a:t>
            </a:r>
            <a:r>
              <a:rPr lang="en-US" altLang="ko-KR" sz="1400" i="0" dirty="0">
                <a:solidFill>
                  <a:schemeClr val="bg1">
                    <a:lumMod val="95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square test)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400" i="0" dirty="0">
                <a:solidFill>
                  <a:schemeClr val="bg1">
                    <a:lumMod val="95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3)</a:t>
            </a:r>
            <a:r>
              <a:rPr lang="ko-KR" altLang="en-US" sz="1400" i="0" dirty="0">
                <a:solidFill>
                  <a:schemeClr val="bg1">
                    <a:lumMod val="95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비용함수 이용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9BF236C-7589-C756-9EEB-711CECB49ACE}"/>
              </a:ext>
            </a:extLst>
          </p:cNvPr>
          <p:cNvGrpSpPr/>
          <p:nvPr/>
        </p:nvGrpSpPr>
        <p:grpSpPr>
          <a:xfrm>
            <a:off x="341743" y="209945"/>
            <a:ext cx="7656363" cy="892552"/>
            <a:chOff x="341743" y="209945"/>
            <a:chExt cx="7656363" cy="89255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B42F3D3-6A12-B690-B888-F5888D2B226E}"/>
                </a:ext>
              </a:extLst>
            </p:cNvPr>
            <p:cNvSpPr txBox="1"/>
            <p:nvPr/>
          </p:nvSpPr>
          <p:spPr>
            <a:xfrm>
              <a:off x="457489" y="209945"/>
              <a:ext cx="754061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05. 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프로젝트 진행 현황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  <a:p>
              <a:pPr>
                <a:defRPr/>
              </a:pPr>
              <a:r>
                <a:rPr lang="ko-KR" altLang="en-US" sz="2000" dirty="0">
                  <a:solidFill>
                    <a:srgbClr val="F7F2F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딥러닝 모델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B5A15C1-CC35-74C9-4C97-1639E1EBEB5C}"/>
                </a:ext>
              </a:extLst>
            </p:cNvPr>
            <p:cNvCxnSpPr>
              <a:cxnSpLocks/>
            </p:cNvCxnSpPr>
            <p:nvPr/>
          </p:nvCxnSpPr>
          <p:spPr>
            <a:xfrm>
              <a:off x="341743" y="209945"/>
              <a:ext cx="0" cy="892552"/>
            </a:xfrm>
            <a:prstGeom prst="line">
              <a:avLst/>
            </a:prstGeom>
            <a:ln w="28575">
              <a:solidFill>
                <a:srgbClr val="EDEC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30325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BF29493B-63C5-00EC-A271-93BB78EB1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22" y="942858"/>
            <a:ext cx="3170804" cy="478491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983DDE9-559E-A755-1B5E-DA33D8A82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55148"/>
            <a:ext cx="3603545" cy="436033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EC4D542-0459-DCF7-829B-38C54B02807C}"/>
              </a:ext>
            </a:extLst>
          </p:cNvPr>
          <p:cNvSpPr txBox="1"/>
          <p:nvPr/>
        </p:nvSpPr>
        <p:spPr>
          <a:xfrm>
            <a:off x="2959099" y="6041750"/>
            <a:ext cx="688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ANN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및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Decision Tree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구현 및 활용 예시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D18EEAB-76A2-66EA-87F4-18A47A319FA7}"/>
              </a:ext>
            </a:extLst>
          </p:cNvPr>
          <p:cNvGrpSpPr/>
          <p:nvPr/>
        </p:nvGrpSpPr>
        <p:grpSpPr>
          <a:xfrm>
            <a:off x="341743" y="209945"/>
            <a:ext cx="7656363" cy="892552"/>
            <a:chOff x="341743" y="209945"/>
            <a:chExt cx="7656363" cy="89255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6B7808-F646-ED4D-7970-9A7DF61AB274}"/>
                </a:ext>
              </a:extLst>
            </p:cNvPr>
            <p:cNvSpPr txBox="1"/>
            <p:nvPr/>
          </p:nvSpPr>
          <p:spPr>
            <a:xfrm>
              <a:off x="457489" y="209945"/>
              <a:ext cx="754061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05. 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프로젝트 진행 현황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  <a:p>
              <a:pPr>
                <a:defRPr/>
              </a:pPr>
              <a:r>
                <a:rPr lang="ko-KR" altLang="en-US" sz="2000" dirty="0">
                  <a:solidFill>
                    <a:srgbClr val="F7F2F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딥러닝 모델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C3EA83A-B858-4102-9243-7A3D42A13008}"/>
                </a:ext>
              </a:extLst>
            </p:cNvPr>
            <p:cNvCxnSpPr>
              <a:cxnSpLocks/>
            </p:cNvCxnSpPr>
            <p:nvPr/>
          </p:nvCxnSpPr>
          <p:spPr>
            <a:xfrm>
              <a:off x="341743" y="209945"/>
              <a:ext cx="0" cy="892552"/>
            </a:xfrm>
            <a:prstGeom prst="line">
              <a:avLst/>
            </a:prstGeom>
            <a:ln w="28575">
              <a:solidFill>
                <a:srgbClr val="EDEC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510860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6E2FAB3-D4A4-5381-140F-AA39ECC2A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239" y="3671658"/>
            <a:ext cx="4638602" cy="26155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BE56962-B85F-055D-7710-2A7838C97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838" y="1102496"/>
            <a:ext cx="4638598" cy="25691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F67E929-1364-E4AC-7511-8636D08E9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239" y="1102497"/>
            <a:ext cx="4638599" cy="256916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9D48070-8D93-84CB-5063-E4E45EF149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838" y="3671659"/>
            <a:ext cx="4638598" cy="26155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51354C-1AA4-3DA2-E30A-CEBC96016990}"/>
              </a:ext>
            </a:extLst>
          </p:cNvPr>
          <p:cNvSpPr txBox="1"/>
          <p:nvPr/>
        </p:nvSpPr>
        <p:spPr>
          <a:xfrm>
            <a:off x="236538" y="6463389"/>
            <a:ext cx="1171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ANN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모델 및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Decision Tree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모델 모두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Training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그래프와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Test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그래프에서 유의미한 특징을 발견하기 어려움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E87B149-274D-46C9-7F81-72842BA9A206}"/>
              </a:ext>
            </a:extLst>
          </p:cNvPr>
          <p:cNvGrpSpPr/>
          <p:nvPr/>
        </p:nvGrpSpPr>
        <p:grpSpPr>
          <a:xfrm>
            <a:off x="341743" y="209945"/>
            <a:ext cx="7656363" cy="892552"/>
            <a:chOff x="341743" y="209945"/>
            <a:chExt cx="7656363" cy="89255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448633-B053-FD3D-17C4-9B4294B00020}"/>
                </a:ext>
              </a:extLst>
            </p:cNvPr>
            <p:cNvSpPr txBox="1"/>
            <p:nvPr/>
          </p:nvSpPr>
          <p:spPr>
            <a:xfrm>
              <a:off x="457489" y="209945"/>
              <a:ext cx="754061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05. 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프로젝트 진행 현황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  <a:p>
              <a:pPr>
                <a:defRPr/>
              </a:pPr>
              <a:r>
                <a:rPr lang="ko-KR" altLang="en-US" sz="2000" dirty="0">
                  <a:solidFill>
                    <a:srgbClr val="F7F2F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딥러닝 모델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FC43220-6CA7-29FB-A1F8-D51BB234E789}"/>
                </a:ext>
              </a:extLst>
            </p:cNvPr>
            <p:cNvCxnSpPr>
              <a:cxnSpLocks/>
            </p:cNvCxnSpPr>
            <p:nvPr/>
          </p:nvCxnSpPr>
          <p:spPr>
            <a:xfrm>
              <a:off x="341743" y="209945"/>
              <a:ext cx="0" cy="892552"/>
            </a:xfrm>
            <a:prstGeom prst="line">
              <a:avLst/>
            </a:prstGeom>
            <a:ln w="28575">
              <a:solidFill>
                <a:srgbClr val="EDEC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630366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3C516267-6C89-4E8B-A949-A90A3591BF4D}"/>
              </a:ext>
            </a:extLst>
          </p:cNvPr>
          <p:cNvGrpSpPr/>
          <p:nvPr/>
        </p:nvGrpSpPr>
        <p:grpSpPr>
          <a:xfrm>
            <a:off x="341743" y="209945"/>
            <a:ext cx="7656363" cy="892552"/>
            <a:chOff x="341743" y="209945"/>
            <a:chExt cx="7656363" cy="89255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1977AD7-D637-49F5-8D02-846AF0515087}"/>
                </a:ext>
              </a:extLst>
            </p:cNvPr>
            <p:cNvSpPr txBox="1"/>
            <p:nvPr/>
          </p:nvSpPr>
          <p:spPr>
            <a:xfrm>
              <a:off x="457489" y="209945"/>
              <a:ext cx="754061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06. </a:t>
              </a:r>
              <a:r>
                <a:rPr lang="ko-KR" altLang="en-US" sz="3200" dirty="0">
                  <a:solidFill>
                    <a:srgbClr val="F7F2F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계획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  <a:p>
              <a:pPr>
                <a:defRPr/>
              </a:pPr>
              <a:r>
                <a:rPr lang="ko-KR" altLang="en-US" sz="2000" dirty="0">
                  <a:solidFill>
                    <a:srgbClr val="F7F2F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클러스터링</a:t>
              </a:r>
              <a:r>
                <a:rPr lang="en-US" altLang="ko-KR" sz="2000" dirty="0">
                  <a:solidFill>
                    <a:srgbClr val="F7F2F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: Gower Distance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AB8A19F-33C5-48BC-AC6D-81B2AFA62A42}"/>
                </a:ext>
              </a:extLst>
            </p:cNvPr>
            <p:cNvCxnSpPr>
              <a:cxnSpLocks/>
            </p:cNvCxnSpPr>
            <p:nvPr/>
          </p:nvCxnSpPr>
          <p:spPr>
            <a:xfrm>
              <a:off x="341743" y="209945"/>
              <a:ext cx="0" cy="892552"/>
            </a:xfrm>
            <a:prstGeom prst="line">
              <a:avLst/>
            </a:prstGeom>
            <a:ln w="28575">
              <a:solidFill>
                <a:srgbClr val="EDEC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76996B-F2B4-07BD-88AD-EBEC272455AB}"/>
                  </a:ext>
                </a:extLst>
              </p:cNvPr>
              <p:cNvSpPr txBox="1"/>
              <p:nvPr/>
            </p:nvSpPr>
            <p:spPr>
              <a:xfrm>
                <a:off x="6460835" y="1486840"/>
                <a:ext cx="5152845" cy="3210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kern="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b="0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altLang="ko-KR" b="0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b="0" i="1" kern="1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kern="1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kern="10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kern="10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kern="10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b="0" i="1" kern="10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kern="10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kern="10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b="0" i="1" kern="10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kern="10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b="0" i="1" kern="10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kern="1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kern="1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kern="10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kern="10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kern="10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b="0" i="1" kern="10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kern="10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kern="10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b="0" i="1" kern="10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kern="10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b="0" i="1" kern="10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b="0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altLang="ko-KR" b="0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p>
                            <m:e>
                              <m:r>
                                <a:rPr lang="en-US" altLang="ko-KR" b="0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  <m:r>
                                <a:rPr lang="en-US" altLang="ko-KR" b="0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_</m:t>
                              </m:r>
                              <m:sSub>
                                <m:sSubPr>
                                  <m:ctrlPr>
                                    <a:rPr lang="en-US" altLang="ko-KR" b="0" i="1" kern="1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kern="1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kern="1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kern="1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kern="1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kern="1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kern="1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kern="1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b="0" i="1" kern="1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ko-KR" b="0" i="1" kern="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altLang="ko-KR" b="0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b="0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altLang="ko-KR" b="0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a:rPr lang="en-US" altLang="ko-KR" b="0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b="0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b="0" i="1" kern="1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kern="1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kern="10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kern="10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kern="10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b="0" i="1" kern="10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kern="10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kern="10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b="0" i="1" kern="10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kern="10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ko-KR" b="0" i="1" kern="10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kern="1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kern="1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kern="10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kern="10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kern="10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b="0" i="1" kern="10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kern="10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kern="10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b="0" i="1" kern="10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kern="10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ko-KR" b="0" i="1" kern="10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b="0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altLang="ko-KR" b="0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a:rPr lang="en-US" altLang="ko-KR" b="0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b="0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b="0" i="1" kern="1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kern="1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kern="10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kern="10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kern="10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b="0" i="1" kern="10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kern="10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kern="10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b="0" i="1" kern="10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kern="10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ko-KR" b="0" i="1" kern="10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b="0" i="1" kern="100" dirty="0">
                  <a:solidFill>
                    <a:schemeClr val="bg1"/>
                  </a:solidFill>
                  <a:latin typeface="Cambria Math" panose="02040503050406030204" pitchFamily="18" charset="0"/>
                  <a:ea typeface="나눔스퀘어_ac" panose="020B0600000101010101" pitchFamily="50" charset="-127"/>
                  <a:cs typeface="Times New Roman" panose="02020603050405020304" pitchFamily="18" charset="0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kern="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altLang="ko-KR" b="0" i="1" kern="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b="0" i="1" kern="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𝑆𝑖𝑧𝑒</m:t>
                      </m:r>
                      <m:r>
                        <a:rPr lang="en-US" altLang="ko-KR" b="0" i="1" kern="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b="0" i="1" kern="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altLang="ko-KR" b="0" i="1" kern="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b="0" i="1" kern="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𝑑𝑖𝑚𝑒𝑛𝑠𝑖𝑜𝑛</m:t>
                      </m:r>
                    </m:oMath>
                  </m:oMathPara>
                </a14:m>
                <a:endParaRPr lang="en-US" altLang="ko-KR" b="0" i="1" kern="100" dirty="0">
                  <a:solidFill>
                    <a:schemeClr val="bg1"/>
                  </a:solidFill>
                  <a:latin typeface="Cambria Math" panose="02040503050406030204" pitchFamily="18" charset="0"/>
                  <a:ea typeface="나눔스퀘어_ac" panose="020B0600000101010101" pitchFamily="50" charset="-127"/>
                  <a:cs typeface="Times New Roman" panose="02020603050405020304" pitchFamily="18" charset="0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kern="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ko-KR" b="0" i="1" kern="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  </m:t>
                      </m:r>
                      <m:r>
                        <a:rPr lang="en-US" altLang="ko-KR" b="0" i="1" kern="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𝑐𝑎𝑡𝑒𝑔𝑜𝑟𝑖𝑐𝑎𝑙</m:t>
                      </m:r>
                      <m:r>
                        <a:rPr lang="en-US" altLang="ko-KR" b="0" i="1" kern="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b="0" i="1" kern="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𝑣𝑎𝑟𝑖𝑎𝑏𝑙𝑒𝑠</m:t>
                      </m:r>
                    </m:oMath>
                  </m:oMathPara>
                </a14:m>
                <a:endParaRPr lang="en-US" altLang="ko-KR" kern="1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endParaRPr>
              </a:p>
              <a:p>
                <a:pPr algn="ctr">
                  <a:defRPr/>
                </a:pPr>
                <a:endParaRPr lang="en-US" altLang="ko-KR" kern="1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kern="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0 (</m:t>
                              </m:r>
                              <m:sSubSup>
                                <m:sSubSupPr>
                                  <m:ctrlPr>
                                    <a:rPr lang="en-US" altLang="ko-KR" b="0" i="1" kern="1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kern="1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b="0" i="1" kern="1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altLang="ko-KR" b="0" i="1" kern="1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altLang="ko-KR" b="0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ko-KR" b="0" i="1" kern="1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kern="1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b="0" i="1" kern="1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altLang="ko-KR" b="0" i="1" kern="1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altLang="ko-KR" b="0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b="0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1 (</m:t>
                              </m:r>
                              <m:r>
                                <a:rPr lang="en-US" altLang="ko-KR" b="0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𝑜𝑡h𝑒𝑟𝑤𝑖𝑠𝑒</m:t>
                              </m:r>
                              <m:r>
                                <a:rPr lang="en-US" altLang="ko-KR" b="0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kern="1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endParaRPr>
              </a:p>
              <a:p>
                <a:pPr algn="ctr">
                  <a:defRPr/>
                </a:pPr>
                <a:endParaRPr lang="en-US" altLang="ko-KR" kern="1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endParaRPr>
              </a:p>
              <a:p>
                <a:pPr algn="ctr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kern="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kern="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kern="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kern="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kern="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kern="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altLang="ko-KR" b="0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kern="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0" i="1" kern="1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kern="1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b="0" i="1" kern="1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altLang="ko-KR" b="0" i="1" kern="1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altLang="ko-KR" b="0" i="1" kern="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ko-KR" b="0" i="1" kern="1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kern="1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b="0" i="1" kern="1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altLang="ko-KR" b="0" i="1" kern="1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p>
                            </m:sSubSup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altLang="ko-KR" b="0" i="1" kern="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kern="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kern="1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kern="1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나눔스퀘어_ac" panose="020B0600000101010101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kern="1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나눔스퀘어_ac" panose="020B0600000101010101" pitchFamily="50" charset="-127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kern="1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나눔스퀘어_ac" panose="020B0600000101010101" pitchFamily="50" charset="-127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ko-KR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b="0" i="1" kern="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kern="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kern="1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kern="1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나눔스퀘어_ac" panose="020B0600000101010101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kern="1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나눔스퀘어_ac" panose="020B0600000101010101" pitchFamily="50" charset="-127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kern="1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나눔스퀘어_ac" panose="020B0600000101010101" pitchFamily="50" charset="-127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ko-KR" altLang="en-US" kern="1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Times New Roman" panose="02020603050405020304" pitchFamily="18" charset="0"/>
                  </a:rPr>
                  <a:t> </a:t>
                </a:r>
                <a:endParaRPr lang="en-US" altLang="ko-KR" kern="1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76996B-F2B4-07BD-88AD-EBEC27245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835" y="1486840"/>
                <a:ext cx="5152845" cy="32103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375DF5-4EF7-7AA1-9DA8-3A15E96F2666}"/>
                  </a:ext>
                </a:extLst>
              </p:cNvPr>
              <p:cNvSpPr txBox="1"/>
              <p:nvPr/>
            </p:nvSpPr>
            <p:spPr>
              <a:xfrm>
                <a:off x="303643" y="1661086"/>
                <a:ext cx="6470957" cy="2861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kern="1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Times New Roman" panose="02020603050405020304" pitchFamily="18" charset="0"/>
                  </a:rPr>
                  <a:t>수치 변수와 카테고리 변수를 모두 갖는 데이터셋에 사용됨</a:t>
                </a:r>
                <a:br>
                  <a:rPr lang="en-US" altLang="ko-KR" kern="1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Times New Roman" panose="02020603050405020304" pitchFamily="18" charset="0"/>
                  </a:rPr>
                </a:br>
                <a:endParaRPr lang="en-US" altLang="ko-KR" kern="1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kern="1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Times New Roman" panose="02020603050405020304" pitchFamily="18" charset="0"/>
                  </a:rPr>
                  <a:t>수치화 된 변수의 경우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kern="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kern="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kern="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kern="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ko-KR" b="0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kern="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0" i="1" kern="1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kern="1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kern="1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altLang="ko-KR" b="0" i="1" kern="1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altLang="ko-KR" b="0" i="1" kern="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ko-KR" b="0" i="1" kern="1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kern="1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kern="1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altLang="ko-KR" b="0" i="1" kern="1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p>
                            </m:sSubSup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altLang="ko-KR" b="0" i="1" kern="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kern="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kern="1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kern="1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나눔스퀘어_ac" panose="020B0600000101010101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kern="1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나눔스퀘어_ac" panose="020B0600000101010101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kern="1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나눔스퀘어_ac" panose="020B0600000101010101" pitchFamily="50" charset="-127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ko-KR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b="0" i="1" kern="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kern="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kern="1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kern="1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나눔스퀘어_ac" panose="020B0600000101010101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kern="1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나눔스퀘어_ac" panose="020B0600000101010101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kern="1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나눔스퀘어_ac" panose="020B0600000101010101" pitchFamily="50" charset="-127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altLang="ko-KR" b="0" kern="1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endParaRPr lang="en-US" altLang="ko-KR" b="0" kern="1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kern="1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Times New Roman" panose="02020603050405020304" pitchFamily="18" charset="0"/>
                  </a:rPr>
                  <a:t>카테고리화 된 변수의 경우 같으면 </a:t>
                </a:r>
                <a:r>
                  <a:rPr lang="en-US" altLang="ko-KR" kern="1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Times New Roman" panose="02020603050405020304" pitchFamily="18" charset="0"/>
                  </a:rPr>
                  <a:t>0, </a:t>
                </a:r>
                <a:r>
                  <a:rPr lang="ko-KR" altLang="en-US" kern="1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Times New Roman" panose="02020603050405020304" pitchFamily="18" charset="0"/>
                  </a:rPr>
                  <a:t>다르면 </a:t>
                </a:r>
                <a:r>
                  <a:rPr lang="en-US" altLang="ko-KR" kern="1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Times New Roman" panose="02020603050405020304" pitchFamily="18" charset="0"/>
                  </a:rPr>
                  <a:t>1</a:t>
                </a:r>
                <a:r>
                  <a:rPr lang="ko-KR" altLang="en-US" kern="1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Times New Roman" panose="02020603050405020304" pitchFamily="18" charset="0"/>
                  </a:rPr>
                  <a:t>을 더한다</a:t>
                </a:r>
                <a:r>
                  <a:rPr lang="en-US" altLang="ko-KR" kern="1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defRPr/>
                </a:pPr>
                <a:endParaRPr lang="en-US" altLang="ko-KR" kern="1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kern="1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Times New Roman" panose="02020603050405020304" pitchFamily="18" charset="0"/>
                  </a:rPr>
                  <a:t>각각의 </a:t>
                </a:r>
                <a:r>
                  <a:rPr lang="en-US" altLang="ko-KR" kern="1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Times New Roman" panose="02020603050405020304" pitchFamily="18" charset="0"/>
                  </a:rPr>
                  <a:t>Column</a:t>
                </a:r>
                <a:r>
                  <a:rPr lang="ko-KR" altLang="en-US" kern="1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Times New Roman" panose="02020603050405020304" pitchFamily="18" charset="0"/>
                  </a:rPr>
                  <a:t>에 대해 해당 값들 계산 후 모두 더해준다</a:t>
                </a:r>
                <a:r>
                  <a:rPr lang="en-US" altLang="ko-KR" kern="1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defRPr/>
                </a:pPr>
                <a:endParaRPr lang="en-US" altLang="ko-KR" kern="1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kern="1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Times New Roman" panose="02020603050405020304" pitchFamily="18" charset="0"/>
                  </a:rPr>
                  <a:t>숫자가 </a:t>
                </a:r>
                <a:r>
                  <a:rPr lang="en-US" altLang="ko-KR" kern="1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Times New Roman" panose="02020603050405020304" pitchFamily="18" charset="0"/>
                  </a:rPr>
                  <a:t>0</a:t>
                </a:r>
                <a:r>
                  <a:rPr lang="ko-KR" altLang="en-US" kern="1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Times New Roman" panose="02020603050405020304" pitchFamily="18" charset="0"/>
                  </a:rPr>
                  <a:t>에 가까울 수록 서로 비슷하다는 의미</a:t>
                </a:r>
                <a:endParaRPr lang="en-US" altLang="ko-KR" kern="1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375DF5-4EF7-7AA1-9DA8-3A15E96F2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43" y="1661086"/>
                <a:ext cx="6470957" cy="2861874"/>
              </a:xfrm>
              <a:prstGeom prst="rect">
                <a:avLst/>
              </a:prstGeom>
              <a:blipFill>
                <a:blip r:embed="rId3"/>
                <a:stretch>
                  <a:fillRect l="-660" t="-851" b="-25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03157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3C516267-6C89-4E8B-A949-A90A3591BF4D}"/>
              </a:ext>
            </a:extLst>
          </p:cNvPr>
          <p:cNvGrpSpPr/>
          <p:nvPr/>
        </p:nvGrpSpPr>
        <p:grpSpPr>
          <a:xfrm>
            <a:off x="341743" y="209945"/>
            <a:ext cx="7656363" cy="892552"/>
            <a:chOff x="341743" y="209945"/>
            <a:chExt cx="7656363" cy="89255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1977AD7-D637-49F5-8D02-846AF0515087}"/>
                </a:ext>
              </a:extLst>
            </p:cNvPr>
            <p:cNvSpPr txBox="1"/>
            <p:nvPr/>
          </p:nvSpPr>
          <p:spPr>
            <a:xfrm>
              <a:off x="457489" y="209945"/>
              <a:ext cx="754061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06. </a:t>
              </a:r>
              <a:r>
                <a:rPr lang="ko-KR" altLang="en-US" sz="3200" dirty="0">
                  <a:solidFill>
                    <a:srgbClr val="F7F2F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계획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  <a:p>
              <a:pPr>
                <a:defRPr/>
              </a:pPr>
              <a:r>
                <a:rPr lang="ko-KR" altLang="en-US" sz="2000" dirty="0">
                  <a:solidFill>
                    <a:srgbClr val="F7F2F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딥러닝 모델</a:t>
              </a:r>
              <a:r>
                <a:rPr lang="en-US" altLang="ko-KR" sz="2000" dirty="0">
                  <a:solidFill>
                    <a:srgbClr val="F7F2F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2000" dirty="0">
                  <a:solidFill>
                    <a:srgbClr val="F7F2F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그 외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AB8A19F-33C5-48BC-AC6D-81B2AFA62A42}"/>
                </a:ext>
              </a:extLst>
            </p:cNvPr>
            <p:cNvCxnSpPr>
              <a:cxnSpLocks/>
            </p:cNvCxnSpPr>
            <p:nvPr/>
          </p:nvCxnSpPr>
          <p:spPr>
            <a:xfrm>
              <a:off x="341743" y="209945"/>
              <a:ext cx="0" cy="892552"/>
            </a:xfrm>
            <a:prstGeom prst="line">
              <a:avLst/>
            </a:prstGeom>
            <a:ln w="28575">
              <a:solidFill>
                <a:srgbClr val="EDEC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1B94EAD-1691-73EE-0B0B-041FFC71A244}"/>
              </a:ext>
            </a:extLst>
          </p:cNvPr>
          <p:cNvSpPr txBox="1"/>
          <p:nvPr/>
        </p:nvSpPr>
        <p:spPr>
          <a:xfrm>
            <a:off x="3448639" y="5386734"/>
            <a:ext cx="647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사용자 시나리오 실제 구현을 위한 시스템 구현</a:t>
            </a:r>
            <a:endParaRPr lang="en-US" altLang="ko-KR" kern="1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모델 변수 조절을 통한 정확도 향상</a:t>
            </a:r>
            <a:endParaRPr lang="en-US" altLang="ko-KR" kern="1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9ED0FB0-94DE-3CD7-536F-CC8B6D61F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122" y="1407469"/>
            <a:ext cx="3362794" cy="25244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6C03C2-367F-72FF-DCEE-2BA73352F3AE}"/>
              </a:ext>
            </a:extLst>
          </p:cNvPr>
          <p:cNvSpPr txBox="1"/>
          <p:nvPr/>
        </p:nvSpPr>
        <p:spPr>
          <a:xfrm>
            <a:off x="2239427" y="4264907"/>
            <a:ext cx="180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KNN algorithm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13A66-7092-C674-DEC6-DC35684D962A}"/>
              </a:ext>
            </a:extLst>
          </p:cNvPr>
          <p:cNvSpPr txBox="1"/>
          <p:nvPr/>
        </p:nvSpPr>
        <p:spPr>
          <a:xfrm>
            <a:off x="3057327" y="3899331"/>
            <a:ext cx="1967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100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출처</a:t>
            </a:r>
            <a:r>
              <a:rPr lang="en-US" altLang="ko-KR" sz="1100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: Towards Data Science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AAC7F04-C1E1-AF09-0B68-30FA129D6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313" y="1407470"/>
            <a:ext cx="4040060" cy="25244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C06F2F-8DB3-B044-20D3-9B97A825049E}"/>
              </a:ext>
            </a:extLst>
          </p:cNvPr>
          <p:cNvSpPr txBox="1"/>
          <p:nvPr/>
        </p:nvSpPr>
        <p:spPr>
          <a:xfrm>
            <a:off x="9629653" y="3888692"/>
            <a:ext cx="1406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100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출처</a:t>
            </a:r>
            <a:r>
              <a:rPr lang="en-US" altLang="ko-KR" sz="1100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1100" kern="100" dirty="0" err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OpenGenus</a:t>
            </a:r>
            <a:endParaRPr lang="en-US" altLang="ko-KR" sz="1100" kern="1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31920A-A390-6AC8-2B02-E0A68AA1029D}"/>
              </a:ext>
            </a:extLst>
          </p:cNvPr>
          <p:cNvSpPr txBox="1"/>
          <p:nvPr/>
        </p:nvSpPr>
        <p:spPr>
          <a:xfrm>
            <a:off x="7459873" y="4266158"/>
            <a:ext cx="357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Gaussian Naive Bayes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3812E5-3186-74BC-6E71-8B37CB179440}"/>
              </a:ext>
            </a:extLst>
          </p:cNvPr>
          <p:cNvSpPr txBox="1"/>
          <p:nvPr/>
        </p:nvSpPr>
        <p:spPr>
          <a:xfrm>
            <a:off x="3448639" y="4925320"/>
            <a:ext cx="180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그 외</a:t>
            </a:r>
            <a:r>
              <a:rPr lang="en-US" altLang="ko-KR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4528685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977AD7-D637-49F5-8D02-846AF0515087}"/>
              </a:ext>
            </a:extLst>
          </p:cNvPr>
          <p:cNvSpPr txBox="1"/>
          <p:nvPr/>
        </p:nvSpPr>
        <p:spPr>
          <a:xfrm>
            <a:off x="4554927" y="488843"/>
            <a:ext cx="3082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INDEX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7F2F2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68B85-6510-4D88-B97C-B1CD89DC1D3A}"/>
              </a:ext>
            </a:extLst>
          </p:cNvPr>
          <p:cNvSpPr txBox="1"/>
          <p:nvPr/>
        </p:nvSpPr>
        <p:spPr>
          <a:xfrm>
            <a:off x="2456863" y="1236744"/>
            <a:ext cx="3532810" cy="6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EDECDF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01.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DECDF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데이터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EDECDF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srgbClr val="EDECD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</a:t>
            </a:r>
            <a:r>
              <a:rPr lang="en-US" altLang="ko-KR" dirty="0">
                <a:solidFill>
                  <a:srgbClr val="EDECD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Set </a:t>
            </a:r>
            <a:r>
              <a:rPr lang="ko-KR" altLang="en-US" dirty="0">
                <a:solidFill>
                  <a:srgbClr val="EDECD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변경 사항</a:t>
            </a:r>
            <a:endParaRPr lang="en-US" altLang="ko-KR" dirty="0">
              <a:solidFill>
                <a:srgbClr val="EDECD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EDECDF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EDECDF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02. </a:t>
            </a:r>
            <a:r>
              <a:rPr lang="ko-KR" altLang="en-US" sz="2000" b="1" dirty="0">
                <a:solidFill>
                  <a:srgbClr val="EDECD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 가능 시나리오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EDECDF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srgbClr val="EDECD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 가능한 시나리오</a:t>
            </a:r>
            <a:endParaRPr lang="en-US" altLang="ko-KR" dirty="0">
              <a:solidFill>
                <a:srgbClr val="EDECD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dirty="0">
              <a:solidFill>
                <a:srgbClr val="EDECD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EDECDF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03. </a:t>
            </a:r>
            <a:r>
              <a:rPr lang="ko-KR" altLang="en-US" sz="2000" b="1" dirty="0">
                <a:solidFill>
                  <a:srgbClr val="EDECD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핵심 기능</a:t>
            </a:r>
            <a:endParaRPr lang="en-US" altLang="ko-KR" sz="2000" b="1" dirty="0">
              <a:solidFill>
                <a:srgbClr val="EDECD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srgbClr val="EDECD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주요 결정 사항</a:t>
            </a:r>
            <a:endParaRPr lang="en-US" altLang="ko-KR" dirty="0">
              <a:solidFill>
                <a:srgbClr val="EDECD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dirty="0">
              <a:solidFill>
                <a:srgbClr val="EDECD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strike="noStrike" kern="1200" cap="none" spc="0" normalizeH="0" baseline="0" noProof="0" dirty="0">
                <a:ln>
                  <a:noFill/>
                </a:ln>
                <a:solidFill>
                  <a:srgbClr val="EDECDF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04. </a:t>
            </a:r>
            <a:r>
              <a:rPr lang="ko-KR" altLang="en-US" sz="2000" b="1" dirty="0">
                <a:solidFill>
                  <a:srgbClr val="EDECD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정량 평가</a:t>
            </a:r>
            <a:endParaRPr kumimoji="0" lang="en-US" altLang="ko-KR" sz="2000" b="1" i="0" strike="noStrike" kern="1200" cap="none" spc="0" normalizeH="0" baseline="0" noProof="0" dirty="0">
              <a:ln>
                <a:noFill/>
              </a:ln>
              <a:solidFill>
                <a:srgbClr val="EDECDF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srgbClr val="EDECD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평가 기준</a:t>
            </a:r>
            <a:endParaRPr lang="en-US" altLang="ko-KR" dirty="0">
              <a:solidFill>
                <a:srgbClr val="EDECD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EDECDF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dirty="0">
              <a:solidFill>
                <a:srgbClr val="EDECD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2000" dirty="0">
              <a:solidFill>
                <a:srgbClr val="EDECD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D5ACD9-C75D-44F1-9D79-F42BAB6DD9B7}"/>
              </a:ext>
            </a:extLst>
          </p:cNvPr>
          <p:cNvSpPr/>
          <p:nvPr/>
        </p:nvSpPr>
        <p:spPr>
          <a:xfrm>
            <a:off x="216061" y="263324"/>
            <a:ext cx="11759878" cy="6331352"/>
          </a:xfrm>
          <a:prstGeom prst="rect">
            <a:avLst/>
          </a:prstGeom>
          <a:noFill/>
          <a:ln>
            <a:solidFill>
              <a:srgbClr val="EDEC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0D755D-D1D2-FA9E-8D2E-FA6328BD7C2D}"/>
              </a:ext>
            </a:extLst>
          </p:cNvPr>
          <p:cNvSpPr txBox="1"/>
          <p:nvPr/>
        </p:nvSpPr>
        <p:spPr>
          <a:xfrm>
            <a:off x="6573819" y="1639526"/>
            <a:ext cx="4554928" cy="4299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>
              <a:solidFill>
                <a:srgbClr val="EDECD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EDECDF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05.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DECDF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프로젝트 진행 현황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EDECDF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srgbClr val="EDECD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시각화 라이브러리</a:t>
            </a:r>
            <a:endParaRPr lang="en-US" altLang="ko-KR" dirty="0">
              <a:solidFill>
                <a:srgbClr val="EDECD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srgbClr val="EDECD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분석 알고리즘</a:t>
            </a:r>
            <a:endParaRPr lang="en-US" altLang="ko-KR" dirty="0">
              <a:solidFill>
                <a:srgbClr val="EDECD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srgbClr val="EDECD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딥러닝 모델</a:t>
            </a:r>
            <a:endParaRPr lang="en-US" altLang="ko-KR" dirty="0">
              <a:solidFill>
                <a:srgbClr val="EDECD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dirty="0">
              <a:solidFill>
                <a:srgbClr val="EDECD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EDECDF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06. </a:t>
            </a:r>
            <a:r>
              <a:rPr lang="ko-KR" altLang="en-US" sz="2000" b="1" dirty="0">
                <a:solidFill>
                  <a:srgbClr val="EDECD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향후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DECDF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계획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EDECDF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srgbClr val="EDECD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클러스터링</a:t>
            </a:r>
            <a:r>
              <a:rPr lang="en-US" altLang="ko-KR" dirty="0">
                <a:solidFill>
                  <a:srgbClr val="EDECD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Gower Distance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srgbClr val="EDECD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딥러닝 모델</a:t>
            </a:r>
            <a:r>
              <a:rPr lang="en-US" altLang="ko-KR" dirty="0">
                <a:solidFill>
                  <a:srgbClr val="EDECD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solidFill>
                  <a:srgbClr val="EDECD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 외</a:t>
            </a:r>
            <a:endParaRPr lang="en-US" altLang="ko-KR" dirty="0">
              <a:solidFill>
                <a:srgbClr val="EDECD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EDECDF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726883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975FC54-3DB5-4DA2-9CBE-71A2D95F5B89}"/>
              </a:ext>
            </a:extLst>
          </p:cNvPr>
          <p:cNvGrpSpPr/>
          <p:nvPr/>
        </p:nvGrpSpPr>
        <p:grpSpPr>
          <a:xfrm>
            <a:off x="3130061" y="2721652"/>
            <a:ext cx="5931877" cy="1414695"/>
            <a:chOff x="3130061" y="2734603"/>
            <a:chExt cx="5931877" cy="141469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9229495-1008-4D53-9F36-BED4D12A47CD}"/>
                </a:ext>
              </a:extLst>
            </p:cNvPr>
            <p:cNvSpPr txBox="1"/>
            <p:nvPr/>
          </p:nvSpPr>
          <p:spPr>
            <a:xfrm>
              <a:off x="3307080" y="3013501"/>
              <a:ext cx="55778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rgbClr val="F7F2F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THANK YOU !</a:t>
              </a:r>
              <a:endParaRPr lang="ko-KR" altLang="en-US" sz="4800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3BCD538-DDE6-4215-A7A4-73F4A7679BDA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61" y="2734603"/>
              <a:ext cx="5931877" cy="0"/>
            </a:xfrm>
            <a:prstGeom prst="line">
              <a:avLst/>
            </a:prstGeom>
            <a:ln w="28575">
              <a:solidFill>
                <a:srgbClr val="EDEC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B3C4B32-D55B-40DB-A3C3-200A7C3C9B04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61" y="4149298"/>
              <a:ext cx="5931877" cy="0"/>
            </a:xfrm>
            <a:prstGeom prst="line">
              <a:avLst/>
            </a:prstGeom>
            <a:ln w="28575">
              <a:solidFill>
                <a:srgbClr val="EDEC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288013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3C516267-6C89-4E8B-A949-A90A3591BF4D}"/>
              </a:ext>
            </a:extLst>
          </p:cNvPr>
          <p:cNvGrpSpPr/>
          <p:nvPr/>
        </p:nvGrpSpPr>
        <p:grpSpPr>
          <a:xfrm>
            <a:off x="341743" y="209945"/>
            <a:ext cx="7656363" cy="892552"/>
            <a:chOff x="341743" y="209945"/>
            <a:chExt cx="7656363" cy="89255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1977AD7-D637-49F5-8D02-846AF0515087}"/>
                </a:ext>
              </a:extLst>
            </p:cNvPr>
            <p:cNvSpPr txBox="1"/>
            <p:nvPr/>
          </p:nvSpPr>
          <p:spPr>
            <a:xfrm>
              <a:off x="457489" y="209945"/>
              <a:ext cx="754061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01. </a:t>
              </a:r>
              <a:r>
                <a:rPr lang="ko-KR" altLang="en-US" sz="3200" dirty="0">
                  <a:solidFill>
                    <a:srgbClr val="F7F2F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데이터 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Set</a:t>
              </a:r>
              <a:r>
                <a:rPr lang="ko-KR" altLang="en-US" sz="2000" dirty="0">
                  <a:solidFill>
                    <a:srgbClr val="F7F2F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변경 사항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AB8A19F-33C5-48BC-AC6D-81B2AFA62A42}"/>
                </a:ext>
              </a:extLst>
            </p:cNvPr>
            <p:cNvCxnSpPr>
              <a:cxnSpLocks/>
            </p:cNvCxnSpPr>
            <p:nvPr/>
          </p:nvCxnSpPr>
          <p:spPr>
            <a:xfrm>
              <a:off x="341743" y="209945"/>
              <a:ext cx="0" cy="892552"/>
            </a:xfrm>
            <a:prstGeom prst="line">
              <a:avLst/>
            </a:prstGeom>
            <a:ln w="28575">
              <a:solidFill>
                <a:srgbClr val="EDEC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CF5BAFC-EB9E-8067-A68F-1C295BA7D576}"/>
              </a:ext>
            </a:extLst>
          </p:cNvPr>
          <p:cNvSpPr txBox="1"/>
          <p:nvPr/>
        </p:nvSpPr>
        <p:spPr>
          <a:xfrm>
            <a:off x="444322" y="1587137"/>
            <a:ext cx="754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Kaggle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에서 제공받음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.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데이터의 분포는 </a:t>
            </a:r>
            <a:r>
              <a:rPr lang="ko-KR" altLang="en-US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엑셀 시트 형식으로 되어 있음</a:t>
            </a:r>
            <a:r>
              <a:rPr lang="en-US" altLang="ko-KR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F7F2F2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D30931-E317-8489-3FDE-637250907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547" y="2441109"/>
            <a:ext cx="1310547" cy="31982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D7ED631-804F-3075-02C4-18666E54F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000" y="2441109"/>
            <a:ext cx="1002146" cy="319962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E623B26-2370-74A8-D9D6-16FDBAC90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052" y="2441109"/>
            <a:ext cx="1094212" cy="319753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DCFE612-03CF-EB07-8A1F-957CCFFDD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2170" y="2441109"/>
            <a:ext cx="1033787" cy="319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9563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3C516267-6C89-4E8B-A949-A90A3591BF4D}"/>
              </a:ext>
            </a:extLst>
          </p:cNvPr>
          <p:cNvGrpSpPr/>
          <p:nvPr/>
        </p:nvGrpSpPr>
        <p:grpSpPr>
          <a:xfrm>
            <a:off x="341743" y="209945"/>
            <a:ext cx="7656363" cy="892552"/>
            <a:chOff x="341743" y="209945"/>
            <a:chExt cx="7656363" cy="89255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1977AD7-D637-49F5-8D02-846AF0515087}"/>
                </a:ext>
              </a:extLst>
            </p:cNvPr>
            <p:cNvSpPr txBox="1"/>
            <p:nvPr/>
          </p:nvSpPr>
          <p:spPr>
            <a:xfrm>
              <a:off x="457489" y="209945"/>
              <a:ext cx="754061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01. </a:t>
              </a:r>
              <a:r>
                <a:rPr lang="ko-KR" altLang="en-US" sz="3200" dirty="0">
                  <a:solidFill>
                    <a:srgbClr val="F7F2F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데이터 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Set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변경 사항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AB8A19F-33C5-48BC-AC6D-81B2AFA62A42}"/>
                </a:ext>
              </a:extLst>
            </p:cNvPr>
            <p:cNvCxnSpPr>
              <a:cxnSpLocks/>
            </p:cNvCxnSpPr>
            <p:nvPr/>
          </p:nvCxnSpPr>
          <p:spPr>
            <a:xfrm>
              <a:off x="341743" y="209945"/>
              <a:ext cx="0" cy="892552"/>
            </a:xfrm>
            <a:prstGeom prst="line">
              <a:avLst/>
            </a:prstGeom>
            <a:ln w="28575">
              <a:solidFill>
                <a:srgbClr val="EDEC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16A1D59-4731-3D78-BEE8-EE29FDC05681}"/>
              </a:ext>
            </a:extLst>
          </p:cNvPr>
          <p:cNvGrpSpPr/>
          <p:nvPr/>
        </p:nvGrpSpPr>
        <p:grpSpPr>
          <a:xfrm>
            <a:off x="267315" y="2746384"/>
            <a:ext cx="2763478" cy="1905450"/>
            <a:chOff x="1107937" y="2998112"/>
            <a:chExt cx="2763478" cy="190545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F5BAFC-EB9E-8067-A68F-1C295BA7D576}"/>
                </a:ext>
              </a:extLst>
            </p:cNvPr>
            <p:cNvSpPr txBox="1"/>
            <p:nvPr/>
          </p:nvSpPr>
          <p:spPr>
            <a:xfrm>
              <a:off x="1292088" y="2998112"/>
              <a:ext cx="2579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61069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개의 데이터 존재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E1BD2FB-5791-2A9A-B48A-2C96F3BE3BEA}"/>
                </a:ext>
              </a:extLst>
            </p:cNvPr>
            <p:cNvSpPr txBox="1"/>
            <p:nvPr/>
          </p:nvSpPr>
          <p:spPr>
            <a:xfrm>
              <a:off x="1107937" y="4411119"/>
              <a:ext cx="270569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Column</a:t>
              </a: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에 분류 기준 </a:t>
              </a:r>
              <a:r>
                <a:rPr kumimoji="0" lang="en-US" altLang="ko-KR" sz="13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21</a:t>
              </a: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개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61069</a:t>
              </a: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개의 예시 존재</a:t>
              </a: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E22F92E-BCEB-A89E-E172-B11730BECD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851"/>
            <a:stretch/>
          </p:blipFill>
          <p:spPr>
            <a:xfrm>
              <a:off x="1874917" y="3532044"/>
              <a:ext cx="1103175" cy="714475"/>
            </a:xfrm>
            <a:prstGeom prst="rect">
              <a:avLst/>
            </a:prstGeom>
          </p:spPr>
        </p:pic>
      </p:grpSp>
      <p:graphicFrame>
        <p:nvGraphicFramePr>
          <p:cNvPr id="8" name="표 3">
            <a:extLst>
              <a:ext uri="{FF2B5EF4-FFF2-40B4-BE49-F238E27FC236}">
                <a16:creationId xmlns:a16="http://schemas.microsoft.com/office/drawing/2014/main" id="{5EF76E4E-010E-35B2-6B3F-CA180A964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884970"/>
              </p:ext>
            </p:extLst>
          </p:nvPr>
        </p:nvGraphicFramePr>
        <p:xfrm>
          <a:off x="3139546" y="2031870"/>
          <a:ext cx="8949677" cy="14290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304">
                  <a:extLst>
                    <a:ext uri="{9D8B030D-6E8A-4147-A177-3AD203B41FA5}">
                      <a16:colId xmlns:a16="http://schemas.microsoft.com/office/drawing/2014/main" val="159363014"/>
                    </a:ext>
                  </a:extLst>
                </a:gridCol>
                <a:gridCol w="1400018">
                  <a:extLst>
                    <a:ext uri="{9D8B030D-6E8A-4147-A177-3AD203B41FA5}">
                      <a16:colId xmlns:a16="http://schemas.microsoft.com/office/drawing/2014/main" val="3213627377"/>
                    </a:ext>
                  </a:extLst>
                </a:gridCol>
                <a:gridCol w="1437414">
                  <a:extLst>
                    <a:ext uri="{9D8B030D-6E8A-4147-A177-3AD203B41FA5}">
                      <a16:colId xmlns:a16="http://schemas.microsoft.com/office/drawing/2014/main" val="912732909"/>
                    </a:ext>
                  </a:extLst>
                </a:gridCol>
                <a:gridCol w="2094813">
                  <a:extLst>
                    <a:ext uri="{9D8B030D-6E8A-4147-A177-3AD203B41FA5}">
                      <a16:colId xmlns:a16="http://schemas.microsoft.com/office/drawing/2014/main" val="3223259789"/>
                    </a:ext>
                  </a:extLst>
                </a:gridCol>
                <a:gridCol w="1140756">
                  <a:extLst>
                    <a:ext uri="{9D8B030D-6E8A-4147-A177-3AD203B41FA5}">
                      <a16:colId xmlns:a16="http://schemas.microsoft.com/office/drawing/2014/main" val="3718607337"/>
                    </a:ext>
                  </a:extLst>
                </a:gridCol>
                <a:gridCol w="1251372">
                  <a:extLst>
                    <a:ext uri="{9D8B030D-6E8A-4147-A177-3AD203B41FA5}">
                      <a16:colId xmlns:a16="http://schemas.microsoft.com/office/drawing/2014/main" val="3995313648"/>
                    </a:ext>
                  </a:extLst>
                </a:gridCol>
              </a:tblGrid>
              <a:tr h="3184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Cap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Diameter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Cap Shape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Cap Color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Bruise/Bleed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Gill Color</a:t>
                      </a:r>
                      <a:endParaRPr lang="ko-KR" altLang="en-US" sz="1400" b="1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Stem Height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319163"/>
                  </a:ext>
                </a:extLst>
              </a:tr>
              <a:tr h="501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15.26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7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Convex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7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Cap-Orange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7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No Bruise or Bleed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Gill-White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16.95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624386"/>
                  </a:ext>
                </a:extLst>
              </a:tr>
              <a:tr h="296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Stem Width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Stem Color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Has Ring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Habitat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Season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30776"/>
                  </a:ext>
                </a:extLst>
              </a:tr>
              <a:tr h="296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17.09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7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Stem-White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7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Ring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Woods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7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Winter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7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96686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C1E60E6-E0E8-A50B-84F3-F5EFD81AD6BB}"/>
              </a:ext>
            </a:extLst>
          </p:cNvPr>
          <p:cNvSpPr txBox="1"/>
          <p:nvPr/>
        </p:nvSpPr>
        <p:spPr>
          <a:xfrm>
            <a:off x="3105221" y="4413624"/>
            <a:ext cx="70509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800" kern="10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NULL</a:t>
            </a:r>
            <a:r>
              <a:rPr lang="ko-KR" altLang="en-US" sz="1800" kern="10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값 없는 분류기준 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11</a:t>
            </a:r>
            <a:r>
              <a:rPr lang="ko-KR" altLang="en-US" sz="1800" kern="10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개 선정</a:t>
            </a:r>
            <a:endParaRPr lang="en-US" altLang="ko-KR" sz="1800" kern="100" dirty="0">
              <a:solidFill>
                <a:schemeClr val="bg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ko-KR" altLang="en-US" sz="1800" kern="100" dirty="0">
              <a:solidFill>
                <a:schemeClr val="bg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800" kern="10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기존 데이터 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Set</a:t>
            </a:r>
            <a:r>
              <a:rPr lang="ko-KR" altLang="en-US" sz="1800" kern="10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과 다르게 </a:t>
            </a:r>
            <a:r>
              <a:rPr lang="en-US" altLang="ko-KR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‘Convex’, ‘Cap-Orange’</a:t>
            </a:r>
            <a:r>
              <a:rPr lang="ko-KR" altLang="en-US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 등으로 표기</a:t>
            </a:r>
            <a:endParaRPr lang="en-US" altLang="ko-KR" kern="1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800" kern="100" dirty="0">
              <a:solidFill>
                <a:schemeClr val="bg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800" kern="10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Jaccard Distance</a:t>
            </a:r>
            <a:r>
              <a:rPr lang="ko-KR" altLang="en-US" sz="1800" kern="10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나 </a:t>
            </a:r>
            <a:r>
              <a:rPr lang="en-US" altLang="ko-KR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Gower Distance</a:t>
            </a:r>
            <a:r>
              <a:rPr lang="ko-KR" altLang="en-US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를 이용하기 위함</a:t>
            </a:r>
            <a:r>
              <a:rPr lang="en-US" altLang="ko-KR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800" kern="100" dirty="0">
              <a:solidFill>
                <a:schemeClr val="bg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9374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3C516267-6C89-4E8B-A949-A90A3591BF4D}"/>
              </a:ext>
            </a:extLst>
          </p:cNvPr>
          <p:cNvGrpSpPr/>
          <p:nvPr/>
        </p:nvGrpSpPr>
        <p:grpSpPr>
          <a:xfrm>
            <a:off x="367623" y="209945"/>
            <a:ext cx="7656363" cy="892552"/>
            <a:chOff x="341743" y="209945"/>
            <a:chExt cx="7656363" cy="89255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1977AD7-D637-49F5-8D02-846AF0515087}"/>
                </a:ext>
              </a:extLst>
            </p:cNvPr>
            <p:cNvSpPr txBox="1"/>
            <p:nvPr/>
          </p:nvSpPr>
          <p:spPr>
            <a:xfrm>
              <a:off x="457489" y="209945"/>
              <a:ext cx="754061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02. 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사용 가능 시나리오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사용자가 어떻게 활용할 수 있는가</a:t>
              </a:r>
              <a:r>
                <a:rPr lang="en-US" altLang="ko-KR" sz="2000" dirty="0">
                  <a:solidFill>
                    <a:srgbClr val="F7F2F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?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AB8A19F-33C5-48BC-AC6D-81B2AFA62A42}"/>
                </a:ext>
              </a:extLst>
            </p:cNvPr>
            <p:cNvCxnSpPr>
              <a:cxnSpLocks/>
            </p:cNvCxnSpPr>
            <p:nvPr/>
          </p:nvCxnSpPr>
          <p:spPr>
            <a:xfrm>
              <a:off x="341743" y="209945"/>
              <a:ext cx="0" cy="892552"/>
            </a:xfrm>
            <a:prstGeom prst="line">
              <a:avLst/>
            </a:prstGeom>
            <a:ln w="28575">
              <a:solidFill>
                <a:srgbClr val="EDEC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BF424D-4872-109C-3323-9BAC05BBB270}"/>
              </a:ext>
            </a:extLst>
          </p:cNvPr>
          <p:cNvSpPr txBox="1"/>
          <p:nvPr/>
        </p:nvSpPr>
        <p:spPr>
          <a:xfrm>
            <a:off x="954364" y="1885631"/>
            <a:ext cx="29318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1800" kern="10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Attribute information column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에 해당하는 속성값을 </a:t>
            </a:r>
            <a:r>
              <a:rPr lang="ko-KR" altLang="en-US" sz="1800" kern="10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선택</a:t>
            </a:r>
            <a:endParaRPr lang="en-US" altLang="ko-KR" sz="1800" kern="100" dirty="0">
              <a:solidFill>
                <a:schemeClr val="bg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endParaRPr lang="en-US" altLang="ko-KR" kern="1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ko-KR" altLang="ko-KR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▽</a:t>
            </a:r>
            <a:endParaRPr lang="en-US" altLang="ko-KR" sz="1800" kern="100" dirty="0">
              <a:solidFill>
                <a:schemeClr val="bg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altLang="ko-KR" sz="1800" kern="100" dirty="0">
              <a:solidFill>
                <a:schemeClr val="bg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ko-KR" altLang="en-US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프로그램이 모델에 대입할 수 있는 데이터로 변환</a:t>
            </a:r>
            <a:endParaRPr lang="en-US" altLang="ko-KR" kern="1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endParaRPr lang="en-US" altLang="ko-KR" sz="1800" kern="100" dirty="0">
              <a:solidFill>
                <a:schemeClr val="bg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ko-KR" altLang="ko-KR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▽</a:t>
            </a:r>
            <a:endParaRPr lang="en-US" altLang="ko-KR" sz="1800" kern="100" dirty="0">
              <a:solidFill>
                <a:schemeClr val="bg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altLang="ko-KR" kern="1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ko-KR" altLang="en-US" sz="1800" kern="10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식용 여부를 최종적으로 결정</a:t>
            </a:r>
            <a:endParaRPr lang="en-US" altLang="ko-KR" sz="1800" kern="100" dirty="0">
              <a:solidFill>
                <a:schemeClr val="bg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9A996A6-A35B-B8DF-CB83-7732BAC4A59E}"/>
              </a:ext>
            </a:extLst>
          </p:cNvPr>
          <p:cNvGrpSpPr/>
          <p:nvPr/>
        </p:nvGrpSpPr>
        <p:grpSpPr>
          <a:xfrm>
            <a:off x="6121400" y="209945"/>
            <a:ext cx="5485631" cy="892552"/>
            <a:chOff x="341743" y="209945"/>
            <a:chExt cx="7656363" cy="89255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6CF3EFD-4779-60D4-1921-DA486E7D8392}"/>
                </a:ext>
              </a:extLst>
            </p:cNvPr>
            <p:cNvSpPr txBox="1"/>
            <p:nvPr/>
          </p:nvSpPr>
          <p:spPr>
            <a:xfrm>
              <a:off x="457489" y="209945"/>
              <a:ext cx="754061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03. </a:t>
              </a:r>
              <a:r>
                <a:rPr lang="ko-KR" altLang="en-US" sz="3200" dirty="0">
                  <a:solidFill>
                    <a:srgbClr val="F7F2F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핵심 기능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주요 결정 사항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32F58D6-9352-6486-0673-56D969FC98A9}"/>
                </a:ext>
              </a:extLst>
            </p:cNvPr>
            <p:cNvCxnSpPr>
              <a:cxnSpLocks/>
            </p:cNvCxnSpPr>
            <p:nvPr/>
          </p:nvCxnSpPr>
          <p:spPr>
            <a:xfrm>
              <a:off x="341743" y="209945"/>
              <a:ext cx="0" cy="892552"/>
            </a:xfrm>
            <a:prstGeom prst="line">
              <a:avLst/>
            </a:prstGeom>
            <a:ln w="28575">
              <a:solidFill>
                <a:srgbClr val="EDEC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2B92649-09EB-4973-2C2C-229B063C4718}"/>
              </a:ext>
            </a:extLst>
          </p:cNvPr>
          <p:cNvSpPr txBox="1"/>
          <p:nvPr/>
        </p:nvSpPr>
        <p:spPr>
          <a:xfrm>
            <a:off x="5817760" y="1885631"/>
            <a:ext cx="42660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ko-KR" sz="180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머신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러닝 또는 딥러닝 모델을 활용하여 </a:t>
            </a:r>
            <a:br>
              <a:rPr lang="en-US" altLang="ko-KR" sz="180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버섯 독버섯을 판별할 수 있도록 구현</a:t>
            </a:r>
            <a:endParaRPr lang="en-US" altLang="ko-KR" sz="1800" dirty="0">
              <a:solidFill>
                <a:schemeClr val="bg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endParaRPr lang="en-US" altLang="ko-KR" kern="1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ko-KR" altLang="ko-KR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▽</a:t>
            </a:r>
            <a:endParaRPr lang="en-US" altLang="ko-KR" sz="1800" kern="100" dirty="0">
              <a:solidFill>
                <a:schemeClr val="bg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endParaRPr lang="en-US" altLang="ko-KR" kern="1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ko-KR" altLang="ko-KR" sz="180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주어진 데이터를 학습데이터와 </a:t>
            </a:r>
            <a:br>
              <a:rPr lang="en-US" altLang="ko-KR" sz="180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테스트 데이터로 분할</a:t>
            </a:r>
            <a:endParaRPr lang="en-US" altLang="ko-KR" sz="1800" dirty="0">
              <a:solidFill>
                <a:schemeClr val="bg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altLang="ko-KR" sz="1800" dirty="0">
              <a:solidFill>
                <a:schemeClr val="bg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▽</a:t>
            </a:r>
            <a:endParaRPr lang="en-US" altLang="ko-KR" kern="1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altLang="ko-KR" kern="1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모델 변수들의 가중치를 여러 가지로 테스트</a:t>
            </a:r>
            <a:r>
              <a:rPr lang="en-US" altLang="ko-KR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 </a:t>
            </a:r>
            <a:endParaRPr lang="en-US" altLang="ko-KR" sz="1800" kern="100" dirty="0">
              <a:solidFill>
                <a:schemeClr val="bg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최적의 오차를 가지는 모델을 탐색</a:t>
            </a:r>
            <a:endParaRPr lang="en-US" altLang="ko-KR" sz="1800" kern="100" dirty="0">
              <a:solidFill>
                <a:schemeClr val="bg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ko-KR" kern="1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(80% </a:t>
            </a:r>
            <a:r>
              <a:rPr lang="ko-KR" altLang="en-US" kern="1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이상의 정확도를 가지는 모델</a:t>
            </a:r>
            <a:r>
              <a:rPr lang="en-US" altLang="ko-KR" kern="1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800" kern="100" dirty="0">
                <a:solidFill>
                  <a:schemeClr val="bg1">
                    <a:lumMod val="65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B6545B0-4F3B-114E-2838-AFE8236621FC}"/>
              </a:ext>
            </a:extLst>
          </p:cNvPr>
          <p:cNvGrpSpPr/>
          <p:nvPr/>
        </p:nvGrpSpPr>
        <p:grpSpPr>
          <a:xfrm>
            <a:off x="9890586" y="2507812"/>
            <a:ext cx="2047414" cy="2448956"/>
            <a:chOff x="9064461" y="2886551"/>
            <a:chExt cx="2047414" cy="244895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B81498A8-717E-0EDA-B80F-E183BE9351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4461" y="2886551"/>
              <a:ext cx="2047414" cy="193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F81502-B18D-256E-AA81-6A59F8D5831E}"/>
                </a:ext>
              </a:extLst>
            </p:cNvPr>
            <p:cNvSpPr txBox="1"/>
            <p:nvPr/>
          </p:nvSpPr>
          <p:spPr>
            <a:xfrm>
              <a:off x="9261853" y="4966175"/>
              <a:ext cx="16526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kern="1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Python </a:t>
              </a:r>
              <a:r>
                <a:rPr lang="ko-KR" altLang="en-US" kern="1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사용</a:t>
              </a:r>
              <a:endParaRPr lang="ko-KR" altLang="ko-KR" sz="1800" kern="100" dirty="0"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9927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0E346E-3BEA-9C17-9E06-7971E7ACE95B}"/>
              </a:ext>
            </a:extLst>
          </p:cNvPr>
          <p:cNvSpPr txBox="1"/>
          <p:nvPr/>
        </p:nvSpPr>
        <p:spPr>
          <a:xfrm>
            <a:off x="341743" y="1990381"/>
            <a:ext cx="35497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구현한 모델의 정확도와 오차를 계산</a:t>
            </a:r>
            <a:endParaRPr lang="en-US" altLang="ko-KR" kern="1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ko-KR" kern="1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(Python </a:t>
            </a:r>
            <a:r>
              <a:rPr lang="ko-KR" altLang="en-US" kern="1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내의 함수를 이용</a:t>
            </a:r>
            <a:r>
              <a:rPr lang="en-US" altLang="ko-KR" kern="1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defRPr/>
            </a:pPr>
            <a:endParaRPr lang="en-US" altLang="ko-KR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ko-KR" altLang="ko-KR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▽</a:t>
            </a:r>
            <a:endParaRPr lang="en-US" altLang="ko-KR" kern="1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altLang="ko-KR" kern="1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ko-KR" altLang="en-US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그래프를 이용해 시각화</a:t>
            </a:r>
            <a:endParaRPr lang="en-US" altLang="ko-KR" kern="1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endParaRPr lang="en-US" altLang="ko-KR" kern="1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ko-KR" altLang="ko-KR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▽</a:t>
            </a:r>
            <a:endParaRPr lang="en-US" altLang="ko-KR" kern="1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altLang="ko-KR" kern="1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ko-KR" sz="180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80% 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이상의 정확도를 보이는 모델을 구현하는 것이 목표</a:t>
            </a:r>
            <a:endParaRPr lang="en-US" altLang="ko-KR" sz="1800" dirty="0">
              <a:solidFill>
                <a:schemeClr val="bg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endParaRPr lang="en-US" altLang="ko-KR" kern="1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6D48697-3C1E-7481-8A87-7D492A127185}"/>
              </a:ext>
            </a:extLst>
          </p:cNvPr>
          <p:cNvGrpSpPr/>
          <p:nvPr/>
        </p:nvGrpSpPr>
        <p:grpSpPr>
          <a:xfrm>
            <a:off x="341743" y="209945"/>
            <a:ext cx="7656363" cy="892552"/>
            <a:chOff x="341743" y="209945"/>
            <a:chExt cx="7656363" cy="89255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DC7EC4-9EBB-5CFF-9C27-2679E53A2DB2}"/>
                </a:ext>
              </a:extLst>
            </p:cNvPr>
            <p:cNvSpPr txBox="1"/>
            <p:nvPr/>
          </p:nvSpPr>
          <p:spPr>
            <a:xfrm>
              <a:off x="457489" y="209945"/>
              <a:ext cx="754061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04. </a:t>
              </a:r>
              <a:r>
                <a:rPr lang="ko-KR" altLang="en-US" sz="3200" dirty="0">
                  <a:solidFill>
                    <a:srgbClr val="F7F2F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정량 평가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solidFill>
                    <a:srgbClr val="F7F2F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평가 기준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1E00440-E637-D4F7-4C71-A0129DA13EF0}"/>
                </a:ext>
              </a:extLst>
            </p:cNvPr>
            <p:cNvCxnSpPr>
              <a:cxnSpLocks/>
            </p:cNvCxnSpPr>
            <p:nvPr/>
          </p:nvCxnSpPr>
          <p:spPr>
            <a:xfrm>
              <a:off x="341743" y="209945"/>
              <a:ext cx="0" cy="892552"/>
            </a:xfrm>
            <a:prstGeom prst="line">
              <a:avLst/>
            </a:prstGeom>
            <a:ln w="28575">
              <a:solidFill>
                <a:srgbClr val="EDEC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645B852-2846-815B-DF8D-CFAB46ECCAB0}"/>
              </a:ext>
            </a:extLst>
          </p:cNvPr>
          <p:cNvGrpSpPr/>
          <p:nvPr/>
        </p:nvGrpSpPr>
        <p:grpSpPr>
          <a:xfrm>
            <a:off x="5815923" y="147436"/>
            <a:ext cx="7656363" cy="892552"/>
            <a:chOff x="341743" y="209945"/>
            <a:chExt cx="7656363" cy="8925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9DA602D-0ADB-C7F7-6498-CE61B2013EFE}"/>
                </a:ext>
              </a:extLst>
            </p:cNvPr>
            <p:cNvSpPr txBox="1"/>
            <p:nvPr/>
          </p:nvSpPr>
          <p:spPr>
            <a:xfrm>
              <a:off x="457489" y="209945"/>
              <a:ext cx="754061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05. 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프로젝트 진행 현황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solidFill>
                    <a:srgbClr val="F7F2F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간단한 로드맵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C22206D-0AB7-05C7-8932-0189E71D0754}"/>
                </a:ext>
              </a:extLst>
            </p:cNvPr>
            <p:cNvCxnSpPr>
              <a:cxnSpLocks/>
            </p:cNvCxnSpPr>
            <p:nvPr/>
          </p:nvCxnSpPr>
          <p:spPr>
            <a:xfrm>
              <a:off x="341743" y="209945"/>
              <a:ext cx="0" cy="892552"/>
            </a:xfrm>
            <a:prstGeom prst="line">
              <a:avLst/>
            </a:prstGeom>
            <a:ln w="28575">
              <a:solidFill>
                <a:srgbClr val="EDEC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2BC56F1-575B-B63A-04F3-0CF672DC22E5}"/>
              </a:ext>
            </a:extLst>
          </p:cNvPr>
          <p:cNvSpPr txBox="1"/>
          <p:nvPr/>
        </p:nvSpPr>
        <p:spPr>
          <a:xfrm>
            <a:off x="4812496" y="2678691"/>
            <a:ext cx="73930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시각화 라이브러리 활용</a:t>
            </a:r>
            <a:br>
              <a:rPr lang="en-US" altLang="ko-KR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</a:br>
            <a:r>
              <a:rPr lang="en-US" altLang="ko-KR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Seaborn</a:t>
            </a:r>
            <a:r>
              <a:rPr lang="en-US" altLang="ko-KR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Matplotlib, mplot3d</a:t>
            </a:r>
            <a:r>
              <a:rPr lang="ko-KR" altLang="en-US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)</a:t>
            </a:r>
            <a:endParaRPr lang="en-US" altLang="ko-KR" sz="1800" kern="100" dirty="0">
              <a:solidFill>
                <a:schemeClr val="bg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endParaRPr lang="en-US" altLang="ko-KR" kern="1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ko-KR" altLang="ko-KR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▽</a:t>
            </a:r>
            <a:endParaRPr lang="en-US" altLang="ko-KR" sz="1800" kern="100" dirty="0">
              <a:solidFill>
                <a:schemeClr val="bg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altLang="ko-KR" sz="1800" kern="100" dirty="0">
              <a:solidFill>
                <a:schemeClr val="bg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ko-KR" altLang="en-US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데이터 분석 알고리즘 활용</a:t>
            </a:r>
            <a:br>
              <a:rPr lang="en-US" altLang="ko-KR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</a:br>
            <a:r>
              <a:rPr lang="en-US" altLang="ko-KR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(K-means, HC </a:t>
            </a:r>
            <a:r>
              <a:rPr lang="ko-KR" altLang="en-US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등의 클러스터링 기법</a:t>
            </a:r>
            <a:r>
              <a:rPr lang="en-US" altLang="ko-KR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)</a:t>
            </a: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endParaRPr lang="en-US" altLang="ko-KR" sz="1800" kern="100" dirty="0">
              <a:solidFill>
                <a:schemeClr val="bg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ko-KR" altLang="ko-KR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▽</a:t>
            </a:r>
            <a:endParaRPr lang="en-US" altLang="ko-KR" sz="1800" kern="100" dirty="0">
              <a:solidFill>
                <a:schemeClr val="bg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altLang="ko-KR" kern="1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ko-KR" altLang="en-US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딥러닝 모델을 활용</a:t>
            </a:r>
            <a:endParaRPr lang="en-US" altLang="ko-KR" sz="1800" kern="100" dirty="0">
              <a:solidFill>
                <a:schemeClr val="bg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1610F51-7E1A-E019-DBD1-1820FACD01F2}"/>
              </a:ext>
            </a:extLst>
          </p:cNvPr>
          <p:cNvSpPr/>
          <p:nvPr/>
        </p:nvSpPr>
        <p:spPr>
          <a:xfrm>
            <a:off x="4374045" y="3895784"/>
            <a:ext cx="2444449" cy="676255"/>
          </a:xfrm>
          <a:prstGeom prst="rightArrow">
            <a:avLst>
              <a:gd name="adj1" fmla="val 63418"/>
              <a:gd name="adj2" fmla="val 6272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진행 현황</a:t>
            </a:r>
          </a:p>
        </p:txBody>
      </p:sp>
      <p:graphicFrame>
        <p:nvGraphicFramePr>
          <p:cNvPr id="14" name="표 8">
            <a:extLst>
              <a:ext uri="{FF2B5EF4-FFF2-40B4-BE49-F238E27FC236}">
                <a16:creationId xmlns:a16="http://schemas.microsoft.com/office/drawing/2014/main" id="{1A76496F-97AC-804C-01A2-63DF8F0A8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422551"/>
              </p:ext>
            </p:extLst>
          </p:nvPr>
        </p:nvGraphicFramePr>
        <p:xfrm>
          <a:off x="6142559" y="1342681"/>
          <a:ext cx="473288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882">
                  <a:extLst>
                    <a:ext uri="{9D8B030D-6E8A-4147-A177-3AD203B41FA5}">
                      <a16:colId xmlns:a16="http://schemas.microsoft.com/office/drawing/2014/main" val="1316702972"/>
                    </a:ext>
                  </a:extLst>
                </a:gridCol>
              </a:tblGrid>
              <a:tr h="8925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F7F2F2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목표</a:t>
                      </a:r>
                      <a:br>
                        <a:rPr lang="en-US" altLang="ko-KR" dirty="0">
                          <a:solidFill>
                            <a:srgbClr val="F7F2F2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</a:br>
                      <a:r>
                        <a:rPr lang="en-US" altLang="ko-KR" dirty="0">
                          <a:solidFill>
                            <a:srgbClr val="F7F2F2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- </a:t>
                      </a:r>
                      <a:r>
                        <a:rPr lang="ko-KR" altLang="en-US" dirty="0">
                          <a:solidFill>
                            <a:srgbClr val="F7F2F2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독버섯에 결정적인 기여를 하는 </a:t>
                      </a:r>
                      <a:r>
                        <a:rPr lang="en-US" altLang="ko-KR" dirty="0">
                          <a:solidFill>
                            <a:srgbClr val="F7F2F2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Column </a:t>
                      </a:r>
                      <a:r>
                        <a:rPr lang="ko-KR" altLang="en-US" dirty="0">
                          <a:solidFill>
                            <a:srgbClr val="F7F2F2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찾기</a:t>
                      </a:r>
                      <a:endParaRPr lang="en-US" altLang="ko-KR" dirty="0">
                        <a:solidFill>
                          <a:srgbClr val="F7F2F2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7F2F2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F7F2F2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Column</a:t>
                      </a:r>
                      <a:r>
                        <a:rPr lang="ko-KR" altLang="en-US" dirty="0">
                          <a:solidFill>
                            <a:srgbClr val="F7F2F2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별 상관관계 확인</a:t>
                      </a:r>
                      <a:endParaRPr lang="en-US" altLang="ko-KR" dirty="0">
                        <a:solidFill>
                          <a:srgbClr val="F7F2F2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599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607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3C516267-6C89-4E8B-A949-A90A3591BF4D}"/>
              </a:ext>
            </a:extLst>
          </p:cNvPr>
          <p:cNvGrpSpPr/>
          <p:nvPr/>
        </p:nvGrpSpPr>
        <p:grpSpPr>
          <a:xfrm>
            <a:off x="341743" y="209945"/>
            <a:ext cx="7656363" cy="1200329"/>
            <a:chOff x="341743" y="209945"/>
            <a:chExt cx="7656363" cy="12003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1977AD7-D637-49F5-8D02-846AF0515087}"/>
                </a:ext>
              </a:extLst>
            </p:cNvPr>
            <p:cNvSpPr txBox="1"/>
            <p:nvPr/>
          </p:nvSpPr>
          <p:spPr>
            <a:xfrm>
              <a:off x="457489" y="209945"/>
              <a:ext cx="75406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05. 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프로젝트 진행 현황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  <a:p>
              <a:pPr>
                <a:defRPr/>
              </a:pPr>
              <a:r>
                <a:rPr lang="en-US" altLang="ko-KR" sz="2000" dirty="0">
                  <a:solidFill>
                    <a:srgbClr val="F7F2F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Matplotlib</a:t>
              </a:r>
              <a:r>
                <a:rPr lang="ko-KR" altLang="en-US" sz="2000" dirty="0">
                  <a:solidFill>
                    <a:srgbClr val="F7F2F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라이브러리를 활용하여 시각화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AB8A19F-33C5-48BC-AC6D-81B2AFA62A42}"/>
                </a:ext>
              </a:extLst>
            </p:cNvPr>
            <p:cNvCxnSpPr>
              <a:cxnSpLocks/>
            </p:cNvCxnSpPr>
            <p:nvPr/>
          </p:nvCxnSpPr>
          <p:spPr>
            <a:xfrm>
              <a:off x="341743" y="209945"/>
              <a:ext cx="0" cy="892552"/>
            </a:xfrm>
            <a:prstGeom prst="line">
              <a:avLst/>
            </a:prstGeom>
            <a:ln w="28575">
              <a:solidFill>
                <a:srgbClr val="EDEC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E6C6F60E-5C5D-1D3E-11F7-D6C667B03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524" y="1254273"/>
            <a:ext cx="7998951" cy="49863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F29B88C-6079-E548-4233-397C1BEBC318}"/>
              </a:ext>
            </a:extLst>
          </p:cNvPr>
          <p:cNvSpPr txBox="1"/>
          <p:nvPr/>
        </p:nvSpPr>
        <p:spPr>
          <a:xfrm>
            <a:off x="1977678" y="6333939"/>
            <a:ext cx="754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범주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형 데이터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stem-color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와 연속형 데이터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stem-height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를 시각화 한 모습</a:t>
            </a:r>
          </a:p>
        </p:txBody>
      </p:sp>
    </p:spTree>
    <p:extLst>
      <p:ext uri="{BB962C8B-B14F-4D97-AF65-F5344CB8AC3E}">
        <p14:creationId xmlns:p14="http://schemas.microsoft.com/office/powerpoint/2010/main" val="285985623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3C516267-6C89-4E8B-A949-A90A3591BF4D}"/>
              </a:ext>
            </a:extLst>
          </p:cNvPr>
          <p:cNvGrpSpPr/>
          <p:nvPr/>
        </p:nvGrpSpPr>
        <p:grpSpPr>
          <a:xfrm>
            <a:off x="341743" y="209945"/>
            <a:ext cx="7656363" cy="892552"/>
            <a:chOff x="341743" y="209945"/>
            <a:chExt cx="7656363" cy="89255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1977AD7-D637-49F5-8D02-846AF0515087}"/>
                </a:ext>
              </a:extLst>
            </p:cNvPr>
            <p:cNvSpPr txBox="1"/>
            <p:nvPr/>
          </p:nvSpPr>
          <p:spPr>
            <a:xfrm>
              <a:off x="457489" y="209945"/>
              <a:ext cx="754061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05. 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프로젝트 진행 현황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Matplotlib, mplot3d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라이브러리를 활용하여 시각화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AB8A19F-33C5-48BC-AC6D-81B2AFA62A42}"/>
                </a:ext>
              </a:extLst>
            </p:cNvPr>
            <p:cNvCxnSpPr>
              <a:cxnSpLocks/>
            </p:cNvCxnSpPr>
            <p:nvPr/>
          </p:nvCxnSpPr>
          <p:spPr>
            <a:xfrm>
              <a:off x="341743" y="209945"/>
              <a:ext cx="0" cy="892552"/>
            </a:xfrm>
            <a:prstGeom prst="line">
              <a:avLst/>
            </a:prstGeom>
            <a:ln w="28575">
              <a:solidFill>
                <a:srgbClr val="EDEC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9218D3EF-627D-DF07-9361-9EA05DAEE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588" y="1102497"/>
            <a:ext cx="3990625" cy="271283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0421D31-036E-6AD3-338A-3C184FB78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509" y="3890713"/>
            <a:ext cx="4156981" cy="276904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2CEFE8D-9C59-EDBF-C353-D4DA11450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312" y="1064574"/>
            <a:ext cx="4010285" cy="268007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48C2122-0D9C-1CBA-4055-3BAF38679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333" y="1064574"/>
            <a:ext cx="10039079" cy="567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11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3C516267-6C89-4E8B-A949-A90A3591BF4D}"/>
              </a:ext>
            </a:extLst>
          </p:cNvPr>
          <p:cNvGrpSpPr/>
          <p:nvPr/>
        </p:nvGrpSpPr>
        <p:grpSpPr>
          <a:xfrm>
            <a:off x="341743" y="209945"/>
            <a:ext cx="7656363" cy="1200329"/>
            <a:chOff x="341743" y="209945"/>
            <a:chExt cx="7656363" cy="12003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1977AD7-D637-49F5-8D02-846AF0515087}"/>
                </a:ext>
              </a:extLst>
            </p:cNvPr>
            <p:cNvSpPr txBox="1"/>
            <p:nvPr/>
          </p:nvSpPr>
          <p:spPr>
            <a:xfrm>
              <a:off x="457489" y="209945"/>
              <a:ext cx="75406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05. 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프로젝트 진행 현황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  <a:p>
              <a:pPr>
                <a:defRPr/>
              </a:pPr>
              <a:r>
                <a:rPr lang="en-US" altLang="ko-KR" sz="2000" dirty="0">
                  <a:solidFill>
                    <a:srgbClr val="F7F2F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Seaborn</a:t>
              </a:r>
              <a:r>
                <a:rPr lang="ko-KR" altLang="en-US" sz="2000" dirty="0">
                  <a:solidFill>
                    <a:srgbClr val="F7F2F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라이브러리를 활용하여 시각화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AB8A19F-33C5-48BC-AC6D-81B2AFA62A42}"/>
                </a:ext>
              </a:extLst>
            </p:cNvPr>
            <p:cNvCxnSpPr>
              <a:cxnSpLocks/>
            </p:cNvCxnSpPr>
            <p:nvPr/>
          </p:nvCxnSpPr>
          <p:spPr>
            <a:xfrm>
              <a:off x="341743" y="209945"/>
              <a:ext cx="0" cy="892552"/>
            </a:xfrm>
            <a:prstGeom prst="line">
              <a:avLst/>
            </a:prstGeom>
            <a:ln w="28575">
              <a:solidFill>
                <a:srgbClr val="EDEC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F29B88C-6079-E548-4233-397C1BEBC318}"/>
              </a:ext>
            </a:extLst>
          </p:cNvPr>
          <p:cNvSpPr txBox="1"/>
          <p:nvPr/>
        </p:nvSpPr>
        <p:spPr>
          <a:xfrm>
            <a:off x="2499282" y="6278723"/>
            <a:ext cx="754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범주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형 데이터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cap-color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을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edible, poisonous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로 구분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F7F2F2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84EC546-44F7-6F64-ECDA-815D8098B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282" y="1255101"/>
            <a:ext cx="6657428" cy="483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8847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850</Words>
  <Application>Microsoft Office PowerPoint</Application>
  <PresentationFormat>와이드스크린</PresentationFormat>
  <Paragraphs>219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나눔스퀘어_ac</vt:lpstr>
      <vt:lpstr>Arial</vt:lpstr>
      <vt:lpstr>Cambria Math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(경영학부)정혜린</dc:creator>
  <cp:lastModifiedBy>김성령</cp:lastModifiedBy>
  <cp:revision>27</cp:revision>
  <dcterms:created xsi:type="dcterms:W3CDTF">2020-10-11T10:19:06Z</dcterms:created>
  <dcterms:modified xsi:type="dcterms:W3CDTF">2022-10-26T04:54:43Z</dcterms:modified>
</cp:coreProperties>
</file>