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60" r:id="rId4"/>
    <p:sldId id="270" r:id="rId5"/>
    <p:sldId id="269" r:id="rId6"/>
    <p:sldId id="266" r:id="rId7"/>
    <p:sldId id="262" r:id="rId8"/>
    <p:sldId id="263" r:id="rId9"/>
    <p:sldId id="265" r:id="rId10"/>
  </p:sldIdLst>
  <p:sldSz cx="12192000" cy="6858000"/>
  <p:notesSz cx="6858000" cy="9144000"/>
  <p:embeddedFontLst>
    <p:embeddedFont>
      <p:font typeface="나눔스퀘어_ac" panose="020B0600000101010101" pitchFamily="50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F7F2F2"/>
    <a:srgbClr val="393737"/>
    <a:srgbClr val="50B8E7"/>
    <a:srgbClr val="0070C0"/>
    <a:srgbClr val="B9E2F5"/>
    <a:srgbClr val="ED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A9EE-D6B1-4596-A9B6-D5B18D92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FC48F1-09EA-4301-8E93-C3C445DE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A2723-88A7-4E11-B702-3E6EE428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536D7-023F-4920-A5C7-4C90A1DD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C6A94-2CD4-4A63-98FE-F3B128AD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2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57024-EF3E-45B4-AED8-A963E03E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5246CA-294F-4A65-834F-2A00D8FDA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8D88FB-A40B-4206-8044-B6CBAF2B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D3DC2-D189-4941-BB2E-606E00CD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753D1-2F04-4647-A8FE-E96E2B77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1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70980-F643-426E-A803-9281C6349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4EAB9E-0D6E-4DAC-A445-39BB3989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77896-8F8B-4883-82C6-F8270ABA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27AE4-0051-47CB-AE4C-2AA96C90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D0EE7-EE5A-4C05-89EA-EC87A376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00AC9-0F04-4307-BB6D-9A653F70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DDCAC-39FC-44A9-B79D-B0A453D7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8A4BA-334D-4087-8CB3-6419951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52D50-650A-4246-B985-7720B8A0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A4502-0CDD-4557-A811-1D82CE25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8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264C-4254-43C1-9D26-0FC79118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CB71E-0B67-4952-A6AF-54A68FECB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4CB4-C6FF-45D3-87B1-2C9ACDEA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0D341-74CD-4E2D-A3DB-FBEB9D81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D25BB-5967-4084-99D8-43005A67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F87D0-5C10-4A3B-B4BC-0D7335C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8BAD8-F211-4C58-901D-7BFD8F29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B506DA-CBBA-4CE6-A981-E541C803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3F68D-6B99-4CFA-8AD9-804AC785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4D747-3245-4287-9D4C-74775128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240B5-53E7-4F01-BF5A-7CAF5F64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2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D1155-B200-4CC4-AF60-FE70CD59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400126-86FE-4225-9879-919A35A99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52D28-E48D-469E-A109-03511687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A8A400-0976-4705-AD8C-DCB81420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4259E-0E3A-4187-85B8-E06E79B2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1F7F8-AB57-4F3E-8568-96D29746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0B8F92-56BC-45E2-90F5-68B7ECF2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08AB53-A768-42F0-8447-42DA8B61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C6189-A44A-47FF-9359-6352B8B4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6BB333-879C-448B-92F7-7ADF5644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7F4523-51AB-40CF-8FD2-C690F32C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5A00B-826A-4ECE-8037-811124C4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00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587347-A039-48E9-806B-52D1732E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66ED0-EBA5-4C72-B8D5-92892D4F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D77DB2-7279-4B50-81E8-1AFA03CF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BC4BC-3CD3-4AFE-9B5C-44338DD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09899-7CC1-41C7-A221-B0F71369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D5FE5-378A-4ABA-912C-190E6BE99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59100-3A61-4F81-BC9A-A09E46E7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16B6C-555C-4B49-A665-9A1D9DD4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79E12-1E92-40B3-B803-8DF453F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49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92460-F857-4186-8584-CD9371C3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3D6A11-CF67-4073-B4F5-D0127AC6A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971984-BA4B-4A05-A5EC-C263AB71D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97AFCC-6282-47EF-9220-BF86E42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C0193-B1DD-41B1-9057-8DC12E1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B7C08-C22E-47C5-8FE8-6AA6033C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6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42E68-6E48-4AC1-92D8-F16985EE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C2961-59D2-4930-BB07-876562AD6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55EEA-99CD-49EA-8CA0-4A4749A3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AF1A7-D940-4A48-BF9F-D3CE37F44466}" type="datetimeFigureOut">
              <a:rPr lang="ko-KR" altLang="en-US" smtClean="0"/>
              <a:t>2022-09-16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74327-F730-4CB4-A43C-6311FA085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80A20-FEB9-4EA2-A689-20DFB5907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53D0-4BBF-4E61-90C0-7821C6F499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75FC54-3DB5-4DA2-9CBE-71A2D95F5B89}"/>
              </a:ext>
            </a:extLst>
          </p:cNvPr>
          <p:cNvGrpSpPr/>
          <p:nvPr/>
        </p:nvGrpSpPr>
        <p:grpSpPr>
          <a:xfrm>
            <a:off x="2636025" y="2486769"/>
            <a:ext cx="6919950" cy="1267738"/>
            <a:chOff x="3130061" y="2734603"/>
            <a:chExt cx="5931877" cy="1236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29495-1008-4D53-9F36-BED4D12A47CD}"/>
                </a:ext>
              </a:extLst>
            </p:cNvPr>
            <p:cNvSpPr txBox="1"/>
            <p:nvPr/>
          </p:nvSpPr>
          <p:spPr>
            <a:xfrm>
              <a:off x="3130061" y="3013501"/>
              <a:ext cx="5754859" cy="810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엄마 저 버섯 먹고 싶어요</a:t>
              </a:r>
              <a:r>
                <a:rPr kumimoji="0" lang="en-US" altLang="ko-KR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!</a:t>
              </a:r>
              <a:endPara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BCD538-DDE6-4215-A7A4-73F4A7679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2734603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3C4B32-D55B-40DB-A3C3-200A7C3C9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3970681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EABEDDB-E1BA-2ED5-0330-A8214B734C08}"/>
              </a:ext>
            </a:extLst>
          </p:cNvPr>
          <p:cNvCxnSpPr>
            <a:cxnSpLocks/>
          </p:cNvCxnSpPr>
          <p:nvPr/>
        </p:nvCxnSpPr>
        <p:spPr>
          <a:xfrm>
            <a:off x="9429225" y="5441083"/>
            <a:ext cx="2248250" cy="0"/>
          </a:xfrm>
          <a:prstGeom prst="line">
            <a:avLst/>
          </a:prstGeom>
          <a:ln w="28575">
            <a:solidFill>
              <a:srgbClr val="EDE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3468A-BD97-C8AD-018F-5881CC7147D9}"/>
              </a:ext>
            </a:extLst>
          </p:cNvPr>
          <p:cNvSpPr txBox="1"/>
          <p:nvPr/>
        </p:nvSpPr>
        <p:spPr>
          <a:xfrm>
            <a:off x="10226180" y="5525776"/>
            <a:ext cx="654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7C455-7769-8926-0BC7-3CFAC158CF13}"/>
              </a:ext>
            </a:extLst>
          </p:cNvPr>
          <p:cNvSpPr txBox="1"/>
          <p:nvPr/>
        </p:nvSpPr>
        <p:spPr>
          <a:xfrm>
            <a:off x="9773173" y="5802775"/>
            <a:ext cx="15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2020920009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김성령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2020920016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김태현</a:t>
            </a:r>
            <a:endParaRPr lang="en-US" altLang="ko-KR" sz="12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2020920047 </a:t>
            </a:r>
            <a:r>
              <a:rPr lang="ko-KR" altLang="en-US" sz="12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이종관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35E8C6B-DB46-60B9-D1AF-D38D0D962792}"/>
              </a:ext>
            </a:extLst>
          </p:cNvPr>
          <p:cNvCxnSpPr>
            <a:cxnSpLocks/>
          </p:cNvCxnSpPr>
          <p:nvPr/>
        </p:nvCxnSpPr>
        <p:spPr>
          <a:xfrm>
            <a:off x="9429225" y="6499494"/>
            <a:ext cx="2248250" cy="0"/>
          </a:xfrm>
          <a:prstGeom prst="line">
            <a:avLst/>
          </a:prstGeom>
          <a:ln w="28575">
            <a:solidFill>
              <a:srgbClr val="EDEC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실내, 사람, 천장, 테이블이(가) 표시된 사진&#10;&#10;자동 생성된 설명">
            <a:extLst>
              <a:ext uri="{FF2B5EF4-FFF2-40B4-BE49-F238E27FC236}">
                <a16:creationId xmlns:a16="http://schemas.microsoft.com/office/drawing/2014/main" id="{55503593-AC5E-A320-B6D0-A369146F8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50" y="4371231"/>
            <a:ext cx="3039611" cy="2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7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977AD7-D637-49F5-8D02-846AF0515087}"/>
              </a:ext>
            </a:extLst>
          </p:cNvPr>
          <p:cNvSpPr txBox="1"/>
          <p:nvPr/>
        </p:nvSpPr>
        <p:spPr>
          <a:xfrm>
            <a:off x="4554927" y="488843"/>
            <a:ext cx="3082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INDEX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8B85-6510-4D88-B97C-B1CD89DC1D3A}"/>
              </a:ext>
            </a:extLst>
          </p:cNvPr>
          <p:cNvSpPr txBox="1"/>
          <p:nvPr/>
        </p:nvSpPr>
        <p:spPr>
          <a:xfrm>
            <a:off x="2219404" y="2333774"/>
            <a:ext cx="2998255" cy="263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01.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데이터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크기 및 세부 정보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02. </a:t>
            </a:r>
            <a:r>
              <a:rPr lang="ko-KR" altLang="en-US" sz="24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가능 시나리오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 가능한 시나리오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D5ACD9-C75D-44F1-9D79-F42BAB6DD9B7}"/>
              </a:ext>
            </a:extLst>
          </p:cNvPr>
          <p:cNvSpPr/>
          <p:nvPr/>
        </p:nvSpPr>
        <p:spPr>
          <a:xfrm>
            <a:off x="216061" y="263324"/>
            <a:ext cx="11759878" cy="6331352"/>
          </a:xfrm>
          <a:prstGeom prst="rect">
            <a:avLst/>
          </a:prstGeom>
          <a:noFill/>
          <a:ln>
            <a:solidFill>
              <a:srgbClr val="EDE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D755D-D1D2-FA9E-8D2E-FA6328BD7C2D}"/>
              </a:ext>
            </a:extLst>
          </p:cNvPr>
          <p:cNvSpPr txBox="1"/>
          <p:nvPr/>
        </p:nvSpPr>
        <p:spPr>
          <a:xfrm>
            <a:off x="7637072" y="2333774"/>
            <a:ext cx="2094157" cy="2633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03. </a:t>
            </a:r>
            <a:r>
              <a:rPr lang="ko-KR" altLang="en-US" sz="2400" b="1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핵심 기능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주요 결정 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04.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ECDF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정량 평가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srgbClr val="EDECD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EDECDF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2688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01.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데이터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Set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의 크기 및 세부 정보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F5BAFC-EB9E-8067-A68F-1C295BA7D576}"/>
              </a:ext>
            </a:extLst>
          </p:cNvPr>
          <p:cNvSpPr txBox="1"/>
          <p:nvPr/>
        </p:nvSpPr>
        <p:spPr>
          <a:xfrm>
            <a:off x="444322" y="1587137"/>
            <a:ext cx="754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Kaggle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에서 제공받음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.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데이터의 분포는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엑셀 시트 형식으로 되어 있음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2194BA-FF8A-1F35-93A2-9809FB95F418}"/>
              </a:ext>
            </a:extLst>
          </p:cNvPr>
          <p:cNvGrpSpPr/>
          <p:nvPr/>
        </p:nvGrpSpPr>
        <p:grpSpPr>
          <a:xfrm>
            <a:off x="1373627" y="2441109"/>
            <a:ext cx="1377962" cy="3557019"/>
            <a:chOff x="2673921" y="2854091"/>
            <a:chExt cx="1629002" cy="38845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9F78EB8-7049-92AA-9CFF-99E6D6A590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0743"/>
            <a:stretch/>
          </p:blipFill>
          <p:spPr>
            <a:xfrm>
              <a:off x="2673921" y="2854091"/>
              <a:ext cx="1629002" cy="13991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399C0B8-8F0D-81E9-CB39-E15433816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8027"/>
            <a:stretch/>
          </p:blipFill>
          <p:spPr>
            <a:xfrm>
              <a:off x="2673921" y="4253218"/>
              <a:ext cx="1629002" cy="2485468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421C7BC-BCAC-6C42-389E-777DB3EAA2F0}"/>
              </a:ext>
            </a:extLst>
          </p:cNvPr>
          <p:cNvGrpSpPr/>
          <p:nvPr/>
        </p:nvGrpSpPr>
        <p:grpSpPr>
          <a:xfrm>
            <a:off x="4214630" y="2441109"/>
            <a:ext cx="1402138" cy="3557019"/>
            <a:chOff x="6327357" y="2629879"/>
            <a:chExt cx="1657582" cy="388459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0541C4E-6275-E1D8-3946-9B2ACE5169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233"/>
            <a:stretch/>
          </p:blipFill>
          <p:spPr>
            <a:xfrm>
              <a:off x="6327358" y="4029006"/>
              <a:ext cx="1657581" cy="248546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64238C2-BFA4-C4DA-945E-31930AE98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0859"/>
            <a:stretch/>
          </p:blipFill>
          <p:spPr>
            <a:xfrm>
              <a:off x="6327357" y="2629879"/>
              <a:ext cx="1657581" cy="139912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9FE9B6-2CFB-E849-5B17-B68F9DEAF91E}"/>
              </a:ext>
            </a:extLst>
          </p:cNvPr>
          <p:cNvGrpSpPr/>
          <p:nvPr/>
        </p:nvGrpSpPr>
        <p:grpSpPr>
          <a:xfrm>
            <a:off x="10137298" y="2441109"/>
            <a:ext cx="1418254" cy="3573961"/>
            <a:chOff x="9281621" y="1815226"/>
            <a:chExt cx="1676634" cy="390309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C93579F-778F-D865-835F-53283F409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7891"/>
            <a:stretch/>
          </p:blipFill>
          <p:spPr>
            <a:xfrm>
              <a:off x="9281621" y="3221373"/>
              <a:ext cx="1676634" cy="249695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8600884-A270-0395-906A-ECE651E857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0617"/>
            <a:stretch/>
          </p:blipFill>
          <p:spPr>
            <a:xfrm>
              <a:off x="9281621" y="1815226"/>
              <a:ext cx="1676634" cy="1407981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8F9259-0422-BC55-496B-B1DF761C0D89}"/>
              </a:ext>
            </a:extLst>
          </p:cNvPr>
          <p:cNvGrpSpPr/>
          <p:nvPr/>
        </p:nvGrpSpPr>
        <p:grpSpPr>
          <a:xfrm>
            <a:off x="7192545" y="2441109"/>
            <a:ext cx="1410196" cy="3557019"/>
            <a:chOff x="7035725" y="2484561"/>
            <a:chExt cx="1667109" cy="3884595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00D18D1-7601-2571-E7E0-01C2A9950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8027"/>
            <a:stretch/>
          </p:blipFill>
          <p:spPr>
            <a:xfrm>
              <a:off x="7035726" y="3883688"/>
              <a:ext cx="1667108" cy="2485468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B7A2DAE-E728-8FF6-5D0F-2FFCC518B7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0743"/>
            <a:stretch/>
          </p:blipFill>
          <p:spPr>
            <a:xfrm>
              <a:off x="7035725" y="2484561"/>
              <a:ext cx="1667108" cy="1399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19956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01.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데이터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Set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의 크기 및 세부 정보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9507C25-9A65-51EA-F6D2-D8C01F517A98}"/>
              </a:ext>
            </a:extLst>
          </p:cNvPr>
          <p:cNvGrpSpPr/>
          <p:nvPr/>
        </p:nvGrpSpPr>
        <p:grpSpPr>
          <a:xfrm>
            <a:off x="1791083" y="3065743"/>
            <a:ext cx="2579327" cy="1102399"/>
            <a:chOff x="1791083" y="3065743"/>
            <a:chExt cx="2579327" cy="11023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F5BAFC-EB9E-8067-A68F-1C295BA7D576}"/>
                </a:ext>
              </a:extLst>
            </p:cNvPr>
            <p:cNvSpPr txBox="1"/>
            <p:nvPr/>
          </p:nvSpPr>
          <p:spPr>
            <a:xfrm>
              <a:off x="1791083" y="3065743"/>
              <a:ext cx="2579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총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8124</a:t>
              </a:r>
              <a:r>
                <a:rPr kumimoji="0" lang="ko-KR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건의 데이터 존재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EC795FA-A5F5-9E10-C994-38618FF080C1}"/>
                </a:ext>
              </a:extLst>
            </p:cNvPr>
            <p:cNvGrpSpPr/>
            <p:nvPr/>
          </p:nvGrpSpPr>
          <p:grpSpPr>
            <a:xfrm>
              <a:off x="1836290" y="3891878"/>
              <a:ext cx="2488912" cy="276264"/>
              <a:chOff x="1693677" y="3839246"/>
              <a:chExt cx="2488912" cy="276264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E4AB70A-389F-B1F7-4A05-524D74C0F8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70820"/>
              <a:stretch/>
            </p:blipFill>
            <p:spPr>
              <a:xfrm>
                <a:off x="1693677" y="3839246"/>
                <a:ext cx="1348198" cy="276264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20F05328-869F-EF24-B097-C10D7AD80A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757" t="758"/>
              <a:stretch/>
            </p:blipFill>
            <p:spPr>
              <a:xfrm>
                <a:off x="2923875" y="3839246"/>
                <a:ext cx="1258714" cy="276264"/>
              </a:xfrm>
              <a:prstGeom prst="rect">
                <a:avLst/>
              </a:prstGeom>
            </p:spPr>
          </p:pic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8BEE6CB-161A-8898-DF00-8097265D1F86}"/>
              </a:ext>
            </a:extLst>
          </p:cNvPr>
          <p:cNvSpPr txBox="1"/>
          <p:nvPr/>
        </p:nvSpPr>
        <p:spPr>
          <a:xfrm>
            <a:off x="6794083" y="3059668"/>
            <a:ext cx="340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23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가지의 분류 기준 중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10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가지 선정</a:t>
            </a:r>
          </a:p>
        </p:txBody>
      </p:sp>
      <p:graphicFrame>
        <p:nvGraphicFramePr>
          <p:cNvPr id="22" name="표 3">
            <a:extLst>
              <a:ext uri="{FF2B5EF4-FFF2-40B4-BE49-F238E27FC236}">
                <a16:creationId xmlns:a16="http://schemas.microsoft.com/office/drawing/2014/main" id="{CD7E8E64-C54E-6977-2DFE-DD7676568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13978"/>
              </p:ext>
            </p:extLst>
          </p:nvPr>
        </p:nvGraphicFramePr>
        <p:xfrm>
          <a:off x="5412787" y="3593330"/>
          <a:ext cx="6288473" cy="1221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9791">
                  <a:extLst>
                    <a:ext uri="{9D8B030D-6E8A-4147-A177-3AD203B41FA5}">
                      <a16:colId xmlns:a16="http://schemas.microsoft.com/office/drawing/2014/main" val="159363014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3213627377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912732909"/>
                    </a:ext>
                  </a:extLst>
                </a:gridCol>
                <a:gridCol w="1249309">
                  <a:extLst>
                    <a:ext uri="{9D8B030D-6E8A-4147-A177-3AD203B41FA5}">
                      <a16:colId xmlns:a16="http://schemas.microsoft.com/office/drawing/2014/main" val="3223259789"/>
                    </a:ext>
                  </a:extLst>
                </a:gridCol>
                <a:gridCol w="1259791">
                  <a:extLst>
                    <a:ext uri="{9D8B030D-6E8A-4147-A177-3AD203B41FA5}">
                      <a16:colId xmlns:a16="http://schemas.microsoft.com/office/drawing/2014/main" val="3718607337"/>
                    </a:ext>
                  </a:extLst>
                </a:gridCol>
              </a:tblGrid>
              <a:tr h="3053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Cap-shape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Cap-color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Bruises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Gill-size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Habitat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19163"/>
                  </a:ext>
                </a:extLst>
              </a:tr>
              <a:tr h="3053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24386"/>
                  </a:ext>
                </a:extLst>
              </a:tr>
              <a:tr h="3053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Gill-color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Stalk-color(U)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Stalk-shape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Ring-number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Veil-color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30776"/>
                  </a:ext>
                </a:extLst>
              </a:tr>
              <a:tr h="30534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6686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4B56CD-F524-87AD-2FBE-BB8FBFC30E43}"/>
              </a:ext>
            </a:extLst>
          </p:cNvPr>
          <p:cNvSpPr txBox="1"/>
          <p:nvPr/>
        </p:nvSpPr>
        <p:spPr>
          <a:xfrm>
            <a:off x="7204174" y="4949820"/>
            <a:ext cx="27056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추후 정확도 향상을 위해 추가될 수 있음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BD2FB-5791-2A9A-B48A-2C96F3BE3BEA}"/>
              </a:ext>
            </a:extLst>
          </p:cNvPr>
          <p:cNvSpPr txBox="1"/>
          <p:nvPr/>
        </p:nvSpPr>
        <p:spPr>
          <a:xfrm>
            <a:off x="1713639" y="4478751"/>
            <a:ext cx="27056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Column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에 분류 기준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23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</a:t>
            </a:r>
            <a:endParaRPr lang="en-US" altLang="ko-KR" sz="1300" dirty="0">
              <a:solidFill>
                <a:schemeClr val="bg1">
                  <a:lumMod val="6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Row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에 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8124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개의 예시 존재</a:t>
            </a:r>
          </a:p>
        </p:txBody>
      </p:sp>
    </p:spTree>
    <p:extLst>
      <p:ext uri="{BB962C8B-B14F-4D97-AF65-F5344CB8AC3E}">
        <p14:creationId xmlns:p14="http://schemas.microsoft.com/office/powerpoint/2010/main" val="405279374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01.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데이터 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Set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의 예시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34B2D7D-67F7-FF34-7479-9D20AC76D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1001"/>
              </p:ext>
            </p:extLst>
          </p:nvPr>
        </p:nvGraphicFramePr>
        <p:xfrm>
          <a:off x="1869916" y="1966333"/>
          <a:ext cx="8114475" cy="15452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9363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136273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12732909"/>
                    </a:ext>
                  </a:extLst>
                </a:gridCol>
                <a:gridCol w="1612075">
                  <a:extLst>
                    <a:ext uri="{9D8B030D-6E8A-4147-A177-3AD203B41FA5}">
                      <a16:colId xmlns:a16="http://schemas.microsoft.com/office/drawing/2014/main" val="32232597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18607337"/>
                    </a:ext>
                  </a:extLst>
                </a:gridCol>
              </a:tblGrid>
              <a:tr h="223194"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Cap-shape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Cap-color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Bruises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Gill-size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Habitat</a:t>
                      </a:r>
                      <a:endParaRPr lang="ko-KR" altLang="en-US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1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 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B 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M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24386"/>
                  </a:ext>
                </a:extLst>
              </a:tr>
              <a:tr h="4378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Gill-color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Stalk-color(U)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Stalk-shape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Ring-number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Veil-color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3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 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 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T 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O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W</a:t>
                      </a:r>
                      <a:endParaRPr lang="ko-KR" altLang="en-US" b="1" dirty="0">
                        <a:solidFill>
                          <a:schemeClr val="bg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668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622D98-810F-6827-0170-BCFD5CAAC286}"/>
              </a:ext>
            </a:extLst>
          </p:cNvPr>
          <p:cNvSpPr txBox="1"/>
          <p:nvPr/>
        </p:nvSpPr>
        <p:spPr>
          <a:xfrm>
            <a:off x="1162164" y="4028334"/>
            <a:ext cx="9181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Cap-shape: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갓의 크기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B,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원뿔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C,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F,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볼록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X,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혹이 있는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K,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움푹 패임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S)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Bruises: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찢어짐</a:t>
            </a:r>
            <a:r>
              <a:rPr lang="ko-KR" altLang="en-US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주름 있음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T,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주름 없음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F)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Gill-size: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주름 간격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 (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넓음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: B, </a:t>
            </a:r>
            <a:r>
              <a: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좁음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Arial" panose="020B0604020202020204" pitchFamily="34" charset="0"/>
              </a:rPr>
              <a:t>: N)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Habitat: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서식지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풀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나뭇잎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L,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목초지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M,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도시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U,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쓰레기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W,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산림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Stalk-color(U):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줄기 </a:t>
            </a:r>
            <a:r>
              <a:rPr lang="ko-KR" altLang="en-US" dirty="0" err="1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윗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턱받이 색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갈색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N,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담황색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B, </a:t>
            </a:r>
            <a:r>
              <a:rPr lang="ko-KR" altLang="en-US" dirty="0" err="1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시나몬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C,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주황색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등등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Stalk-shape:</a:t>
            </a:r>
            <a:r>
              <a:rPr lang="ko-KR" altLang="en-US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줄기 모양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끝이 뾰족한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T,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끝이 뭉뚝한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E)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Ring-number: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턱받이 개수 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(0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N, 1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O, 2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개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: T)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rPr>
              <a:t>Veil</a:t>
            </a:r>
            <a:r>
              <a:rPr lang="en-US" altLang="ko-KR" b="1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-color: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내피막의 색깔 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갈색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N,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주황색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O,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하얀색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W, </a:t>
            </a:r>
            <a:r>
              <a:rPr lang="ko-KR" altLang="en-US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노란색</a:t>
            </a:r>
            <a:r>
              <a:rPr lang="en-US" altLang="ko-KR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Y)</a:t>
            </a: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F7F2F2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12714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6762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02.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사용 가능 시나리오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사용자가 어떻게 활용할 수 있는가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BF424D-4872-109C-3323-9BAC05BBB270}"/>
              </a:ext>
            </a:extLst>
          </p:cNvPr>
          <p:cNvSpPr txBox="1"/>
          <p:nvPr/>
        </p:nvSpPr>
        <p:spPr>
          <a:xfrm>
            <a:off x="3099732" y="2411084"/>
            <a:ext cx="5992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Attribute information column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에 해당하는 속성값을 </a:t>
            </a: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선택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프로그램이 모델에 대입할 수 있는 데이터로 변환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sz="1800" kern="1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식용 여부를 최종적으로 결정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271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03. 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핵심 기능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 결정 사항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02CD5A-A2EB-0EB2-CD0E-AD6DB7E4E1E0}"/>
              </a:ext>
            </a:extLst>
          </p:cNvPr>
          <p:cNvSpPr txBox="1"/>
          <p:nvPr/>
        </p:nvSpPr>
        <p:spPr>
          <a:xfrm>
            <a:off x="933847" y="2286191"/>
            <a:ext cx="7388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머신</a:t>
            </a:r>
            <a: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러닝 또는 딥러닝 모델을 활용하여 버섯 독버섯을 판별할 수 있도록 구현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sz="1800" kern="1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주어진 데이터를 학습데이터와 테스트 데이터로 분할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변수들의 가중치를 여러 가지로 테스트</a:t>
            </a:r>
            <a:r>
              <a:rPr lang="en-US" altLang="ko-KR" kern="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sz="1800" kern="1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최적의 오차를 가지는 모델을 탐색</a:t>
            </a:r>
            <a:endParaRPr lang="en-US" altLang="ko-KR" sz="1800" kern="100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(80% </a:t>
            </a:r>
            <a:r>
              <a:rPr lang="ko-KR" altLang="en-US" kern="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이상의 정확도를 가지는 모델</a:t>
            </a: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439F1-D5FD-1E39-9ACD-17AD0334B81B}"/>
              </a:ext>
            </a:extLst>
          </p:cNvPr>
          <p:cNvGrpSpPr/>
          <p:nvPr/>
        </p:nvGrpSpPr>
        <p:grpSpPr>
          <a:xfrm>
            <a:off x="9098017" y="2852995"/>
            <a:ext cx="2047414" cy="2448956"/>
            <a:chOff x="9064461" y="2886551"/>
            <a:chExt cx="2047414" cy="244895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C103841-4C2A-2568-5E06-37C2C85F1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461" y="2886551"/>
              <a:ext cx="2047414" cy="193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BB0F02-50E9-0620-A9D6-345FEF056136}"/>
                </a:ext>
              </a:extLst>
            </p:cNvPr>
            <p:cNvSpPr txBox="1"/>
            <p:nvPr/>
          </p:nvSpPr>
          <p:spPr>
            <a:xfrm>
              <a:off x="9261853" y="4966175"/>
              <a:ext cx="1652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kern="10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Python </a:t>
              </a:r>
              <a:r>
                <a:rPr lang="ko-KR" altLang="en-US" kern="100" dirty="0">
                  <a:solidFill>
                    <a:schemeClr val="bg1">
                      <a:lumMod val="6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사용</a:t>
              </a:r>
              <a:endParaRPr lang="ko-KR" altLang="ko-KR" sz="1800" kern="100" dirty="0">
                <a:solidFill>
                  <a:schemeClr val="bg1">
                    <a:lumMod val="6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3293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C516267-6C89-4E8B-A949-A90A3591BF4D}"/>
              </a:ext>
            </a:extLst>
          </p:cNvPr>
          <p:cNvGrpSpPr/>
          <p:nvPr/>
        </p:nvGrpSpPr>
        <p:grpSpPr>
          <a:xfrm>
            <a:off x="341743" y="209945"/>
            <a:ext cx="7656363" cy="892552"/>
            <a:chOff x="341743" y="209945"/>
            <a:chExt cx="7656363" cy="8925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7AD7-D637-49F5-8D02-846AF0515087}"/>
                </a:ext>
              </a:extLst>
            </p:cNvPr>
            <p:cNvSpPr txBox="1"/>
            <p:nvPr/>
          </p:nvSpPr>
          <p:spPr>
            <a:xfrm>
              <a:off x="457489" y="209945"/>
              <a:ext cx="754061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7F2F2"/>
                  </a:solidFill>
                  <a:effectLst/>
                  <a:uLnTx/>
                  <a:uFillTx/>
                  <a:latin typeface="나눔스퀘어_ac" panose="020B0600000101010101" pitchFamily="50" charset="-127"/>
                  <a:ea typeface="나눔스퀘어_ac" panose="020B0600000101010101" pitchFamily="50" charset="-127"/>
                  <a:cs typeface="+mn-cs"/>
                </a:rPr>
                <a:t>04. </a:t>
              </a:r>
              <a:r>
                <a:rPr lang="ko-KR" altLang="en-US" sz="32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정량 평가</a:t>
              </a:r>
              <a:endPara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어떻게 평가할 것인가</a:t>
              </a:r>
              <a:r>
                <a:rPr lang="en-US" altLang="ko-KR" sz="20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?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2F2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AB8A19F-33C5-48BC-AC6D-81B2AFA62A42}"/>
                </a:ext>
              </a:extLst>
            </p:cNvPr>
            <p:cNvCxnSpPr>
              <a:cxnSpLocks/>
            </p:cNvCxnSpPr>
            <p:nvPr/>
          </p:nvCxnSpPr>
          <p:spPr>
            <a:xfrm>
              <a:off x="341743" y="209945"/>
              <a:ext cx="0" cy="892552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0E346E-3BEA-9C17-9E06-7971E7ACE95B}"/>
              </a:ext>
            </a:extLst>
          </p:cNvPr>
          <p:cNvSpPr txBox="1"/>
          <p:nvPr/>
        </p:nvSpPr>
        <p:spPr>
          <a:xfrm>
            <a:off x="2901128" y="1859339"/>
            <a:ext cx="63897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구현한 모델의 정확도와 오차를 계산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(Python </a:t>
            </a:r>
            <a:r>
              <a:rPr lang="ko-KR" altLang="en-US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내의 함수를 이용</a:t>
            </a:r>
            <a:r>
              <a:rPr lang="en-US" altLang="ko-KR" kern="100" dirty="0">
                <a:solidFill>
                  <a:schemeClr val="bg1">
                    <a:lumMod val="6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ko-KR" altLang="en-US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그래프를 이용해 시각화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ko-KR" altLang="ko-KR" kern="1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▽</a:t>
            </a: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80% </a:t>
            </a:r>
            <a:r>
              <a:rPr lang="ko-KR" altLang="en-US" sz="1800" dirty="0"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이상의 정확도를 보이는 모델을 구현하는 것이 목표</a:t>
            </a:r>
            <a:endParaRPr lang="en-US" altLang="ko-KR" sz="1800" dirty="0"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endParaRPr lang="en-US" altLang="ko-KR" kern="1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6074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975FC54-3DB5-4DA2-9CBE-71A2D95F5B89}"/>
              </a:ext>
            </a:extLst>
          </p:cNvPr>
          <p:cNvGrpSpPr/>
          <p:nvPr/>
        </p:nvGrpSpPr>
        <p:grpSpPr>
          <a:xfrm>
            <a:off x="3130061" y="2721652"/>
            <a:ext cx="5931877" cy="1414695"/>
            <a:chOff x="3130061" y="2734603"/>
            <a:chExt cx="5931877" cy="14146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229495-1008-4D53-9F36-BED4D12A47CD}"/>
                </a:ext>
              </a:extLst>
            </p:cNvPr>
            <p:cNvSpPr txBox="1"/>
            <p:nvPr/>
          </p:nvSpPr>
          <p:spPr>
            <a:xfrm>
              <a:off x="3307080" y="3013501"/>
              <a:ext cx="55778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rgbClr val="F7F2F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THANK YOU !</a:t>
              </a:r>
              <a:endParaRPr lang="ko-KR" altLang="en-US" sz="4800" dirty="0">
                <a:solidFill>
                  <a:srgbClr val="F7F2F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3BCD538-DDE6-4215-A7A4-73F4A7679B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2734603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B3C4B32-D55B-40DB-A3C3-200A7C3C9B04}"/>
                </a:ext>
              </a:extLst>
            </p:cNvPr>
            <p:cNvCxnSpPr>
              <a:cxnSpLocks/>
            </p:cNvCxnSpPr>
            <p:nvPr/>
          </p:nvCxnSpPr>
          <p:spPr>
            <a:xfrm>
              <a:off x="3130061" y="4149298"/>
              <a:ext cx="5931877" cy="0"/>
            </a:xfrm>
            <a:prstGeom prst="line">
              <a:avLst/>
            </a:prstGeom>
            <a:ln w="28575">
              <a:solidFill>
                <a:srgbClr val="EDECD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28801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438</Words>
  <Application>Microsoft Office PowerPoint</Application>
  <PresentationFormat>와이드스크린</PresentationFormat>
  <Paragraphs>104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나눔스퀘어_ac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(경영학부)정혜린</dc:creator>
  <cp:lastModifiedBy>김태현</cp:lastModifiedBy>
  <cp:revision>17</cp:revision>
  <dcterms:created xsi:type="dcterms:W3CDTF">2020-10-11T10:19:06Z</dcterms:created>
  <dcterms:modified xsi:type="dcterms:W3CDTF">2022-09-16T04:27:10Z</dcterms:modified>
</cp:coreProperties>
</file>