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95" r:id="rId2"/>
    <p:sldId id="2088198282" r:id="rId3"/>
    <p:sldId id="2088198281" r:id="rId4"/>
    <p:sldId id="2088198284" r:id="rId5"/>
    <p:sldId id="2088198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ACD"/>
    <a:srgbClr val="1DBD93"/>
    <a:srgbClr val="B1E884"/>
    <a:srgbClr val="26D0A3"/>
    <a:srgbClr val="C66868"/>
    <a:srgbClr val="E4B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9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28DE-8280-4298-AE9E-FCD30F612A8D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CD04-28F2-4ADF-B128-E6B35077F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DAB2-8DB2-C644-9EE1-41F1571C9471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13;p2">
            <a:extLst>
              <a:ext uri="{FF2B5EF4-FFF2-40B4-BE49-F238E27FC236}">
                <a16:creationId xmlns:a16="http://schemas.microsoft.com/office/drawing/2014/main" id="{F74C76DC-28D9-4790-9A7A-2E70E97880C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1"/>
            <a:ext cx="12192001" cy="20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CCB7F5-15EE-495B-9B67-92A78948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7065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27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7027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414-D046-1540-9B3B-B09F25EED4F3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166B06-8410-47B0-B6FC-50A96901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270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102489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8" y="3632200"/>
            <a:ext cx="9814129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1050293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2DE2-3488-1A47-902C-AC4B2E653BC2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latin typeface="Arial"/>
              </a:rPr>
              <a:t>”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DE90741-F4B4-4DB9-9FD6-E44EE0448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5016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DCE0-C966-4CE8-A065-6FD5B14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94" y="0"/>
            <a:ext cx="8751551" cy="798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2B8B7-264F-4B78-8B72-72597FA5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AC2-D1FA-E149-AB08-EC501CA6465C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7DE1-DFFE-4495-B180-780ED80A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5E22-2204-4076-849D-F9EDDB75BB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Dr. Grant Scott - EECS | IDSI | CGI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7DF50-86DB-49AD-ABD4-D996E9E5C43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732773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F4C73-1BFD-4321-9A45-7F2581B48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4091" y="3613732"/>
            <a:ext cx="11708715" cy="438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E2DC8-E0C7-4DA3-864C-E1AFEC1EF2B4}"/>
              </a:ext>
            </a:extLst>
          </p:cNvPr>
          <p:cNvCxnSpPr>
            <a:cxnSpLocks/>
          </p:cNvCxnSpPr>
          <p:nvPr userDrawn="1"/>
        </p:nvCxnSpPr>
        <p:spPr>
          <a:xfrm>
            <a:off x="6033370" y="798507"/>
            <a:ext cx="85078" cy="5827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B38DBD-4313-450F-8DE8-A7312FC6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90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6F28C4-A669-4531-8CA3-5B1B6D64FD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42906" y="4136317"/>
            <a:ext cx="5729900" cy="190504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E15465-B861-4F4B-B396-2151F142E8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5590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FCFB11-AFF9-4FBB-85B0-19B4E1A9D11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2906" y="1302290"/>
            <a:ext cx="5729900" cy="2126709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84C1EE3-C3BC-4692-85C4-19ACB9E64C0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25590" y="831247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D3AFB0-6518-42A5-BD28-63B4351DF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2906" y="823546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08B7AD-DE1D-4FC3-80C6-34646BA062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25590" y="3676120"/>
            <a:ext cx="5683981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F9376E9-E26C-4C04-BF57-364F0500B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2906" y="3668419"/>
            <a:ext cx="5683974" cy="460196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618194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618194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0569-2625-C44C-AAB6-FD2D97B09B0A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45CA20-39BB-4442-96EE-4F0837BD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26774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EE26-C520-B14D-BA0C-13A7D8406A3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DBF8FDB-4E58-499F-BAB3-28A488E35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5723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64815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65661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566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5E87-060A-F14C-B608-9F7A72EAE329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FDA158-F616-4C0D-A225-75C10AA7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505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48C2-B456-8D4D-8CC0-4EDF7F53A2C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88A9FD-D860-45B1-9CC8-BF7ABE20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337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661-5AF3-E540-BAD4-6D42270E007B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8DB238-0DA7-4253-A1D2-15D13E645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6364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400"/>
            </a:lvl4pPr>
            <a:lvl5pPr>
              <a:buClrTx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FFE6-DEF0-5945-AA02-3A1707220188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263486-64C8-4528-AC72-6D2B9994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467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6370-0AED-1145-AEEC-76954656019E}" type="datetime1">
              <a:rPr lang="en-US" smtClean="0"/>
              <a:t>2/14/23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A62B90-678E-4C9C-AD08-64C2C0D38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922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AB8F-225A-7F49-AA4D-1138A62F9B6C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1E94F0-1FE7-4527-B5F3-129C64FC9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41675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76FD-613B-8940-984A-A40A8D89CA83}" type="datetime1">
              <a:rPr lang="en-US" smtClean="0"/>
              <a:t>2/14/23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2A9F483-A1B9-4DB6-882F-35C4D5B97A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857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5661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6764-4295-F740-A12D-946805AD9ABC}" type="datetime1">
              <a:rPr lang="en-US" smtClean="0"/>
              <a:t>2/14/23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4C5FD-C858-4387-86AA-0251FE26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04832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45F2-5121-3543-83F6-3766D45B3B0E}" type="datetime1">
              <a:rPr lang="en-US" smtClean="0"/>
              <a:t>2/14/23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E7-907F-45D8-9A87-D31906B8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2971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6788642" cy="5526437"/>
          </a:xfrm>
        </p:spPr>
        <p:txBody>
          <a:bodyPr>
            <a:normAutofit/>
          </a:bodyPr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E890-088C-1D4F-B770-C5B4B72F7706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D34F7-5DFB-46DD-BBE7-8D284AD1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4277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81798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1081798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81798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557-A293-3D44-8209-74F39214ACF8}" type="datetime1">
              <a:rPr lang="en-US" smtClean="0"/>
              <a:t>2/14/23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DA27E1-1E0C-4272-AE9E-771D2E0A0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12415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977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5797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4330" y="6398659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49AA1D1-810C-E34D-9D84-FFA0F88AEEBA}" type="datetime1">
              <a:rPr lang="en-US" smtClean="0"/>
              <a:t>2/14/23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7108" y="639866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DB45812-0AC9-4F72-AD0E-97F6B79482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mizzou.com/s/1002/images/editor/mu_logo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" y="5921176"/>
            <a:ext cx="3485332" cy="9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9;p3">
            <a:extLst>
              <a:ext uri="{FF2B5EF4-FFF2-40B4-BE49-F238E27FC236}">
                <a16:creationId xmlns:a16="http://schemas.microsoft.com/office/drawing/2014/main" id="{5E20DADF-C02C-474D-94FD-77918768D2B7}"/>
              </a:ext>
            </a:extLst>
          </p:cNvPr>
          <p:cNvPicPr preferRelativeResize="0"/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271076" y="6939"/>
            <a:ext cx="2920924" cy="4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;p3">
            <a:extLst>
              <a:ext uri="{FF2B5EF4-FFF2-40B4-BE49-F238E27FC236}">
                <a16:creationId xmlns:a16="http://schemas.microsoft.com/office/drawing/2014/main" id="{0B0E1FA7-A390-4A06-8DD6-9F8F7ECA9914}"/>
              </a:ext>
            </a:extLst>
          </p:cNvPr>
          <p:cNvSpPr txBox="1"/>
          <p:nvPr userDrawn="1"/>
        </p:nvSpPr>
        <p:spPr>
          <a:xfrm>
            <a:off x="9271139" y="463290"/>
            <a:ext cx="29208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1" dirty="0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https://scottgs.mufaculty.umsystem.edu/</a:t>
            </a:r>
            <a:endParaRPr sz="950" b="1" dirty="0">
              <a:solidFill>
                <a:srgbClr val="134F5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604" y="6041362"/>
            <a:ext cx="2586865" cy="357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Dr. Grant Scott - EECS | IDSI | CGI</a:t>
            </a:r>
          </a:p>
        </p:txBody>
      </p:sp>
    </p:spTree>
    <p:extLst>
      <p:ext uri="{BB962C8B-B14F-4D97-AF65-F5344CB8AC3E}">
        <p14:creationId xmlns:p14="http://schemas.microsoft.com/office/powerpoint/2010/main" val="378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Tx/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omqc@mail.missouri.edu" TargetMode="External"/><Relationship Id="rId2" Type="http://schemas.openxmlformats.org/officeDocument/2006/relationships/hyperlink" Target="mailto:jhurt@missouri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75C0-3846-62C0-A905-7ACF4547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45" y="2860378"/>
            <a:ext cx="9201201" cy="2545420"/>
          </a:xfrm>
        </p:spPr>
        <p:txBody>
          <a:bodyPr/>
          <a:lstStyle/>
          <a:p>
            <a:r>
              <a:rPr lang="en-US" dirty="0"/>
              <a:t>Kubernetes Workshop: Utilizing the NRP Nautilus Super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E37F-B9DB-86D0-7F33-DEFCA24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210" y="5405798"/>
            <a:ext cx="7766936" cy="1877510"/>
          </a:xfrm>
        </p:spPr>
        <p:txBody>
          <a:bodyPr>
            <a:normAutofit/>
          </a:bodyPr>
          <a:lstStyle/>
          <a:p>
            <a:r>
              <a:rPr lang="en-US" sz="2400" dirty="0" err="1"/>
              <a:t>MORENet</a:t>
            </a:r>
            <a:r>
              <a:rPr lang="en-US" sz="2400" dirty="0"/>
              <a:t> Technical Summit</a:t>
            </a:r>
          </a:p>
          <a:p>
            <a:r>
              <a:rPr lang="en-US" sz="2400" dirty="0"/>
              <a:t>20 Feb 2023</a:t>
            </a:r>
          </a:p>
        </p:txBody>
      </p:sp>
    </p:spTree>
    <p:extLst>
      <p:ext uri="{BB962C8B-B14F-4D97-AF65-F5344CB8AC3E}">
        <p14:creationId xmlns:p14="http://schemas.microsoft.com/office/powerpoint/2010/main" val="14928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910A-E403-BAD9-D257-7A5944D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4C4B-C039-EC46-6455-77DA9073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0636"/>
            <a:ext cx="10579775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Alex Hurt</a:t>
            </a:r>
          </a:p>
          <a:p>
            <a:pPr lvl="1"/>
            <a:r>
              <a:rPr lang="en-US" dirty="0"/>
              <a:t>Assistant Research Professor</a:t>
            </a:r>
          </a:p>
          <a:p>
            <a:pPr lvl="1"/>
            <a:r>
              <a:rPr lang="en-US" dirty="0"/>
              <a:t>Dept. of Electrical Engineering and Computer Science</a:t>
            </a:r>
          </a:p>
          <a:p>
            <a:pPr lvl="1"/>
            <a:r>
              <a:rPr lang="en-US" dirty="0"/>
              <a:t>University of Missouri – Columbia</a:t>
            </a:r>
          </a:p>
          <a:p>
            <a:pPr lvl="1"/>
            <a:r>
              <a:rPr lang="en-US" dirty="0">
                <a:hlinkClick r:id="rId2"/>
              </a:rPr>
              <a:t>jhurt@missouri.edu</a:t>
            </a:r>
            <a:r>
              <a:rPr lang="en-US" dirty="0"/>
              <a:t> </a:t>
            </a:r>
          </a:p>
          <a:p>
            <a:r>
              <a:rPr lang="en-US" dirty="0" err="1"/>
              <a:t>Anes</a:t>
            </a:r>
            <a:r>
              <a:rPr lang="en-US" dirty="0"/>
              <a:t> </a:t>
            </a:r>
            <a:r>
              <a:rPr lang="en-US" dirty="0" err="1"/>
              <a:t>Ouadou</a:t>
            </a:r>
            <a:endParaRPr lang="en-US" dirty="0"/>
          </a:p>
          <a:p>
            <a:pPr lvl="1"/>
            <a:r>
              <a:rPr lang="en-US" dirty="0"/>
              <a:t>Doctoral Candidate in Computer Science</a:t>
            </a:r>
          </a:p>
          <a:p>
            <a:pPr lvl="1"/>
            <a:r>
              <a:rPr lang="en-US" dirty="0"/>
              <a:t>Dept. of </a:t>
            </a:r>
            <a:r>
              <a:rPr lang="en-US" dirty="0" err="1"/>
              <a:t>Electircal</a:t>
            </a:r>
            <a:r>
              <a:rPr lang="en-US" dirty="0"/>
              <a:t> Engineering and Computer Science</a:t>
            </a:r>
          </a:p>
          <a:p>
            <a:pPr lvl="1"/>
            <a:r>
              <a:rPr lang="en-US" dirty="0"/>
              <a:t>University of Missouri – Columbia</a:t>
            </a:r>
          </a:p>
          <a:p>
            <a:pPr lvl="1"/>
            <a:r>
              <a:rPr lang="en-US" dirty="0">
                <a:hlinkClick r:id="rId3"/>
              </a:rPr>
              <a:t>aomqc@mail.missouri.edu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80EC-3E39-2147-BCEC-3868D87D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AD1B-7F61-0C7F-1C08-E5AD1B3A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0F9-FFF9-EB10-BC71-2A942070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Kubernetes</a:t>
            </a:r>
            <a:r>
              <a:rPr lang="en-US" dirty="0"/>
              <a:t> is a powerful tool to enable the efficient scaling and orchestration of </a:t>
            </a:r>
            <a:r>
              <a:rPr lang="en-US" b="1" dirty="0"/>
              <a:t>containers</a:t>
            </a:r>
            <a:endParaRPr lang="en-US" dirty="0"/>
          </a:p>
          <a:p>
            <a:r>
              <a:rPr lang="en-US" b="1" dirty="0"/>
              <a:t>Containers </a:t>
            </a:r>
            <a:r>
              <a:rPr lang="en-US" dirty="0"/>
              <a:t>are virtualized environments that be reproduced on any machine with the </a:t>
            </a:r>
            <a:r>
              <a:rPr lang="en-US" b="1" dirty="0"/>
              <a:t>container runtime</a:t>
            </a:r>
          </a:p>
          <a:p>
            <a:r>
              <a:rPr lang="en-US" dirty="0"/>
              <a:t>The National Research Platform has a compute cluster called </a:t>
            </a:r>
            <a:r>
              <a:rPr lang="en-US" b="1" dirty="0"/>
              <a:t>Nautilus</a:t>
            </a:r>
            <a:r>
              <a:rPr lang="en-US" dirty="0"/>
              <a:t> that is managed with </a:t>
            </a:r>
            <a:r>
              <a:rPr lang="en-US" b="1" dirty="0"/>
              <a:t>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743E8-FE9F-5A49-4CC5-BB555888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DCDD-E5DE-2E72-CDB7-1435D896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9768-EC2D-D9BF-8FBD-8A675758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8565"/>
            <a:ext cx="10579775" cy="4231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workshop, you will learn:</a:t>
            </a:r>
          </a:p>
          <a:p>
            <a:pPr lvl="1"/>
            <a:r>
              <a:rPr lang="en-US" dirty="0"/>
              <a:t>How this technology can be leveraged for hands-on STEM education</a:t>
            </a:r>
          </a:p>
          <a:p>
            <a:pPr lvl="1"/>
            <a:r>
              <a:rPr lang="en-US" dirty="0"/>
              <a:t>What </a:t>
            </a:r>
            <a:r>
              <a:rPr lang="en-US" dirty="0" err="1"/>
              <a:t>Jupyter</a:t>
            </a:r>
            <a:r>
              <a:rPr lang="en-US" dirty="0"/>
              <a:t> is, how to use it, and what it offers STEM educators</a:t>
            </a:r>
          </a:p>
          <a:p>
            <a:pPr lvl="1"/>
            <a:r>
              <a:rPr lang="en-US" dirty="0"/>
              <a:t>What the Nautilus Hyper Cluster is, and what kinds of resources it offers</a:t>
            </a:r>
          </a:p>
          <a:p>
            <a:pPr lvl="1"/>
            <a:r>
              <a:rPr lang="en-US" dirty="0"/>
              <a:t>How scientific computing can be scaled on the Nautilus cluster</a:t>
            </a:r>
          </a:p>
          <a:p>
            <a:r>
              <a:rPr lang="en-US" dirty="0"/>
              <a:t>The technical topics covered in this workshop are:</a:t>
            </a:r>
          </a:p>
          <a:p>
            <a:pPr lvl="1"/>
            <a:r>
              <a:rPr lang="en-US" dirty="0"/>
              <a:t>What a container is and how to build one</a:t>
            </a:r>
          </a:p>
          <a:p>
            <a:pPr lvl="1"/>
            <a:r>
              <a:rPr lang="en-US" dirty="0"/>
              <a:t>How to share containers with others using a container image registry</a:t>
            </a:r>
          </a:p>
          <a:p>
            <a:pPr lvl="1"/>
            <a:r>
              <a:rPr lang="en-US" dirty="0"/>
              <a:t>What Kubernetes is and its key concepts</a:t>
            </a:r>
          </a:p>
          <a:p>
            <a:pPr lvl="1"/>
            <a:r>
              <a:rPr lang="en-US" dirty="0"/>
              <a:t>How to deploy a container on a Kubernetes cluster</a:t>
            </a:r>
          </a:p>
          <a:p>
            <a:pPr lvl="1"/>
            <a:r>
              <a:rPr lang="en-US" dirty="0"/>
              <a:t>How to deploy a </a:t>
            </a:r>
            <a:r>
              <a:rPr lang="en-US" dirty="0" err="1"/>
              <a:t>Jupyter</a:t>
            </a:r>
            <a:r>
              <a:rPr lang="en-US" dirty="0"/>
              <a:t> Hub application using Helm to a Kubernetes cluster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EAD13-2B0A-7A67-B6C2-2793D17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DA7D-AA0F-CDA2-4E6F-327D2B4C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8E2E-1E5F-5D0B-F23F-73E60E7F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5719"/>
            <a:ext cx="10579775" cy="44456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Nautilus</a:t>
            </a:r>
          </a:p>
          <a:p>
            <a:pPr lvl="1"/>
            <a:r>
              <a:rPr lang="en-US" dirty="0"/>
              <a:t>Nautilus for Statistics Education with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Background on the Nautilus Cluster</a:t>
            </a:r>
          </a:p>
          <a:p>
            <a:pPr lvl="1"/>
            <a:r>
              <a:rPr lang="en-US" dirty="0"/>
              <a:t>Use Case: University of Missouri – Columbia </a:t>
            </a:r>
          </a:p>
          <a:p>
            <a:r>
              <a:rPr lang="en-US" dirty="0"/>
              <a:t>Questions &amp; Break</a:t>
            </a:r>
          </a:p>
          <a:p>
            <a:r>
              <a:rPr lang="en-US" dirty="0"/>
              <a:t>Kubernetes Technical Breakdown</a:t>
            </a:r>
          </a:p>
          <a:p>
            <a:pPr lvl="1"/>
            <a:r>
              <a:rPr lang="en-US" dirty="0"/>
              <a:t>Docker &amp; Kubernetes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UI Walkthrough</a:t>
            </a:r>
          </a:p>
          <a:p>
            <a:pPr lvl="1"/>
            <a:r>
              <a:rPr lang="en-US" dirty="0"/>
              <a:t>Creating </a:t>
            </a:r>
            <a:r>
              <a:rPr lang="en-US" dirty="0" err="1"/>
              <a:t>JupyterHub</a:t>
            </a:r>
            <a:r>
              <a:rPr lang="en-US" dirty="0"/>
              <a:t> Environment in Kubernetes</a:t>
            </a:r>
          </a:p>
          <a:p>
            <a:r>
              <a:rPr lang="en-US" dirty="0"/>
              <a:t>Questions &amp; Break</a:t>
            </a:r>
          </a:p>
          <a:p>
            <a:r>
              <a:rPr lang="en-US" dirty="0"/>
              <a:t>Kubernetes for Scientific Computation</a:t>
            </a:r>
          </a:p>
          <a:p>
            <a:pPr lvl="1"/>
            <a:r>
              <a:rPr lang="en-US" dirty="0"/>
              <a:t>Case Study: Object Detection and Localization in Remote Sensing Imagery </a:t>
            </a:r>
          </a:p>
          <a:p>
            <a:pPr lvl="1"/>
            <a:r>
              <a:rPr lang="en-US" dirty="0"/>
              <a:t>Case Study: Wildfire Burn Area Mapping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A9DFD-C49D-F199-14DD-D8748996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5812-0AC9-4F72-AD0E-97F6B7948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6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23959</TotalTime>
  <Words>298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Trebuchet MS</vt:lpstr>
      <vt:lpstr>Wingdings 3</vt:lpstr>
      <vt:lpstr>Facet</vt:lpstr>
      <vt:lpstr>Kubernetes Workshop: Utilizing the NRP Nautilus Super Cluster</vt:lpstr>
      <vt:lpstr>Presenters</vt:lpstr>
      <vt:lpstr>Topic Introduction</vt:lpstr>
      <vt:lpstr>What to Expect</vt:lpstr>
      <vt:lpstr>Agenda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scottgs@missouri.edu</dc:creator>
  <cp:lastModifiedBy>Hurt, James</cp:lastModifiedBy>
  <cp:revision>677</cp:revision>
  <dcterms:created xsi:type="dcterms:W3CDTF">2018-01-23T02:07:13Z</dcterms:created>
  <dcterms:modified xsi:type="dcterms:W3CDTF">2023-02-14T17:28:48Z</dcterms:modified>
</cp:coreProperties>
</file>