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95" r:id="rId2"/>
    <p:sldId id="297" r:id="rId3"/>
    <p:sldId id="3847" r:id="rId4"/>
    <p:sldId id="258" r:id="rId5"/>
    <p:sldId id="3860" r:id="rId6"/>
    <p:sldId id="2088198278" r:id="rId7"/>
    <p:sldId id="2088198279" r:id="rId8"/>
    <p:sldId id="2088198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ACD"/>
    <a:srgbClr val="1DBD93"/>
    <a:srgbClr val="B1E884"/>
    <a:srgbClr val="26D0A3"/>
    <a:srgbClr val="C66868"/>
    <a:srgbClr val="E4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/>
    <p:restoredTop sz="94732"/>
  </p:normalViewPr>
  <p:slideViewPr>
    <p:cSldViewPr snapToGrid="0">
      <p:cViewPr varScale="1">
        <p:scale>
          <a:sx n="199" d="100"/>
          <a:sy n="199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9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28DE-8280-4298-AE9E-FCD30F612A8D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CD04-28F2-4ADF-B128-E6B35077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B2-8DB2-C644-9EE1-41F1571C9471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13;p2">
            <a:extLst>
              <a:ext uri="{FF2B5EF4-FFF2-40B4-BE49-F238E27FC236}">
                <a16:creationId xmlns:a16="http://schemas.microsoft.com/office/drawing/2014/main" id="{F74C76DC-28D9-4790-9A7A-2E70E97880C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1"/>
            <a:ext cx="12192001" cy="20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CCB7F5-15EE-495B-9B67-92A78948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7065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027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7027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414-D046-1540-9B3B-B09F25EED4F3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166B06-8410-47B0-B6FC-50A969012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2708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102489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8" y="3632200"/>
            <a:ext cx="9814129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50293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DE2-3488-1A47-902C-AC4B2E653BC2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latin typeface="Arial"/>
              </a:rPr>
              <a:t>”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E90741-F4B4-4DB9-9FD6-E44EE044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5016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DCE0-C966-4CE8-A065-6FD5B14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4" y="0"/>
            <a:ext cx="8751551" cy="798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2B8B7-264F-4B78-8B72-72597FA5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AC2-D1FA-E149-AB08-EC501CA6465C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7DE1-DFFE-4495-B180-780ED80A9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5E22-2204-4076-849D-F9EDDB75BB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Dr. Grant Scott - EECS | IDSI | CGI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A7DF50-86DB-49AD-ABD4-D996E9E5C43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732773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F4C73-1BFD-4321-9A45-7F2581B4807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3613732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E2DC8-E0C7-4DA3-864C-E1AFEC1EF2B4}"/>
              </a:ext>
            </a:extLst>
          </p:cNvPr>
          <p:cNvCxnSpPr>
            <a:cxnSpLocks/>
          </p:cNvCxnSpPr>
          <p:nvPr userDrawn="1"/>
        </p:nvCxnSpPr>
        <p:spPr>
          <a:xfrm>
            <a:off x="6033370" y="798507"/>
            <a:ext cx="85078" cy="5827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B38DBD-4313-450F-8DE8-A7312FC6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90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6F28C4-A669-4531-8CA3-5B1B6D64FD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906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6E15465-B861-4F4B-B396-2151F142E8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5590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FCFB11-AFF9-4FBB-85B0-19B4E1A9D11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42906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84C1EE3-C3BC-4692-85C4-19ACB9E64C0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25590" y="831247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6D3AFB0-6518-42A5-BD28-63B4351DF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2906" y="823546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08B7AD-DE1D-4FC3-80C6-34646BA062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25590" y="3676120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F9376E9-E26C-4C04-BF57-364F0500B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2906" y="3668419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1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618194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618194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0569-2625-C44C-AAB6-FD2D97B09B0A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45CA20-39BB-4442-96EE-4F0837BD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26774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EE26-C520-B14D-BA0C-13A7D8406A3B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DBF8FDB-4E58-499F-BAB3-28A488E35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5723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64815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65661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6566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5E87-060A-F14C-B608-9F7A72EAE329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FDA158-F616-4C0D-A225-75C10AA74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5057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48C2-B456-8D4D-8CC0-4EDF7F53A2CE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88A9FD-D860-45B1-9CC8-BF7ABE20D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337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661-5AF3-E540-BAD4-6D42270E007B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8DB238-0DA7-4253-A1D2-15D13E64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6364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400"/>
            </a:lvl4pPr>
            <a:lvl5pPr>
              <a:buClrTx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FFE6-DEF0-5945-AA02-3A1707220188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263486-64C8-4528-AC72-6D2B9994D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467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6370-0AED-1145-AEEC-76954656019E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A62B90-678E-4C9C-AD08-64C2C0D3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922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AB8F-225A-7F49-AA4D-1138A62F9B6C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1E94F0-1FE7-4527-B5F3-129C64FC9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675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6FD-613B-8940-984A-A40A8D89CA83}" type="datetime1">
              <a:rPr lang="en-US" smtClean="0"/>
              <a:t>2/14/23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2A9F483-A1B9-4DB6-882F-35C4D5B97A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8576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56616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6764-4295-F740-A12D-946805AD9ABC}" type="datetime1">
              <a:rPr lang="en-US" smtClean="0"/>
              <a:t>2/14/23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4C5FD-C858-4387-86AA-0251FE26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0483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45F2-5121-3543-83F6-3766D45B3B0E}" type="datetime1">
              <a:rPr lang="en-US" smtClean="0"/>
              <a:t>2/14/23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3FE7-907F-45D8-9A87-D31906B8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717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6788642" cy="552643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E890-088C-1D4F-B770-C5B4B72F7706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D34F7-5DFB-46DD-BBE7-8D284AD1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4277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8179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1081798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8179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557-A293-3D44-8209-74F39214ACF8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DA27E1-1E0C-4272-AE9E-771D2E0A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2415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97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5797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4330" y="6398659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49AA1D1-810C-E34D-9D84-FFA0F88AEEBA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7108" y="639866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https://www.mizzou.com/s/1002/images/editor/mu_logo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" y="5921176"/>
            <a:ext cx="3485332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9;p3">
            <a:extLst>
              <a:ext uri="{FF2B5EF4-FFF2-40B4-BE49-F238E27FC236}">
                <a16:creationId xmlns:a16="http://schemas.microsoft.com/office/drawing/2014/main" id="{5E20DADF-C02C-474D-94FD-77918768D2B7}"/>
              </a:ext>
            </a:extLst>
          </p:cNvPr>
          <p:cNvPicPr preferRelativeResize="0"/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271076" y="6939"/>
            <a:ext cx="2920924" cy="4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;p3">
            <a:extLst>
              <a:ext uri="{FF2B5EF4-FFF2-40B4-BE49-F238E27FC236}">
                <a16:creationId xmlns:a16="http://schemas.microsoft.com/office/drawing/2014/main" id="{0B0E1FA7-A390-4A06-8DD6-9F8F7ECA9914}"/>
              </a:ext>
            </a:extLst>
          </p:cNvPr>
          <p:cNvSpPr txBox="1"/>
          <p:nvPr userDrawn="1"/>
        </p:nvSpPr>
        <p:spPr>
          <a:xfrm>
            <a:off x="9271139" y="463290"/>
            <a:ext cx="29208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https://scottgs.mufaculty.umsystem.edu/</a:t>
            </a:r>
            <a:endParaRPr sz="950" b="1" dirty="0">
              <a:solidFill>
                <a:srgbClr val="134F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8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mmons.wikimedia.org/wiki/File:Kubernetes_logo_without_workmark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blog/2014/05/15/practical-introduction-to-docker-containers" TargetMode="External"/><Relationship Id="rId5" Type="http://schemas.openxmlformats.org/officeDocument/2006/relationships/hyperlink" Target="https://portal.nrp-nautilus.io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75C0-3846-62C0-A905-7ACF4547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945" y="2860378"/>
            <a:ext cx="9201201" cy="2545420"/>
          </a:xfrm>
        </p:spPr>
        <p:txBody>
          <a:bodyPr/>
          <a:lstStyle/>
          <a:p>
            <a:r>
              <a:rPr lang="en-US" dirty="0"/>
              <a:t>National Research Platform</a:t>
            </a:r>
            <a:br>
              <a:rPr lang="en-US" dirty="0"/>
            </a:br>
            <a:r>
              <a:rPr lang="en-US" dirty="0"/>
              <a:t> Nautilus Research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E37F-B9DB-86D0-7F33-DEFCA24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210" y="5405798"/>
            <a:ext cx="7766936" cy="1877510"/>
          </a:xfrm>
        </p:spPr>
        <p:txBody>
          <a:bodyPr>
            <a:normAutofit/>
          </a:bodyPr>
          <a:lstStyle/>
          <a:p>
            <a:r>
              <a:rPr lang="en-US" sz="2400" dirty="0" err="1"/>
              <a:t>MORENet</a:t>
            </a:r>
            <a:r>
              <a:rPr lang="en-US" sz="2400" dirty="0"/>
              <a:t> Technical Summit</a:t>
            </a:r>
          </a:p>
          <a:p>
            <a:r>
              <a:rPr lang="en-US" sz="2400" dirty="0"/>
              <a:t>20 Feb 2023</a:t>
            </a:r>
          </a:p>
        </p:txBody>
      </p:sp>
    </p:spTree>
    <p:extLst>
      <p:ext uri="{BB962C8B-B14F-4D97-AF65-F5344CB8AC3E}">
        <p14:creationId xmlns:p14="http://schemas.microsoft.com/office/powerpoint/2010/main" val="14928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D321-BB2E-8DB1-DA46-05FE4F06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NSF NRP Nautilus </a:t>
            </a:r>
            <a:r>
              <a:rPr lang="en-US" dirty="0" err="1"/>
              <a:t>HyperCluster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0829-6885-B79D-3688-AFE3C554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5989"/>
            <a:ext cx="6276233" cy="44253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NSF Nautilus </a:t>
            </a:r>
            <a:r>
              <a:rPr lang="en-US" dirty="0" err="1"/>
              <a:t>HyperCluster</a:t>
            </a:r>
            <a:r>
              <a:rPr lang="en-US" dirty="0"/>
              <a:t> is a Kubernetes cluster with vast resources that can be utilized for various research purposes:</a:t>
            </a:r>
          </a:p>
          <a:p>
            <a:pPr lvl="1"/>
            <a:r>
              <a:rPr lang="en-US" dirty="0"/>
              <a:t>Prototyping research code </a:t>
            </a:r>
          </a:p>
          <a:p>
            <a:pPr lvl="1"/>
            <a:r>
              <a:rPr lang="en-US" dirty="0"/>
              <a:t>S3 cloud storage for data and models</a:t>
            </a:r>
          </a:p>
          <a:p>
            <a:pPr lvl="1"/>
            <a:r>
              <a:rPr lang="en-US" dirty="0"/>
              <a:t>Accelerated small-scale research compute</a:t>
            </a:r>
          </a:p>
          <a:p>
            <a:pPr lvl="1"/>
            <a:r>
              <a:rPr lang="en-US" dirty="0"/>
              <a:t>Scaling research compute for large scale experimentation</a:t>
            </a:r>
          </a:p>
          <a:p>
            <a:r>
              <a:rPr lang="en-US" dirty="0"/>
              <a:t>Resources Available:</a:t>
            </a:r>
          </a:p>
          <a:p>
            <a:pPr lvl="1"/>
            <a:r>
              <a:rPr lang="en-US" dirty="0"/>
              <a:t>CPU Cores: 14,462</a:t>
            </a:r>
          </a:p>
          <a:p>
            <a:pPr lvl="1"/>
            <a:r>
              <a:rPr lang="en-US" dirty="0"/>
              <a:t>RAM: 69 TB</a:t>
            </a:r>
          </a:p>
          <a:p>
            <a:pPr lvl="1"/>
            <a:r>
              <a:rPr lang="en-US" dirty="0"/>
              <a:t>NVIDIA GPUs: 1150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F286-0FDF-8544-511A-07A4B1A0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Nautilus">
            <a:extLst>
              <a:ext uri="{FF2B5EF4-FFF2-40B4-BE49-F238E27FC236}">
                <a16:creationId xmlns:a16="http://schemas.microsoft.com/office/drawing/2014/main" id="{73F67351-5911-C869-C7FD-A496D927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16" y="2106422"/>
            <a:ext cx="4777431" cy="134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E9A5011-F202-46DB-4F37-3E81725E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49" y="3585126"/>
            <a:ext cx="2073126" cy="20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practical introduction to Docker containers | Red Hat Developer">
            <a:extLst>
              <a:ext uri="{FF2B5EF4-FFF2-40B4-BE49-F238E27FC236}">
                <a16:creationId xmlns:a16="http://schemas.microsoft.com/office/drawing/2014/main" id="{9A50F664-9181-4CB0-57DE-7B153A1B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327" y="3585126"/>
            <a:ext cx="2433244" cy="20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68599-0A65-C98D-DCB6-A0CAD65F68EC}"/>
              </a:ext>
            </a:extLst>
          </p:cNvPr>
          <p:cNvSpPr txBox="1"/>
          <p:nvPr/>
        </p:nvSpPr>
        <p:spPr>
          <a:xfrm>
            <a:off x="3659951" y="6398660"/>
            <a:ext cx="57983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Nautilus Logo: </a:t>
            </a:r>
            <a:r>
              <a:rPr lang="en-US" sz="900" dirty="0">
                <a:hlinkClick r:id="rId5"/>
              </a:rPr>
              <a:t>https://portal.nrp-nautilus.io/</a:t>
            </a:r>
            <a:endParaRPr lang="en-US" sz="900" dirty="0"/>
          </a:p>
          <a:p>
            <a:r>
              <a:rPr lang="en-US" sz="900" dirty="0"/>
              <a:t>Docker Logo: </a:t>
            </a:r>
            <a:r>
              <a:rPr lang="en-US" sz="900" dirty="0">
                <a:hlinkClick r:id="rId6"/>
              </a:rPr>
              <a:t>https://developers.redhat.com/blog/2014/05/15/practical-introduction-to-docker-containers</a:t>
            </a:r>
            <a:endParaRPr lang="en-US" sz="900" dirty="0"/>
          </a:p>
          <a:p>
            <a:r>
              <a:rPr lang="en-US" sz="900" dirty="0"/>
              <a:t>Kubernetes Logo: </a:t>
            </a:r>
            <a:r>
              <a:rPr lang="en-US" sz="900" dirty="0">
                <a:hlinkClick r:id="rId7"/>
              </a:rPr>
              <a:t>https://commons.wikimedia.org/wiki/File:Kubernetes_logo_without_workmark.svg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88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5CA0104E-74C0-0649-409B-EC3F832D7A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101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6F54E9-E88F-124B-98E6-03E80FEE66BF}"/>
              </a:ext>
            </a:extLst>
          </p:cNvPr>
          <p:cNvGrpSpPr/>
          <p:nvPr/>
        </p:nvGrpSpPr>
        <p:grpSpPr>
          <a:xfrm>
            <a:off x="2843274" y="2997370"/>
            <a:ext cx="2140591" cy="661677"/>
            <a:chOff x="4740606" y="3895709"/>
            <a:chExt cx="1954206" cy="496258"/>
          </a:xfrm>
        </p:grpSpPr>
        <p:sp>
          <p:nvSpPr>
            <p:cNvPr id="7" name="Shape 645">
              <a:extLst>
                <a:ext uri="{FF2B5EF4-FFF2-40B4-BE49-F238E27FC236}">
                  <a16:creationId xmlns:a16="http://schemas.microsoft.com/office/drawing/2014/main" id="{06002676-6667-884B-9279-BBAF5FC03435}"/>
                </a:ext>
              </a:extLst>
            </p:cNvPr>
            <p:cNvSpPr/>
            <p:nvPr/>
          </p:nvSpPr>
          <p:spPr>
            <a:xfrm>
              <a:off x="4740606" y="4108767"/>
              <a:ext cx="1950477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b="1" dirty="0">
                  <a:solidFill>
                    <a:schemeClr val="bg1"/>
                  </a:solidFill>
                </a:rPr>
                <a:t>48  GPUs over CENIC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9;p21">
              <a:extLst>
                <a:ext uri="{FF2B5EF4-FFF2-40B4-BE49-F238E27FC236}">
                  <a16:creationId xmlns:a16="http://schemas.microsoft.com/office/drawing/2014/main" id="{7C3F9102-E8D6-9A4E-8409-559422AFBF56}"/>
                </a:ext>
              </a:extLst>
            </p:cNvPr>
            <p:cNvSpPr/>
            <p:nvPr/>
          </p:nvSpPr>
          <p:spPr>
            <a:xfrm>
              <a:off x="4744335" y="3895709"/>
              <a:ext cx="1950477" cy="285898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dk1"/>
                  </a:solidFill>
                </a:rPr>
                <a:t>CSUSB + SDSU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FED931-2DEA-BC4C-AF5F-48E92A04307D}"/>
              </a:ext>
            </a:extLst>
          </p:cNvPr>
          <p:cNvGrpSpPr/>
          <p:nvPr/>
        </p:nvGrpSpPr>
        <p:grpSpPr>
          <a:xfrm>
            <a:off x="2705081" y="3914232"/>
            <a:ext cx="2222558" cy="671782"/>
            <a:chOff x="29074" y="3480284"/>
            <a:chExt cx="1666919" cy="503837"/>
          </a:xfrm>
        </p:grpSpPr>
        <p:sp>
          <p:nvSpPr>
            <p:cNvPr id="12" name="Shape 623">
              <a:extLst>
                <a:ext uri="{FF2B5EF4-FFF2-40B4-BE49-F238E27FC236}">
                  <a16:creationId xmlns:a16="http://schemas.microsoft.com/office/drawing/2014/main" id="{EA18EFBC-CF71-B74D-B3C2-5C73A1AEC7EA}"/>
                </a:ext>
              </a:extLst>
            </p:cNvPr>
            <p:cNvSpPr/>
            <p:nvPr/>
          </p:nvSpPr>
          <p:spPr>
            <a:xfrm>
              <a:off x="34852" y="3700921"/>
              <a:ext cx="1661141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b="1">
                  <a:solidFill>
                    <a:schemeClr val="bg1"/>
                  </a:solidFill>
                </a:rPr>
                <a:t>612 </a:t>
              </a:r>
              <a:r>
                <a:rPr lang="en" sz="1467" b="1" dirty="0">
                  <a:solidFill>
                    <a:schemeClr val="bg1"/>
                  </a:solidFill>
                </a:rPr>
                <a:t>GPUs over CENIC</a:t>
              </a:r>
            </a:p>
          </p:txBody>
        </p:sp>
        <p:sp>
          <p:nvSpPr>
            <p:cNvPr id="11" name="Shape 656">
              <a:extLst>
                <a:ext uri="{FF2B5EF4-FFF2-40B4-BE49-F238E27FC236}">
                  <a16:creationId xmlns:a16="http://schemas.microsoft.com/office/drawing/2014/main" id="{278DF754-591A-EA4A-A2C7-9B7B3F92A289}"/>
                </a:ext>
              </a:extLst>
            </p:cNvPr>
            <p:cNvSpPr/>
            <p:nvPr/>
          </p:nvSpPr>
          <p:spPr>
            <a:xfrm>
              <a:off x="29074" y="3480284"/>
              <a:ext cx="1666919" cy="283200"/>
            </a:xfrm>
            <a:prstGeom prst="cube">
              <a:avLst>
                <a:gd name="adj" fmla="val 25000"/>
              </a:avLst>
            </a:prstGeom>
            <a:solidFill>
              <a:srgbClr val="D62E0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b="1" dirty="0"/>
                <a:t>UCSD </a:t>
              </a:r>
              <a:endParaRPr sz="1467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1E3F9E-17B1-FC41-9950-B04F26B887C5}"/>
              </a:ext>
            </a:extLst>
          </p:cNvPr>
          <p:cNvGrpSpPr/>
          <p:nvPr/>
        </p:nvGrpSpPr>
        <p:grpSpPr>
          <a:xfrm>
            <a:off x="7396749" y="2137010"/>
            <a:ext cx="1996805" cy="668625"/>
            <a:chOff x="4743250" y="3024265"/>
            <a:chExt cx="1760178" cy="501469"/>
          </a:xfrm>
        </p:grpSpPr>
        <p:sp>
          <p:nvSpPr>
            <p:cNvPr id="15" name="Shape 645">
              <a:extLst>
                <a:ext uri="{FF2B5EF4-FFF2-40B4-BE49-F238E27FC236}">
                  <a16:creationId xmlns:a16="http://schemas.microsoft.com/office/drawing/2014/main" id="{7DC7B702-F89A-3840-9658-B705A816EEC0}"/>
                </a:ext>
              </a:extLst>
            </p:cNvPr>
            <p:cNvSpPr/>
            <p:nvPr/>
          </p:nvSpPr>
          <p:spPr>
            <a:xfrm>
              <a:off x="4743250" y="3242534"/>
              <a:ext cx="1756850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b="1" dirty="0">
                  <a:solidFill>
                    <a:schemeClr val="bg1"/>
                  </a:solidFill>
                </a:rPr>
                <a:t>21 GPUs over MREN </a:t>
              </a:r>
            </a:p>
          </p:txBody>
        </p:sp>
        <p:sp>
          <p:nvSpPr>
            <p:cNvPr id="16" name="Google Shape;199;p21">
              <a:extLst>
                <a:ext uri="{FF2B5EF4-FFF2-40B4-BE49-F238E27FC236}">
                  <a16:creationId xmlns:a16="http://schemas.microsoft.com/office/drawing/2014/main" id="{B4FFA87D-1E15-1240-A233-CA2317AFD6AA}"/>
                </a:ext>
              </a:extLst>
            </p:cNvPr>
            <p:cNvSpPr/>
            <p:nvPr/>
          </p:nvSpPr>
          <p:spPr>
            <a:xfrm>
              <a:off x="4746579" y="3024265"/>
              <a:ext cx="1756849" cy="285898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dk1"/>
                  </a:solidFill>
                </a:rPr>
                <a:t>UIC </a:t>
              </a:r>
              <a:endParaRPr sz="14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Shape 645">
            <a:extLst>
              <a:ext uri="{FF2B5EF4-FFF2-40B4-BE49-F238E27FC236}">
                <a16:creationId xmlns:a16="http://schemas.microsoft.com/office/drawing/2014/main" id="{040E1A67-170D-6748-8120-23D37A56287F}"/>
              </a:ext>
            </a:extLst>
          </p:cNvPr>
          <p:cNvSpPr/>
          <p:nvPr/>
        </p:nvSpPr>
        <p:spPr>
          <a:xfrm>
            <a:off x="6230417" y="1605020"/>
            <a:ext cx="2045413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160 GPUs over GPN</a:t>
            </a:r>
          </a:p>
        </p:txBody>
      </p:sp>
      <p:sp>
        <p:nvSpPr>
          <p:cNvPr id="19" name="Shape 624">
            <a:extLst>
              <a:ext uri="{FF2B5EF4-FFF2-40B4-BE49-F238E27FC236}">
                <a16:creationId xmlns:a16="http://schemas.microsoft.com/office/drawing/2014/main" id="{68BA4A0B-10B9-BC48-AF4E-1F0A8DB21C42}"/>
              </a:ext>
            </a:extLst>
          </p:cNvPr>
          <p:cNvSpPr/>
          <p:nvPr/>
        </p:nvSpPr>
        <p:spPr>
          <a:xfrm>
            <a:off x="6230417" y="1344025"/>
            <a:ext cx="2045411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U. Nebraska-L</a:t>
            </a:r>
            <a:endParaRPr sz="1467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6C0E50-1704-514E-897D-9CA561455B97}"/>
              </a:ext>
            </a:extLst>
          </p:cNvPr>
          <p:cNvGrpSpPr/>
          <p:nvPr/>
        </p:nvGrpSpPr>
        <p:grpSpPr>
          <a:xfrm>
            <a:off x="7800710" y="4182368"/>
            <a:ext cx="2375744" cy="649032"/>
            <a:chOff x="6575067" y="4627628"/>
            <a:chExt cx="2375744" cy="649032"/>
          </a:xfrm>
        </p:grpSpPr>
        <p:sp>
          <p:nvSpPr>
            <p:cNvPr id="26" name="Shape 645">
              <a:extLst>
                <a:ext uri="{FF2B5EF4-FFF2-40B4-BE49-F238E27FC236}">
                  <a16:creationId xmlns:a16="http://schemas.microsoft.com/office/drawing/2014/main" id="{80C05D16-B9B5-2341-B009-9606A176A848}"/>
                </a:ext>
              </a:extLst>
            </p:cNvPr>
            <p:cNvSpPr/>
            <p:nvPr/>
          </p:nvSpPr>
          <p:spPr>
            <a:xfrm>
              <a:off x="6575068" y="4899060"/>
              <a:ext cx="2375743" cy="3776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chemeClr val="bg1"/>
                  </a:solidFill>
                </a:rPr>
                <a:t>8  GPUs  over FLR (pending)</a:t>
              </a:r>
              <a:endParaRPr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Google Shape;199;p21">
              <a:extLst>
                <a:ext uri="{FF2B5EF4-FFF2-40B4-BE49-F238E27FC236}">
                  <a16:creationId xmlns:a16="http://schemas.microsoft.com/office/drawing/2014/main" id="{E5996975-8EF1-D349-8C35-F4B7214513A6}"/>
                </a:ext>
              </a:extLst>
            </p:cNvPr>
            <p:cNvSpPr/>
            <p:nvPr/>
          </p:nvSpPr>
          <p:spPr>
            <a:xfrm>
              <a:off x="6575067" y="4627628"/>
              <a:ext cx="2375743" cy="349441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dk1"/>
                  </a:solidFill>
                </a:rPr>
                <a:t>FAMU</a:t>
              </a:r>
              <a:endParaRPr sz="14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88501C-398E-C849-B076-8914B7B46003}"/>
              </a:ext>
            </a:extLst>
          </p:cNvPr>
          <p:cNvGrpSpPr/>
          <p:nvPr/>
        </p:nvGrpSpPr>
        <p:grpSpPr>
          <a:xfrm>
            <a:off x="9651171" y="1955446"/>
            <a:ext cx="2270460" cy="647343"/>
            <a:chOff x="6655879" y="2789032"/>
            <a:chExt cx="2022775" cy="647343"/>
          </a:xfrm>
        </p:grpSpPr>
        <p:sp>
          <p:nvSpPr>
            <p:cNvPr id="29" name="Shape 645">
              <a:extLst>
                <a:ext uri="{FF2B5EF4-FFF2-40B4-BE49-F238E27FC236}">
                  <a16:creationId xmlns:a16="http://schemas.microsoft.com/office/drawing/2014/main" id="{9FE745E8-5C14-C54F-BF29-3B0B378C6092}"/>
                </a:ext>
              </a:extLst>
            </p:cNvPr>
            <p:cNvSpPr/>
            <p:nvPr/>
          </p:nvSpPr>
          <p:spPr>
            <a:xfrm>
              <a:off x="6655880" y="3058775"/>
              <a:ext cx="2022774" cy="3776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100" b="1" dirty="0">
                  <a:solidFill>
                    <a:schemeClr val="bg1"/>
                  </a:solidFill>
                </a:rPr>
                <a:t>12  GPUs over </a:t>
              </a:r>
              <a:r>
                <a:rPr lang="en" sz="1100" b="1" dirty="0" err="1">
                  <a:solidFill>
                    <a:schemeClr val="bg1"/>
                  </a:solidFill>
                </a:rPr>
                <a:t>NYSERNet</a:t>
              </a:r>
              <a:endParaRPr lang="e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Shape 624">
              <a:extLst>
                <a:ext uri="{FF2B5EF4-FFF2-40B4-BE49-F238E27FC236}">
                  <a16:creationId xmlns:a16="http://schemas.microsoft.com/office/drawing/2014/main" id="{21F85716-D8AA-E243-9B91-87622B99D7A1}"/>
                </a:ext>
              </a:extLst>
            </p:cNvPr>
            <p:cNvSpPr/>
            <p:nvPr/>
          </p:nvSpPr>
          <p:spPr>
            <a:xfrm>
              <a:off x="6655879" y="2789032"/>
              <a:ext cx="2022773" cy="377600"/>
            </a:xfrm>
            <a:prstGeom prst="cube">
              <a:avLst>
                <a:gd name="adj" fmla="val 25000"/>
              </a:avLst>
            </a:prstGeom>
            <a:solidFill>
              <a:srgbClr val="D62E0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 dirty="0"/>
                <a:t> NYU</a:t>
              </a:r>
              <a:endParaRPr sz="1200" b="1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99AF1BF-9D84-5B4A-9C76-D9FA2F778A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8744" y="3075821"/>
            <a:ext cx="1178215" cy="928091"/>
          </a:xfrm>
          <a:prstGeom prst="rect">
            <a:avLst/>
          </a:prstGeom>
          <a:solidFill>
            <a:srgbClr val="000000"/>
          </a:solidFill>
          <a:ln w="9525">
            <a:solidFill>
              <a:schemeClr val="accent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FF357D0-E816-6B42-8C42-D46C11C6C0F7}"/>
              </a:ext>
            </a:extLst>
          </p:cNvPr>
          <p:cNvSpPr txBox="1"/>
          <p:nvPr/>
        </p:nvSpPr>
        <p:spPr>
          <a:xfrm>
            <a:off x="7560732" y="5004330"/>
            <a:ext cx="1402215" cy="543867"/>
          </a:xfrm>
          <a:prstGeom prst="rect">
            <a:avLst/>
          </a:prstGeom>
          <a:solidFill>
            <a:srgbClr val="D62E06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1100" b="1"/>
            </a:lvl1pPr>
          </a:lstStyle>
          <a:p>
            <a:r>
              <a:rPr lang="en-US" sz="1467" dirty="0"/>
              <a:t>Non-MSI</a:t>
            </a:r>
          </a:p>
          <a:p>
            <a:r>
              <a:rPr lang="en-US" sz="1467" dirty="0"/>
              <a:t>Institutions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29A10-B871-6647-9067-781F60E3246C}"/>
              </a:ext>
            </a:extLst>
          </p:cNvPr>
          <p:cNvSpPr txBox="1"/>
          <p:nvPr/>
        </p:nvSpPr>
        <p:spPr>
          <a:xfrm>
            <a:off x="3662812" y="5015867"/>
            <a:ext cx="1615237" cy="543867"/>
          </a:xfrm>
          <a:prstGeom prst="rect">
            <a:avLst/>
          </a:prstGeom>
          <a:solidFill>
            <a:srgbClr val="039FB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/>
              <a:t>Minority Serving Institutions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35F70A-93D1-E44D-9460-5E432E0AD20C}"/>
              </a:ext>
            </a:extLst>
          </p:cNvPr>
          <p:cNvSpPr txBox="1"/>
          <p:nvPr/>
        </p:nvSpPr>
        <p:spPr>
          <a:xfrm>
            <a:off x="5734966" y="5032333"/>
            <a:ext cx="1411150" cy="543867"/>
          </a:xfrm>
          <a:prstGeom prst="rect">
            <a:avLst/>
          </a:prstGeom>
          <a:solidFill>
            <a:srgbClr val="CCE20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 err="1"/>
              <a:t>EPSCoR</a:t>
            </a:r>
            <a:endParaRPr lang="en-US" sz="1467" b="1" dirty="0"/>
          </a:p>
          <a:p>
            <a:pPr algn="ctr"/>
            <a:r>
              <a:rPr lang="en-US" sz="1467" b="1" dirty="0"/>
              <a:t>Institutions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F592D-DDEB-FF48-9417-07DE7A3A00FD}"/>
              </a:ext>
            </a:extLst>
          </p:cNvPr>
          <p:cNvSpPr txBox="1"/>
          <p:nvPr/>
        </p:nvSpPr>
        <p:spPr>
          <a:xfrm>
            <a:off x="1436792" y="419114"/>
            <a:ext cx="9179116" cy="461665"/>
          </a:xfrm>
          <a:prstGeom prst="rect">
            <a:avLst/>
          </a:prstGeom>
          <a:solidFill>
            <a:srgbClr val="A52669"/>
          </a:solidFill>
        </p:spPr>
        <p:txBody>
          <a:bodyPr wrap="non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</a:rPr>
              <a:t>Nautilus ~1,100 GPUs Distributed over US Networks—Fall 2022</a:t>
            </a:r>
          </a:p>
        </p:txBody>
      </p:sp>
      <p:sp>
        <p:nvSpPr>
          <p:cNvPr id="55" name="Shape 645">
            <a:extLst>
              <a:ext uri="{FF2B5EF4-FFF2-40B4-BE49-F238E27FC236}">
                <a16:creationId xmlns:a16="http://schemas.microsoft.com/office/drawing/2014/main" id="{56E5C26E-C53D-9E45-B268-DA62A7544AD5}"/>
              </a:ext>
            </a:extLst>
          </p:cNvPr>
          <p:cNvSpPr/>
          <p:nvPr/>
        </p:nvSpPr>
        <p:spPr>
          <a:xfrm>
            <a:off x="9336616" y="3646817"/>
            <a:ext cx="2022773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21  GPUs over SCLR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58" name="Shape 624">
            <a:extLst>
              <a:ext uri="{FF2B5EF4-FFF2-40B4-BE49-F238E27FC236}">
                <a16:creationId xmlns:a16="http://schemas.microsoft.com/office/drawing/2014/main" id="{967443AC-D9E7-1F4D-A8BA-A5F7B059367F}"/>
              </a:ext>
            </a:extLst>
          </p:cNvPr>
          <p:cNvSpPr/>
          <p:nvPr/>
        </p:nvSpPr>
        <p:spPr>
          <a:xfrm>
            <a:off x="9336616" y="3405491"/>
            <a:ext cx="2022773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Clemson U</a:t>
            </a:r>
            <a:endParaRPr sz="1467" b="1" dirty="0"/>
          </a:p>
        </p:txBody>
      </p:sp>
      <p:sp>
        <p:nvSpPr>
          <p:cNvPr id="62" name="Shape 645">
            <a:extLst>
              <a:ext uri="{FF2B5EF4-FFF2-40B4-BE49-F238E27FC236}">
                <a16:creationId xmlns:a16="http://schemas.microsoft.com/office/drawing/2014/main" id="{2347DDC8-3EAB-A167-AD58-9E033D06AA78}"/>
              </a:ext>
            </a:extLst>
          </p:cNvPr>
          <p:cNvSpPr/>
          <p:nvPr/>
        </p:nvSpPr>
        <p:spPr>
          <a:xfrm>
            <a:off x="3891504" y="1654603"/>
            <a:ext cx="2270461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9 GPUs  over GPN</a:t>
            </a:r>
          </a:p>
        </p:txBody>
      </p:sp>
      <p:sp>
        <p:nvSpPr>
          <p:cNvPr id="61" name="Shape 624">
            <a:extLst>
              <a:ext uri="{FF2B5EF4-FFF2-40B4-BE49-F238E27FC236}">
                <a16:creationId xmlns:a16="http://schemas.microsoft.com/office/drawing/2014/main" id="{11E414A4-9F6A-AEC3-D621-95D3C3644EB9}"/>
              </a:ext>
            </a:extLst>
          </p:cNvPr>
          <p:cNvSpPr/>
          <p:nvPr/>
        </p:nvSpPr>
        <p:spPr>
          <a:xfrm>
            <a:off x="3894692" y="1361260"/>
            <a:ext cx="2267273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b="1" dirty="0"/>
              <a:t>U S. Dakota + SD State</a:t>
            </a:r>
            <a:endParaRPr sz="1200" b="1" dirty="0"/>
          </a:p>
        </p:txBody>
      </p:sp>
      <p:sp>
        <p:nvSpPr>
          <p:cNvPr id="64" name="Shape 645">
            <a:extLst>
              <a:ext uri="{FF2B5EF4-FFF2-40B4-BE49-F238E27FC236}">
                <a16:creationId xmlns:a16="http://schemas.microsoft.com/office/drawing/2014/main" id="{2B5BB887-3204-7836-45B0-2C15820E3974}"/>
              </a:ext>
            </a:extLst>
          </p:cNvPr>
          <p:cNvSpPr/>
          <p:nvPr/>
        </p:nvSpPr>
        <p:spPr>
          <a:xfrm>
            <a:off x="5231854" y="4374288"/>
            <a:ext cx="1997126" cy="524368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100" b="1" dirty="0">
                <a:solidFill>
                  <a:schemeClr val="bg1"/>
                </a:solidFill>
              </a:rPr>
              <a:t>4 GPUs  via </a:t>
            </a:r>
            <a:r>
              <a:rPr lang="en-US" sz="1100" b="1" dirty="0">
                <a:solidFill>
                  <a:schemeClr val="bg1"/>
                </a:solidFill>
              </a:rPr>
              <a:t>Albuquerque </a:t>
            </a:r>
            <a:r>
              <a:rPr lang="en-US" sz="1100" b="1" dirty="0" err="1">
                <a:solidFill>
                  <a:schemeClr val="bg1"/>
                </a:solidFill>
              </a:rPr>
              <a:t>GigaPoP</a:t>
            </a:r>
            <a:r>
              <a:rPr lang="en" sz="11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6" name="Shape 645">
            <a:extLst>
              <a:ext uri="{FF2B5EF4-FFF2-40B4-BE49-F238E27FC236}">
                <a16:creationId xmlns:a16="http://schemas.microsoft.com/office/drawing/2014/main" id="{D85133C3-AA14-E63E-CAF8-6AA195D283EB}"/>
              </a:ext>
            </a:extLst>
          </p:cNvPr>
          <p:cNvSpPr/>
          <p:nvPr/>
        </p:nvSpPr>
        <p:spPr>
          <a:xfrm>
            <a:off x="209535" y="3373830"/>
            <a:ext cx="2002473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200" b="1" dirty="0">
                <a:solidFill>
                  <a:schemeClr val="bg1"/>
                </a:solidFill>
              </a:rPr>
              <a:t>1 GPU over </a:t>
            </a:r>
            <a:r>
              <a:rPr lang="en-US" sz="1200" b="1" dirty="0">
                <a:solidFill>
                  <a:schemeClr val="bg1"/>
                </a:solidFill>
              </a:rPr>
              <a:t>CENIC/PW</a:t>
            </a:r>
            <a:r>
              <a:rPr lang="en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3" name="Shape 624">
            <a:extLst>
              <a:ext uri="{FF2B5EF4-FFF2-40B4-BE49-F238E27FC236}">
                <a16:creationId xmlns:a16="http://schemas.microsoft.com/office/drawing/2014/main" id="{3ACD3847-3432-2074-8A50-61680B3924D1}"/>
              </a:ext>
            </a:extLst>
          </p:cNvPr>
          <p:cNvSpPr/>
          <p:nvPr/>
        </p:nvSpPr>
        <p:spPr>
          <a:xfrm>
            <a:off x="5223883" y="4109331"/>
            <a:ext cx="1997126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 New Mexico</a:t>
            </a:r>
            <a:endParaRPr sz="1467" b="1" dirty="0"/>
          </a:p>
        </p:txBody>
      </p:sp>
      <p:sp>
        <p:nvSpPr>
          <p:cNvPr id="67" name="Shape 645">
            <a:extLst>
              <a:ext uri="{FF2B5EF4-FFF2-40B4-BE49-F238E27FC236}">
                <a16:creationId xmlns:a16="http://schemas.microsoft.com/office/drawing/2014/main" id="{D4BD31CF-786E-C060-9044-CB7293C26C9C}"/>
              </a:ext>
            </a:extLst>
          </p:cNvPr>
          <p:cNvSpPr/>
          <p:nvPr/>
        </p:nvSpPr>
        <p:spPr>
          <a:xfrm>
            <a:off x="9576982" y="2925521"/>
            <a:ext cx="2270460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100" b="1" dirty="0">
                <a:solidFill>
                  <a:schemeClr val="bg1"/>
                </a:solidFill>
              </a:rPr>
              <a:t>12  GPUs over </a:t>
            </a:r>
            <a:r>
              <a:rPr lang="en" sz="1100" b="1" dirty="0" err="1">
                <a:solidFill>
                  <a:schemeClr val="bg1"/>
                </a:solidFill>
              </a:rPr>
              <a:t>NYSERNet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68" name="Shape 645">
            <a:extLst>
              <a:ext uri="{FF2B5EF4-FFF2-40B4-BE49-F238E27FC236}">
                <a16:creationId xmlns:a16="http://schemas.microsoft.com/office/drawing/2014/main" id="{A7C8FB53-CE4E-2457-D088-22F96F554A5D}"/>
              </a:ext>
            </a:extLst>
          </p:cNvPr>
          <p:cNvSpPr/>
          <p:nvPr/>
        </p:nvSpPr>
        <p:spPr>
          <a:xfrm>
            <a:off x="798411" y="2173925"/>
            <a:ext cx="3032702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99 GPUs  over CENIC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65" name="Shape 624">
            <a:extLst>
              <a:ext uri="{FF2B5EF4-FFF2-40B4-BE49-F238E27FC236}">
                <a16:creationId xmlns:a16="http://schemas.microsoft.com/office/drawing/2014/main" id="{919BDA75-9985-7972-8E76-9D4227778C09}"/>
              </a:ext>
            </a:extLst>
          </p:cNvPr>
          <p:cNvSpPr/>
          <p:nvPr/>
        </p:nvSpPr>
        <p:spPr>
          <a:xfrm>
            <a:off x="9576983" y="2651301"/>
            <a:ext cx="2270460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 Delaware</a:t>
            </a:r>
            <a:endParaRPr sz="1467" b="1" dirty="0"/>
          </a:p>
        </p:txBody>
      </p:sp>
      <p:sp>
        <p:nvSpPr>
          <p:cNvPr id="53" name="Shape 632">
            <a:extLst>
              <a:ext uri="{FF2B5EF4-FFF2-40B4-BE49-F238E27FC236}">
                <a16:creationId xmlns:a16="http://schemas.microsoft.com/office/drawing/2014/main" id="{1BF4D346-7456-9A46-8D90-5FD001F20600}"/>
              </a:ext>
            </a:extLst>
          </p:cNvPr>
          <p:cNvSpPr/>
          <p:nvPr/>
        </p:nvSpPr>
        <p:spPr>
          <a:xfrm>
            <a:off x="783658" y="1881663"/>
            <a:ext cx="3032702" cy="377600"/>
          </a:xfrm>
          <a:prstGeom prst="cube">
            <a:avLst>
              <a:gd name="adj" fmla="val 25000"/>
            </a:avLst>
          </a:prstGeom>
          <a:solidFill>
            <a:srgbClr val="039FB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b="1" dirty="0"/>
              <a:t>UCI + UCR + UCM  + UCSC + UCSB</a:t>
            </a:r>
            <a:endParaRPr sz="12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806FFB-CE89-AB1D-460F-8A5681ABF2EF}"/>
              </a:ext>
            </a:extLst>
          </p:cNvPr>
          <p:cNvGrpSpPr/>
          <p:nvPr/>
        </p:nvGrpSpPr>
        <p:grpSpPr>
          <a:xfrm>
            <a:off x="7222221" y="2993764"/>
            <a:ext cx="1949982" cy="671782"/>
            <a:chOff x="29074" y="3480284"/>
            <a:chExt cx="1666919" cy="503837"/>
          </a:xfrm>
        </p:grpSpPr>
        <p:sp>
          <p:nvSpPr>
            <p:cNvPr id="71" name="Shape 623">
              <a:extLst>
                <a:ext uri="{FF2B5EF4-FFF2-40B4-BE49-F238E27FC236}">
                  <a16:creationId xmlns:a16="http://schemas.microsoft.com/office/drawing/2014/main" id="{74491C57-3787-60E0-DFA3-6487B40682A0}"/>
                </a:ext>
              </a:extLst>
            </p:cNvPr>
            <p:cNvSpPr/>
            <p:nvPr/>
          </p:nvSpPr>
          <p:spPr>
            <a:xfrm>
              <a:off x="34852" y="3700921"/>
              <a:ext cx="1661141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chemeClr val="bg1"/>
                  </a:solidFill>
                </a:rPr>
                <a:t>2 GPUs over </a:t>
              </a:r>
              <a:r>
                <a:rPr lang="en" sz="1200" b="1" dirty="0" err="1">
                  <a:solidFill>
                    <a:schemeClr val="bg1"/>
                  </a:solidFill>
                </a:rPr>
                <a:t>OARnet</a:t>
              </a:r>
              <a:endParaRPr lang="e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Shape 656">
              <a:extLst>
                <a:ext uri="{FF2B5EF4-FFF2-40B4-BE49-F238E27FC236}">
                  <a16:creationId xmlns:a16="http://schemas.microsoft.com/office/drawing/2014/main" id="{4A86F6C1-4754-FDCB-7BA4-F8E456C9EB90}"/>
                </a:ext>
              </a:extLst>
            </p:cNvPr>
            <p:cNvSpPr/>
            <p:nvPr/>
          </p:nvSpPr>
          <p:spPr>
            <a:xfrm>
              <a:off x="29074" y="3480284"/>
              <a:ext cx="1666919" cy="283200"/>
            </a:xfrm>
            <a:prstGeom prst="cube">
              <a:avLst>
                <a:gd name="adj" fmla="val 25000"/>
              </a:avLst>
            </a:prstGeom>
            <a:solidFill>
              <a:srgbClr val="D62E0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 dirty="0"/>
                <a:t>CWRU</a:t>
              </a:r>
              <a:endParaRPr sz="1200" b="1" dirty="0"/>
            </a:p>
          </p:txBody>
        </p:sp>
      </p:grpSp>
      <p:sp>
        <p:nvSpPr>
          <p:cNvPr id="57" name="Shape 624">
            <a:extLst>
              <a:ext uri="{FF2B5EF4-FFF2-40B4-BE49-F238E27FC236}">
                <a16:creationId xmlns:a16="http://schemas.microsoft.com/office/drawing/2014/main" id="{0CAB24A2-C49C-0A40-AE3F-2A506D15F30E}"/>
              </a:ext>
            </a:extLst>
          </p:cNvPr>
          <p:cNvSpPr/>
          <p:nvPr/>
        </p:nvSpPr>
        <p:spPr>
          <a:xfrm>
            <a:off x="223748" y="3092647"/>
            <a:ext cx="574663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 b="1" dirty="0"/>
          </a:p>
        </p:txBody>
      </p:sp>
      <p:sp>
        <p:nvSpPr>
          <p:cNvPr id="50" name="Google Shape;169;p21">
            <a:extLst>
              <a:ext uri="{FF2B5EF4-FFF2-40B4-BE49-F238E27FC236}">
                <a16:creationId xmlns:a16="http://schemas.microsoft.com/office/drawing/2014/main" id="{DEFF0C7F-64F9-7945-A953-4D4955974A93}"/>
              </a:ext>
            </a:extLst>
          </p:cNvPr>
          <p:cNvSpPr/>
          <p:nvPr/>
        </p:nvSpPr>
        <p:spPr>
          <a:xfrm>
            <a:off x="657381" y="3099146"/>
            <a:ext cx="1070800" cy="377600"/>
          </a:xfrm>
          <a:prstGeom prst="cube">
            <a:avLst>
              <a:gd name="adj" fmla="val 25000"/>
            </a:avLst>
          </a:prstGeom>
          <a:solidFill>
            <a:srgbClr val="039FB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4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 Hawaii</a:t>
            </a:r>
            <a:endParaRPr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Shape 624">
            <a:extLst>
              <a:ext uri="{FF2B5EF4-FFF2-40B4-BE49-F238E27FC236}">
                <a16:creationId xmlns:a16="http://schemas.microsoft.com/office/drawing/2014/main" id="{DB53584C-2696-8127-3606-C1B23ADEBCD3}"/>
              </a:ext>
            </a:extLst>
          </p:cNvPr>
          <p:cNvSpPr/>
          <p:nvPr/>
        </p:nvSpPr>
        <p:spPr>
          <a:xfrm>
            <a:off x="1530127" y="3095625"/>
            <a:ext cx="681135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 b="1" dirty="0"/>
          </a:p>
        </p:txBody>
      </p:sp>
      <p:sp>
        <p:nvSpPr>
          <p:cNvPr id="51" name="Shape 645">
            <a:extLst>
              <a:ext uri="{FF2B5EF4-FFF2-40B4-BE49-F238E27FC236}">
                <a16:creationId xmlns:a16="http://schemas.microsoft.com/office/drawing/2014/main" id="{20C84F56-AA41-3C81-8742-D30E00F88A21}"/>
              </a:ext>
            </a:extLst>
          </p:cNvPr>
          <p:cNvSpPr/>
          <p:nvPr/>
        </p:nvSpPr>
        <p:spPr>
          <a:xfrm>
            <a:off x="327244" y="4831400"/>
            <a:ext cx="2002473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100" b="1" dirty="0">
                <a:solidFill>
                  <a:schemeClr val="bg1"/>
                </a:solidFill>
              </a:rPr>
              <a:t>1 GPU over </a:t>
            </a:r>
            <a:r>
              <a:rPr lang="en-US" sz="1100" b="1" dirty="0">
                <a:solidFill>
                  <a:schemeClr val="bg1"/>
                </a:solidFill>
              </a:rPr>
              <a:t>CENIC/PW</a:t>
            </a:r>
            <a:r>
              <a:rPr lang="en" sz="11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4" name="Shape 624">
            <a:extLst>
              <a:ext uri="{FF2B5EF4-FFF2-40B4-BE49-F238E27FC236}">
                <a16:creationId xmlns:a16="http://schemas.microsoft.com/office/drawing/2014/main" id="{454F5E91-7B41-E89C-85EA-67611E6DD780}"/>
              </a:ext>
            </a:extLst>
          </p:cNvPr>
          <p:cNvSpPr/>
          <p:nvPr/>
        </p:nvSpPr>
        <p:spPr>
          <a:xfrm>
            <a:off x="314931" y="4539138"/>
            <a:ext cx="708152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 b="1" dirty="0"/>
          </a:p>
        </p:txBody>
      </p:sp>
      <p:sp>
        <p:nvSpPr>
          <p:cNvPr id="46" name="Google Shape;169;p21">
            <a:extLst>
              <a:ext uri="{FF2B5EF4-FFF2-40B4-BE49-F238E27FC236}">
                <a16:creationId xmlns:a16="http://schemas.microsoft.com/office/drawing/2014/main" id="{92028287-3D3B-FF4B-85BF-3E5F2FBDB060}"/>
              </a:ext>
            </a:extLst>
          </p:cNvPr>
          <p:cNvSpPr/>
          <p:nvPr/>
        </p:nvSpPr>
        <p:spPr>
          <a:xfrm>
            <a:off x="832610" y="4539138"/>
            <a:ext cx="996190" cy="377600"/>
          </a:xfrm>
          <a:prstGeom prst="cube">
            <a:avLst>
              <a:gd name="adj" fmla="val 25000"/>
            </a:avLst>
          </a:prstGeom>
          <a:solidFill>
            <a:srgbClr val="039FB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 Guam</a:t>
            </a:r>
          </a:p>
        </p:txBody>
      </p:sp>
      <p:sp>
        <p:nvSpPr>
          <p:cNvPr id="52" name="Shape 624">
            <a:extLst>
              <a:ext uri="{FF2B5EF4-FFF2-40B4-BE49-F238E27FC236}">
                <a16:creationId xmlns:a16="http://schemas.microsoft.com/office/drawing/2014/main" id="{5AB1A5E6-9A3F-5EA2-83F1-665B5CD9382B}"/>
              </a:ext>
            </a:extLst>
          </p:cNvPr>
          <p:cNvSpPr/>
          <p:nvPr/>
        </p:nvSpPr>
        <p:spPr>
          <a:xfrm>
            <a:off x="1660592" y="4531809"/>
            <a:ext cx="666476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56AFE5-6E30-820A-67B7-8DEDF743AD0E}"/>
              </a:ext>
            </a:extLst>
          </p:cNvPr>
          <p:cNvGrpSpPr/>
          <p:nvPr/>
        </p:nvGrpSpPr>
        <p:grpSpPr>
          <a:xfrm>
            <a:off x="9477916" y="1241473"/>
            <a:ext cx="2270460" cy="647343"/>
            <a:chOff x="6655879" y="2789032"/>
            <a:chExt cx="2022775" cy="647343"/>
          </a:xfrm>
        </p:grpSpPr>
        <p:sp>
          <p:nvSpPr>
            <p:cNvPr id="3" name="Shape 645">
              <a:extLst>
                <a:ext uri="{FF2B5EF4-FFF2-40B4-BE49-F238E27FC236}">
                  <a16:creationId xmlns:a16="http://schemas.microsoft.com/office/drawing/2014/main" id="{32D3AE72-21A6-7F11-8823-3161CAF2D074}"/>
                </a:ext>
              </a:extLst>
            </p:cNvPr>
            <p:cNvSpPr/>
            <p:nvPr/>
          </p:nvSpPr>
          <p:spPr>
            <a:xfrm>
              <a:off x="6655880" y="3058775"/>
              <a:ext cx="2022774" cy="3776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42900" indent="-342900" algn="ctr">
                <a:buAutoNum type="arabicPlain" startAt="144"/>
              </a:pPr>
              <a:r>
                <a:rPr lang="en" sz="1400" b="1" dirty="0">
                  <a:solidFill>
                    <a:schemeClr val="bg1"/>
                  </a:solidFill>
                </a:rPr>
                <a:t>GPUs over NEREN</a:t>
              </a:r>
            </a:p>
          </p:txBody>
        </p:sp>
        <p:sp>
          <p:nvSpPr>
            <p:cNvPr id="4" name="Shape 624">
              <a:extLst>
                <a:ext uri="{FF2B5EF4-FFF2-40B4-BE49-F238E27FC236}">
                  <a16:creationId xmlns:a16="http://schemas.microsoft.com/office/drawing/2014/main" id="{DA9C5B79-46C2-176A-804B-1B9E2AE48AE8}"/>
                </a:ext>
              </a:extLst>
            </p:cNvPr>
            <p:cNvSpPr/>
            <p:nvPr/>
          </p:nvSpPr>
          <p:spPr>
            <a:xfrm>
              <a:off x="6655879" y="2789032"/>
              <a:ext cx="2022773" cy="377600"/>
            </a:xfrm>
            <a:prstGeom prst="cube">
              <a:avLst>
                <a:gd name="adj" fmla="val 25000"/>
              </a:avLst>
            </a:prstGeom>
            <a:solidFill>
              <a:srgbClr val="D62E0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b="1" dirty="0"/>
                <a:t> MGHPCC</a:t>
              </a:r>
              <a:endParaRPr sz="1467" b="1" dirty="0"/>
            </a:p>
          </p:txBody>
        </p:sp>
      </p:grpSp>
      <p:sp>
        <p:nvSpPr>
          <p:cNvPr id="13" name="Shape 645">
            <a:extLst>
              <a:ext uri="{FF2B5EF4-FFF2-40B4-BE49-F238E27FC236}">
                <a16:creationId xmlns:a16="http://schemas.microsoft.com/office/drawing/2014/main" id="{C3A13EA7-37CC-5204-965B-6DEFC659BDA2}"/>
              </a:ext>
            </a:extLst>
          </p:cNvPr>
          <p:cNvSpPr/>
          <p:nvPr/>
        </p:nvSpPr>
        <p:spPr>
          <a:xfrm>
            <a:off x="4389535" y="2492807"/>
            <a:ext cx="2270461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8 GPUs  over GPN</a:t>
            </a:r>
          </a:p>
        </p:txBody>
      </p:sp>
      <p:sp>
        <p:nvSpPr>
          <p:cNvPr id="5" name="Shape 624">
            <a:extLst>
              <a:ext uri="{FF2B5EF4-FFF2-40B4-BE49-F238E27FC236}">
                <a16:creationId xmlns:a16="http://schemas.microsoft.com/office/drawing/2014/main" id="{C23226B1-81EB-A644-DA4C-9970AE89A842}"/>
              </a:ext>
            </a:extLst>
          </p:cNvPr>
          <p:cNvSpPr/>
          <p:nvPr/>
        </p:nvSpPr>
        <p:spPr>
          <a:xfrm>
            <a:off x="4392723" y="2196759"/>
            <a:ext cx="2267273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 Oklahoma</a:t>
            </a:r>
            <a:endParaRPr sz="1467" b="1" dirty="0"/>
          </a:p>
        </p:txBody>
      </p:sp>
    </p:spTree>
    <p:extLst>
      <p:ext uri="{BB962C8B-B14F-4D97-AF65-F5344CB8AC3E}">
        <p14:creationId xmlns:p14="http://schemas.microsoft.com/office/powerpoint/2010/main" val="5183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map&#10;&#10;Description automatically generated">
            <a:extLst>
              <a:ext uri="{FF2B5EF4-FFF2-40B4-BE49-F238E27FC236}">
                <a16:creationId xmlns:a16="http://schemas.microsoft.com/office/drawing/2014/main" id="{F4C6A381-8FF1-799D-A4C4-03C7AFE842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45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6F54E9-E88F-124B-98E6-03E80FEE66BF}"/>
              </a:ext>
            </a:extLst>
          </p:cNvPr>
          <p:cNvGrpSpPr/>
          <p:nvPr/>
        </p:nvGrpSpPr>
        <p:grpSpPr>
          <a:xfrm>
            <a:off x="2843274" y="2997370"/>
            <a:ext cx="2123295" cy="661677"/>
            <a:chOff x="4740606" y="3895709"/>
            <a:chExt cx="1954206" cy="496258"/>
          </a:xfrm>
        </p:grpSpPr>
        <p:sp>
          <p:nvSpPr>
            <p:cNvPr id="7" name="Shape 645">
              <a:extLst>
                <a:ext uri="{FF2B5EF4-FFF2-40B4-BE49-F238E27FC236}">
                  <a16:creationId xmlns:a16="http://schemas.microsoft.com/office/drawing/2014/main" id="{06002676-6667-884B-9279-BBAF5FC03435}"/>
                </a:ext>
              </a:extLst>
            </p:cNvPr>
            <p:cNvSpPr/>
            <p:nvPr/>
          </p:nvSpPr>
          <p:spPr>
            <a:xfrm>
              <a:off x="4740606" y="4108767"/>
              <a:ext cx="1950477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b="1" dirty="0">
                  <a:solidFill>
                    <a:schemeClr val="bg1"/>
                  </a:solidFill>
                </a:rPr>
                <a:t>109 TB over CENIC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9;p21">
              <a:extLst>
                <a:ext uri="{FF2B5EF4-FFF2-40B4-BE49-F238E27FC236}">
                  <a16:creationId xmlns:a16="http://schemas.microsoft.com/office/drawing/2014/main" id="{7C3F9102-E8D6-9A4E-8409-559422AFBF56}"/>
                </a:ext>
              </a:extLst>
            </p:cNvPr>
            <p:cNvSpPr/>
            <p:nvPr/>
          </p:nvSpPr>
          <p:spPr>
            <a:xfrm>
              <a:off x="4744335" y="3895709"/>
              <a:ext cx="1950477" cy="285898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dk1"/>
                  </a:solidFill>
                </a:rPr>
                <a:t>SDSU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FED931-2DEA-BC4C-AF5F-48E92A04307D}"/>
              </a:ext>
            </a:extLst>
          </p:cNvPr>
          <p:cNvGrpSpPr/>
          <p:nvPr/>
        </p:nvGrpSpPr>
        <p:grpSpPr>
          <a:xfrm>
            <a:off x="2527694" y="3924994"/>
            <a:ext cx="2222558" cy="679150"/>
            <a:chOff x="29074" y="3480284"/>
            <a:chExt cx="1666919" cy="509363"/>
          </a:xfrm>
        </p:grpSpPr>
        <p:sp>
          <p:nvSpPr>
            <p:cNvPr id="12" name="Shape 623">
              <a:extLst>
                <a:ext uri="{FF2B5EF4-FFF2-40B4-BE49-F238E27FC236}">
                  <a16:creationId xmlns:a16="http://schemas.microsoft.com/office/drawing/2014/main" id="{EA18EFBC-CF71-B74D-B3C2-5C73A1AEC7EA}"/>
                </a:ext>
              </a:extLst>
            </p:cNvPr>
            <p:cNvSpPr/>
            <p:nvPr/>
          </p:nvSpPr>
          <p:spPr>
            <a:xfrm>
              <a:off x="31963" y="3706447"/>
              <a:ext cx="1661141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bg1"/>
                  </a:solidFill>
                </a:rPr>
                <a:t>901 TB over CENIC</a:t>
              </a:r>
            </a:p>
          </p:txBody>
        </p:sp>
        <p:sp>
          <p:nvSpPr>
            <p:cNvPr id="11" name="Shape 656">
              <a:extLst>
                <a:ext uri="{FF2B5EF4-FFF2-40B4-BE49-F238E27FC236}">
                  <a16:creationId xmlns:a16="http://schemas.microsoft.com/office/drawing/2014/main" id="{278DF754-591A-EA4A-A2C7-9B7B3F92A289}"/>
                </a:ext>
              </a:extLst>
            </p:cNvPr>
            <p:cNvSpPr/>
            <p:nvPr/>
          </p:nvSpPr>
          <p:spPr>
            <a:xfrm>
              <a:off x="29074" y="3480284"/>
              <a:ext cx="1666919" cy="283200"/>
            </a:xfrm>
            <a:prstGeom prst="cube">
              <a:avLst>
                <a:gd name="adj" fmla="val 25000"/>
              </a:avLst>
            </a:prstGeom>
            <a:solidFill>
              <a:srgbClr val="D62E0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b="1" dirty="0"/>
                <a:t>UCSD + UCLA</a:t>
              </a:r>
              <a:endParaRPr sz="1467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1E3F9E-17B1-FC41-9950-B04F26B887C5}"/>
              </a:ext>
            </a:extLst>
          </p:cNvPr>
          <p:cNvGrpSpPr/>
          <p:nvPr/>
        </p:nvGrpSpPr>
        <p:grpSpPr>
          <a:xfrm>
            <a:off x="7396749" y="2137010"/>
            <a:ext cx="1926155" cy="668625"/>
            <a:chOff x="4743250" y="3024265"/>
            <a:chExt cx="1760178" cy="501469"/>
          </a:xfrm>
        </p:grpSpPr>
        <p:sp>
          <p:nvSpPr>
            <p:cNvPr id="15" name="Shape 645">
              <a:extLst>
                <a:ext uri="{FF2B5EF4-FFF2-40B4-BE49-F238E27FC236}">
                  <a16:creationId xmlns:a16="http://schemas.microsoft.com/office/drawing/2014/main" id="{7DC7B702-F89A-3840-9658-B705A816EEC0}"/>
                </a:ext>
              </a:extLst>
            </p:cNvPr>
            <p:cNvSpPr/>
            <p:nvPr/>
          </p:nvSpPr>
          <p:spPr>
            <a:xfrm>
              <a:off x="4743250" y="3242534"/>
              <a:ext cx="1756850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b="1" dirty="0">
                  <a:solidFill>
                    <a:schemeClr val="bg1"/>
                  </a:solidFill>
                </a:rPr>
                <a:t>175 TB over MREN</a:t>
              </a:r>
            </a:p>
          </p:txBody>
        </p:sp>
        <p:sp>
          <p:nvSpPr>
            <p:cNvPr id="16" name="Google Shape;199;p21">
              <a:extLst>
                <a:ext uri="{FF2B5EF4-FFF2-40B4-BE49-F238E27FC236}">
                  <a16:creationId xmlns:a16="http://schemas.microsoft.com/office/drawing/2014/main" id="{B4FFA87D-1E15-1240-A233-CA2317AFD6AA}"/>
                </a:ext>
              </a:extLst>
            </p:cNvPr>
            <p:cNvSpPr/>
            <p:nvPr/>
          </p:nvSpPr>
          <p:spPr>
            <a:xfrm>
              <a:off x="4746579" y="3024265"/>
              <a:ext cx="1756849" cy="285898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dk1"/>
                  </a:solidFill>
                </a:rPr>
                <a:t>UIC</a:t>
              </a:r>
              <a:endParaRPr sz="14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Shape 645">
            <a:extLst>
              <a:ext uri="{FF2B5EF4-FFF2-40B4-BE49-F238E27FC236}">
                <a16:creationId xmlns:a16="http://schemas.microsoft.com/office/drawing/2014/main" id="{040E1A67-170D-6748-8120-23D37A56287F}"/>
              </a:ext>
            </a:extLst>
          </p:cNvPr>
          <p:cNvSpPr/>
          <p:nvPr/>
        </p:nvSpPr>
        <p:spPr>
          <a:xfrm>
            <a:off x="5405509" y="1716860"/>
            <a:ext cx="2045413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400 TB over GPN</a:t>
            </a:r>
          </a:p>
        </p:txBody>
      </p:sp>
      <p:sp>
        <p:nvSpPr>
          <p:cNvPr id="19" name="Shape 624">
            <a:extLst>
              <a:ext uri="{FF2B5EF4-FFF2-40B4-BE49-F238E27FC236}">
                <a16:creationId xmlns:a16="http://schemas.microsoft.com/office/drawing/2014/main" id="{68BA4A0B-10B9-BC48-AF4E-1F0A8DB21C42}"/>
              </a:ext>
            </a:extLst>
          </p:cNvPr>
          <p:cNvSpPr/>
          <p:nvPr/>
        </p:nvSpPr>
        <p:spPr>
          <a:xfrm>
            <a:off x="5417835" y="1438658"/>
            <a:ext cx="2045411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UN-L</a:t>
            </a:r>
            <a:endParaRPr sz="1467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6C0E50-1704-514E-897D-9CA561455B97}"/>
              </a:ext>
            </a:extLst>
          </p:cNvPr>
          <p:cNvGrpSpPr/>
          <p:nvPr/>
        </p:nvGrpSpPr>
        <p:grpSpPr>
          <a:xfrm>
            <a:off x="7800276" y="4182368"/>
            <a:ext cx="2095857" cy="655973"/>
            <a:chOff x="6574633" y="4627628"/>
            <a:chExt cx="2095857" cy="655973"/>
          </a:xfrm>
        </p:grpSpPr>
        <p:sp>
          <p:nvSpPr>
            <p:cNvPr id="26" name="Shape 645">
              <a:extLst>
                <a:ext uri="{FF2B5EF4-FFF2-40B4-BE49-F238E27FC236}">
                  <a16:creationId xmlns:a16="http://schemas.microsoft.com/office/drawing/2014/main" id="{80C05D16-B9B5-2341-B009-9606A176A848}"/>
                </a:ext>
              </a:extLst>
            </p:cNvPr>
            <p:cNvSpPr/>
            <p:nvPr/>
          </p:nvSpPr>
          <p:spPr>
            <a:xfrm>
              <a:off x="6574633" y="4906001"/>
              <a:ext cx="2095422" cy="3776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318 TB over FLR</a:t>
              </a:r>
            </a:p>
          </p:txBody>
        </p:sp>
        <p:sp>
          <p:nvSpPr>
            <p:cNvPr id="27" name="Google Shape;199;p21">
              <a:extLst>
                <a:ext uri="{FF2B5EF4-FFF2-40B4-BE49-F238E27FC236}">
                  <a16:creationId xmlns:a16="http://schemas.microsoft.com/office/drawing/2014/main" id="{E5996975-8EF1-D349-8C35-F4B7214513A6}"/>
                </a:ext>
              </a:extLst>
            </p:cNvPr>
            <p:cNvSpPr/>
            <p:nvPr/>
          </p:nvSpPr>
          <p:spPr>
            <a:xfrm>
              <a:off x="6575067" y="4627628"/>
              <a:ext cx="2095423" cy="349441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dk1"/>
                  </a:solidFill>
                </a:rPr>
                <a:t>FAMU + FIU</a:t>
              </a:r>
              <a:endParaRPr sz="14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88501C-398E-C849-B076-8914B7B46003}"/>
              </a:ext>
            </a:extLst>
          </p:cNvPr>
          <p:cNvGrpSpPr/>
          <p:nvPr/>
        </p:nvGrpSpPr>
        <p:grpSpPr>
          <a:xfrm>
            <a:off x="9607725" y="2206893"/>
            <a:ext cx="2022775" cy="647343"/>
            <a:chOff x="6655879" y="2789032"/>
            <a:chExt cx="2022775" cy="647343"/>
          </a:xfrm>
        </p:grpSpPr>
        <p:sp>
          <p:nvSpPr>
            <p:cNvPr id="29" name="Shape 645">
              <a:extLst>
                <a:ext uri="{FF2B5EF4-FFF2-40B4-BE49-F238E27FC236}">
                  <a16:creationId xmlns:a16="http://schemas.microsoft.com/office/drawing/2014/main" id="{9FE745E8-5C14-C54F-BF29-3B0B378C6092}"/>
                </a:ext>
              </a:extLst>
            </p:cNvPr>
            <p:cNvSpPr/>
            <p:nvPr/>
          </p:nvSpPr>
          <p:spPr>
            <a:xfrm>
              <a:off x="6655880" y="3058775"/>
              <a:ext cx="2022774" cy="3776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100" b="1" dirty="0">
                  <a:solidFill>
                    <a:schemeClr val="bg1"/>
                  </a:solidFill>
                </a:rPr>
                <a:t>400 TB over </a:t>
              </a:r>
              <a:r>
                <a:rPr lang="en" sz="1100" b="1" dirty="0" err="1">
                  <a:solidFill>
                    <a:schemeClr val="bg1"/>
                  </a:solidFill>
                </a:rPr>
                <a:t>NYSERNet</a:t>
              </a:r>
              <a:endParaRPr lang="e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Shape 624">
              <a:extLst>
                <a:ext uri="{FF2B5EF4-FFF2-40B4-BE49-F238E27FC236}">
                  <a16:creationId xmlns:a16="http://schemas.microsoft.com/office/drawing/2014/main" id="{21F85716-D8AA-E243-9B91-87622B99D7A1}"/>
                </a:ext>
              </a:extLst>
            </p:cNvPr>
            <p:cNvSpPr/>
            <p:nvPr/>
          </p:nvSpPr>
          <p:spPr>
            <a:xfrm>
              <a:off x="6655879" y="2789032"/>
              <a:ext cx="2022773" cy="377600"/>
            </a:xfrm>
            <a:prstGeom prst="cube">
              <a:avLst>
                <a:gd name="adj" fmla="val 25000"/>
              </a:avLst>
            </a:prstGeom>
            <a:solidFill>
              <a:srgbClr val="D62E0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 dirty="0"/>
                <a:t> NYU + </a:t>
              </a:r>
              <a:r>
                <a:rPr lang="en" sz="1200" b="1" dirty="0" err="1"/>
                <a:t>NYSERNet</a:t>
              </a:r>
              <a:endParaRPr sz="1200" b="1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99AF1BF-9D84-5B4A-9C76-D9FA2F778A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3526" y="3013154"/>
            <a:ext cx="1178215" cy="928091"/>
          </a:xfrm>
          <a:prstGeom prst="rect">
            <a:avLst/>
          </a:prstGeom>
          <a:solidFill>
            <a:srgbClr val="000000"/>
          </a:solidFill>
          <a:ln w="9525">
            <a:solidFill>
              <a:schemeClr val="accent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FF357D0-E816-6B42-8C42-D46C11C6C0F7}"/>
              </a:ext>
            </a:extLst>
          </p:cNvPr>
          <p:cNvSpPr txBox="1"/>
          <p:nvPr/>
        </p:nvSpPr>
        <p:spPr>
          <a:xfrm>
            <a:off x="7600086" y="5017251"/>
            <a:ext cx="1402215" cy="543867"/>
          </a:xfrm>
          <a:prstGeom prst="rect">
            <a:avLst/>
          </a:prstGeom>
          <a:solidFill>
            <a:srgbClr val="D62E06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1100" b="1"/>
            </a:lvl1pPr>
          </a:lstStyle>
          <a:p>
            <a:r>
              <a:rPr lang="en-US" sz="1467" dirty="0"/>
              <a:t>Non-MSI</a:t>
            </a:r>
          </a:p>
          <a:p>
            <a:r>
              <a:rPr lang="en-US" sz="1467" dirty="0"/>
              <a:t>Institutions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29A10-B871-6647-9067-781F60E3246C}"/>
              </a:ext>
            </a:extLst>
          </p:cNvPr>
          <p:cNvSpPr txBox="1"/>
          <p:nvPr/>
        </p:nvSpPr>
        <p:spPr>
          <a:xfrm>
            <a:off x="3545847" y="5001476"/>
            <a:ext cx="1615237" cy="543867"/>
          </a:xfrm>
          <a:prstGeom prst="rect">
            <a:avLst/>
          </a:prstGeom>
          <a:solidFill>
            <a:srgbClr val="039FB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/>
              <a:t>Minority Serving Institutions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35F70A-93D1-E44D-9460-5E432E0AD20C}"/>
              </a:ext>
            </a:extLst>
          </p:cNvPr>
          <p:cNvSpPr txBox="1"/>
          <p:nvPr/>
        </p:nvSpPr>
        <p:spPr>
          <a:xfrm>
            <a:off x="5722640" y="5015965"/>
            <a:ext cx="1411150" cy="543867"/>
          </a:xfrm>
          <a:prstGeom prst="rect">
            <a:avLst/>
          </a:prstGeom>
          <a:solidFill>
            <a:srgbClr val="CCE20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 err="1"/>
              <a:t>EPSCoR</a:t>
            </a:r>
            <a:endParaRPr lang="en-US" sz="1467" b="1" dirty="0"/>
          </a:p>
          <a:p>
            <a:pPr algn="ctr"/>
            <a:r>
              <a:rPr lang="en-US" sz="1467" b="1" dirty="0"/>
              <a:t>Institutions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F592D-DDEB-FF48-9417-07DE7A3A00FD}"/>
              </a:ext>
            </a:extLst>
          </p:cNvPr>
          <p:cNvSpPr txBox="1"/>
          <p:nvPr/>
        </p:nvSpPr>
        <p:spPr>
          <a:xfrm>
            <a:off x="2409824" y="514101"/>
            <a:ext cx="5472139" cy="369332"/>
          </a:xfrm>
          <a:prstGeom prst="rect">
            <a:avLst/>
          </a:prstGeom>
          <a:solidFill>
            <a:srgbClr val="A52669"/>
          </a:solidFill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5 PB Nautilus </a:t>
            </a:r>
            <a:r>
              <a:rPr lang="en" b="1" dirty="0" err="1">
                <a:solidFill>
                  <a:schemeClr val="bg1"/>
                </a:solidFill>
              </a:rPr>
              <a:t>Ceph</a:t>
            </a:r>
            <a:r>
              <a:rPr lang="en" b="1" dirty="0">
                <a:solidFill>
                  <a:schemeClr val="bg1"/>
                </a:solidFill>
              </a:rPr>
              <a:t> Storage Over Networks—2022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Shape 645">
            <a:extLst>
              <a:ext uri="{FF2B5EF4-FFF2-40B4-BE49-F238E27FC236}">
                <a16:creationId xmlns:a16="http://schemas.microsoft.com/office/drawing/2014/main" id="{2347DDC8-3EAB-A167-AD58-9E033D06AA78}"/>
              </a:ext>
            </a:extLst>
          </p:cNvPr>
          <p:cNvSpPr/>
          <p:nvPr/>
        </p:nvSpPr>
        <p:spPr>
          <a:xfrm>
            <a:off x="4668848" y="2527399"/>
            <a:ext cx="1721956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bg1"/>
                </a:solidFill>
              </a:rPr>
              <a:t>200 TB over GPN</a:t>
            </a:r>
          </a:p>
        </p:txBody>
      </p:sp>
      <p:sp>
        <p:nvSpPr>
          <p:cNvPr id="61" name="Shape 624">
            <a:extLst>
              <a:ext uri="{FF2B5EF4-FFF2-40B4-BE49-F238E27FC236}">
                <a16:creationId xmlns:a16="http://schemas.microsoft.com/office/drawing/2014/main" id="{11E414A4-9F6A-AEC3-D621-95D3C3644EB9}"/>
              </a:ext>
            </a:extLst>
          </p:cNvPr>
          <p:cNvSpPr/>
          <p:nvPr/>
        </p:nvSpPr>
        <p:spPr>
          <a:xfrm>
            <a:off x="4672035" y="2266473"/>
            <a:ext cx="1718768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 Kansas</a:t>
            </a:r>
            <a:endParaRPr sz="1467" b="1" dirty="0"/>
          </a:p>
        </p:txBody>
      </p:sp>
      <p:sp>
        <p:nvSpPr>
          <p:cNvPr id="64" name="Shape 645">
            <a:extLst>
              <a:ext uri="{FF2B5EF4-FFF2-40B4-BE49-F238E27FC236}">
                <a16:creationId xmlns:a16="http://schemas.microsoft.com/office/drawing/2014/main" id="{2B5BB887-3204-7836-45B0-2C15820E3974}"/>
              </a:ext>
            </a:extLst>
          </p:cNvPr>
          <p:cNvSpPr/>
          <p:nvPr/>
        </p:nvSpPr>
        <p:spPr>
          <a:xfrm>
            <a:off x="4983865" y="4460050"/>
            <a:ext cx="2467057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200 TB over GPN</a:t>
            </a:r>
          </a:p>
        </p:txBody>
      </p:sp>
      <p:sp>
        <p:nvSpPr>
          <p:cNvPr id="63" name="Shape 624">
            <a:extLst>
              <a:ext uri="{FF2B5EF4-FFF2-40B4-BE49-F238E27FC236}">
                <a16:creationId xmlns:a16="http://schemas.microsoft.com/office/drawing/2014/main" id="{3ACD3847-3432-2074-8A50-61680B3924D1}"/>
              </a:ext>
            </a:extLst>
          </p:cNvPr>
          <p:cNvSpPr/>
          <p:nvPr/>
        </p:nvSpPr>
        <p:spPr>
          <a:xfrm>
            <a:off x="4984301" y="4091954"/>
            <a:ext cx="2478945" cy="443215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 Arkansas</a:t>
            </a:r>
            <a:endParaRPr sz="1467" b="1" dirty="0"/>
          </a:p>
        </p:txBody>
      </p:sp>
      <p:sp>
        <p:nvSpPr>
          <p:cNvPr id="67" name="Shape 645">
            <a:extLst>
              <a:ext uri="{FF2B5EF4-FFF2-40B4-BE49-F238E27FC236}">
                <a16:creationId xmlns:a16="http://schemas.microsoft.com/office/drawing/2014/main" id="{D4BD31CF-786E-C060-9044-CB7293C26C9C}"/>
              </a:ext>
            </a:extLst>
          </p:cNvPr>
          <p:cNvSpPr/>
          <p:nvPr/>
        </p:nvSpPr>
        <p:spPr>
          <a:xfrm>
            <a:off x="8987262" y="3530892"/>
            <a:ext cx="2270460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200 TB over </a:t>
            </a:r>
            <a:r>
              <a:rPr lang="en" sz="1400" b="1" dirty="0" err="1">
                <a:solidFill>
                  <a:schemeClr val="bg1"/>
                </a:solidFill>
              </a:rPr>
              <a:t>NYSERNet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68" name="Shape 645">
            <a:extLst>
              <a:ext uri="{FF2B5EF4-FFF2-40B4-BE49-F238E27FC236}">
                <a16:creationId xmlns:a16="http://schemas.microsoft.com/office/drawing/2014/main" id="{A7C8FB53-CE4E-2457-D088-22F96F554A5D}"/>
              </a:ext>
            </a:extLst>
          </p:cNvPr>
          <p:cNvSpPr/>
          <p:nvPr/>
        </p:nvSpPr>
        <p:spPr>
          <a:xfrm>
            <a:off x="1647470" y="1963627"/>
            <a:ext cx="2770284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940 TB</a:t>
            </a:r>
            <a:r>
              <a:rPr lang="en" sz="1400" b="1" dirty="0">
                <a:solidFill>
                  <a:schemeClr val="bg1"/>
                </a:solidFill>
              </a:rPr>
              <a:t> over CENIC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65" name="Shape 624">
            <a:extLst>
              <a:ext uri="{FF2B5EF4-FFF2-40B4-BE49-F238E27FC236}">
                <a16:creationId xmlns:a16="http://schemas.microsoft.com/office/drawing/2014/main" id="{919BDA75-9985-7972-8E76-9D4227778C09}"/>
              </a:ext>
            </a:extLst>
          </p:cNvPr>
          <p:cNvSpPr/>
          <p:nvPr/>
        </p:nvSpPr>
        <p:spPr>
          <a:xfrm>
            <a:off x="8980656" y="3240200"/>
            <a:ext cx="2270460" cy="377600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/>
              <a:t>U Delaware</a:t>
            </a:r>
            <a:endParaRPr sz="1467" b="1" dirty="0"/>
          </a:p>
        </p:txBody>
      </p:sp>
      <p:sp>
        <p:nvSpPr>
          <p:cNvPr id="53" name="Shape 632">
            <a:extLst>
              <a:ext uri="{FF2B5EF4-FFF2-40B4-BE49-F238E27FC236}">
                <a16:creationId xmlns:a16="http://schemas.microsoft.com/office/drawing/2014/main" id="{1BF4D346-7456-9A46-8D90-5FD001F20600}"/>
              </a:ext>
            </a:extLst>
          </p:cNvPr>
          <p:cNvSpPr/>
          <p:nvPr/>
        </p:nvSpPr>
        <p:spPr>
          <a:xfrm>
            <a:off x="1637533" y="1673311"/>
            <a:ext cx="2782605" cy="377600"/>
          </a:xfrm>
          <a:prstGeom prst="cube">
            <a:avLst>
              <a:gd name="adj" fmla="val 25000"/>
            </a:avLst>
          </a:prstGeom>
          <a:solidFill>
            <a:srgbClr val="039FB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b="1" dirty="0"/>
              <a:t>UCR + UCSC + UCSB</a:t>
            </a:r>
            <a:endParaRPr sz="1467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F205DE-4F1C-2A64-A6FB-ED55E67E6B7E}"/>
              </a:ext>
            </a:extLst>
          </p:cNvPr>
          <p:cNvGrpSpPr/>
          <p:nvPr/>
        </p:nvGrpSpPr>
        <p:grpSpPr>
          <a:xfrm>
            <a:off x="261274" y="2512755"/>
            <a:ext cx="2322801" cy="671782"/>
            <a:chOff x="29073" y="3480284"/>
            <a:chExt cx="1742101" cy="503837"/>
          </a:xfrm>
        </p:grpSpPr>
        <p:sp>
          <p:nvSpPr>
            <p:cNvPr id="74" name="Shape 623">
              <a:extLst>
                <a:ext uri="{FF2B5EF4-FFF2-40B4-BE49-F238E27FC236}">
                  <a16:creationId xmlns:a16="http://schemas.microsoft.com/office/drawing/2014/main" id="{C79DDCB7-0874-80C0-D20E-6ADA3B29CAB6}"/>
                </a:ext>
              </a:extLst>
            </p:cNvPr>
            <p:cNvSpPr/>
            <p:nvPr/>
          </p:nvSpPr>
          <p:spPr>
            <a:xfrm>
              <a:off x="34852" y="3700921"/>
              <a:ext cx="1736322" cy="2832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chemeClr val="bg1"/>
                  </a:solidFill>
                </a:rPr>
                <a:t>737 TB over CENIC</a:t>
              </a:r>
            </a:p>
          </p:txBody>
        </p:sp>
        <p:sp>
          <p:nvSpPr>
            <p:cNvPr id="75" name="Shape 656">
              <a:extLst>
                <a:ext uri="{FF2B5EF4-FFF2-40B4-BE49-F238E27FC236}">
                  <a16:creationId xmlns:a16="http://schemas.microsoft.com/office/drawing/2014/main" id="{B6185292-1056-FDB8-7DA3-C2D3BAA9F5E5}"/>
                </a:ext>
              </a:extLst>
            </p:cNvPr>
            <p:cNvSpPr/>
            <p:nvPr/>
          </p:nvSpPr>
          <p:spPr>
            <a:xfrm>
              <a:off x="29073" y="3480284"/>
              <a:ext cx="1742101" cy="283200"/>
            </a:xfrm>
            <a:prstGeom prst="cube">
              <a:avLst>
                <a:gd name="adj" fmla="val 25000"/>
              </a:avLst>
            </a:prstGeom>
            <a:solidFill>
              <a:srgbClr val="D62E0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 dirty="0"/>
                <a:t>USC + Stanford + Caltech</a:t>
              </a:r>
              <a:endParaRPr sz="1200" b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5B2D40-C0EA-F2BE-A360-2783A875FEC4}"/>
              </a:ext>
            </a:extLst>
          </p:cNvPr>
          <p:cNvGrpSpPr/>
          <p:nvPr/>
        </p:nvGrpSpPr>
        <p:grpSpPr>
          <a:xfrm>
            <a:off x="140210" y="3572501"/>
            <a:ext cx="2270460" cy="658783"/>
            <a:chOff x="209535" y="3092647"/>
            <a:chExt cx="2002473" cy="658783"/>
          </a:xfrm>
        </p:grpSpPr>
        <p:sp>
          <p:nvSpPr>
            <p:cNvPr id="78" name="Shape 645">
              <a:extLst>
                <a:ext uri="{FF2B5EF4-FFF2-40B4-BE49-F238E27FC236}">
                  <a16:creationId xmlns:a16="http://schemas.microsoft.com/office/drawing/2014/main" id="{68A3423F-1076-B9A7-565D-65C1116DC2D0}"/>
                </a:ext>
              </a:extLst>
            </p:cNvPr>
            <p:cNvSpPr/>
            <p:nvPr/>
          </p:nvSpPr>
          <p:spPr>
            <a:xfrm>
              <a:off x="209535" y="3373830"/>
              <a:ext cx="2002473" cy="3776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b="1" dirty="0">
                  <a:solidFill>
                    <a:schemeClr val="bg1"/>
                  </a:solidFill>
                </a:rPr>
                <a:t>266 TB over </a:t>
              </a:r>
              <a:r>
                <a:rPr lang="en-US" sz="1400" b="1" dirty="0">
                  <a:solidFill>
                    <a:schemeClr val="bg1"/>
                  </a:solidFill>
                </a:rPr>
                <a:t>CENIC/PW</a:t>
              </a:r>
              <a:r>
                <a:rPr lang="en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9" name="Shape 624">
              <a:extLst>
                <a:ext uri="{FF2B5EF4-FFF2-40B4-BE49-F238E27FC236}">
                  <a16:creationId xmlns:a16="http://schemas.microsoft.com/office/drawing/2014/main" id="{E544C2E3-3D35-4AB0-A119-6EF6CEF8590B}"/>
                </a:ext>
              </a:extLst>
            </p:cNvPr>
            <p:cNvSpPr/>
            <p:nvPr/>
          </p:nvSpPr>
          <p:spPr>
            <a:xfrm>
              <a:off x="223748" y="3092647"/>
              <a:ext cx="574663" cy="377600"/>
            </a:xfrm>
            <a:prstGeom prst="cube">
              <a:avLst>
                <a:gd name="adj" fmla="val 25000"/>
              </a:avLst>
            </a:prstGeom>
            <a:solidFill>
              <a:srgbClr val="CCE20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467" b="1" dirty="0"/>
            </a:p>
          </p:txBody>
        </p:sp>
        <p:sp>
          <p:nvSpPr>
            <p:cNvPr id="80" name="Google Shape;169;p21">
              <a:extLst>
                <a:ext uri="{FF2B5EF4-FFF2-40B4-BE49-F238E27FC236}">
                  <a16:creationId xmlns:a16="http://schemas.microsoft.com/office/drawing/2014/main" id="{614CD70B-D079-BBF8-D08E-EA4DAB7EA64D}"/>
                </a:ext>
              </a:extLst>
            </p:cNvPr>
            <p:cNvSpPr/>
            <p:nvPr/>
          </p:nvSpPr>
          <p:spPr>
            <a:xfrm>
              <a:off x="691388" y="3092647"/>
              <a:ext cx="1057899" cy="377600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400" b="1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U Hawaii</a:t>
              </a:r>
              <a:endParaRPr b="1" dirty="0">
                <a:solidFill>
                  <a:schemeClr val="dk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24">
              <a:extLst>
                <a:ext uri="{FF2B5EF4-FFF2-40B4-BE49-F238E27FC236}">
                  <a16:creationId xmlns:a16="http://schemas.microsoft.com/office/drawing/2014/main" id="{DBB7FBE4-3808-885F-693A-850E02162F12}"/>
                </a:ext>
              </a:extLst>
            </p:cNvPr>
            <p:cNvSpPr/>
            <p:nvPr/>
          </p:nvSpPr>
          <p:spPr>
            <a:xfrm>
              <a:off x="1530127" y="3095625"/>
              <a:ext cx="681135" cy="377600"/>
            </a:xfrm>
            <a:prstGeom prst="cube">
              <a:avLst>
                <a:gd name="adj" fmla="val 25000"/>
              </a:avLst>
            </a:prstGeom>
            <a:solidFill>
              <a:srgbClr val="CCE20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467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943EA4F-7B48-1532-A599-BC918021BE70}"/>
              </a:ext>
            </a:extLst>
          </p:cNvPr>
          <p:cNvGrpSpPr/>
          <p:nvPr/>
        </p:nvGrpSpPr>
        <p:grpSpPr>
          <a:xfrm>
            <a:off x="324401" y="4678396"/>
            <a:ext cx="2270460" cy="658783"/>
            <a:chOff x="218301" y="3092647"/>
            <a:chExt cx="2002473" cy="658783"/>
          </a:xfrm>
        </p:grpSpPr>
        <p:sp>
          <p:nvSpPr>
            <p:cNvPr id="83" name="Shape 645">
              <a:extLst>
                <a:ext uri="{FF2B5EF4-FFF2-40B4-BE49-F238E27FC236}">
                  <a16:creationId xmlns:a16="http://schemas.microsoft.com/office/drawing/2014/main" id="{22801E94-A062-D3E3-1D1D-9D8F5EE65F95}"/>
                </a:ext>
              </a:extLst>
            </p:cNvPr>
            <p:cNvSpPr/>
            <p:nvPr/>
          </p:nvSpPr>
          <p:spPr>
            <a:xfrm>
              <a:off x="218301" y="3373830"/>
              <a:ext cx="2002473" cy="377600"/>
            </a:xfrm>
            <a:prstGeom prst="cube">
              <a:avLst>
                <a:gd name="adj" fmla="val 25000"/>
              </a:avLst>
            </a:prstGeom>
            <a:solidFill>
              <a:srgbClr val="A5266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b="1" dirty="0">
                  <a:solidFill>
                    <a:schemeClr val="bg1"/>
                  </a:solidFill>
                </a:rPr>
                <a:t>118 TB over </a:t>
              </a:r>
              <a:r>
                <a:rPr lang="en-US" sz="1400" b="1" dirty="0">
                  <a:solidFill>
                    <a:schemeClr val="bg1"/>
                  </a:solidFill>
                </a:rPr>
                <a:t>CENIC/PW</a:t>
              </a:r>
              <a:r>
                <a:rPr lang="en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4" name="Shape 624">
              <a:extLst>
                <a:ext uri="{FF2B5EF4-FFF2-40B4-BE49-F238E27FC236}">
                  <a16:creationId xmlns:a16="http://schemas.microsoft.com/office/drawing/2014/main" id="{C950720D-8812-3488-59F9-CFFEEA5C54F9}"/>
                </a:ext>
              </a:extLst>
            </p:cNvPr>
            <p:cNvSpPr/>
            <p:nvPr/>
          </p:nvSpPr>
          <p:spPr>
            <a:xfrm>
              <a:off x="223748" y="3092647"/>
              <a:ext cx="574663" cy="377600"/>
            </a:xfrm>
            <a:prstGeom prst="cube">
              <a:avLst>
                <a:gd name="adj" fmla="val 25000"/>
              </a:avLst>
            </a:prstGeom>
            <a:solidFill>
              <a:srgbClr val="CCE20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467" b="1" dirty="0"/>
            </a:p>
          </p:txBody>
        </p:sp>
        <p:sp>
          <p:nvSpPr>
            <p:cNvPr id="85" name="Google Shape;169;p21">
              <a:extLst>
                <a:ext uri="{FF2B5EF4-FFF2-40B4-BE49-F238E27FC236}">
                  <a16:creationId xmlns:a16="http://schemas.microsoft.com/office/drawing/2014/main" id="{11FE62E6-EF05-561C-66ED-55F5124C73CD}"/>
                </a:ext>
              </a:extLst>
            </p:cNvPr>
            <p:cNvSpPr/>
            <p:nvPr/>
          </p:nvSpPr>
          <p:spPr>
            <a:xfrm>
              <a:off x="691388" y="3092647"/>
              <a:ext cx="1057899" cy="377600"/>
            </a:xfrm>
            <a:prstGeom prst="cube">
              <a:avLst>
                <a:gd name="adj" fmla="val 25000"/>
              </a:avLst>
            </a:prstGeom>
            <a:solidFill>
              <a:srgbClr val="039FB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U Guam</a:t>
              </a:r>
              <a:endParaRPr b="1" dirty="0">
                <a:solidFill>
                  <a:schemeClr val="dk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24">
              <a:extLst>
                <a:ext uri="{FF2B5EF4-FFF2-40B4-BE49-F238E27FC236}">
                  <a16:creationId xmlns:a16="http://schemas.microsoft.com/office/drawing/2014/main" id="{6309615E-4321-3D63-1E00-46C7E209DFFE}"/>
                </a:ext>
              </a:extLst>
            </p:cNvPr>
            <p:cNvSpPr/>
            <p:nvPr/>
          </p:nvSpPr>
          <p:spPr>
            <a:xfrm>
              <a:off x="1530127" y="3095625"/>
              <a:ext cx="681135" cy="377600"/>
            </a:xfrm>
            <a:prstGeom prst="cube">
              <a:avLst>
                <a:gd name="adj" fmla="val 25000"/>
              </a:avLst>
            </a:prstGeom>
            <a:solidFill>
              <a:srgbClr val="CCE20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467" b="1" dirty="0"/>
            </a:p>
          </p:txBody>
        </p:sp>
      </p:grpSp>
      <p:sp>
        <p:nvSpPr>
          <p:cNvPr id="88" name="Shape 645">
            <a:extLst>
              <a:ext uri="{FF2B5EF4-FFF2-40B4-BE49-F238E27FC236}">
                <a16:creationId xmlns:a16="http://schemas.microsoft.com/office/drawing/2014/main" id="{1CE95E8B-CC94-33B7-A233-088187E29C32}"/>
              </a:ext>
            </a:extLst>
          </p:cNvPr>
          <p:cNvSpPr/>
          <p:nvPr/>
        </p:nvSpPr>
        <p:spPr>
          <a:xfrm>
            <a:off x="5015750" y="3519328"/>
            <a:ext cx="2467057" cy="377600"/>
          </a:xfrm>
          <a:prstGeom prst="cube">
            <a:avLst>
              <a:gd name="adj" fmla="val 25000"/>
            </a:avLst>
          </a:prstGeom>
          <a:solidFill>
            <a:srgbClr val="A5266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bg1"/>
                </a:solidFill>
              </a:rPr>
              <a:t>200 TB over GPN</a:t>
            </a:r>
          </a:p>
        </p:txBody>
      </p:sp>
      <p:sp>
        <p:nvSpPr>
          <p:cNvPr id="87" name="Shape 624">
            <a:extLst>
              <a:ext uri="{FF2B5EF4-FFF2-40B4-BE49-F238E27FC236}">
                <a16:creationId xmlns:a16="http://schemas.microsoft.com/office/drawing/2014/main" id="{73A02AF9-8194-9344-0C4A-57DA04839AAD}"/>
              </a:ext>
            </a:extLst>
          </p:cNvPr>
          <p:cNvSpPr/>
          <p:nvPr/>
        </p:nvSpPr>
        <p:spPr>
          <a:xfrm>
            <a:off x="5006820" y="3167943"/>
            <a:ext cx="2478945" cy="443215"/>
          </a:xfrm>
          <a:prstGeom prst="cube">
            <a:avLst>
              <a:gd name="adj" fmla="val 25000"/>
            </a:avLst>
          </a:prstGeom>
          <a:solidFill>
            <a:srgbClr val="CCE20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 dirty="0" err="1"/>
              <a:t>OneNet</a:t>
            </a:r>
            <a:endParaRPr sz="1467" b="1" dirty="0"/>
          </a:p>
        </p:txBody>
      </p:sp>
    </p:spTree>
    <p:extLst>
      <p:ext uri="{BB962C8B-B14F-4D97-AF65-F5344CB8AC3E}">
        <p14:creationId xmlns:p14="http://schemas.microsoft.com/office/powerpoint/2010/main" val="287290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B2BC-5722-C401-9B35-2528DE02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5382"/>
            <a:ext cx="5029200" cy="587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Resource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D02806-69BC-EEE7-90F2-99F83B7A7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5" y="-46397"/>
            <a:ext cx="7162800" cy="69507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630EC-4ED9-D896-0028-6204386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556E-4AF3-4C66-A8DA-192C303D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Non-California Nautilus PI Namespace 2021 Usage by State:</a:t>
            </a:r>
            <a:br>
              <a:rPr lang="en-US" sz="2400" dirty="0"/>
            </a:br>
            <a:r>
              <a:rPr lang="en-US" sz="2400" dirty="0"/>
              <a:t>“Big MO!”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66377-8B51-4375-A498-986E3391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0" r="18352" b="1980"/>
          <a:stretch/>
        </p:blipFill>
        <p:spPr>
          <a:xfrm>
            <a:off x="1049274" y="1569908"/>
            <a:ext cx="3455614" cy="3666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2D5E07-D6BC-44C3-A152-36A3940A7044}"/>
              </a:ext>
            </a:extLst>
          </p:cNvPr>
          <p:cNvSpPr txBox="1"/>
          <p:nvPr/>
        </p:nvSpPr>
        <p:spPr>
          <a:xfrm>
            <a:off x="1049274" y="5227087"/>
            <a:ext cx="345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17,217 GPU-</a:t>
            </a:r>
            <a:r>
              <a:rPr lang="en-US" sz="2400" dirty="0" err="1"/>
              <a:t>hrs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D8B3A-3E4E-4992-9E22-1CD0101612B2}"/>
              </a:ext>
            </a:extLst>
          </p:cNvPr>
          <p:cNvSpPr txBox="1"/>
          <p:nvPr/>
        </p:nvSpPr>
        <p:spPr>
          <a:xfrm>
            <a:off x="7239047" y="5285795"/>
            <a:ext cx="409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28,088 CPU core-</a:t>
            </a:r>
            <a:r>
              <a:rPr lang="en-US" sz="2400" dirty="0" err="1"/>
              <a:t>hrs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2FB64-D787-776F-4DC2-FE031EE4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1" r="16704" b="8081"/>
          <a:stretch/>
        </p:blipFill>
        <p:spPr>
          <a:xfrm>
            <a:off x="7239046" y="1569908"/>
            <a:ext cx="4094904" cy="3718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50BC8-D5AC-80D5-36E8-4454210C4FC5}"/>
              </a:ext>
            </a:extLst>
          </p:cNvPr>
          <p:cNvSpPr txBox="1"/>
          <p:nvPr/>
        </p:nvSpPr>
        <p:spPr>
          <a:xfrm>
            <a:off x="8052914" y="6156737"/>
            <a:ext cx="4094904" cy="6669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rgbClr val="C00000"/>
                </a:solidFill>
              </a:rPr>
              <a:t>Grant Scott, UMC </a:t>
            </a:r>
          </a:p>
          <a:p>
            <a:pPr algn="ctr"/>
            <a:r>
              <a:rPr lang="en-US" sz="1867" dirty="0">
                <a:solidFill>
                  <a:srgbClr val="C00000"/>
                </a:solidFill>
              </a:rPr>
              <a:t>Helped Organize the UMC PRP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DD454-02D3-044B-03A2-94FCB50F4F08}"/>
              </a:ext>
            </a:extLst>
          </p:cNvPr>
          <p:cNvSpPr txBox="1"/>
          <p:nvPr/>
        </p:nvSpPr>
        <p:spPr>
          <a:xfrm>
            <a:off x="1049272" y="1289388"/>
            <a:ext cx="10284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Data/Plots provided by Larry </a:t>
            </a:r>
            <a:r>
              <a:rPr lang="en-US" sz="900" dirty="0" err="1"/>
              <a:t>Smarr</a:t>
            </a:r>
            <a:r>
              <a:rPr lang="en-US" sz="900" dirty="0"/>
              <a:t> (PI, National Research Platform &amp; father of US Super Computing Centers)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7280B-DE22-893A-282E-A7A9D74089CB}"/>
              </a:ext>
            </a:extLst>
          </p:cNvPr>
          <p:cNvSpPr txBox="1"/>
          <p:nvPr/>
        </p:nvSpPr>
        <p:spPr>
          <a:xfrm>
            <a:off x="3312580" y="5669264"/>
            <a:ext cx="5118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University of Missouri - Columbia: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42,000 GPU-</a:t>
            </a:r>
            <a:r>
              <a:rPr lang="en-US" sz="2000" b="1" dirty="0" err="1">
                <a:solidFill>
                  <a:schemeClr val="accent1"/>
                </a:solidFill>
              </a:rPr>
              <a:t>hrs</a:t>
            </a:r>
            <a:r>
              <a:rPr lang="en-US" sz="2000" b="1" dirty="0">
                <a:solidFill>
                  <a:schemeClr val="accent1"/>
                </a:solidFill>
              </a:rPr>
              <a:t> in 2022!</a:t>
            </a:r>
          </a:p>
        </p:txBody>
      </p:sp>
    </p:spTree>
    <p:extLst>
      <p:ext uri="{BB962C8B-B14F-4D97-AF65-F5344CB8AC3E}">
        <p14:creationId xmlns:p14="http://schemas.microsoft.com/office/powerpoint/2010/main" val="34638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E547-6EEE-316E-0CF5-23540DF6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 is using Nautilus: Teaching &amp; Research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13495-007E-E573-A01A-1643F74A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765D93-290A-E1F5-166C-28C3C878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6549"/>
            <a:ext cx="10579775" cy="42648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JupyterHub</a:t>
            </a:r>
            <a:r>
              <a:rPr lang="en-US" dirty="0"/>
              <a:t> integration enables creation of an interactive learning environment for STEM Education: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High Performance Computing</a:t>
            </a:r>
          </a:p>
          <a:p>
            <a:r>
              <a:rPr lang="en-US" dirty="0"/>
              <a:t>Access to vast amount of RAM, CPU Cores, and NVIDIA GPUs can accelerate research in various fields:</a:t>
            </a:r>
          </a:p>
          <a:p>
            <a:pPr lvl="1"/>
            <a:r>
              <a:rPr lang="en-US" dirty="0"/>
              <a:t>Bioinformatics</a:t>
            </a:r>
          </a:p>
          <a:p>
            <a:pPr lvl="1"/>
            <a:r>
              <a:rPr lang="en-US" dirty="0"/>
              <a:t>Remote Sensing</a:t>
            </a:r>
          </a:p>
          <a:p>
            <a:pPr lvl="1"/>
            <a:r>
              <a:rPr lang="en-US" dirty="0"/>
              <a:t>Materials Science</a:t>
            </a:r>
          </a:p>
          <a:p>
            <a:pPr lvl="1"/>
            <a:r>
              <a:rPr lang="en-US" dirty="0"/>
              <a:t>Computer Vision</a:t>
            </a:r>
          </a:p>
          <a:p>
            <a:pPr lvl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4793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9D30-0B6B-0F45-0C90-4E8EBD69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8" y="219165"/>
            <a:ext cx="10579774" cy="1320800"/>
          </a:xfrm>
        </p:spPr>
        <p:txBody>
          <a:bodyPr/>
          <a:lstStyle/>
          <a:p>
            <a:r>
              <a:rPr lang="en-US" dirty="0"/>
              <a:t>HPC Interactive Learning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E5DB5-C8DD-EC9E-2817-CABBF30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935D21-F89C-5A2D-5330-57DED9CB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" y="879565"/>
            <a:ext cx="10589624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76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23794</TotalTime>
  <Words>495</Words>
  <Application>Microsoft Macintosh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 3</vt:lpstr>
      <vt:lpstr>Facet</vt:lpstr>
      <vt:lpstr>National Research Platform  Nautilus Research Cluster</vt:lpstr>
      <vt:lpstr>NSF NRP Nautilus HyperCluster</vt:lpstr>
      <vt:lpstr>PowerPoint Presentation</vt:lpstr>
      <vt:lpstr>PowerPoint Presentation</vt:lpstr>
      <vt:lpstr>Resource Dashboard</vt:lpstr>
      <vt:lpstr>Non-California Nautilus PI Namespace 2021 Usage by State: “Big MO!”</vt:lpstr>
      <vt:lpstr>How MU is using Nautilus: Teaching &amp; Research</vt:lpstr>
      <vt:lpstr>HPC Interactive Learning Environment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scottgs@missouri.edu</dc:creator>
  <cp:lastModifiedBy>Hurt, James</cp:lastModifiedBy>
  <cp:revision>666</cp:revision>
  <dcterms:created xsi:type="dcterms:W3CDTF">2018-01-23T02:07:13Z</dcterms:created>
  <dcterms:modified xsi:type="dcterms:W3CDTF">2023-02-14T19:20:21Z</dcterms:modified>
</cp:coreProperties>
</file>